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  <p:sldMasterId id="2147483727" r:id="rId2"/>
  </p:sldMasterIdLst>
  <p:notesMasterIdLst>
    <p:notesMasterId r:id="rId31"/>
  </p:notesMasterIdLst>
  <p:handoutMasterIdLst>
    <p:handoutMasterId r:id="rId32"/>
  </p:handoutMasterIdLst>
  <p:sldIdLst>
    <p:sldId id="615" r:id="rId3"/>
    <p:sldId id="702" r:id="rId4"/>
    <p:sldId id="769" r:id="rId5"/>
    <p:sldId id="771" r:id="rId6"/>
    <p:sldId id="787" r:id="rId7"/>
    <p:sldId id="764" r:id="rId8"/>
    <p:sldId id="788" r:id="rId9"/>
    <p:sldId id="766" r:id="rId10"/>
    <p:sldId id="774" r:id="rId11"/>
    <p:sldId id="775" r:id="rId12"/>
    <p:sldId id="789" r:id="rId13"/>
    <p:sldId id="776" r:id="rId14"/>
    <p:sldId id="772" r:id="rId15"/>
    <p:sldId id="777" r:id="rId16"/>
    <p:sldId id="765" r:id="rId17"/>
    <p:sldId id="782" r:id="rId18"/>
    <p:sldId id="781" r:id="rId19"/>
    <p:sldId id="793" r:id="rId20"/>
    <p:sldId id="784" r:id="rId21"/>
    <p:sldId id="785" r:id="rId22"/>
    <p:sldId id="790" r:id="rId23"/>
    <p:sldId id="778" r:id="rId24"/>
    <p:sldId id="791" r:id="rId25"/>
    <p:sldId id="767" r:id="rId26"/>
    <p:sldId id="770" r:id="rId27"/>
    <p:sldId id="779" r:id="rId28"/>
    <p:sldId id="792" r:id="rId29"/>
    <p:sldId id="768" r:id="rId30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pos="512" userDrawn="1">
          <p15:clr>
            <a:srgbClr val="A4A3A4"/>
          </p15:clr>
        </p15:guide>
        <p15:guide id="7" pos="5728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2145" userDrawn="1">
          <p15:clr>
            <a:srgbClr val="A4A3A4"/>
          </p15:clr>
        </p15:guide>
        <p15:guide id="10" pos="4095" userDrawn="1">
          <p15:clr>
            <a:srgbClr val="A4A3A4"/>
          </p15:clr>
        </p15:guide>
        <p15:guide id="11" pos="3301" userDrawn="1">
          <p15:clr>
            <a:srgbClr val="A4A3A4"/>
          </p15:clr>
        </p15:guide>
        <p15:guide id="12" pos="2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奥野聖人" initials="奥野聖人" lastIdx="9" clrIdx="0">
    <p:extLst>
      <p:ext uri="{19B8F6BF-5375-455C-9EA6-DF929625EA0E}">
        <p15:presenceInfo xmlns:p15="http://schemas.microsoft.com/office/powerpoint/2012/main" userId="787c079a544d66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E6A"/>
    <a:srgbClr val="FF9900"/>
    <a:srgbClr val="F5E600"/>
    <a:srgbClr val="FFE62D"/>
    <a:srgbClr val="FFE600"/>
    <a:srgbClr val="FFE000"/>
    <a:srgbClr val="FFF400"/>
    <a:srgbClr val="92CE50"/>
    <a:srgbClr val="92E56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87350" autoAdjust="0"/>
  </p:normalViewPr>
  <p:slideViewPr>
    <p:cSldViewPr>
      <p:cViewPr varScale="1">
        <p:scale>
          <a:sx n="83" d="100"/>
          <a:sy n="83" d="100"/>
        </p:scale>
        <p:origin x="1310" y="58"/>
      </p:cViewPr>
      <p:guideLst>
        <p:guide orient="horz" pos="2160"/>
        <p:guide orient="horz" pos="1185"/>
        <p:guide orient="horz" pos="3135"/>
        <p:guide orient="horz" pos="3884"/>
        <p:guide orient="horz" pos="436"/>
        <p:guide pos="512"/>
        <p:guide pos="5728"/>
        <p:guide pos="3120"/>
        <p:guide pos="2145"/>
        <p:guide pos="4095"/>
        <p:guide pos="3301"/>
        <p:guide pos="2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0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3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43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2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90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48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37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81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7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0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986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77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43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101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58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087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073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41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684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71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45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5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1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6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44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7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4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2800" y="3096601"/>
            <a:ext cx="8280400" cy="664797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3600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1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08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2128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68891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4594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2800" y="3096601"/>
            <a:ext cx="8280400" cy="664797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3600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361600" y="1051200"/>
            <a:ext cx="6731600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78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2469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1840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7966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356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0308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5220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361600" y="1051200"/>
            <a:ext cx="6731600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2247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5C70A-9BC6-2544-9FE1-DF931980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9DFA840-181C-3642-93E2-FF0C68365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D7648-BFC0-6D46-9184-10291F6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41B77-11D7-0144-B26F-2358DB1E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63747-742D-5441-9B3C-6EA8CF6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4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1FB7E-FAEC-A041-8801-318B128E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D0E19-46FD-2741-BCD9-6B97E868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7A120-4E88-424A-AA87-4FED38B5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00DE1-76B8-884B-8C31-BC5CD723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AFD083-7F1A-3144-96D9-F00AC636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45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75B83-CA78-2140-96D4-39B74B6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2366B5-5674-E042-AD16-D9B6A3FD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5192A-DC29-664E-9627-673E0E7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A1F5E-FCC4-4C4F-9879-7E9AAF2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9EAB27-B39D-FC43-A14B-9C3359FB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622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07FE3-0CA7-2741-BE4E-CAC113D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9A309A-FAF0-354F-B226-70265F635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343F4E-8236-DF44-9731-52771481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F2BF4-EF80-6748-8579-86C32D4E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217CA-5F18-174E-8131-A8FC5AC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474D4B-BED6-964F-85DE-4615A1F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30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A1237-F908-0645-B66F-E6D2CB1A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92121-D2DE-9844-B4CB-6BFC34C4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DC2963-D252-B54F-883E-04694954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61753D-B05E-3F4A-8A5A-F1C2BE86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AB1989-6CCA-1B4E-A640-81A67C099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B34571-0C5D-0646-98C8-D6CD1E09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9751EA-F76A-4445-9D7B-75312D82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EE610D-8030-E448-9189-7C1D69A0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81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245E8-307E-494B-9DB5-0E7FFFE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6957DA-97D5-1245-85DF-D176E01D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EBDF62-3732-B84F-A795-AB376F6F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B2D601-833E-7041-8428-747A74EC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13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8059C-DFE1-AA43-912D-7B619E27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71901-13E3-8C4F-9731-14A0BE8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4CA71E-6A31-B241-BD88-A57576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52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DAD3A-83CE-B04A-844B-55612E6B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11299-60DD-144A-BA2E-23F732861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6519C1-4817-B241-8378-87BCBE75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49FB03-05D5-CC42-80B9-E46D4B72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A0EA1F-ECCF-B348-91B0-B3A52842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CFF9E3-F6E9-9D4F-A11E-D9116A1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56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BB945-B472-DA43-95E0-0DAFB33C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83CA8-A783-0146-ADF8-06AF8436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888619-AF04-D04C-AAF2-D056A51F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D8BD6A-1149-2841-A04B-79FF9FAE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19D8DC-C839-AD46-B295-8EBBF730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A38230-02B0-8847-953F-53C7E78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68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21DC4-4C16-3B49-9019-87BEAAD8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665D5-524C-674A-AF07-1B3D4899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C95A2-6B00-8842-9450-B8C784A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319E1-B180-164D-8AF3-19A65E81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D799A-BC4D-BC4B-9DC1-96B6DF8D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163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12F01C-5E36-8A46-AD3C-16517325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ECD40-C3B0-D244-ACAC-D50048CD2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61F7B-8A8B-654F-9CA6-06BFE68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AF21F7-582A-164F-AA81-6FFEE9B0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66AFC-A8AF-E548-85FD-A13A56D8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74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2800" y="3096601"/>
            <a:ext cx="8280400" cy="664797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3600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32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361600" y="1051200"/>
            <a:ext cx="6731600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0221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9658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2929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8764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4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9912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3037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3646755-9496-4F41-80B7-A0AEC2B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15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EB80C7D-2EA3-AE41-B536-C67A69C9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gray">
          <a:xfrm>
            <a:off x="3405188" y="6597352"/>
            <a:ext cx="3095625" cy="19389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40000"/>
              </a:lnSpc>
              <a:spcAft>
                <a:spcPts val="1200"/>
              </a:spcAft>
            </a:pPr>
            <a:r>
              <a:rPr lang="en-US" altLang="ja-JP" sz="900" dirty="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rPr>
              <a:t>© Presentation Design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  <p:sldLayoutId id="2147483750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04E77F-A6E8-D240-96E6-2028BA1F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FFBEFC-6D20-B940-9792-0F45289C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E876D-770A-7A45-8455-4DD6EA44E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7505-AD5A-3C48-A33C-62840FC8A7DB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7C266-24EC-2F40-A5F2-8C95F876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5DC74-6110-9749-B724-01641C0C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965-F132-9245-A549-B739229B1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2638" y="2028965"/>
            <a:ext cx="8820721" cy="1229567"/>
          </a:xfrm>
        </p:spPr>
        <p:txBody>
          <a:bodyPr wrap="square" anchor="t" anchorCtr="0">
            <a:spAutoFit/>
          </a:bodyPr>
          <a:lstStyle/>
          <a:p>
            <a:r>
              <a:rPr lang="en-US" altLang="ja-JP" sz="3400" dirty="0">
                <a:latin typeface="Helvetica" pitchFamily="2" charset="0"/>
              </a:rPr>
              <a:t>Lobster</a:t>
            </a:r>
            <a:r>
              <a:rPr lang="en-US" altLang="ja-JP" sz="3400" b="0" dirty="0">
                <a:latin typeface="Helvetica" pitchFamily="2" charset="0"/>
              </a:rPr>
              <a:t>: An agent submitted to the ANAC 2022 SCM league</a:t>
            </a:r>
            <a:endParaRPr kumimoji="1" lang="ja-JP" altLang="en-US" sz="3400" b="0" dirty="0">
              <a:latin typeface="Helvetica" pitchFamily="2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12800" y="1016732"/>
            <a:ext cx="8280399" cy="32008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19703B-30F8-D842-B211-C9F20E525073}"/>
              </a:ext>
            </a:extLst>
          </p:cNvPr>
          <p:cNvSpPr txBox="1"/>
          <p:nvPr/>
        </p:nvSpPr>
        <p:spPr>
          <a:xfrm>
            <a:off x="329917" y="3783423"/>
            <a:ext cx="9246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400" dirty="0">
                <a:latin typeface="Helvetica" pitchFamily="2" charset="0"/>
              </a:rPr>
              <a:t>Nagoya Institute of Technology, Aichi, Japan</a:t>
            </a:r>
          </a:p>
          <a:p>
            <a:pPr algn="ctr"/>
            <a:endParaRPr lang="en-US" altLang="ja-JP" sz="2400" dirty="0">
              <a:latin typeface="Helvetica" pitchFamily="2" charset="0"/>
            </a:endParaRPr>
          </a:p>
          <a:p>
            <a:pPr algn="ctr"/>
            <a:r>
              <a:rPr lang="en-US" altLang="ja-JP" sz="3600" u="sng" dirty="0" err="1">
                <a:latin typeface="Helvetica" pitchFamily="2" charset="0"/>
              </a:rPr>
              <a:t>Nobuhiro</a:t>
            </a:r>
            <a:r>
              <a:rPr lang="en-US" altLang="ja-JP" sz="3600" u="sng" dirty="0">
                <a:latin typeface="Helvetica" pitchFamily="2" charset="0"/>
              </a:rPr>
              <a:t> Ito</a:t>
            </a:r>
            <a:r>
              <a:rPr lang="en-US" altLang="ja-JP" sz="3600" dirty="0">
                <a:latin typeface="Helvetica" pitchFamily="2" charset="0"/>
              </a:rPr>
              <a:t>, Takanobu Otsuka</a:t>
            </a: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D8C3480-5921-074E-875B-33C0F978A264}"/>
              </a:ext>
            </a:extLst>
          </p:cNvPr>
          <p:cNvSpPr/>
          <p:nvPr/>
        </p:nvSpPr>
        <p:spPr bwMode="auto">
          <a:xfrm rot="5400000">
            <a:off x="0" y="0"/>
            <a:ext cx="1520788" cy="1520788"/>
          </a:xfrm>
          <a:prstGeom prst="rtTriangle">
            <a:avLst/>
          </a:prstGeom>
          <a:solidFill>
            <a:schemeClr val="tx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413FCD7C-A19A-D44D-BB64-A4EEC068BBB9}"/>
              </a:ext>
            </a:extLst>
          </p:cNvPr>
          <p:cNvSpPr/>
          <p:nvPr/>
        </p:nvSpPr>
        <p:spPr bwMode="auto">
          <a:xfrm rot="16200000">
            <a:off x="8395668" y="5337212"/>
            <a:ext cx="1520788" cy="1520788"/>
          </a:xfrm>
          <a:prstGeom prst="rtTriangle">
            <a:avLst/>
          </a:prstGeom>
          <a:solidFill>
            <a:schemeClr val="tx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22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53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Production Strategy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When Input Products arrive, our agent schedules the production on the fastest vacant line of the factory.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1DFC12-8C22-F4F5-1E8B-7B7BEF71EE1D}"/>
              </a:ext>
            </a:extLst>
          </p:cNvPr>
          <p:cNvSpPr txBox="1"/>
          <p:nvPr/>
        </p:nvSpPr>
        <p:spPr>
          <a:xfrm>
            <a:off x="1803447" y="27350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FDA7C-398D-CED7-2117-848B5161BBA9}"/>
              </a:ext>
            </a:extLst>
          </p:cNvPr>
          <p:cNvSpPr txBox="1"/>
          <p:nvPr/>
        </p:nvSpPr>
        <p:spPr>
          <a:xfrm>
            <a:off x="3154974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113528-093D-4191-5F19-0278AF5789B4}"/>
              </a:ext>
            </a:extLst>
          </p:cNvPr>
          <p:cNvSpPr txBox="1"/>
          <p:nvPr/>
        </p:nvSpPr>
        <p:spPr>
          <a:xfrm>
            <a:off x="4958548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</a:t>
            </a:r>
            <a:r>
              <a:rPr kumimoji="1" lang="en-US" altLang="ja-JP" dirty="0"/>
              <a:t>+2)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6881BD-5B64-16B4-386C-BE5021A63659}"/>
              </a:ext>
            </a:extLst>
          </p:cNvPr>
          <p:cNvSpPr txBox="1"/>
          <p:nvPr/>
        </p:nvSpPr>
        <p:spPr>
          <a:xfrm>
            <a:off x="6762122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(n+3)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D9F7D-6600-01B1-8623-F2CB8738FBA0}"/>
              </a:ext>
            </a:extLst>
          </p:cNvPr>
          <p:cNvSpPr/>
          <p:nvPr/>
        </p:nvSpPr>
        <p:spPr bwMode="auto">
          <a:xfrm>
            <a:off x="1763699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5BF397C-4A10-3C0E-825A-291A614C7559}"/>
              </a:ext>
            </a:extLst>
          </p:cNvPr>
          <p:cNvSpPr/>
          <p:nvPr/>
        </p:nvSpPr>
        <p:spPr bwMode="auto">
          <a:xfrm>
            <a:off x="1763699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433A0A0-F34A-00EA-132F-E5C34FE3604E}"/>
              </a:ext>
            </a:extLst>
          </p:cNvPr>
          <p:cNvSpPr/>
          <p:nvPr/>
        </p:nvSpPr>
        <p:spPr bwMode="auto">
          <a:xfrm>
            <a:off x="1763698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ECEAC2C-E5B6-5BE8-F58D-B1F05C6A60BB}"/>
              </a:ext>
            </a:extLst>
          </p:cNvPr>
          <p:cNvSpPr/>
          <p:nvPr/>
        </p:nvSpPr>
        <p:spPr bwMode="auto">
          <a:xfrm>
            <a:off x="1763698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3303D10-8FFD-3037-4F7F-673E79ECB849}"/>
              </a:ext>
            </a:extLst>
          </p:cNvPr>
          <p:cNvSpPr/>
          <p:nvPr/>
        </p:nvSpPr>
        <p:spPr bwMode="auto">
          <a:xfrm>
            <a:off x="1763697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EEC61E-9B45-153F-A478-04C8EE9A244B}"/>
              </a:ext>
            </a:extLst>
          </p:cNvPr>
          <p:cNvSpPr/>
          <p:nvPr/>
        </p:nvSpPr>
        <p:spPr bwMode="auto">
          <a:xfrm>
            <a:off x="3318165" y="3035790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F45C24-B7B8-A004-7ADA-E094D820B255}"/>
              </a:ext>
            </a:extLst>
          </p:cNvPr>
          <p:cNvSpPr/>
          <p:nvPr/>
        </p:nvSpPr>
        <p:spPr bwMode="auto">
          <a:xfrm>
            <a:off x="3318165" y="3576428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B5BC35C-370D-6581-D70B-D5F2B0F43794}"/>
              </a:ext>
            </a:extLst>
          </p:cNvPr>
          <p:cNvSpPr/>
          <p:nvPr/>
        </p:nvSpPr>
        <p:spPr bwMode="auto">
          <a:xfrm>
            <a:off x="3318164" y="4117066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1E3BC99-BF8F-FFA7-3C8D-7A5560EDCAE3}"/>
              </a:ext>
            </a:extLst>
          </p:cNvPr>
          <p:cNvSpPr/>
          <p:nvPr/>
        </p:nvSpPr>
        <p:spPr bwMode="auto">
          <a:xfrm>
            <a:off x="3318164" y="4657704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82D7B0F-B2DA-8BCD-BBFD-A0BCFC5DB2DC}"/>
              </a:ext>
            </a:extLst>
          </p:cNvPr>
          <p:cNvSpPr/>
          <p:nvPr/>
        </p:nvSpPr>
        <p:spPr bwMode="auto">
          <a:xfrm>
            <a:off x="3318163" y="5198342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3B0FB8-382F-D5EE-A9E2-C200AF11F8C3}"/>
              </a:ext>
            </a:extLst>
          </p:cNvPr>
          <p:cNvSpPr/>
          <p:nvPr/>
        </p:nvSpPr>
        <p:spPr bwMode="auto">
          <a:xfrm>
            <a:off x="5074165" y="306018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03B4F10-0307-0E47-CF97-63DE7FDF283F}"/>
              </a:ext>
            </a:extLst>
          </p:cNvPr>
          <p:cNvSpPr/>
          <p:nvPr/>
        </p:nvSpPr>
        <p:spPr bwMode="auto">
          <a:xfrm>
            <a:off x="5074165" y="360081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9B8D0C-ED74-34EC-158E-852135BD3632}"/>
              </a:ext>
            </a:extLst>
          </p:cNvPr>
          <p:cNvSpPr/>
          <p:nvPr/>
        </p:nvSpPr>
        <p:spPr bwMode="auto">
          <a:xfrm>
            <a:off x="5074164" y="414145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CDDDB33-6C66-3519-D3F9-F9BFF29AFE94}"/>
              </a:ext>
            </a:extLst>
          </p:cNvPr>
          <p:cNvSpPr/>
          <p:nvPr/>
        </p:nvSpPr>
        <p:spPr bwMode="auto">
          <a:xfrm>
            <a:off x="5074164" y="468209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2B463CF-5141-7494-3043-792A5E037418}"/>
              </a:ext>
            </a:extLst>
          </p:cNvPr>
          <p:cNvSpPr/>
          <p:nvPr/>
        </p:nvSpPr>
        <p:spPr bwMode="auto">
          <a:xfrm>
            <a:off x="5074163" y="522273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44D40D5-5049-AA99-21CB-5CA587F9F76D}"/>
              </a:ext>
            </a:extLst>
          </p:cNvPr>
          <p:cNvSpPr/>
          <p:nvPr/>
        </p:nvSpPr>
        <p:spPr bwMode="auto">
          <a:xfrm>
            <a:off x="6930566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8866A7-BA8E-41BB-2E02-8AAC932C33C5}"/>
              </a:ext>
            </a:extLst>
          </p:cNvPr>
          <p:cNvSpPr/>
          <p:nvPr/>
        </p:nvSpPr>
        <p:spPr bwMode="auto">
          <a:xfrm>
            <a:off x="6930566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D8183B-DBC9-1BFD-8D59-FE63440B9A2B}"/>
              </a:ext>
            </a:extLst>
          </p:cNvPr>
          <p:cNvSpPr/>
          <p:nvPr/>
        </p:nvSpPr>
        <p:spPr bwMode="auto">
          <a:xfrm>
            <a:off x="6930565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99A567-67D0-7456-DEC4-B6F8BFDB19EF}"/>
              </a:ext>
            </a:extLst>
          </p:cNvPr>
          <p:cNvSpPr/>
          <p:nvPr/>
        </p:nvSpPr>
        <p:spPr bwMode="auto">
          <a:xfrm>
            <a:off x="6930565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4EF2B85-EE72-109C-22D1-83A684C9BFD6}"/>
              </a:ext>
            </a:extLst>
          </p:cNvPr>
          <p:cNvSpPr/>
          <p:nvPr/>
        </p:nvSpPr>
        <p:spPr bwMode="auto">
          <a:xfrm>
            <a:off x="6930564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B8FA89-50D3-5A18-3B11-7E15FD7ACD59}"/>
              </a:ext>
            </a:extLst>
          </p:cNvPr>
          <p:cNvSpPr txBox="1"/>
          <p:nvPr/>
        </p:nvSpPr>
        <p:spPr>
          <a:xfrm>
            <a:off x="8547609" y="2735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152831-0755-5486-2A48-3C746AD438CE}"/>
              </a:ext>
            </a:extLst>
          </p:cNvPr>
          <p:cNvSpPr txBox="1"/>
          <p:nvPr/>
        </p:nvSpPr>
        <p:spPr>
          <a:xfrm>
            <a:off x="744551" y="315106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line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103481-4AA5-C34D-635D-5AE51D980900}"/>
              </a:ext>
            </a:extLst>
          </p:cNvPr>
          <p:cNvSpPr txBox="1"/>
          <p:nvPr/>
        </p:nvSpPr>
        <p:spPr>
          <a:xfrm>
            <a:off x="735608" y="3691699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2nd</a:t>
            </a:r>
            <a:r>
              <a:rPr kumimoji="1" lang="en-US" altLang="ja-JP" dirty="0"/>
              <a:t> line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720C34-A8C1-AE00-0997-781C251F2997}"/>
              </a:ext>
            </a:extLst>
          </p:cNvPr>
          <p:cNvSpPr txBox="1"/>
          <p:nvPr/>
        </p:nvSpPr>
        <p:spPr>
          <a:xfrm>
            <a:off x="744551" y="4226649"/>
            <a:ext cx="104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line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DCF70E-0603-0A53-097D-F6C55BD32AAF}"/>
              </a:ext>
            </a:extLst>
          </p:cNvPr>
          <p:cNvSpPr txBox="1"/>
          <p:nvPr/>
        </p:nvSpPr>
        <p:spPr>
          <a:xfrm>
            <a:off x="748270" y="4743357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4th line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7A2785-F038-91FF-ABD1-3F7BA8B34DCB}"/>
              </a:ext>
            </a:extLst>
          </p:cNvPr>
          <p:cNvSpPr txBox="1"/>
          <p:nvPr/>
        </p:nvSpPr>
        <p:spPr>
          <a:xfrm>
            <a:off x="735608" y="528399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th line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42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Negotiation Choices</a:t>
            </a:r>
            <a:endParaRPr lang="en-US" altLang="ja-JP" sz="3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When both </a:t>
            </a:r>
            <a:r>
              <a:rPr lang="en-US" altLang="ja-JP" sz="2000" dirty="0">
                <a:solidFill>
                  <a:srgbClr val="FF9900"/>
                </a:solidFill>
              </a:rPr>
              <a:t>the price</a:t>
            </a:r>
            <a:r>
              <a:rPr lang="en-US" altLang="ja-JP" sz="2000" dirty="0"/>
              <a:t> and </a:t>
            </a:r>
            <a:r>
              <a:rPr lang="en-US" altLang="ja-JP" sz="2000" dirty="0">
                <a:solidFill>
                  <a:srgbClr val="92CE6A"/>
                </a:solidFill>
              </a:rPr>
              <a:t>the quantity/time </a:t>
            </a:r>
            <a:r>
              <a:rPr lang="en-US" altLang="ja-JP" sz="2000" dirty="0"/>
              <a:t>are satisfied, our negotiator accepts the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Otherwise, we reject it and respond with counteroffer. </a:t>
            </a:r>
            <a:endParaRPr lang="en-US" altLang="ja-JP" sz="20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FF9900"/>
                </a:solidFill>
                <a:latin typeface="Helvetica" pitchFamily="2" charset="0"/>
              </a:rPr>
              <a:t>Price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We set </a:t>
            </a:r>
            <a:r>
              <a:rPr lang="en-US" altLang="ja-JP" sz="2000" dirty="0">
                <a:solidFill>
                  <a:srgbClr val="FF0000"/>
                </a:solidFill>
              </a:rPr>
              <a:t>the asking price </a:t>
            </a:r>
            <a:r>
              <a:rPr lang="en-US" altLang="ja-JP" sz="2000"/>
              <a:t>and </a:t>
            </a:r>
            <a:r>
              <a:rPr lang="en-US" altLang="ja-JP" sz="2000">
                <a:solidFill>
                  <a:srgbClr val="FF0000"/>
                </a:solidFill>
              </a:rPr>
              <a:t>the compromise </a:t>
            </a:r>
            <a:r>
              <a:rPr lang="en-US" altLang="ja-JP" sz="2000" dirty="0">
                <a:solidFill>
                  <a:srgbClr val="FF0000"/>
                </a:solidFill>
              </a:rPr>
              <a:t>price</a:t>
            </a:r>
            <a:r>
              <a:rPr lang="en-US" altLang="ja-JP" sz="2000" dirty="0"/>
              <a:t> based on the Trading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Adjust the net profit based on the Trading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pic>
        <p:nvPicPr>
          <p:cNvPr id="9" name="図 8" descr="タイムライン, 箱ひげ図&#10;&#10;中程度の精度で自動的に生成された説明">
            <a:extLst>
              <a:ext uri="{FF2B5EF4-FFF2-40B4-BE49-F238E27FC236}">
                <a16:creationId xmlns:a16="http://schemas.microsoft.com/office/drawing/2014/main" id="{0D319FE5-E688-C28E-A1D9-4325512C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39" y="3165942"/>
            <a:ext cx="8009320" cy="3254224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4300DC-0BB6-84A1-C377-E7D001CA3F5A}"/>
              </a:ext>
            </a:extLst>
          </p:cNvPr>
          <p:cNvSpPr/>
          <p:nvPr/>
        </p:nvSpPr>
        <p:spPr bwMode="auto">
          <a:xfrm>
            <a:off x="3893784" y="3011275"/>
            <a:ext cx="2499376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Production cost=</a:t>
            </a:r>
            <a:r>
              <a:rPr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＄</a:t>
            </a: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34709E1-A006-11EF-C2A7-DD3F1260B621}"/>
              </a:ext>
            </a:extLst>
          </p:cNvPr>
          <p:cNvGrpSpPr/>
          <p:nvPr/>
        </p:nvGrpSpPr>
        <p:grpSpPr>
          <a:xfrm>
            <a:off x="4052900" y="5561843"/>
            <a:ext cx="2710955" cy="1125097"/>
            <a:chOff x="4052900" y="5561843"/>
            <a:chExt cx="2710955" cy="112509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AE42AFC-BDB5-C4E4-0D5E-D15913870614}"/>
                </a:ext>
              </a:extLst>
            </p:cNvPr>
            <p:cNvSpPr/>
            <p:nvPr/>
          </p:nvSpPr>
          <p:spPr bwMode="auto">
            <a:xfrm>
              <a:off x="4063555" y="6166919"/>
              <a:ext cx="2700300" cy="5200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ja-JP" altLang="en-US" sz="1600" dirty="0">
                  <a:solidFill>
                    <a:srgbClr val="4D4D4D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＄</a:t>
              </a:r>
              <a:r>
                <a:rPr lang="en-US" altLang="ja-JP" sz="1600" dirty="0">
                  <a:solidFill>
                    <a:srgbClr val="4D4D4D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10</a:t>
              </a: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D1EE0E1-8A39-D124-BBDE-D53227642F2A}"/>
                </a:ext>
              </a:extLst>
            </p:cNvPr>
            <p:cNvSpPr/>
            <p:nvPr/>
          </p:nvSpPr>
          <p:spPr>
            <a:xfrm>
              <a:off x="4052900" y="5561843"/>
              <a:ext cx="2700300" cy="747477"/>
            </a:xfrm>
            <a:prstGeom prst="arc">
              <a:avLst>
                <a:gd name="adj1" fmla="val 205333"/>
                <a:gd name="adj2" fmla="val 105769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8421EF5-2D5D-31EB-8408-731214E18AFB}"/>
              </a:ext>
            </a:extLst>
          </p:cNvPr>
          <p:cNvSpPr/>
          <p:nvPr/>
        </p:nvSpPr>
        <p:spPr bwMode="auto">
          <a:xfrm>
            <a:off x="3579921" y="3585268"/>
            <a:ext cx="762800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＄</a:t>
            </a: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0A3CB2-7966-6D50-E263-D12AFB5A38DB}"/>
              </a:ext>
            </a:extLst>
          </p:cNvPr>
          <p:cNvSpPr/>
          <p:nvPr/>
        </p:nvSpPr>
        <p:spPr bwMode="auto">
          <a:xfrm>
            <a:off x="6335796" y="4293096"/>
            <a:ext cx="762800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＄</a:t>
            </a: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1C42950-E387-66C2-4A56-7DB6E375BECB}"/>
              </a:ext>
            </a:extLst>
          </p:cNvPr>
          <p:cNvGrpSpPr/>
          <p:nvPr/>
        </p:nvGrpSpPr>
        <p:grpSpPr>
          <a:xfrm>
            <a:off x="2360712" y="4210811"/>
            <a:ext cx="2700300" cy="520021"/>
            <a:chOff x="2360712" y="4210811"/>
            <a:chExt cx="2700300" cy="520021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7BC1EE9D-F974-A35F-D7E7-A2CAE155E81D}"/>
                </a:ext>
              </a:extLst>
            </p:cNvPr>
            <p:cNvSpPr/>
            <p:nvPr/>
          </p:nvSpPr>
          <p:spPr bwMode="auto">
            <a:xfrm flipH="1">
              <a:off x="3404828" y="4293096"/>
              <a:ext cx="612068" cy="396044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A3C78B2-DA7A-CF30-D624-41FC4CD0D9A8}"/>
                </a:ext>
              </a:extLst>
            </p:cNvPr>
            <p:cNvSpPr/>
            <p:nvPr/>
          </p:nvSpPr>
          <p:spPr bwMode="auto">
            <a:xfrm>
              <a:off x="2360712" y="4210811"/>
              <a:ext cx="2700300" cy="5200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kumimoji="1"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-2</a:t>
              </a:r>
              <a:endParaRPr kumimoji="1" lang="ja-JP" altLang="en-US" sz="16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7FE0D61-6E99-3BD6-32C6-02C255241C30}"/>
              </a:ext>
            </a:extLst>
          </p:cNvPr>
          <p:cNvGrpSpPr/>
          <p:nvPr/>
        </p:nvGrpSpPr>
        <p:grpSpPr>
          <a:xfrm>
            <a:off x="5655078" y="4921778"/>
            <a:ext cx="2700300" cy="520021"/>
            <a:chOff x="5655078" y="4921778"/>
            <a:chExt cx="2700300" cy="520021"/>
          </a:xfrm>
        </p:grpSpPr>
        <p:sp>
          <p:nvSpPr>
            <p:cNvPr id="40" name="矢印: 右 39">
              <a:extLst>
                <a:ext uri="{FF2B5EF4-FFF2-40B4-BE49-F238E27FC236}">
                  <a16:creationId xmlns:a16="http://schemas.microsoft.com/office/drawing/2014/main" id="{0974A7E0-0DF4-89BF-C3E6-5A20F1464B7D}"/>
                </a:ext>
              </a:extLst>
            </p:cNvPr>
            <p:cNvSpPr/>
            <p:nvPr/>
          </p:nvSpPr>
          <p:spPr bwMode="auto">
            <a:xfrm>
              <a:off x="6717196" y="5013176"/>
              <a:ext cx="576064" cy="396044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0695C15-AB7B-A61A-C41F-1A88A2E8A585}"/>
                </a:ext>
              </a:extLst>
            </p:cNvPr>
            <p:cNvSpPr/>
            <p:nvPr/>
          </p:nvSpPr>
          <p:spPr bwMode="auto">
            <a:xfrm>
              <a:off x="5655078" y="4921778"/>
              <a:ext cx="2700300" cy="5200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+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6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52C332C-5AA1-462C-7BAD-DC707DC49260}"/>
              </a:ext>
            </a:extLst>
          </p:cNvPr>
          <p:cNvGrpSpPr/>
          <p:nvPr/>
        </p:nvGrpSpPr>
        <p:grpSpPr>
          <a:xfrm>
            <a:off x="5143472" y="4933161"/>
            <a:ext cx="2700300" cy="520021"/>
            <a:chOff x="5143472" y="4933161"/>
            <a:chExt cx="2700300" cy="520021"/>
          </a:xfrm>
        </p:grpSpPr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11C6B739-B364-2E33-0384-57896E0DEF93}"/>
                </a:ext>
              </a:extLst>
            </p:cNvPr>
            <p:cNvSpPr/>
            <p:nvPr/>
          </p:nvSpPr>
          <p:spPr bwMode="auto">
            <a:xfrm flipH="1">
              <a:off x="6141132" y="5013176"/>
              <a:ext cx="612068" cy="396044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7C70E69-710B-741B-13B3-66D06486F113}"/>
                </a:ext>
              </a:extLst>
            </p:cNvPr>
            <p:cNvSpPr/>
            <p:nvPr/>
          </p:nvSpPr>
          <p:spPr bwMode="auto">
            <a:xfrm>
              <a:off x="5143472" y="4933161"/>
              <a:ext cx="2700300" cy="5200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kumimoji="1"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-1</a:t>
              </a:r>
              <a:endParaRPr kumimoji="1" lang="ja-JP" altLang="en-US" sz="16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8DC74C8-B43A-AA65-7228-C30BB250A7AA}"/>
              </a:ext>
            </a:extLst>
          </p:cNvPr>
          <p:cNvGrpSpPr/>
          <p:nvPr/>
        </p:nvGrpSpPr>
        <p:grpSpPr>
          <a:xfrm>
            <a:off x="2899203" y="4202147"/>
            <a:ext cx="2700300" cy="520021"/>
            <a:chOff x="2899203" y="4202147"/>
            <a:chExt cx="2700300" cy="520021"/>
          </a:xfrm>
        </p:grpSpPr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ECC2AED6-8228-CA35-AA51-58C4BB0DD423}"/>
                </a:ext>
              </a:extLst>
            </p:cNvPr>
            <p:cNvSpPr/>
            <p:nvPr/>
          </p:nvSpPr>
          <p:spPr bwMode="auto">
            <a:xfrm>
              <a:off x="3961321" y="4299860"/>
              <a:ext cx="576064" cy="396044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4C246C9-F2F1-2799-56C6-63BA49EDE8F3}"/>
                </a:ext>
              </a:extLst>
            </p:cNvPr>
            <p:cNvSpPr/>
            <p:nvPr/>
          </p:nvSpPr>
          <p:spPr bwMode="auto">
            <a:xfrm>
              <a:off x="2899203" y="4202147"/>
              <a:ext cx="2700300" cy="5200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+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</a:t>
              </a:r>
              <a:endParaRPr kumimoji="1" lang="ja-JP" altLang="en-US" sz="16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30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FF9900"/>
                </a:solidFill>
                <a:latin typeface="Helvetica" pitchFamily="2" charset="0"/>
              </a:rPr>
              <a:t>Price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Our offer is determined based on </a:t>
            </a:r>
            <a:r>
              <a:rPr lang="en-US" altLang="ja-JP" sz="2000" dirty="0">
                <a:solidFill>
                  <a:srgbClr val="FF0000"/>
                </a:solidFill>
              </a:rPr>
              <a:t>the asking price </a:t>
            </a:r>
            <a:r>
              <a:rPr lang="en-US" altLang="ja-JP" sz="2000" dirty="0"/>
              <a:t>except the last two trading negotiation steps.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At the last two trading negotiation steps, our offer is determined based on </a:t>
            </a:r>
            <a:r>
              <a:rPr lang="en-US" altLang="ja-JP" sz="2000" dirty="0">
                <a:solidFill>
                  <a:srgbClr val="FF0000"/>
                </a:solidFill>
              </a:rPr>
              <a:t>the compromise price</a:t>
            </a:r>
            <a:r>
              <a:rPr lang="en-US" altLang="ja-JP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 If the price of other agents’ offer is better than the price of our offer, </a:t>
            </a:r>
            <a:r>
              <a:rPr lang="en-US" altLang="ja-JP" sz="2000" dirty="0">
                <a:solidFill>
                  <a:srgbClr val="FF0000"/>
                </a:solidFill>
              </a:rPr>
              <a:t>the price is OK</a:t>
            </a:r>
            <a:r>
              <a:rPr lang="en-US" altLang="ja-JP" sz="2000" dirty="0"/>
              <a:t>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F244EA5-3292-FEF8-272B-E039960D70A5}"/>
              </a:ext>
            </a:extLst>
          </p:cNvPr>
          <p:cNvCxnSpPr/>
          <p:nvPr/>
        </p:nvCxnSpPr>
        <p:spPr>
          <a:xfrm>
            <a:off x="776276" y="5481228"/>
            <a:ext cx="831692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AA5731-1C9E-583D-3092-4ACC8959073A}"/>
              </a:ext>
            </a:extLst>
          </p:cNvPr>
          <p:cNvSpPr txBox="1"/>
          <p:nvPr/>
        </p:nvSpPr>
        <p:spPr>
          <a:xfrm>
            <a:off x="1152929" y="4957075"/>
            <a:ext cx="49882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Asking price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D43E29-0BF9-4435-7BEE-0A36D9CACDCC}"/>
              </a:ext>
            </a:extLst>
          </p:cNvPr>
          <p:cNvSpPr txBox="1"/>
          <p:nvPr/>
        </p:nvSpPr>
        <p:spPr>
          <a:xfrm>
            <a:off x="1152929" y="55120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401EA-7827-BFCE-A492-9760F758527A}"/>
              </a:ext>
            </a:extLst>
          </p:cNvPr>
          <p:cNvSpPr txBox="1"/>
          <p:nvPr/>
        </p:nvSpPr>
        <p:spPr>
          <a:xfrm>
            <a:off x="5678591" y="55053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18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6E404D-EBC8-F488-6AC5-3A5F50F43FEB}"/>
              </a:ext>
            </a:extLst>
          </p:cNvPr>
          <p:cNvSpPr txBox="1"/>
          <p:nvPr/>
        </p:nvSpPr>
        <p:spPr>
          <a:xfrm>
            <a:off x="6316016" y="55226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6890EC-8854-5B34-0407-604E577245ED}"/>
              </a:ext>
            </a:extLst>
          </p:cNvPr>
          <p:cNvSpPr txBox="1"/>
          <p:nvPr/>
        </p:nvSpPr>
        <p:spPr>
          <a:xfrm>
            <a:off x="8409514" y="55226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0AE864-B16A-004A-9834-FF4D4A7E4D54}"/>
              </a:ext>
            </a:extLst>
          </p:cNvPr>
          <p:cNvSpPr txBox="1"/>
          <p:nvPr/>
        </p:nvSpPr>
        <p:spPr>
          <a:xfrm>
            <a:off x="3202814" y="5505342"/>
            <a:ext cx="11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2B7ACE-5364-6173-D3D8-4F090071BF32}"/>
              </a:ext>
            </a:extLst>
          </p:cNvPr>
          <p:cNvSpPr txBox="1"/>
          <p:nvPr/>
        </p:nvSpPr>
        <p:spPr>
          <a:xfrm>
            <a:off x="6357156" y="4951778"/>
            <a:ext cx="2628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800" dirty="0"/>
              <a:t>compromise price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1D671E-481E-EA54-6737-4AFD19988372}"/>
              </a:ext>
            </a:extLst>
          </p:cNvPr>
          <p:cNvSpPr txBox="1"/>
          <p:nvPr/>
        </p:nvSpPr>
        <p:spPr>
          <a:xfrm>
            <a:off x="3828388" y="5927082"/>
            <a:ext cx="22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Negotiation steps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606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As explained in Production Strategy, all Input Product are converted to Output Product as soon as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Therefore,</a:t>
            </a:r>
            <a:r>
              <a:rPr lang="ja-JP" altLang="en-US" sz="2000" dirty="0"/>
              <a:t> </a:t>
            </a:r>
            <a:r>
              <a:rPr lang="en-US" altLang="ja-JP" sz="2000" dirty="0"/>
              <a:t>we </a:t>
            </a:r>
            <a:r>
              <a:rPr lang="en-US" altLang="ja-JP" sz="2000" dirty="0">
                <a:solidFill>
                  <a:srgbClr val="FF0000"/>
                </a:solidFill>
              </a:rPr>
              <a:t>manage only the Output Inventory.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We calculate the expected quantity by reflecting all contracts.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35F007EC-6939-CB86-3D8C-BC0D51D9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20" y="3330685"/>
            <a:ext cx="649695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48F877A-0172-05AF-3DBA-C1D10721ACC3}"/>
              </a:ext>
            </a:extLst>
          </p:cNvPr>
          <p:cNvSpPr/>
          <p:nvPr/>
        </p:nvSpPr>
        <p:spPr bwMode="auto">
          <a:xfrm>
            <a:off x="1208584" y="2060848"/>
            <a:ext cx="3420380" cy="6120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35F007EC-6939-CB86-3D8C-BC0D51D9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20" y="3610526"/>
            <a:ext cx="6496957" cy="298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AA6261-76DC-C197-87C1-B53EBCC9861A}"/>
              </a:ext>
            </a:extLst>
          </p:cNvPr>
          <p:cNvSpPr/>
          <p:nvPr/>
        </p:nvSpPr>
        <p:spPr bwMode="auto">
          <a:xfrm>
            <a:off x="1316596" y="3247474"/>
            <a:ext cx="7272808" cy="3630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</a:t>
            </a:r>
            <a:r>
              <a:rPr lang="en-US" altLang="ja-JP" sz="2000" b="1" dirty="0"/>
              <a:t>first_day</a:t>
            </a:r>
            <a:r>
              <a:rPr lang="en-US" altLang="ja-JP" sz="2000" dirty="0"/>
              <a:t>, </a:t>
            </a:r>
            <a:r>
              <a:rPr lang="en-US" altLang="ja-JP" sz="2000" b="1" dirty="0"/>
              <a:t>last_day</a:t>
            </a:r>
            <a:r>
              <a:rPr lang="en-US" altLang="ja-JP" sz="2000" dirty="0"/>
              <a:t>) : We </a:t>
            </a:r>
            <a:r>
              <a:rPr lang="en-US" altLang="ja-JP" sz="2000" dirty="0">
                <a:solidFill>
                  <a:srgbClr val="202124"/>
                </a:solidFill>
              </a:rPr>
              <a:t>t</a:t>
            </a:r>
            <a:r>
              <a:rPr lang="en-US" altLang="ja-JP" sz="2000" b="0" i="0" dirty="0">
                <a:solidFill>
                  <a:srgbClr val="202124"/>
                </a:solidFill>
                <a:effectLst/>
              </a:rPr>
              <a:t>ake contracts within this range</a:t>
            </a:r>
          </a:p>
          <a:p>
            <a:pPr lvl="1"/>
            <a:r>
              <a:rPr lang="en-US" altLang="ja-JP" sz="2000" b="1" dirty="0"/>
              <a:t>first_day </a:t>
            </a:r>
            <a:r>
              <a:rPr lang="en-US" altLang="ja-JP" sz="2000" dirty="0"/>
              <a:t>= current_step</a:t>
            </a:r>
          </a:p>
          <a:p>
            <a:pPr lvl="1"/>
            <a:r>
              <a:rPr lang="en-US" altLang="ja-JP" sz="2000" b="1" dirty="0"/>
              <a:t>l</a:t>
            </a:r>
            <a:r>
              <a:rPr lang="en-US" altLang="ja-JP" sz="2000" b="1" i="0" dirty="0">
                <a:effectLst/>
              </a:rPr>
              <a:t>ast_day </a:t>
            </a:r>
            <a:r>
              <a:rPr lang="en-US" altLang="ja-JP" sz="2000" b="0" i="0" dirty="0">
                <a:effectLst/>
              </a:rPr>
              <a:t>= first_day +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/>
              <a:t>n_steps </a:t>
            </a:r>
            <a:r>
              <a:rPr lang="en-US" altLang="ja-JP" sz="2000" dirty="0"/>
              <a:t>: the number of simulation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/>
              <a:t>last_trade_day </a:t>
            </a:r>
            <a:r>
              <a:rPr lang="en-US" altLang="ja-JP" sz="2000" dirty="0"/>
              <a:t>: Last day for the agent</a:t>
            </a:r>
          </a:p>
          <a:p>
            <a:pPr lvl="1"/>
            <a:r>
              <a:rPr lang="en-US" altLang="ja-JP" sz="2000" dirty="0"/>
              <a:t>n steps – (number of factory lines on the right side of us)</a:t>
            </a:r>
          </a:p>
        </p:txBody>
      </p:sp>
    </p:spTree>
    <p:extLst>
      <p:ext uri="{BB962C8B-B14F-4D97-AF65-F5344CB8AC3E}">
        <p14:creationId xmlns:p14="http://schemas.microsoft.com/office/powerpoint/2010/main" val="169768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8124B34-E223-85D0-F4E4-B8E1675C784C}"/>
              </a:ext>
            </a:extLst>
          </p:cNvPr>
          <p:cNvSpPr/>
          <p:nvPr/>
        </p:nvSpPr>
        <p:spPr bwMode="auto">
          <a:xfrm>
            <a:off x="1573284" y="4053194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9BE5387-F76A-BEEA-CA68-12D4DE0680DB}"/>
              </a:ext>
            </a:extLst>
          </p:cNvPr>
          <p:cNvSpPr/>
          <p:nvPr/>
        </p:nvSpPr>
        <p:spPr bwMode="auto">
          <a:xfrm>
            <a:off x="2761416" y="3059281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3AD1490-21E2-DB55-12B2-9088CFD06244}"/>
              </a:ext>
            </a:extLst>
          </p:cNvPr>
          <p:cNvSpPr/>
          <p:nvPr/>
        </p:nvSpPr>
        <p:spPr bwMode="auto">
          <a:xfrm>
            <a:off x="2761416" y="5169318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B278BB0-156F-5569-40CD-FAB9954C33CE}"/>
              </a:ext>
            </a:extLst>
          </p:cNvPr>
          <p:cNvSpPr/>
          <p:nvPr/>
        </p:nvSpPr>
        <p:spPr bwMode="auto">
          <a:xfrm>
            <a:off x="7945992" y="4053194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F1FBF01-33C2-FF67-191E-773611DF4B6B}"/>
              </a:ext>
            </a:extLst>
          </p:cNvPr>
          <p:cNvSpPr/>
          <p:nvPr/>
        </p:nvSpPr>
        <p:spPr bwMode="auto">
          <a:xfrm>
            <a:off x="4702728" y="3059281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74C5035-77D4-8365-413D-2B97A065F827}"/>
              </a:ext>
            </a:extLst>
          </p:cNvPr>
          <p:cNvSpPr/>
          <p:nvPr/>
        </p:nvSpPr>
        <p:spPr bwMode="auto">
          <a:xfrm>
            <a:off x="4702728" y="5169318"/>
            <a:ext cx="504056" cy="504056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A4D7252-12B5-17ED-9D51-D499766C3891}"/>
              </a:ext>
            </a:extLst>
          </p:cNvPr>
          <p:cNvSpPr/>
          <p:nvPr/>
        </p:nvSpPr>
        <p:spPr bwMode="auto">
          <a:xfrm>
            <a:off x="6541836" y="3059281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D91FFBC-F5AA-6E7C-5C72-4497F803824A}"/>
              </a:ext>
            </a:extLst>
          </p:cNvPr>
          <p:cNvSpPr/>
          <p:nvPr/>
        </p:nvSpPr>
        <p:spPr bwMode="auto">
          <a:xfrm>
            <a:off x="6541836" y="5169318"/>
            <a:ext cx="504056" cy="5040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956194-6F51-087F-1444-BB60592E9CCC}"/>
              </a:ext>
            </a:extLst>
          </p:cNvPr>
          <p:cNvSpPr txBox="1"/>
          <p:nvPr/>
        </p:nvSpPr>
        <p:spPr>
          <a:xfrm>
            <a:off x="7045892" y="211950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100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AF6A3F0-8C78-2596-4EBA-89583270A3A7}"/>
              </a:ext>
            </a:extLst>
          </p:cNvPr>
          <p:cNvCxnSpPr>
            <a:stCxn id="22" idx="5"/>
            <a:endCxn id="16" idx="1"/>
          </p:cNvCxnSpPr>
          <p:nvPr/>
        </p:nvCxnSpPr>
        <p:spPr>
          <a:xfrm>
            <a:off x="6972075" y="3489520"/>
            <a:ext cx="1047734" cy="6374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0B13DA-30BC-05C0-7709-755A730D2853}"/>
              </a:ext>
            </a:extLst>
          </p:cNvPr>
          <p:cNvCxnSpPr>
            <a:stCxn id="23" idx="7"/>
            <a:endCxn id="16" idx="3"/>
          </p:cNvCxnSpPr>
          <p:nvPr/>
        </p:nvCxnSpPr>
        <p:spPr>
          <a:xfrm flipV="1">
            <a:off x="6972075" y="4483433"/>
            <a:ext cx="1047734" cy="75970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5F9F6A8-9865-B88C-07C7-5B852CCBE40E}"/>
              </a:ext>
            </a:extLst>
          </p:cNvPr>
          <p:cNvCxnSpPr>
            <a:cxnSpLocks/>
            <a:stCxn id="21" idx="7"/>
            <a:endCxn id="22" idx="3"/>
          </p:cNvCxnSpPr>
          <p:nvPr/>
        </p:nvCxnSpPr>
        <p:spPr>
          <a:xfrm flipV="1">
            <a:off x="5132967" y="3489520"/>
            <a:ext cx="1482686" cy="175361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306B7D9-5799-D1FF-5A92-ABEE51691494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206784" y="5421346"/>
            <a:ext cx="133505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F6DCEDC-A42B-4769-F59B-DBB31D1B44BF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3265472" y="5421346"/>
            <a:ext cx="143725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C8097A-6BFC-ACB0-709F-7643BA50356D}"/>
              </a:ext>
            </a:extLst>
          </p:cNvPr>
          <p:cNvCxnSpPr>
            <a:cxnSpLocks/>
            <a:stCxn id="11" idx="6"/>
            <a:endCxn id="21" idx="1"/>
          </p:cNvCxnSpPr>
          <p:nvPr/>
        </p:nvCxnSpPr>
        <p:spPr>
          <a:xfrm>
            <a:off x="3265472" y="3311309"/>
            <a:ext cx="1511073" cy="193182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08F586A-F9DC-7104-C62B-D37A61758EC8}"/>
              </a:ext>
            </a:extLst>
          </p:cNvPr>
          <p:cNvCxnSpPr>
            <a:cxnSpLocks/>
            <a:stCxn id="6" idx="7"/>
            <a:endCxn id="11" idx="3"/>
          </p:cNvCxnSpPr>
          <p:nvPr/>
        </p:nvCxnSpPr>
        <p:spPr>
          <a:xfrm flipV="1">
            <a:off x="2003523" y="3489520"/>
            <a:ext cx="831710" cy="6374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1C50773-503D-02AA-88DB-0E6B4FD7529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003523" y="4483433"/>
            <a:ext cx="831710" cy="75970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B6AF7B-1035-8C4D-0BBE-DDE3DC4BD15A}"/>
              </a:ext>
            </a:extLst>
          </p:cNvPr>
          <p:cNvSpPr txBox="1"/>
          <p:nvPr/>
        </p:nvSpPr>
        <p:spPr>
          <a:xfrm>
            <a:off x="5292144" y="212579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99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7CB79E-AC1B-EA76-5BEB-BA84605E9CFA}"/>
              </a:ext>
            </a:extLst>
          </p:cNvPr>
          <p:cNvSpPr txBox="1"/>
          <p:nvPr/>
        </p:nvSpPr>
        <p:spPr>
          <a:xfrm>
            <a:off x="3538396" y="211950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98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0A66D6-E433-0C91-56B8-9673FD8C4E3D}"/>
              </a:ext>
            </a:extLst>
          </p:cNvPr>
          <p:cNvSpPr txBox="1"/>
          <p:nvPr/>
        </p:nvSpPr>
        <p:spPr>
          <a:xfrm>
            <a:off x="1784648" y="211950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97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E2A053B-B00F-6B12-2EB9-1231D2485FE6}"/>
              </a:ext>
            </a:extLst>
          </p:cNvPr>
          <p:cNvSpPr txBox="1"/>
          <p:nvPr/>
        </p:nvSpPr>
        <p:spPr>
          <a:xfrm>
            <a:off x="1352600" y="508518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SELLER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5149B9D-1A1D-0661-1148-49D1D869E306}"/>
              </a:ext>
            </a:extLst>
          </p:cNvPr>
          <p:cNvSpPr txBox="1"/>
          <p:nvPr/>
        </p:nvSpPr>
        <p:spPr>
          <a:xfrm>
            <a:off x="7861506" y="50851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BUYER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42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48F877A-0172-05AF-3DBA-C1D10721ACC3}"/>
              </a:ext>
            </a:extLst>
          </p:cNvPr>
          <p:cNvSpPr/>
          <p:nvPr/>
        </p:nvSpPr>
        <p:spPr bwMode="auto">
          <a:xfrm>
            <a:off x="1208584" y="2060848"/>
            <a:ext cx="3420380" cy="6120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35F007EC-6939-CB86-3D8C-BC0D51D9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20" y="3610526"/>
            <a:ext cx="6496957" cy="298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AA6261-76DC-C197-87C1-B53EBCC9861A}"/>
              </a:ext>
            </a:extLst>
          </p:cNvPr>
          <p:cNvSpPr/>
          <p:nvPr/>
        </p:nvSpPr>
        <p:spPr bwMode="auto">
          <a:xfrm>
            <a:off x="1316596" y="3247474"/>
            <a:ext cx="7272808" cy="3630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</a:t>
            </a:r>
            <a:r>
              <a:rPr lang="en-US" altLang="ja-JP" sz="2000" b="1" dirty="0"/>
              <a:t>first_day</a:t>
            </a:r>
            <a:r>
              <a:rPr lang="en-US" altLang="ja-JP" sz="2000" dirty="0"/>
              <a:t>, </a:t>
            </a:r>
            <a:r>
              <a:rPr lang="en-US" altLang="ja-JP" sz="2000" b="1" dirty="0"/>
              <a:t>last_day</a:t>
            </a:r>
            <a:r>
              <a:rPr lang="en-US" altLang="ja-JP" sz="2000" dirty="0"/>
              <a:t>) : We </a:t>
            </a:r>
            <a:r>
              <a:rPr lang="en-US" altLang="ja-JP" sz="2000" dirty="0">
                <a:solidFill>
                  <a:srgbClr val="202124"/>
                </a:solidFill>
              </a:rPr>
              <a:t>t</a:t>
            </a:r>
            <a:r>
              <a:rPr lang="en-US" altLang="ja-JP" sz="2000" b="0" i="0" dirty="0">
                <a:solidFill>
                  <a:srgbClr val="202124"/>
                </a:solidFill>
                <a:effectLst/>
              </a:rPr>
              <a:t>ake contracts within this range</a:t>
            </a:r>
          </a:p>
          <a:p>
            <a:pPr lvl="1"/>
            <a:r>
              <a:rPr lang="en-US" altLang="ja-JP" sz="2000" b="1" dirty="0"/>
              <a:t>first_day </a:t>
            </a:r>
            <a:r>
              <a:rPr lang="en-US" altLang="ja-JP" sz="2000" dirty="0"/>
              <a:t>= current_step</a:t>
            </a:r>
          </a:p>
          <a:p>
            <a:pPr lvl="1"/>
            <a:r>
              <a:rPr lang="en-US" altLang="ja-JP" sz="2000" b="1" dirty="0"/>
              <a:t>l</a:t>
            </a:r>
            <a:r>
              <a:rPr lang="en-US" altLang="ja-JP" sz="2000" b="1" i="0" dirty="0">
                <a:effectLst/>
              </a:rPr>
              <a:t>ast_day </a:t>
            </a:r>
            <a:r>
              <a:rPr lang="en-US" altLang="ja-JP" sz="2000" b="0" i="0" dirty="0">
                <a:effectLst/>
              </a:rPr>
              <a:t>= first_day +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/>
              <a:t>n_steps </a:t>
            </a:r>
            <a:r>
              <a:rPr lang="en-US" altLang="ja-JP" sz="2000" dirty="0"/>
              <a:t>: the number of simulation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/>
              <a:t>last_trade_day </a:t>
            </a:r>
            <a:r>
              <a:rPr lang="en-US" altLang="ja-JP" sz="2000" dirty="0"/>
              <a:t>: Last day for the agent</a:t>
            </a:r>
          </a:p>
          <a:p>
            <a:pPr lvl="1"/>
            <a:r>
              <a:rPr lang="en-US" altLang="ja-JP" sz="2000" dirty="0"/>
              <a:t>n steps – (number of factory lines on the right side of us)</a:t>
            </a:r>
          </a:p>
        </p:txBody>
      </p:sp>
    </p:spTree>
    <p:extLst>
      <p:ext uri="{BB962C8B-B14F-4D97-AF65-F5344CB8AC3E}">
        <p14:creationId xmlns:p14="http://schemas.microsoft.com/office/powerpoint/2010/main" val="295599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BUY(INPUT)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upper limit of the number of stocks (=50) is set in check day (10 days before last trade day).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We buy products as much as we can within the limits.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We don’t accept input offer after check day.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If the production schedule cannot be made within the last day, the offer will be declined.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35F007EC-6939-CB86-3D8C-BC0D51D9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788" y="3901556"/>
            <a:ext cx="5228700" cy="239968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88BE4F64-DCDD-CDBD-BC73-5AA2A846F86F}"/>
              </a:ext>
            </a:extLst>
          </p:cNvPr>
          <p:cNvSpPr/>
          <p:nvPr/>
        </p:nvSpPr>
        <p:spPr bwMode="auto">
          <a:xfrm rot="10800000">
            <a:off x="5351946" y="4797152"/>
            <a:ext cx="213122" cy="27041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A8A7F2D-9B01-1B56-BFF2-564C01769171}"/>
              </a:ext>
            </a:extLst>
          </p:cNvPr>
          <p:cNvSpPr/>
          <p:nvPr/>
        </p:nvSpPr>
        <p:spPr bwMode="auto">
          <a:xfrm>
            <a:off x="5385048" y="4617132"/>
            <a:ext cx="144016" cy="14401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82ABA5-5401-AA82-8029-40F717F639C7}"/>
              </a:ext>
            </a:extLst>
          </p:cNvPr>
          <p:cNvCxnSpPr>
            <a:cxnSpLocks/>
          </p:cNvCxnSpPr>
          <p:nvPr/>
        </p:nvCxnSpPr>
        <p:spPr>
          <a:xfrm>
            <a:off x="2612740" y="4761148"/>
            <a:ext cx="845068" cy="831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A8EF59-7B47-7B1A-5825-1375EA17988F}"/>
              </a:ext>
            </a:extLst>
          </p:cNvPr>
          <p:cNvCxnSpPr>
            <a:cxnSpLocks/>
          </p:cNvCxnSpPr>
          <p:nvPr/>
        </p:nvCxnSpPr>
        <p:spPr>
          <a:xfrm>
            <a:off x="5133020" y="5906879"/>
            <a:ext cx="64145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8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Negotiation Choices</a:t>
            </a:r>
            <a:endParaRPr lang="en-US" altLang="ja-JP" sz="3600" dirty="0"/>
          </a:p>
          <a:p>
            <a:pPr marL="457200" indent="-457200">
              <a:buAutoNum type="arabicPeriod"/>
            </a:pPr>
            <a:r>
              <a:rPr lang="en-US" altLang="ja-JP" sz="3600" dirty="0"/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4246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Trading and Negotiation Strategy(</a:t>
            </a:r>
            <a:r>
              <a:rPr lang="en-US" altLang="ja-JP" sz="2800" u="sng" dirty="0">
                <a:solidFill>
                  <a:srgbClr val="92CE6A"/>
                </a:solidFill>
                <a:latin typeface="Helvetica" pitchFamily="2" charset="0"/>
              </a:rPr>
              <a:t>quantity and time</a:t>
            </a:r>
            <a:r>
              <a:rPr lang="en-US" altLang="ja-JP" sz="2800" u="sng" dirty="0">
                <a:latin typeface="Helvetica" pitchFamily="2" charset="0"/>
              </a:rPr>
              <a:t>)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SELL(OUTPUT)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We set the lower limit of inventory (=5).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After check day the limit equals zero.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Sell as much as we can within the limits.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35F007EC-6939-CB86-3D8C-BC0D51D9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20" y="3610526"/>
            <a:ext cx="6496957" cy="29817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88BE4F64-DCDD-CDBD-BC73-5AA2A846F86F}"/>
              </a:ext>
            </a:extLst>
          </p:cNvPr>
          <p:cNvSpPr/>
          <p:nvPr/>
        </p:nvSpPr>
        <p:spPr bwMode="auto">
          <a:xfrm rot="10800000" flipH="1" flipV="1">
            <a:off x="4736976" y="5373216"/>
            <a:ext cx="360040" cy="16380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17706B3-D42F-C461-4CC8-339878A5969B}"/>
              </a:ext>
            </a:extLst>
          </p:cNvPr>
          <p:cNvCxnSpPr/>
          <p:nvPr/>
        </p:nvCxnSpPr>
        <p:spPr>
          <a:xfrm>
            <a:off x="3008784" y="5661248"/>
            <a:ext cx="248427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94B557-E95D-6C5A-5195-DE5F4656950C}"/>
              </a:ext>
            </a:extLst>
          </p:cNvPr>
          <p:cNvCxnSpPr>
            <a:cxnSpLocks/>
          </p:cNvCxnSpPr>
          <p:nvPr/>
        </p:nvCxnSpPr>
        <p:spPr>
          <a:xfrm>
            <a:off x="5493060" y="5841268"/>
            <a:ext cx="208823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57A6297-3337-3F17-CCBD-AC204ECD2329}"/>
              </a:ext>
            </a:extLst>
          </p:cNvPr>
          <p:cNvCxnSpPr>
            <a:cxnSpLocks/>
          </p:cNvCxnSpPr>
          <p:nvPr/>
        </p:nvCxnSpPr>
        <p:spPr>
          <a:xfrm>
            <a:off x="5493060" y="5661248"/>
            <a:ext cx="0" cy="1800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4C37C1-B98B-E59B-61E2-86917F9F113C}"/>
              </a:ext>
            </a:extLst>
          </p:cNvPr>
          <p:cNvCxnSpPr>
            <a:cxnSpLocks/>
          </p:cNvCxnSpPr>
          <p:nvPr/>
        </p:nvCxnSpPr>
        <p:spPr>
          <a:xfrm>
            <a:off x="1961764" y="5733256"/>
            <a:ext cx="104702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E5D818-993A-B843-50FC-C3CA88131C6D}"/>
              </a:ext>
            </a:extLst>
          </p:cNvPr>
          <p:cNvCxnSpPr>
            <a:cxnSpLocks/>
          </p:cNvCxnSpPr>
          <p:nvPr/>
        </p:nvCxnSpPr>
        <p:spPr>
          <a:xfrm>
            <a:off x="5080074" y="6093296"/>
            <a:ext cx="77302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Negotiation Choices</a:t>
            </a:r>
            <a:endParaRPr lang="en-US" altLang="ja-JP" sz="3600" dirty="0"/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406399" y="980728"/>
            <a:ext cx="9093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Negotiation Choices</a:t>
            </a:r>
          </a:p>
          <a:p>
            <a:endParaRPr lang="en-US" altLang="ja-JP" sz="2000" dirty="0"/>
          </a:p>
          <a:p>
            <a:r>
              <a:rPr lang="en-US" altLang="ja-JP" sz="2000" dirty="0"/>
              <a:t>We request negotiations for all parties with following issues . </a:t>
            </a:r>
          </a:p>
          <a:p>
            <a:endParaRPr lang="en-US" altLang="ja-JP" sz="2000" dirty="0"/>
          </a:p>
          <a:p>
            <a:r>
              <a:rPr lang="en-US" altLang="ja-JP" dirty="0"/>
              <a:t>• </a:t>
            </a:r>
            <a:r>
              <a:rPr lang="en-US" altLang="ja-JP" b="1" dirty="0"/>
              <a:t>Time</a:t>
            </a:r>
            <a:r>
              <a:rPr lang="en-US" altLang="ja-JP" dirty="0"/>
              <a:t>: (first day , last day) </a:t>
            </a:r>
          </a:p>
          <a:p>
            <a:r>
              <a:rPr lang="en-US" altLang="ja-JP" dirty="0"/>
              <a:t>• </a:t>
            </a:r>
            <a:r>
              <a:rPr lang="en-US" altLang="ja-JP" b="1" dirty="0"/>
              <a:t>Price(BUY)</a:t>
            </a:r>
            <a:r>
              <a:rPr lang="ja-JP" altLang="en-US" dirty="0"/>
              <a:t>：</a:t>
            </a:r>
            <a:r>
              <a:rPr lang="en-US" altLang="ja-JP" dirty="0"/>
              <a:t>(min(TP</a:t>
            </a:r>
            <a:r>
              <a:rPr lang="ja-JP" altLang="en-US" dirty="0"/>
              <a:t>*</a:t>
            </a:r>
            <a:r>
              <a:rPr lang="en-US" altLang="ja-JP" dirty="0"/>
              <a:t>0.5, asking price) , max(TP*1.5, compromise price)) </a:t>
            </a:r>
          </a:p>
          <a:p>
            <a:r>
              <a:rPr lang="en-US" altLang="ja-JP" dirty="0"/>
              <a:t>• </a:t>
            </a:r>
            <a:r>
              <a:rPr lang="en-US" altLang="ja-JP" b="1" dirty="0"/>
              <a:t>Price(SELL)</a:t>
            </a:r>
            <a:r>
              <a:rPr lang="ja-JP" altLang="en-US" dirty="0"/>
              <a:t>：</a:t>
            </a:r>
            <a:r>
              <a:rPr lang="en-US" altLang="ja-JP" dirty="0"/>
              <a:t>(min(TP</a:t>
            </a:r>
            <a:r>
              <a:rPr lang="ja-JP" altLang="en-US" dirty="0"/>
              <a:t>*</a:t>
            </a:r>
            <a:r>
              <a:rPr lang="en-US" altLang="ja-JP" dirty="0"/>
              <a:t>0.5, compromise price) , max(TP*1.5, asking price)) </a:t>
            </a:r>
          </a:p>
          <a:p>
            <a:r>
              <a:rPr lang="en-US" altLang="ja-JP" dirty="0"/>
              <a:t>• </a:t>
            </a:r>
            <a:r>
              <a:rPr lang="en-US" altLang="ja-JP" b="1" dirty="0"/>
              <a:t>Quantity</a:t>
            </a:r>
            <a:r>
              <a:rPr lang="ja-JP" altLang="en-US" dirty="0"/>
              <a:t>：</a:t>
            </a:r>
            <a:r>
              <a:rPr lang="en-US" altLang="ja-JP" dirty="0"/>
              <a:t>(1 , n_lines) 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We accept negotiation requests from other agents that satisfy all of the following conditions. </a:t>
            </a:r>
          </a:p>
          <a:p>
            <a:endParaRPr lang="en-US" altLang="ja-JP" sz="2000" dirty="0"/>
          </a:p>
          <a:p>
            <a:r>
              <a:rPr lang="en-US" altLang="ja-JP" dirty="0"/>
              <a:t>• </a:t>
            </a:r>
            <a:r>
              <a:rPr lang="en-US" altLang="ja-JP" b="1" dirty="0"/>
              <a:t>Time</a:t>
            </a:r>
            <a:r>
              <a:rPr lang="en-US" altLang="ja-JP" dirty="0"/>
              <a:t>: The day between first day and last day should be included. </a:t>
            </a:r>
          </a:p>
          <a:p>
            <a:r>
              <a:rPr lang="en-US" altLang="ja-JP" dirty="0"/>
              <a:t>• </a:t>
            </a:r>
            <a:r>
              <a:rPr lang="en-US" altLang="ja-JP" b="1" dirty="0"/>
              <a:t>Price</a:t>
            </a:r>
            <a:r>
              <a:rPr lang="ja-JP" altLang="en-US" dirty="0"/>
              <a:t>：</a:t>
            </a:r>
            <a:r>
              <a:rPr lang="en-US" altLang="ja-JP" dirty="0"/>
              <a:t>The compromise price and asking price are included.</a:t>
            </a:r>
          </a:p>
          <a:p>
            <a:r>
              <a:rPr lang="en-US" altLang="ja-JP" dirty="0"/>
              <a:t>• </a:t>
            </a:r>
            <a:r>
              <a:rPr lang="en-US" altLang="ja-JP" b="1" dirty="0"/>
              <a:t>Quantity</a:t>
            </a:r>
            <a:r>
              <a:rPr lang="ja-JP" altLang="en-US" dirty="0"/>
              <a:t>：</a:t>
            </a:r>
            <a:r>
              <a:rPr lang="en-US" altLang="ja-JP" dirty="0"/>
              <a:t>Numbers from 1 to n_lines must be included. </a:t>
            </a:r>
            <a:endParaRPr lang="en-US" altLang="ja-JP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Negotiation Choices</a:t>
            </a:r>
            <a:endParaRPr lang="en-US" altLang="ja-JP" sz="3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3600" dirty="0"/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3. Experiments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540" y="980728"/>
            <a:ext cx="882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Evaluating the Performance of Agent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Simulations were done with </a:t>
            </a:r>
            <a:r>
              <a:rPr lang="en-US" altLang="ja-JP" sz="2000" dirty="0">
                <a:solidFill>
                  <a:srgbClr val="FF0000"/>
                </a:solidFill>
              </a:rPr>
              <a:t>run() in the template</a:t>
            </a:r>
            <a:r>
              <a:rPr lang="en-US" altLang="ja-JP" sz="2000" dirty="0"/>
              <a:t>, and compare the scores with the two default agents.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z="2000" dirty="0"/>
              <a:t>competition=Std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z="2000" dirty="0"/>
              <a:t>n_steps=80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z="2000" dirty="0"/>
              <a:t>n_configs=5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z="2000" dirty="0"/>
              <a:t>competitors=</a:t>
            </a:r>
          </a:p>
          <a:p>
            <a:r>
              <a:rPr lang="en-US" altLang="ja-JP" sz="2000" dirty="0"/>
              <a:t>    [Lobster , </a:t>
            </a:r>
            <a:r>
              <a:rPr lang="en-US" altLang="ja-JP" sz="2000" dirty="0">
                <a:solidFill>
                  <a:srgbClr val="FF0000"/>
                </a:solidFill>
              </a:rPr>
              <a:t>DecentralizingAgent</a:t>
            </a:r>
            <a:r>
              <a:rPr lang="en-US" altLang="ja-JP" sz="2000" dirty="0"/>
              <a:t> , </a:t>
            </a:r>
            <a:r>
              <a:rPr lang="en-US" altLang="ja-JP" sz="2000" dirty="0">
                <a:solidFill>
                  <a:srgbClr val="FF0000"/>
                </a:solidFill>
              </a:rPr>
              <a:t>BuyCheapSellExpensiveAgent</a:t>
            </a:r>
            <a:r>
              <a:rPr lang="en-US" altLang="ja-JP" sz="2000" dirty="0"/>
              <a:t>]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ja-JP" sz="12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3. Experiments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35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Evaluating the Performance of Agent</a:t>
            </a:r>
          </a:p>
          <a:p>
            <a:endParaRPr lang="en-US" altLang="ja-JP" sz="12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score of </a:t>
            </a:r>
            <a:r>
              <a:rPr lang="en-US" altLang="ja-JP" sz="2000" dirty="0">
                <a:solidFill>
                  <a:srgbClr val="FF0000"/>
                </a:solidFill>
              </a:rPr>
              <a:t>Lobster</a:t>
            </a:r>
            <a:r>
              <a:rPr lang="en-US" altLang="ja-JP" sz="2000" dirty="0"/>
              <a:t> is consistently </a:t>
            </a:r>
            <a:r>
              <a:rPr lang="en-US" altLang="ja-JP" sz="2000" dirty="0">
                <a:solidFill>
                  <a:srgbClr val="FF0000"/>
                </a:solidFill>
              </a:rPr>
              <a:t>positive</a:t>
            </a:r>
            <a:r>
              <a:rPr lang="en-US" altLang="ja-JP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score of </a:t>
            </a:r>
            <a:r>
              <a:rPr lang="en-US" altLang="ja-JP" sz="2000" dirty="0">
                <a:solidFill>
                  <a:srgbClr val="00B0F0"/>
                </a:solidFill>
              </a:rPr>
              <a:t>default agents </a:t>
            </a:r>
            <a:r>
              <a:rPr lang="en-US" altLang="ja-JP" sz="2000" dirty="0"/>
              <a:t>are </a:t>
            </a:r>
            <a:r>
              <a:rPr lang="en-US" altLang="ja-JP" sz="2000" dirty="0">
                <a:solidFill>
                  <a:srgbClr val="00B0F0"/>
                </a:solidFill>
              </a:rPr>
              <a:t>negative</a:t>
            </a:r>
            <a:r>
              <a:rPr lang="en-US" altLang="ja-JP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score is better than these default agents and the agent who does nothing.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3A69A42-C1D8-AB49-B310-6D0DC7D0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99114"/>
              </p:ext>
            </p:extLst>
          </p:nvPr>
        </p:nvGraphicFramePr>
        <p:xfrm>
          <a:off x="1029133" y="3424484"/>
          <a:ext cx="7920001" cy="234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63">
                  <a:extLst>
                    <a:ext uri="{9D8B030D-6E8A-4147-A177-3AD203B41FA5}">
                      <a16:colId xmlns:a16="http://schemas.microsoft.com/office/drawing/2014/main" val="3722101026"/>
                    </a:ext>
                  </a:extLst>
                </a:gridCol>
                <a:gridCol w="2169446">
                  <a:extLst>
                    <a:ext uri="{9D8B030D-6E8A-4147-A177-3AD203B41FA5}">
                      <a16:colId xmlns:a16="http://schemas.microsoft.com/office/drawing/2014/main" val="750871060"/>
                    </a:ext>
                  </a:extLst>
                </a:gridCol>
                <a:gridCol w="2169446">
                  <a:extLst>
                    <a:ext uri="{9D8B030D-6E8A-4147-A177-3AD203B41FA5}">
                      <a16:colId xmlns:a16="http://schemas.microsoft.com/office/drawing/2014/main" val="2750929700"/>
                    </a:ext>
                  </a:extLst>
                </a:gridCol>
                <a:gridCol w="2169446">
                  <a:extLst>
                    <a:ext uri="{9D8B030D-6E8A-4147-A177-3AD203B41FA5}">
                      <a16:colId xmlns:a16="http://schemas.microsoft.com/office/drawing/2014/main" val="1117575523"/>
                    </a:ext>
                  </a:extLst>
                </a:gridCol>
              </a:tblGrid>
              <a:tr h="5182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Experiments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Lobster(My Agent)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DecentralizingAgent</a:t>
                      </a:r>
                      <a:endParaRPr kumimoji="1" lang="ja-JP" altLang="en-US" sz="1400">
                        <a:latin typeface="Helvetica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BuyCheapSell ExpensiveAgent</a:t>
                      </a:r>
                      <a:endParaRPr kumimoji="1" lang="ja-JP" altLang="en-US" sz="1400">
                        <a:latin typeface="Helvetica" pitchFamily="2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23760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1</a:t>
                      </a:r>
                      <a:r>
                        <a:rPr kumimoji="1" lang="en-US" altLang="ja-JP" sz="1400" baseline="30000" dirty="0">
                          <a:latin typeface="Helvetica" pitchFamily="2" charset="0"/>
                        </a:rPr>
                        <a:t>st</a:t>
                      </a:r>
                      <a:r>
                        <a:rPr kumimoji="1" lang="en-US" altLang="ja-JP" sz="1400" dirty="0">
                          <a:latin typeface="Helvetica" pitchFamily="2" charset="0"/>
                        </a:rPr>
                        <a:t> 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0.026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-0.095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-1.276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245794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2</a:t>
                      </a:r>
                      <a:r>
                        <a:rPr kumimoji="1" lang="en-US" altLang="ja-JP" sz="1400" baseline="30000" dirty="0">
                          <a:latin typeface="Helvetica" pitchFamily="2" charset="0"/>
                        </a:rPr>
                        <a:t>nd</a:t>
                      </a:r>
                      <a:r>
                        <a:rPr kumimoji="1" lang="en-US" altLang="ja-JP" sz="1400" dirty="0">
                          <a:latin typeface="Helvetica" pitchFamily="2" charset="0"/>
                        </a:rPr>
                        <a:t> time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0.041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-0.209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-1.861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343910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3</a:t>
                      </a:r>
                      <a:r>
                        <a:rPr kumimoji="1" lang="en-US" altLang="ja-JP" sz="1400" baseline="30000" dirty="0">
                          <a:latin typeface="Helvetica" pitchFamily="2" charset="0"/>
                        </a:rPr>
                        <a:t>rd</a:t>
                      </a:r>
                      <a:r>
                        <a:rPr kumimoji="1" lang="en-US" altLang="ja-JP" sz="1400" dirty="0">
                          <a:latin typeface="Helvetica" pitchFamily="2" charset="0"/>
                        </a:rPr>
                        <a:t> time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0.025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-0.541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-1.149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634093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4</a:t>
                      </a:r>
                      <a:r>
                        <a:rPr kumimoji="1" lang="en-US" altLang="ja-JP" sz="1400" baseline="30000" dirty="0">
                          <a:latin typeface="Helvetica" pitchFamily="2" charset="0"/>
                        </a:rPr>
                        <a:t>th</a:t>
                      </a:r>
                      <a:r>
                        <a:rPr kumimoji="1" lang="en-US" altLang="ja-JP" sz="1400" dirty="0">
                          <a:latin typeface="Helvetica" pitchFamily="2" charset="0"/>
                        </a:rPr>
                        <a:t> time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0.032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-0.110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-0.619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818061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5</a:t>
                      </a:r>
                      <a:r>
                        <a:rPr kumimoji="1" lang="en-US" altLang="ja-JP" sz="1400" baseline="30000" dirty="0">
                          <a:latin typeface="Helvetica" pitchFamily="2" charset="0"/>
                        </a:rPr>
                        <a:t>th</a:t>
                      </a:r>
                      <a:r>
                        <a:rPr kumimoji="1" lang="en-US" altLang="ja-JP" sz="1400" dirty="0">
                          <a:latin typeface="Helvetica" pitchFamily="2" charset="0"/>
                        </a:rPr>
                        <a:t> time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0.052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-0.136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-1.328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623386"/>
                  </a:ext>
                </a:extLst>
              </a:tr>
              <a:tr h="304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Average</a:t>
                      </a:r>
                      <a:endParaRPr kumimoji="1" lang="ja-JP" altLang="en-US" sz="140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latin typeface="Helvetica" pitchFamily="2" charset="0"/>
                        </a:rPr>
                        <a:t>0.035</a:t>
                      </a:r>
                      <a:endParaRPr kumimoji="1" lang="ja-JP" altLang="en-US" sz="14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-0.218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Helvetica" pitchFamily="2" charset="0"/>
                        </a:rPr>
                        <a:t>-1.247</a:t>
                      </a:r>
                      <a:endParaRPr kumimoji="1" lang="ja-JP" altLang="en-US" sz="140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470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8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3. Experiments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3526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Evaluating the Performance of Agent</a:t>
            </a:r>
          </a:p>
          <a:p>
            <a:endParaRPr lang="en-US" altLang="ja-JP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Checking the score of </a:t>
            </a:r>
            <a:r>
              <a:rPr lang="en-US" altLang="ja-JP" sz="2000" dirty="0">
                <a:solidFill>
                  <a:srgbClr val="FF0000"/>
                </a:solidFill>
              </a:rPr>
              <a:t>95 bodies</a:t>
            </a:r>
            <a:r>
              <a:rPr lang="en-US" altLang="ja-JP" sz="2000" dirty="0"/>
              <a:t> in each world, only </a:t>
            </a:r>
            <a:r>
              <a:rPr lang="en-US" altLang="ja-JP" sz="2000" dirty="0">
                <a:solidFill>
                  <a:srgbClr val="00B0F0"/>
                </a:solidFill>
              </a:rPr>
              <a:t>10 times</a:t>
            </a:r>
            <a:r>
              <a:rPr lang="en-US" altLang="ja-JP" sz="2000" dirty="0"/>
              <a:t> were negative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It has been able to earn small profits consistently as intended.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C0C103-8820-BD5C-CC22-018EE5100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" t="1274"/>
          <a:stretch/>
        </p:blipFill>
        <p:spPr>
          <a:xfrm>
            <a:off x="2090617" y="2712452"/>
            <a:ext cx="5724766" cy="36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0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Negotiation Choices</a:t>
            </a:r>
            <a:endParaRPr lang="en-US" altLang="ja-JP" sz="3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4. Conclusions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352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Conclusions of Agent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We aim to reduce penalties and earn small, steady profits.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results were as intended.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There is still room for improvement.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Determine prices dynamically.</a:t>
            </a:r>
            <a:endParaRPr lang="en-US" altLang="ja-JP" sz="20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Dete</a:t>
            </a:r>
            <a:r>
              <a:rPr lang="en-US" altLang="ja-JP" sz="20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rmine inventory limit dynamically.</a:t>
            </a:r>
            <a:endParaRPr lang="ja-JP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1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1. Introduction</a:t>
            </a:r>
            <a:endParaRPr kumimoji="1" lang="ja-JP" altLang="en-US" sz="3200" dirty="0">
              <a:latin typeface="Helvetica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575C6-3333-4AA3-3129-247191ADF983}"/>
              </a:ext>
            </a:extLst>
          </p:cNvPr>
          <p:cNvSpPr txBox="1"/>
          <p:nvPr/>
        </p:nvSpPr>
        <p:spPr>
          <a:xfrm>
            <a:off x="596644" y="959956"/>
            <a:ext cx="88568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u="sng" kern="100" dirty="0">
                <a:effectLst/>
                <a:latin typeface="Helvetica" panose="020B0604020202020204" pitchFamily="34" charset="0"/>
                <a:ea typeface="游明朝" panose="02020400000000000000" pitchFamily="18" charset="-128"/>
                <a:cs typeface="Helvetica" panose="020B0604020202020204" pitchFamily="34" charset="0"/>
              </a:rPr>
              <a:t>In the actual supply chain:</a:t>
            </a:r>
            <a:endParaRPr lang="en-US" altLang="ja-JP" sz="2800" u="sng" kern="100" dirty="0">
              <a:latin typeface="Helvetica" panose="020B0604020202020204" pitchFamily="34" charset="0"/>
              <a:ea typeface="游明朝" panose="02020400000000000000" pitchFamily="18" charset="-128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C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ompanies have </a:t>
            </a:r>
            <a:r>
              <a:rPr lang="en-US" altLang="ja-JP" sz="2000" kern="100" dirty="0">
                <a:solidFill>
                  <a:srgbClr val="FF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fixed costs</a:t>
            </a:r>
            <a:r>
              <a:rPr lang="ja-JP" altLang="en-US" sz="2000" kern="100" dirty="0">
                <a:solidFill>
                  <a:srgbClr val="FF00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effectLst/>
                <a:cs typeface="Times New Roman" panose="02020603050405020304" pitchFamily="18" charset="0"/>
              </a:rPr>
              <a:t>such as salary and maintenance.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effectLst/>
                <a:cs typeface="Times New Roman" panose="02020603050405020304" pitchFamily="18" charset="0"/>
              </a:rPr>
              <a:t>If we do nothing, we will </a:t>
            </a:r>
            <a:r>
              <a:rPr lang="en-US" altLang="ja-JP" sz="200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go bankrupt </a:t>
            </a:r>
            <a:r>
              <a:rPr lang="en-US" altLang="ja-JP" sz="2000" dirty="0">
                <a:effectLst/>
                <a:cs typeface="Times New Roman" panose="02020603050405020304" pitchFamily="18" charset="0"/>
              </a:rPr>
              <a:t>one day.</a:t>
            </a:r>
          </a:p>
          <a:p>
            <a:endParaRPr lang="en-US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u="sng" kern="100" dirty="0">
                <a:latin typeface="Helvetica" panose="020B0604020202020204" pitchFamily="34" charset="0"/>
                <a:ea typeface="游明朝" panose="02020400000000000000" pitchFamily="18" charset="-128"/>
                <a:cs typeface="Helvetica" panose="020B0604020202020204" pitchFamily="34" charset="0"/>
              </a:rPr>
              <a:t>I</a:t>
            </a:r>
            <a:r>
              <a:rPr lang="en-US" altLang="ja-JP" sz="2800" u="sng" kern="100" dirty="0">
                <a:effectLst/>
                <a:latin typeface="Helvetica" panose="020B0604020202020204" pitchFamily="34" charset="0"/>
                <a:ea typeface="游明朝" panose="02020400000000000000" pitchFamily="18" charset="-128"/>
                <a:cs typeface="Helvetica" panose="020B0604020202020204" pitchFamily="34" charset="0"/>
              </a:rPr>
              <a:t>n the SCML world:</a:t>
            </a:r>
            <a:endParaRPr lang="en-US" altLang="ja-JP" sz="2800" u="sng" kern="100" dirty="0">
              <a:latin typeface="Helvetica" panose="020B0604020202020204" pitchFamily="34" charset="0"/>
              <a:ea typeface="游明朝" panose="02020400000000000000" pitchFamily="18" charset="-128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here are </a:t>
            </a:r>
            <a:r>
              <a:rPr lang="en-US" altLang="ja-JP" sz="2000" kern="100" dirty="0">
                <a:solidFill>
                  <a:srgbClr val="FF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no fixed costs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f we do nothing, we will have </a:t>
            </a:r>
            <a:r>
              <a:rPr lang="en-US" altLang="ja-JP" sz="2000" kern="100" dirty="0">
                <a:solidFill>
                  <a:srgbClr val="0070C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zero loss and zero profit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altLang="ja-JP" sz="20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There is a penalty for inventory shortages and overstocks.</a:t>
            </a:r>
          </a:p>
          <a:p>
            <a:endParaRPr lang="en-US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20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u="sng" kern="100" dirty="0">
                <a:effectLst/>
                <a:latin typeface="Helvetica" panose="020B0604020202020204" pitchFamily="34" charset="0"/>
                <a:ea typeface="游明朝" panose="02020400000000000000" pitchFamily="18" charset="-128"/>
                <a:cs typeface="Helvetica" panose="020B0604020202020204" pitchFamily="34" charset="0"/>
              </a:rPr>
              <a:t>Our goal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To make a small, steady profit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US" altLang="ja-JP" sz="20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o reduce the penalty to zero.</a:t>
            </a:r>
            <a:endParaRPr lang="ja-JP" altLang="ja-JP" sz="20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2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1. Introduction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7127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Basic Idea</a:t>
            </a:r>
          </a:p>
          <a:p>
            <a:endParaRPr lang="en-US" altLang="ja-JP" sz="2000" dirty="0"/>
          </a:p>
          <a:p>
            <a:r>
              <a:rPr lang="en-US" altLang="ja-JP" sz="2000" dirty="0"/>
              <a:t>Reduce penalties and earn small, steady profits.</a:t>
            </a:r>
          </a:p>
          <a:p>
            <a:endParaRPr lang="en-US" altLang="ja-JP" sz="2000" dirty="0"/>
          </a:p>
          <a:p>
            <a:r>
              <a:rPr lang="en-US" altLang="ja-JP" sz="2800" u="sng" dirty="0">
                <a:latin typeface="Helvetica" panose="020B0604020202020204" pitchFamily="34" charset="0"/>
                <a:cs typeface="Helvetica" panose="020B0604020202020204" pitchFamily="34" charset="0"/>
              </a:rPr>
              <a:t>Countermeasures against Penalties</a:t>
            </a:r>
          </a:p>
          <a:p>
            <a:endParaRPr lang="en-US" altLang="ja-JP" sz="2000" dirty="0"/>
          </a:p>
          <a:p>
            <a:pPr marL="457200" indent="-457200">
              <a:buAutoNum type="arabicPeriod"/>
            </a:pPr>
            <a:r>
              <a:rPr lang="en-US" altLang="ja-JP" sz="2000" dirty="0"/>
              <a:t>A surplus of input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Set an upper limit on the amount of inventory.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r>
              <a:rPr lang="en-US" altLang="ja-JP" sz="2000" dirty="0"/>
              <a:t>2. A shortage of Output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Accept output contracts according to the expected inventory amount.</a:t>
            </a:r>
          </a:p>
          <a:p>
            <a:endParaRPr lang="en-US" altLang="ja-JP" sz="2000" dirty="0"/>
          </a:p>
          <a:p>
            <a:r>
              <a:rPr lang="en-US" altLang="ja-JP" sz="2000" dirty="0"/>
              <a:t>3. The bankruptcy of another 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Limit the number of days that we can negotiate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Holding safety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Negotiation Choices</a:t>
            </a:r>
            <a:endParaRPr lang="en-US" altLang="ja-JP" sz="3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532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Agent Configuration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Our agent was created based on the </a:t>
            </a:r>
            <a:r>
              <a:rPr lang="en-US" altLang="ja-JP" sz="2000" dirty="0">
                <a:solidFill>
                  <a:srgbClr val="FF0000"/>
                </a:solidFill>
              </a:rPr>
              <a:t>std_monolithic </a:t>
            </a:r>
            <a:r>
              <a:rPr lang="en-US" altLang="ja-JP" sz="2000" dirty="0"/>
              <a:t>template.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171A5B5-E7A3-57DF-319F-DDAFF6368913}"/>
              </a:ext>
            </a:extLst>
          </p:cNvPr>
          <p:cNvSpPr/>
          <p:nvPr/>
        </p:nvSpPr>
        <p:spPr bwMode="auto">
          <a:xfrm>
            <a:off x="981905" y="3381790"/>
            <a:ext cx="2160240" cy="9416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u="sng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Controller A</a:t>
            </a:r>
            <a:endParaRPr kumimoji="1" lang="en-US" altLang="ja-JP" sz="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Buy side negotiator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DA69EE-E945-822D-8396-61E4F9EFF7CD}"/>
              </a:ext>
            </a:extLst>
          </p:cNvPr>
          <p:cNvSpPr/>
          <p:nvPr/>
        </p:nvSpPr>
        <p:spPr bwMode="auto">
          <a:xfrm>
            <a:off x="6788885" y="3371835"/>
            <a:ext cx="2160238" cy="9416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u="sng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Controller B</a:t>
            </a:r>
            <a:endParaRPr lang="en-US" altLang="ja-JP" sz="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Sell side negotiator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76C253-D817-36B1-67BC-6956BBE551D1}"/>
              </a:ext>
            </a:extLst>
          </p:cNvPr>
          <p:cNvSpPr/>
          <p:nvPr/>
        </p:nvSpPr>
        <p:spPr bwMode="auto">
          <a:xfrm>
            <a:off x="3898229" y="3384099"/>
            <a:ext cx="2160238" cy="9416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u="sng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Lobster</a:t>
            </a:r>
            <a:endParaRPr lang="en-US" altLang="ja-JP" sz="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make strategy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70CFE1-81C0-555D-9848-5588EE931EF5}"/>
              </a:ext>
            </a:extLst>
          </p:cNvPr>
          <p:cNvSpPr/>
          <p:nvPr/>
        </p:nvSpPr>
        <p:spPr bwMode="auto">
          <a:xfrm>
            <a:off x="981905" y="5195481"/>
            <a:ext cx="8320934" cy="9416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u="sng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Myinfo</a:t>
            </a:r>
            <a:endParaRPr lang="en-US" altLang="ja-JP" sz="600" u="sng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/>
              <a:t>Store information used by negotiators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596C56-9838-A46E-5154-B57186BA13D3}"/>
              </a:ext>
            </a:extLst>
          </p:cNvPr>
          <p:cNvSpPr/>
          <p:nvPr/>
        </p:nvSpPr>
        <p:spPr bwMode="auto">
          <a:xfrm>
            <a:off x="3898229" y="2242843"/>
            <a:ext cx="2160239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/>
              <a:t>SCML2020Agent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34EC2F-BA77-C189-103B-65F7AD3E69DC}"/>
              </a:ext>
            </a:extLst>
          </p:cNvPr>
          <p:cNvSpPr/>
          <p:nvPr/>
        </p:nvSpPr>
        <p:spPr bwMode="auto">
          <a:xfrm>
            <a:off x="984394" y="2275693"/>
            <a:ext cx="2160240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/>
              <a:t>SAOSyncController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7E80B1B-AFCF-564C-725E-3F2ADE0C25AB}"/>
              </a:ext>
            </a:extLst>
          </p:cNvPr>
          <p:cNvSpPr/>
          <p:nvPr/>
        </p:nvSpPr>
        <p:spPr bwMode="auto">
          <a:xfrm>
            <a:off x="6791374" y="2243540"/>
            <a:ext cx="2160239" cy="520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/>
              <a:t>SAOSyncController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43AB4F3-0D36-47F9-5774-05CC9E39B69E}"/>
              </a:ext>
            </a:extLst>
          </p:cNvPr>
          <p:cNvGrpSpPr/>
          <p:nvPr/>
        </p:nvGrpSpPr>
        <p:grpSpPr>
          <a:xfrm>
            <a:off x="1979004" y="2799227"/>
            <a:ext cx="229526" cy="585875"/>
            <a:chOff x="3269813" y="2744924"/>
            <a:chExt cx="270030" cy="1332148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B23DB1A-EDEF-F3B2-4777-74AFE3A30A42}"/>
                </a:ext>
              </a:extLst>
            </p:cNvPr>
            <p:cNvCxnSpPr/>
            <p:nvPr/>
          </p:nvCxnSpPr>
          <p:spPr>
            <a:xfrm>
              <a:off x="3404828" y="2744924"/>
              <a:ext cx="0" cy="13321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858E510-B591-C31D-B425-5BAACBF141BC}"/>
                </a:ext>
              </a:extLst>
            </p:cNvPr>
            <p:cNvSpPr/>
            <p:nvPr/>
          </p:nvSpPr>
          <p:spPr bwMode="auto">
            <a:xfrm>
              <a:off x="3269813" y="2744924"/>
              <a:ext cx="270030" cy="30231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AC6F606-7CBC-9E64-D047-0762E87C10EC}"/>
              </a:ext>
            </a:extLst>
          </p:cNvPr>
          <p:cNvGrpSpPr/>
          <p:nvPr/>
        </p:nvGrpSpPr>
        <p:grpSpPr>
          <a:xfrm>
            <a:off x="4860728" y="2762864"/>
            <a:ext cx="229525" cy="622238"/>
            <a:chOff x="3269813" y="2744924"/>
            <a:chExt cx="270030" cy="1332148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92B88D-1DBF-3889-1A6A-DA3F3BB2E802}"/>
                </a:ext>
              </a:extLst>
            </p:cNvPr>
            <p:cNvCxnSpPr/>
            <p:nvPr/>
          </p:nvCxnSpPr>
          <p:spPr>
            <a:xfrm>
              <a:off x="3404828" y="2744924"/>
              <a:ext cx="0" cy="13321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A057EEEA-65F6-FEEC-112A-8F549844A45F}"/>
                </a:ext>
              </a:extLst>
            </p:cNvPr>
            <p:cNvSpPr/>
            <p:nvPr/>
          </p:nvSpPr>
          <p:spPr bwMode="auto">
            <a:xfrm>
              <a:off x="3269813" y="2744924"/>
              <a:ext cx="270030" cy="30231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AAFE94B-B8F4-2206-C85D-2FCAA4CAF7F0}"/>
              </a:ext>
            </a:extLst>
          </p:cNvPr>
          <p:cNvGrpSpPr/>
          <p:nvPr/>
        </p:nvGrpSpPr>
        <p:grpSpPr>
          <a:xfrm>
            <a:off x="7753146" y="2781434"/>
            <a:ext cx="229526" cy="585875"/>
            <a:chOff x="3269813" y="2744924"/>
            <a:chExt cx="270030" cy="1332148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0E3BD8F-A524-3F66-1470-49969D3C2DC7}"/>
                </a:ext>
              </a:extLst>
            </p:cNvPr>
            <p:cNvCxnSpPr/>
            <p:nvPr/>
          </p:nvCxnSpPr>
          <p:spPr>
            <a:xfrm>
              <a:off x="3404828" y="2744924"/>
              <a:ext cx="0" cy="13321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07CF0ED-0244-DBA6-916F-25D605D0CDBF}"/>
                </a:ext>
              </a:extLst>
            </p:cNvPr>
            <p:cNvSpPr/>
            <p:nvPr/>
          </p:nvSpPr>
          <p:spPr bwMode="auto">
            <a:xfrm>
              <a:off x="3269813" y="2744924"/>
              <a:ext cx="270030" cy="30231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96CB507-5A2A-8CA2-0A18-1A34E2A6D5E6}"/>
              </a:ext>
            </a:extLst>
          </p:cNvPr>
          <p:cNvCxnSpPr>
            <a:cxnSpLocks/>
          </p:cNvCxnSpPr>
          <p:nvPr/>
        </p:nvCxnSpPr>
        <p:spPr>
          <a:xfrm>
            <a:off x="4969200" y="4316343"/>
            <a:ext cx="0" cy="877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D686FE-3739-DAFF-C55D-79C308EA2EC2}"/>
              </a:ext>
            </a:extLst>
          </p:cNvPr>
          <p:cNvSpPr txBox="1"/>
          <p:nvPr/>
        </p:nvSpPr>
        <p:spPr>
          <a:xfrm>
            <a:off x="4973001" y="431351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Set </a:t>
            </a:r>
          </a:p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5C033A1-8486-B5B8-169D-42E52D57A3D9}"/>
              </a:ext>
            </a:extLst>
          </p:cNvPr>
          <p:cNvCxnSpPr/>
          <p:nvPr/>
        </p:nvCxnSpPr>
        <p:spPr>
          <a:xfrm flipH="1">
            <a:off x="7854317" y="4319653"/>
            <a:ext cx="5346" cy="874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F059E6B-15F4-7AA1-F94E-614B876DBAFA}"/>
              </a:ext>
            </a:extLst>
          </p:cNvPr>
          <p:cNvSpPr txBox="1"/>
          <p:nvPr/>
        </p:nvSpPr>
        <p:spPr>
          <a:xfrm>
            <a:off x="7865596" y="432346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</a:t>
            </a:r>
          </a:p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3E3AC21-BBC9-56C7-2F95-8F78FFDE8D1F}"/>
              </a:ext>
            </a:extLst>
          </p:cNvPr>
          <p:cNvCxnSpPr/>
          <p:nvPr/>
        </p:nvCxnSpPr>
        <p:spPr>
          <a:xfrm flipH="1">
            <a:off x="2085348" y="4330986"/>
            <a:ext cx="5346" cy="874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F3EB73-A8A2-3FD9-0ED0-973A85DBBB8D}"/>
              </a:ext>
            </a:extLst>
          </p:cNvPr>
          <p:cNvSpPr txBox="1"/>
          <p:nvPr/>
        </p:nvSpPr>
        <p:spPr>
          <a:xfrm>
            <a:off x="2094494" y="434552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en-US" altLang="ja-JP" dirty="0"/>
              <a:t>se</a:t>
            </a:r>
          </a:p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90F2676-A971-EE85-8FA0-48C75EC900EE}"/>
              </a:ext>
            </a:extLst>
          </p:cNvPr>
          <p:cNvGrpSpPr/>
          <p:nvPr/>
        </p:nvGrpSpPr>
        <p:grpSpPr>
          <a:xfrm>
            <a:off x="6044302" y="3723777"/>
            <a:ext cx="744583" cy="270612"/>
            <a:chOff x="344488" y="3212976"/>
            <a:chExt cx="792088" cy="216024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6062C0C-A430-7D21-3375-13D1A860A736}"/>
                </a:ext>
              </a:extLst>
            </p:cNvPr>
            <p:cNvCxnSpPr/>
            <p:nvPr/>
          </p:nvCxnSpPr>
          <p:spPr>
            <a:xfrm>
              <a:off x="380492" y="3320988"/>
              <a:ext cx="7560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フローチャート: 判断 31">
              <a:extLst>
                <a:ext uri="{FF2B5EF4-FFF2-40B4-BE49-F238E27FC236}">
                  <a16:creationId xmlns:a16="http://schemas.microsoft.com/office/drawing/2014/main" id="{3C72C2DE-9C74-07FA-9616-169671C95920}"/>
                </a:ext>
              </a:extLst>
            </p:cNvPr>
            <p:cNvSpPr/>
            <p:nvPr/>
          </p:nvSpPr>
          <p:spPr bwMode="auto">
            <a:xfrm>
              <a:off x="344488" y="3212976"/>
              <a:ext cx="278676" cy="216024"/>
            </a:xfrm>
            <a:prstGeom prst="flowChartDecision">
              <a:avLst/>
            </a:prstGeom>
            <a:solidFill>
              <a:schemeClr val="tx1">
                <a:lumMod val="50000"/>
              </a:schemeClr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40429C9-2FD6-2032-A132-95E64FDF2516}"/>
              </a:ext>
            </a:extLst>
          </p:cNvPr>
          <p:cNvGrpSpPr/>
          <p:nvPr/>
        </p:nvGrpSpPr>
        <p:grpSpPr>
          <a:xfrm rot="10800000">
            <a:off x="3135063" y="3717321"/>
            <a:ext cx="744583" cy="270612"/>
            <a:chOff x="344488" y="3212976"/>
            <a:chExt cx="792088" cy="216024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4CBE78F-D18F-27E1-1209-DE9762DA50FE}"/>
                </a:ext>
              </a:extLst>
            </p:cNvPr>
            <p:cNvCxnSpPr/>
            <p:nvPr/>
          </p:nvCxnSpPr>
          <p:spPr>
            <a:xfrm>
              <a:off x="380492" y="3320988"/>
              <a:ext cx="7560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フローチャート: 判断 35">
              <a:extLst>
                <a:ext uri="{FF2B5EF4-FFF2-40B4-BE49-F238E27FC236}">
                  <a16:creationId xmlns:a16="http://schemas.microsoft.com/office/drawing/2014/main" id="{14855C8A-98D6-4EFB-C1BC-AAC038CCB0FF}"/>
                </a:ext>
              </a:extLst>
            </p:cNvPr>
            <p:cNvSpPr/>
            <p:nvPr/>
          </p:nvSpPr>
          <p:spPr bwMode="auto">
            <a:xfrm>
              <a:off x="344488" y="3212976"/>
              <a:ext cx="278676" cy="216024"/>
            </a:xfrm>
            <a:prstGeom prst="flowChartDecision">
              <a:avLst/>
            </a:prstGeom>
            <a:solidFill>
              <a:schemeClr val="tx1">
                <a:lumMod val="50000"/>
              </a:schemeClr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0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latin typeface="Helvetica" pitchFamily="2" charset="0"/>
              </a:rPr>
              <a:t>Outline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280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ja-JP" sz="3600" dirty="0"/>
              <a:t>The design of Lobster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Agent Configuration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latin typeface="Helvetica" pitchFamily="2" charset="0"/>
              </a:rPr>
              <a:t>Production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Trading and Negotiation Strategy</a:t>
            </a:r>
          </a:p>
          <a:p>
            <a:pPr marL="914400" lvl="1" indent="-457200">
              <a:buFontTx/>
              <a:buAutoNum type="arabicPeriod"/>
            </a:pPr>
            <a:r>
              <a:rPr lang="en-US" altLang="ja-JP" sz="3600" u="sng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Negotiation Choices</a:t>
            </a:r>
            <a:endParaRPr lang="en-US" altLang="ja-JP" sz="3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ja-JP" sz="36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  <a:p>
            <a:pPr marL="457200" indent="-457200">
              <a:buAutoNum type="arabicPeriod"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53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Production Strategy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When Input Products arrive, our agent schedules the production on the fastest vacant line of the factory.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1DFC12-8C22-F4F5-1E8B-7B7BEF71EE1D}"/>
              </a:ext>
            </a:extLst>
          </p:cNvPr>
          <p:cNvSpPr txBox="1"/>
          <p:nvPr/>
        </p:nvSpPr>
        <p:spPr>
          <a:xfrm>
            <a:off x="1803447" y="27350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FDA7C-398D-CED7-2117-848B5161BBA9}"/>
              </a:ext>
            </a:extLst>
          </p:cNvPr>
          <p:cNvSpPr txBox="1"/>
          <p:nvPr/>
        </p:nvSpPr>
        <p:spPr>
          <a:xfrm>
            <a:off x="3154974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113528-093D-4191-5F19-0278AF5789B4}"/>
              </a:ext>
            </a:extLst>
          </p:cNvPr>
          <p:cNvSpPr txBox="1"/>
          <p:nvPr/>
        </p:nvSpPr>
        <p:spPr>
          <a:xfrm>
            <a:off x="4958548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</a:t>
            </a:r>
            <a:r>
              <a:rPr kumimoji="1" lang="en-US" altLang="ja-JP" dirty="0"/>
              <a:t>+2)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6881BD-5B64-16B4-386C-BE5021A63659}"/>
              </a:ext>
            </a:extLst>
          </p:cNvPr>
          <p:cNvSpPr txBox="1"/>
          <p:nvPr/>
        </p:nvSpPr>
        <p:spPr>
          <a:xfrm>
            <a:off x="6762122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(n+3)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D9F7D-6600-01B1-8623-F2CB8738FBA0}"/>
              </a:ext>
            </a:extLst>
          </p:cNvPr>
          <p:cNvSpPr/>
          <p:nvPr/>
        </p:nvSpPr>
        <p:spPr bwMode="auto">
          <a:xfrm>
            <a:off x="1763699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5BF397C-4A10-3C0E-825A-291A614C7559}"/>
              </a:ext>
            </a:extLst>
          </p:cNvPr>
          <p:cNvSpPr/>
          <p:nvPr/>
        </p:nvSpPr>
        <p:spPr bwMode="auto">
          <a:xfrm>
            <a:off x="1763699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433A0A0-F34A-00EA-132F-E5C34FE3604E}"/>
              </a:ext>
            </a:extLst>
          </p:cNvPr>
          <p:cNvSpPr/>
          <p:nvPr/>
        </p:nvSpPr>
        <p:spPr bwMode="auto">
          <a:xfrm>
            <a:off x="1763698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ECEAC2C-E5B6-5BE8-F58D-B1F05C6A60BB}"/>
              </a:ext>
            </a:extLst>
          </p:cNvPr>
          <p:cNvSpPr/>
          <p:nvPr/>
        </p:nvSpPr>
        <p:spPr bwMode="auto">
          <a:xfrm>
            <a:off x="1763698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3303D10-8FFD-3037-4F7F-673E79ECB849}"/>
              </a:ext>
            </a:extLst>
          </p:cNvPr>
          <p:cNvSpPr/>
          <p:nvPr/>
        </p:nvSpPr>
        <p:spPr bwMode="auto">
          <a:xfrm>
            <a:off x="1763697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EEC61E-9B45-153F-A478-04C8EE9A244B}"/>
              </a:ext>
            </a:extLst>
          </p:cNvPr>
          <p:cNvSpPr/>
          <p:nvPr/>
        </p:nvSpPr>
        <p:spPr bwMode="auto">
          <a:xfrm>
            <a:off x="3318165" y="3035790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F45C24-B7B8-A004-7ADA-E094D820B255}"/>
              </a:ext>
            </a:extLst>
          </p:cNvPr>
          <p:cNvSpPr/>
          <p:nvPr/>
        </p:nvSpPr>
        <p:spPr bwMode="auto">
          <a:xfrm>
            <a:off x="3318165" y="3576428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B5BC35C-370D-6581-D70B-D5F2B0F43794}"/>
              </a:ext>
            </a:extLst>
          </p:cNvPr>
          <p:cNvSpPr/>
          <p:nvPr/>
        </p:nvSpPr>
        <p:spPr bwMode="auto">
          <a:xfrm>
            <a:off x="3318164" y="4117066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1E3BC99-BF8F-FFA7-3C8D-7A5560EDCAE3}"/>
              </a:ext>
            </a:extLst>
          </p:cNvPr>
          <p:cNvSpPr/>
          <p:nvPr/>
        </p:nvSpPr>
        <p:spPr bwMode="auto">
          <a:xfrm>
            <a:off x="3318164" y="4657704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82D7B0F-B2DA-8BCD-BBFD-A0BCFC5DB2DC}"/>
              </a:ext>
            </a:extLst>
          </p:cNvPr>
          <p:cNvSpPr/>
          <p:nvPr/>
        </p:nvSpPr>
        <p:spPr bwMode="auto">
          <a:xfrm>
            <a:off x="3318163" y="5198342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3B0FB8-382F-D5EE-A9E2-C200AF11F8C3}"/>
              </a:ext>
            </a:extLst>
          </p:cNvPr>
          <p:cNvSpPr/>
          <p:nvPr/>
        </p:nvSpPr>
        <p:spPr bwMode="auto">
          <a:xfrm>
            <a:off x="5074165" y="306018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03B4F10-0307-0E47-CF97-63DE7FDF283F}"/>
              </a:ext>
            </a:extLst>
          </p:cNvPr>
          <p:cNvSpPr/>
          <p:nvPr/>
        </p:nvSpPr>
        <p:spPr bwMode="auto">
          <a:xfrm>
            <a:off x="5074165" y="360081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9B8D0C-ED74-34EC-158E-852135BD3632}"/>
              </a:ext>
            </a:extLst>
          </p:cNvPr>
          <p:cNvSpPr/>
          <p:nvPr/>
        </p:nvSpPr>
        <p:spPr bwMode="auto">
          <a:xfrm>
            <a:off x="5074164" y="414145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CDDDB33-6C66-3519-D3F9-F9BFF29AFE94}"/>
              </a:ext>
            </a:extLst>
          </p:cNvPr>
          <p:cNvSpPr/>
          <p:nvPr/>
        </p:nvSpPr>
        <p:spPr bwMode="auto">
          <a:xfrm>
            <a:off x="5074164" y="468209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2B463CF-5141-7494-3043-792A5E037418}"/>
              </a:ext>
            </a:extLst>
          </p:cNvPr>
          <p:cNvSpPr/>
          <p:nvPr/>
        </p:nvSpPr>
        <p:spPr bwMode="auto">
          <a:xfrm>
            <a:off x="5074163" y="522273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44D40D5-5049-AA99-21CB-5CA587F9F76D}"/>
              </a:ext>
            </a:extLst>
          </p:cNvPr>
          <p:cNvSpPr/>
          <p:nvPr/>
        </p:nvSpPr>
        <p:spPr bwMode="auto">
          <a:xfrm>
            <a:off x="6930566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8866A7-BA8E-41BB-2E02-8AAC932C33C5}"/>
              </a:ext>
            </a:extLst>
          </p:cNvPr>
          <p:cNvSpPr/>
          <p:nvPr/>
        </p:nvSpPr>
        <p:spPr bwMode="auto">
          <a:xfrm>
            <a:off x="6930566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D8183B-DBC9-1BFD-8D59-FE63440B9A2B}"/>
              </a:ext>
            </a:extLst>
          </p:cNvPr>
          <p:cNvSpPr/>
          <p:nvPr/>
        </p:nvSpPr>
        <p:spPr bwMode="auto">
          <a:xfrm>
            <a:off x="6930565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99A567-67D0-7456-DEC4-B6F8BFDB19EF}"/>
              </a:ext>
            </a:extLst>
          </p:cNvPr>
          <p:cNvSpPr/>
          <p:nvPr/>
        </p:nvSpPr>
        <p:spPr bwMode="auto">
          <a:xfrm>
            <a:off x="6930565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4EF2B85-EE72-109C-22D1-83A684C9BFD6}"/>
              </a:ext>
            </a:extLst>
          </p:cNvPr>
          <p:cNvSpPr/>
          <p:nvPr/>
        </p:nvSpPr>
        <p:spPr bwMode="auto">
          <a:xfrm>
            <a:off x="6930564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B8FA89-50D3-5A18-3B11-7E15FD7ACD59}"/>
              </a:ext>
            </a:extLst>
          </p:cNvPr>
          <p:cNvSpPr txBox="1"/>
          <p:nvPr/>
        </p:nvSpPr>
        <p:spPr>
          <a:xfrm>
            <a:off x="8547609" y="2735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152831-0755-5486-2A48-3C746AD438CE}"/>
              </a:ext>
            </a:extLst>
          </p:cNvPr>
          <p:cNvSpPr txBox="1"/>
          <p:nvPr/>
        </p:nvSpPr>
        <p:spPr>
          <a:xfrm>
            <a:off x="744551" y="315106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line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103481-4AA5-C34D-635D-5AE51D980900}"/>
              </a:ext>
            </a:extLst>
          </p:cNvPr>
          <p:cNvSpPr txBox="1"/>
          <p:nvPr/>
        </p:nvSpPr>
        <p:spPr>
          <a:xfrm>
            <a:off x="735608" y="3691699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2nd</a:t>
            </a:r>
            <a:r>
              <a:rPr kumimoji="1" lang="en-US" altLang="ja-JP" dirty="0"/>
              <a:t> line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720C34-A8C1-AE00-0997-781C251F2997}"/>
              </a:ext>
            </a:extLst>
          </p:cNvPr>
          <p:cNvSpPr txBox="1"/>
          <p:nvPr/>
        </p:nvSpPr>
        <p:spPr>
          <a:xfrm>
            <a:off x="744551" y="4226649"/>
            <a:ext cx="104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line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DCF70E-0603-0A53-097D-F6C55BD32AAF}"/>
              </a:ext>
            </a:extLst>
          </p:cNvPr>
          <p:cNvSpPr txBox="1"/>
          <p:nvPr/>
        </p:nvSpPr>
        <p:spPr>
          <a:xfrm>
            <a:off x="748270" y="4743357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4th line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7A2785-F038-91FF-ABD1-3F7BA8B34DCB}"/>
              </a:ext>
            </a:extLst>
          </p:cNvPr>
          <p:cNvSpPr txBox="1"/>
          <p:nvPr/>
        </p:nvSpPr>
        <p:spPr>
          <a:xfrm>
            <a:off x="735608" y="528399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th line</a:t>
            </a:r>
            <a:endParaRPr kumimoji="1"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7EB8734-131A-8262-7E50-6B135860D384}"/>
              </a:ext>
            </a:extLst>
          </p:cNvPr>
          <p:cNvGrpSpPr/>
          <p:nvPr/>
        </p:nvGrpSpPr>
        <p:grpSpPr>
          <a:xfrm>
            <a:off x="2168688" y="5642156"/>
            <a:ext cx="3312368" cy="918817"/>
            <a:chOff x="2168688" y="5642156"/>
            <a:chExt cx="3312368" cy="918817"/>
          </a:xfrm>
        </p:grpSpPr>
        <p:sp>
          <p:nvSpPr>
            <p:cNvPr id="54" name="矢印: 下 53">
              <a:extLst>
                <a:ext uri="{FF2B5EF4-FFF2-40B4-BE49-F238E27FC236}">
                  <a16:creationId xmlns:a16="http://schemas.microsoft.com/office/drawing/2014/main" id="{94CF40C5-66D8-CA42-BA92-079177B2ABB8}"/>
                </a:ext>
              </a:extLst>
            </p:cNvPr>
            <p:cNvSpPr/>
            <p:nvPr/>
          </p:nvSpPr>
          <p:spPr bwMode="auto">
            <a:xfrm rot="10800000">
              <a:off x="3627711" y="5642156"/>
              <a:ext cx="394322" cy="540638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09FA631-7CE1-C5F6-B875-F48BC97D2D5A}"/>
                </a:ext>
              </a:extLst>
            </p:cNvPr>
            <p:cNvSpPr/>
            <p:nvPr/>
          </p:nvSpPr>
          <p:spPr bwMode="auto">
            <a:xfrm>
              <a:off x="2168688" y="6040952"/>
              <a:ext cx="3312368" cy="52002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ja-JP" sz="1600" dirty="0">
                  <a:solidFill>
                    <a:srgbClr val="4D4D4D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Buy 4 products at (n+1) day</a:t>
              </a: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7A397BC-703F-E258-4A44-0B174FEDE72D}"/>
              </a:ext>
            </a:extLst>
          </p:cNvPr>
          <p:cNvSpPr txBox="1"/>
          <p:nvPr/>
        </p:nvSpPr>
        <p:spPr>
          <a:xfrm>
            <a:off x="3318162" y="4764702"/>
            <a:ext cx="10134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ADB44B2-DD47-F9A2-F061-D2B1371B5EF3}"/>
              </a:ext>
            </a:extLst>
          </p:cNvPr>
          <p:cNvSpPr txBox="1"/>
          <p:nvPr/>
        </p:nvSpPr>
        <p:spPr>
          <a:xfrm>
            <a:off x="3330944" y="5305340"/>
            <a:ext cx="10134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D85F26-925B-862F-2B70-AA426C402312}"/>
              </a:ext>
            </a:extLst>
          </p:cNvPr>
          <p:cNvSpPr txBox="1"/>
          <p:nvPr/>
        </p:nvSpPr>
        <p:spPr>
          <a:xfrm>
            <a:off x="6925588" y="4245049"/>
            <a:ext cx="10134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B32B5B-067C-CF57-6E12-5DAD4C307A5F}"/>
              </a:ext>
            </a:extLst>
          </p:cNvPr>
          <p:cNvSpPr txBox="1"/>
          <p:nvPr/>
        </p:nvSpPr>
        <p:spPr>
          <a:xfrm>
            <a:off x="6925628" y="4785687"/>
            <a:ext cx="10134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1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565B96-D3F6-2D47-9C21-89F8E86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30861F-5D2C-804B-8FB8-D16F0007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Helvetica" pitchFamily="2" charset="0"/>
              </a:rPr>
              <a:t>2. The design of Lobster</a:t>
            </a:r>
            <a:endParaRPr kumimoji="1" lang="ja-JP" altLang="en-US" sz="3200" dirty="0">
              <a:latin typeface="Helvetica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EE06F-D338-4E40-BD9F-FB74B954B857}"/>
              </a:ext>
            </a:extLst>
          </p:cNvPr>
          <p:cNvSpPr txBox="1"/>
          <p:nvPr/>
        </p:nvSpPr>
        <p:spPr>
          <a:xfrm>
            <a:off x="812800" y="980728"/>
            <a:ext cx="853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>
                <a:latin typeface="Helvetica" pitchFamily="2" charset="0"/>
              </a:rPr>
              <a:t>Production Strategy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When Input Products arrive, our agent schedules the production on the fastest vacant line of the factory.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Times" pitchFamily="2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4E5C47-9E8A-AD44-9A61-A70B35EF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8"/>
          <a:stretch/>
        </p:blipFill>
        <p:spPr>
          <a:xfrm>
            <a:off x="4446040" y="6623045"/>
            <a:ext cx="1013918" cy="18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1DFC12-8C22-F4F5-1E8B-7B7BEF71EE1D}"/>
              </a:ext>
            </a:extLst>
          </p:cNvPr>
          <p:cNvSpPr txBox="1"/>
          <p:nvPr/>
        </p:nvSpPr>
        <p:spPr>
          <a:xfrm>
            <a:off x="1803447" y="27350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FDA7C-398D-CED7-2117-848B5161BBA9}"/>
              </a:ext>
            </a:extLst>
          </p:cNvPr>
          <p:cNvSpPr txBox="1"/>
          <p:nvPr/>
        </p:nvSpPr>
        <p:spPr>
          <a:xfrm>
            <a:off x="3154974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113528-093D-4191-5F19-0278AF5789B4}"/>
              </a:ext>
            </a:extLst>
          </p:cNvPr>
          <p:cNvSpPr txBox="1"/>
          <p:nvPr/>
        </p:nvSpPr>
        <p:spPr>
          <a:xfrm>
            <a:off x="4958548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</a:t>
            </a:r>
            <a:r>
              <a:rPr kumimoji="1" lang="en-US" altLang="ja-JP" dirty="0"/>
              <a:t>+2)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6881BD-5B64-16B4-386C-BE5021A63659}"/>
              </a:ext>
            </a:extLst>
          </p:cNvPr>
          <p:cNvSpPr txBox="1"/>
          <p:nvPr/>
        </p:nvSpPr>
        <p:spPr>
          <a:xfrm>
            <a:off x="6762122" y="273505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Day (n+3)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D9F7D-6600-01B1-8623-F2CB8738FBA0}"/>
              </a:ext>
            </a:extLst>
          </p:cNvPr>
          <p:cNvSpPr/>
          <p:nvPr/>
        </p:nvSpPr>
        <p:spPr bwMode="auto">
          <a:xfrm>
            <a:off x="1763699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5BF397C-4A10-3C0E-825A-291A614C7559}"/>
              </a:ext>
            </a:extLst>
          </p:cNvPr>
          <p:cNvSpPr/>
          <p:nvPr/>
        </p:nvSpPr>
        <p:spPr bwMode="auto">
          <a:xfrm>
            <a:off x="1763699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433A0A0-F34A-00EA-132F-E5C34FE3604E}"/>
              </a:ext>
            </a:extLst>
          </p:cNvPr>
          <p:cNvSpPr/>
          <p:nvPr/>
        </p:nvSpPr>
        <p:spPr bwMode="auto">
          <a:xfrm>
            <a:off x="1763698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ECEAC2C-E5B6-5BE8-F58D-B1F05C6A60BB}"/>
              </a:ext>
            </a:extLst>
          </p:cNvPr>
          <p:cNvSpPr/>
          <p:nvPr/>
        </p:nvSpPr>
        <p:spPr bwMode="auto">
          <a:xfrm>
            <a:off x="1763698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3303D10-8FFD-3037-4F7F-673E79ECB849}"/>
              </a:ext>
            </a:extLst>
          </p:cNvPr>
          <p:cNvSpPr/>
          <p:nvPr/>
        </p:nvSpPr>
        <p:spPr bwMode="auto">
          <a:xfrm>
            <a:off x="1763697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EEC61E-9B45-153F-A478-04C8EE9A244B}"/>
              </a:ext>
            </a:extLst>
          </p:cNvPr>
          <p:cNvSpPr/>
          <p:nvPr/>
        </p:nvSpPr>
        <p:spPr bwMode="auto">
          <a:xfrm>
            <a:off x="3318165" y="3035790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F45C24-B7B8-A004-7ADA-E094D820B255}"/>
              </a:ext>
            </a:extLst>
          </p:cNvPr>
          <p:cNvSpPr/>
          <p:nvPr/>
        </p:nvSpPr>
        <p:spPr bwMode="auto">
          <a:xfrm>
            <a:off x="3318165" y="3576428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B5BC35C-370D-6581-D70B-D5F2B0F43794}"/>
              </a:ext>
            </a:extLst>
          </p:cNvPr>
          <p:cNvSpPr/>
          <p:nvPr/>
        </p:nvSpPr>
        <p:spPr bwMode="auto">
          <a:xfrm>
            <a:off x="3318164" y="4117066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1E3BC99-BF8F-FFA7-3C8D-7A5560EDCAE3}"/>
              </a:ext>
            </a:extLst>
          </p:cNvPr>
          <p:cNvSpPr/>
          <p:nvPr/>
        </p:nvSpPr>
        <p:spPr bwMode="auto">
          <a:xfrm>
            <a:off x="3318164" y="4657704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82D7B0F-B2DA-8BCD-BBFD-A0BCFC5DB2DC}"/>
              </a:ext>
            </a:extLst>
          </p:cNvPr>
          <p:cNvSpPr/>
          <p:nvPr/>
        </p:nvSpPr>
        <p:spPr bwMode="auto">
          <a:xfrm>
            <a:off x="3318163" y="5198342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3B0FB8-382F-D5EE-A9E2-C200AF11F8C3}"/>
              </a:ext>
            </a:extLst>
          </p:cNvPr>
          <p:cNvSpPr/>
          <p:nvPr/>
        </p:nvSpPr>
        <p:spPr bwMode="auto">
          <a:xfrm>
            <a:off x="5074165" y="306018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03B4F10-0307-0E47-CF97-63DE7FDF283F}"/>
              </a:ext>
            </a:extLst>
          </p:cNvPr>
          <p:cNvSpPr/>
          <p:nvPr/>
        </p:nvSpPr>
        <p:spPr bwMode="auto">
          <a:xfrm>
            <a:off x="5074165" y="360081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9B8D0C-ED74-34EC-158E-852135BD3632}"/>
              </a:ext>
            </a:extLst>
          </p:cNvPr>
          <p:cNvSpPr/>
          <p:nvPr/>
        </p:nvSpPr>
        <p:spPr bwMode="auto">
          <a:xfrm>
            <a:off x="5074164" y="414145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CDDDB33-6C66-3519-D3F9-F9BFF29AFE94}"/>
              </a:ext>
            </a:extLst>
          </p:cNvPr>
          <p:cNvSpPr/>
          <p:nvPr/>
        </p:nvSpPr>
        <p:spPr bwMode="auto">
          <a:xfrm>
            <a:off x="5074164" y="468209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2B463CF-5141-7494-3043-792A5E037418}"/>
              </a:ext>
            </a:extLst>
          </p:cNvPr>
          <p:cNvSpPr/>
          <p:nvPr/>
        </p:nvSpPr>
        <p:spPr bwMode="auto">
          <a:xfrm>
            <a:off x="5074163" y="522273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44D40D5-5049-AA99-21CB-5CA587F9F76D}"/>
              </a:ext>
            </a:extLst>
          </p:cNvPr>
          <p:cNvSpPr/>
          <p:nvPr/>
        </p:nvSpPr>
        <p:spPr bwMode="auto">
          <a:xfrm>
            <a:off x="6930566" y="3057135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8866A7-BA8E-41BB-2E02-8AAC932C33C5}"/>
              </a:ext>
            </a:extLst>
          </p:cNvPr>
          <p:cNvSpPr/>
          <p:nvPr/>
        </p:nvSpPr>
        <p:spPr bwMode="auto">
          <a:xfrm>
            <a:off x="6930566" y="3597773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D8183B-DBC9-1BFD-8D59-FE63440B9A2B}"/>
              </a:ext>
            </a:extLst>
          </p:cNvPr>
          <p:cNvSpPr/>
          <p:nvPr/>
        </p:nvSpPr>
        <p:spPr bwMode="auto">
          <a:xfrm>
            <a:off x="6930565" y="4138411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99A567-67D0-7456-DEC4-B6F8BFDB19EF}"/>
              </a:ext>
            </a:extLst>
          </p:cNvPr>
          <p:cNvSpPr/>
          <p:nvPr/>
        </p:nvSpPr>
        <p:spPr bwMode="auto">
          <a:xfrm>
            <a:off x="6930565" y="4679049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used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4EF2B85-EE72-109C-22D1-83A684C9BFD6}"/>
              </a:ext>
            </a:extLst>
          </p:cNvPr>
          <p:cNvSpPr/>
          <p:nvPr/>
        </p:nvSpPr>
        <p:spPr bwMode="auto">
          <a:xfrm>
            <a:off x="6930564" y="5219687"/>
            <a:ext cx="1013419" cy="540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B8FA89-50D3-5A18-3B11-7E15FD7ACD59}"/>
              </a:ext>
            </a:extLst>
          </p:cNvPr>
          <p:cNvSpPr txBox="1"/>
          <p:nvPr/>
        </p:nvSpPr>
        <p:spPr>
          <a:xfrm>
            <a:off x="8547609" y="2735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152831-0755-5486-2A48-3C746AD438CE}"/>
              </a:ext>
            </a:extLst>
          </p:cNvPr>
          <p:cNvSpPr txBox="1"/>
          <p:nvPr/>
        </p:nvSpPr>
        <p:spPr>
          <a:xfrm>
            <a:off x="744551" y="315106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line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103481-4AA5-C34D-635D-5AE51D980900}"/>
              </a:ext>
            </a:extLst>
          </p:cNvPr>
          <p:cNvSpPr txBox="1"/>
          <p:nvPr/>
        </p:nvSpPr>
        <p:spPr>
          <a:xfrm>
            <a:off x="735608" y="3691699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2nd</a:t>
            </a:r>
            <a:r>
              <a:rPr kumimoji="1" lang="en-US" altLang="ja-JP" dirty="0"/>
              <a:t> line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720C34-A8C1-AE00-0997-781C251F2997}"/>
              </a:ext>
            </a:extLst>
          </p:cNvPr>
          <p:cNvSpPr txBox="1"/>
          <p:nvPr/>
        </p:nvSpPr>
        <p:spPr>
          <a:xfrm>
            <a:off x="744551" y="4226649"/>
            <a:ext cx="104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line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DCF70E-0603-0A53-097D-F6C55BD32AAF}"/>
              </a:ext>
            </a:extLst>
          </p:cNvPr>
          <p:cNvSpPr txBox="1"/>
          <p:nvPr/>
        </p:nvSpPr>
        <p:spPr>
          <a:xfrm>
            <a:off x="748270" y="4743357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4th line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7A2785-F038-91FF-ABD1-3F7BA8B34DCB}"/>
              </a:ext>
            </a:extLst>
          </p:cNvPr>
          <p:cNvSpPr txBox="1"/>
          <p:nvPr/>
        </p:nvSpPr>
        <p:spPr>
          <a:xfrm>
            <a:off x="735608" y="528399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th line</a:t>
            </a:r>
            <a:endParaRPr kumimoji="1"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7EB8734-131A-8262-7E50-6B135860D384}"/>
              </a:ext>
            </a:extLst>
          </p:cNvPr>
          <p:cNvGrpSpPr/>
          <p:nvPr/>
        </p:nvGrpSpPr>
        <p:grpSpPr>
          <a:xfrm>
            <a:off x="2168688" y="5642156"/>
            <a:ext cx="3312368" cy="918817"/>
            <a:chOff x="2168688" y="5642156"/>
            <a:chExt cx="3312368" cy="918817"/>
          </a:xfrm>
        </p:grpSpPr>
        <p:sp>
          <p:nvSpPr>
            <p:cNvPr id="54" name="矢印: 下 53">
              <a:extLst>
                <a:ext uri="{FF2B5EF4-FFF2-40B4-BE49-F238E27FC236}">
                  <a16:creationId xmlns:a16="http://schemas.microsoft.com/office/drawing/2014/main" id="{94CF40C5-66D8-CA42-BA92-079177B2ABB8}"/>
                </a:ext>
              </a:extLst>
            </p:cNvPr>
            <p:cNvSpPr/>
            <p:nvPr/>
          </p:nvSpPr>
          <p:spPr bwMode="auto">
            <a:xfrm rot="10800000">
              <a:off x="3627711" y="5642156"/>
              <a:ext cx="394322" cy="540638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09FA631-7CE1-C5F6-B875-F48BC97D2D5A}"/>
                </a:ext>
              </a:extLst>
            </p:cNvPr>
            <p:cNvSpPr/>
            <p:nvPr/>
          </p:nvSpPr>
          <p:spPr bwMode="auto">
            <a:xfrm>
              <a:off x="2168688" y="6040952"/>
              <a:ext cx="3312368" cy="52002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ja-JP" sz="1600" dirty="0">
                  <a:solidFill>
                    <a:srgbClr val="4D4D4D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Buy 1 products at (n+1) day</a:t>
              </a: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7A397BC-703F-E258-4A44-0B174FEDE72D}"/>
              </a:ext>
            </a:extLst>
          </p:cNvPr>
          <p:cNvSpPr txBox="1"/>
          <p:nvPr/>
        </p:nvSpPr>
        <p:spPr>
          <a:xfrm>
            <a:off x="6925588" y="5319645"/>
            <a:ext cx="10134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E1E4A10B-1542-710F-8E17-8ED7D2D723D2}"/>
              </a:ext>
            </a:extLst>
          </p:cNvPr>
          <p:cNvSpPr/>
          <p:nvPr/>
        </p:nvSpPr>
        <p:spPr bwMode="auto">
          <a:xfrm>
            <a:off x="6179416" y="5591404"/>
            <a:ext cx="2772308" cy="1209441"/>
          </a:xfrm>
          <a:prstGeom prst="wedgeRectCallout">
            <a:avLst>
              <a:gd name="adj1" fmla="val -66529"/>
              <a:gd name="adj2" fmla="val -103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 not buy products that cannot be manufactured within the period.(last_day)</a:t>
            </a: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1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14.2|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2.8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5.4|15.8|6.4|14.6|1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9.5|33.2"/>
</p:tagLst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36449</TotalTime>
  <Words>1585</Words>
  <Application>Microsoft Office PowerPoint</Application>
  <PresentationFormat>A4 210 x 297 mm</PresentationFormat>
  <Paragraphs>443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0" baseType="lpstr">
      <vt:lpstr>メイリオ</vt:lpstr>
      <vt:lpstr>游ゴシック</vt:lpstr>
      <vt:lpstr>游ゴシック Light</vt:lpstr>
      <vt:lpstr>游明朝</vt:lpstr>
      <vt:lpstr>Arial</vt:lpstr>
      <vt:lpstr>Arial</vt:lpstr>
      <vt:lpstr>Calibri</vt:lpstr>
      <vt:lpstr>Helvetica</vt:lpstr>
      <vt:lpstr>Times</vt:lpstr>
      <vt:lpstr>Wingdings</vt:lpstr>
      <vt:lpstr>PowerPoint Design</vt:lpstr>
      <vt:lpstr>デザインの設定</vt:lpstr>
      <vt:lpstr>Lobster: An agent submitted to the ANAC 2022 SCM league</vt:lpstr>
      <vt:lpstr>Outline</vt:lpstr>
      <vt:lpstr>1. Introduction</vt:lpstr>
      <vt:lpstr>1. Introduction</vt:lpstr>
      <vt:lpstr>Outline</vt:lpstr>
      <vt:lpstr>2. The design of Lobster</vt:lpstr>
      <vt:lpstr>Outline</vt:lpstr>
      <vt:lpstr>2. The design of Lobster</vt:lpstr>
      <vt:lpstr>2. The design of Lobster</vt:lpstr>
      <vt:lpstr>2. The design of Lobster</vt:lpstr>
      <vt:lpstr>Outline</vt:lpstr>
      <vt:lpstr>2. The design of Lobster</vt:lpstr>
      <vt:lpstr>2. The design of Lobster</vt:lpstr>
      <vt:lpstr>2. The design of Lobster</vt:lpstr>
      <vt:lpstr>2. The design of Lobster</vt:lpstr>
      <vt:lpstr>2. The design of Lobster</vt:lpstr>
      <vt:lpstr>2. The design of Lobster</vt:lpstr>
      <vt:lpstr>2. The design of Lobster</vt:lpstr>
      <vt:lpstr>2. The design of Lobster</vt:lpstr>
      <vt:lpstr>2. The design of Lobster</vt:lpstr>
      <vt:lpstr>Outline</vt:lpstr>
      <vt:lpstr>2. The design of Lobster</vt:lpstr>
      <vt:lpstr>Outline</vt:lpstr>
      <vt:lpstr>3. Experiments</vt:lpstr>
      <vt:lpstr>3. Experiments</vt:lpstr>
      <vt:lpstr>3. Experiments</vt:lpstr>
      <vt:lpstr>Outline</vt:lpstr>
      <vt:lpstr>4.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伊藤 暢浩</cp:lastModifiedBy>
  <cp:revision>2441</cp:revision>
  <dcterms:created xsi:type="dcterms:W3CDTF">2013-06-19T15:30:58Z</dcterms:created>
  <dcterms:modified xsi:type="dcterms:W3CDTF">2022-07-13T02:26:27Z</dcterms:modified>
</cp:coreProperties>
</file>