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8" algn="l" defTabSz="457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36" algn="l" defTabSz="457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55" algn="l" defTabSz="457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73" algn="l" defTabSz="457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91" algn="l" defTabSz="457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09" algn="l" defTabSz="457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27" algn="l" defTabSz="457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45" algn="l" defTabSz="4571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4" y="762000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8" indent="0" algn="ctr">
              <a:buNone/>
              <a:defRPr sz="2200"/>
            </a:lvl2pPr>
            <a:lvl3pPr marL="914415" indent="0" algn="ctr">
              <a:buNone/>
              <a:defRPr sz="2200"/>
            </a:lvl3pPr>
            <a:lvl4pPr marL="1371623" indent="0" algn="ctr">
              <a:buNone/>
              <a:defRPr sz="2000"/>
            </a:lvl4pPr>
            <a:lvl5pPr marL="1828831" indent="0" algn="ctr">
              <a:buNone/>
              <a:defRPr sz="2000"/>
            </a:lvl5pPr>
            <a:lvl6pPr marL="2286038" indent="0" algn="ctr">
              <a:buNone/>
              <a:defRPr sz="2000"/>
            </a:lvl6pPr>
            <a:lvl7pPr marL="2743245" indent="0" algn="ctr">
              <a:buNone/>
              <a:defRPr sz="2000"/>
            </a:lvl7pPr>
            <a:lvl8pPr marL="3200453" indent="0" algn="ctr">
              <a:buNone/>
              <a:defRPr sz="2000"/>
            </a:lvl8pPr>
            <a:lvl9pPr marL="3657661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3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3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8" indent="0">
              <a:buNone/>
              <a:defRPr sz="2000" b="1"/>
            </a:lvl2pPr>
            <a:lvl3pPr marL="914415" indent="0">
              <a:buNone/>
              <a:defRPr sz="1800" b="1"/>
            </a:lvl3pPr>
            <a:lvl4pPr marL="1371623" indent="0">
              <a:buNone/>
              <a:defRPr sz="1600" b="1"/>
            </a:lvl4pPr>
            <a:lvl5pPr marL="1828831" indent="0">
              <a:buNone/>
              <a:defRPr sz="1600" b="1"/>
            </a:lvl5pPr>
            <a:lvl6pPr marL="2286038" indent="0">
              <a:buNone/>
              <a:defRPr sz="1600" b="1"/>
            </a:lvl6pPr>
            <a:lvl7pPr marL="2743245" indent="0">
              <a:buNone/>
              <a:defRPr sz="1600" b="1"/>
            </a:lvl7pPr>
            <a:lvl8pPr marL="3200453" indent="0">
              <a:buNone/>
              <a:defRPr sz="1600" b="1"/>
            </a:lvl8pPr>
            <a:lvl9pPr marL="3657661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7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8" indent="0">
              <a:buNone/>
              <a:defRPr sz="2000" b="1"/>
            </a:lvl2pPr>
            <a:lvl3pPr marL="914415" indent="0">
              <a:buNone/>
              <a:defRPr sz="1800" b="1"/>
            </a:lvl3pPr>
            <a:lvl4pPr marL="1371623" indent="0">
              <a:buNone/>
              <a:defRPr sz="1600" b="1"/>
            </a:lvl4pPr>
            <a:lvl5pPr marL="1828831" indent="0">
              <a:buNone/>
              <a:defRPr sz="1600" b="1"/>
            </a:lvl5pPr>
            <a:lvl6pPr marL="2286038" indent="0">
              <a:buNone/>
              <a:defRPr sz="1600" b="1"/>
            </a:lvl6pPr>
            <a:lvl7pPr marL="2743245" indent="0">
              <a:buNone/>
              <a:defRPr sz="1600" b="1"/>
            </a:lvl7pPr>
            <a:lvl8pPr marL="3200453" indent="0">
              <a:buNone/>
              <a:defRPr sz="1600" b="1"/>
            </a:lvl8pPr>
            <a:lvl9pPr marL="3657661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5/19/2023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5/19/2023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8" indent="0">
              <a:buNone/>
              <a:defRPr sz="1200"/>
            </a:lvl2pPr>
            <a:lvl3pPr marL="914415" indent="0">
              <a:buNone/>
              <a:defRPr sz="1000"/>
            </a:lvl3pPr>
            <a:lvl4pPr marL="1371623" indent="0">
              <a:buNone/>
              <a:defRPr sz="900"/>
            </a:lvl4pPr>
            <a:lvl5pPr marL="1828831" indent="0">
              <a:buNone/>
              <a:defRPr sz="900"/>
            </a:lvl5pPr>
            <a:lvl6pPr marL="2286038" indent="0">
              <a:buNone/>
              <a:defRPr sz="900"/>
            </a:lvl6pPr>
            <a:lvl7pPr marL="2743245" indent="0">
              <a:buNone/>
              <a:defRPr sz="900"/>
            </a:lvl7pPr>
            <a:lvl8pPr marL="3200453" indent="0">
              <a:buNone/>
              <a:defRPr sz="900"/>
            </a:lvl8pPr>
            <a:lvl9pPr marL="3657661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8" indent="0">
              <a:buNone/>
              <a:defRPr sz="2800"/>
            </a:lvl2pPr>
            <a:lvl3pPr marL="914415" indent="0">
              <a:buNone/>
              <a:defRPr sz="2400"/>
            </a:lvl3pPr>
            <a:lvl4pPr marL="1371623" indent="0">
              <a:buNone/>
              <a:defRPr sz="2000"/>
            </a:lvl4pPr>
            <a:lvl5pPr marL="1828831" indent="0">
              <a:buNone/>
              <a:defRPr sz="2000"/>
            </a:lvl5pPr>
            <a:lvl6pPr marL="2286038" indent="0">
              <a:buNone/>
              <a:defRPr sz="2000"/>
            </a:lvl6pPr>
            <a:lvl7pPr marL="2743245" indent="0">
              <a:buNone/>
              <a:defRPr sz="2000"/>
            </a:lvl7pPr>
            <a:lvl8pPr marL="3200453" indent="0">
              <a:buNone/>
              <a:defRPr sz="2000"/>
            </a:lvl8pPr>
            <a:lvl9pPr marL="3657661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8" indent="0">
              <a:buNone/>
              <a:defRPr sz="1200"/>
            </a:lvl2pPr>
            <a:lvl3pPr marL="914415" indent="0">
              <a:buNone/>
              <a:defRPr sz="1000"/>
            </a:lvl3pPr>
            <a:lvl4pPr marL="1371623" indent="0">
              <a:buNone/>
              <a:defRPr sz="900"/>
            </a:lvl4pPr>
            <a:lvl5pPr marL="1828831" indent="0">
              <a:buNone/>
              <a:defRPr sz="900"/>
            </a:lvl5pPr>
            <a:lvl6pPr marL="2286038" indent="0">
              <a:buNone/>
              <a:defRPr sz="900"/>
            </a:lvl6pPr>
            <a:lvl7pPr marL="2743245" indent="0">
              <a:buNone/>
              <a:defRPr sz="900"/>
            </a:lvl7pPr>
            <a:lvl8pPr marL="3200453" indent="0">
              <a:buNone/>
              <a:defRPr sz="900"/>
            </a:lvl8pPr>
            <a:lvl9pPr marL="3657661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5/19/2023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2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20" y="1123838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9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6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15" rtl="1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3" indent="-182883" algn="r" defTabSz="914415" rtl="1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12" indent="-182883" algn="r" defTabSz="914415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19" indent="-182883" algn="r" defTabSz="914415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27" indent="-182883" algn="r" defTabSz="914415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34" indent="-182883" algn="r" defTabSz="914415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41" indent="-228604" algn="r" defTabSz="914415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49" indent="-228604" algn="r" defTabSz="914415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57" indent="-228604" algn="r" defTabSz="914415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65" indent="-228604" algn="r" defTabSz="914415" rtl="1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15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8" algn="r" defTabSz="914415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r" defTabSz="914415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3" algn="r" defTabSz="914415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r" defTabSz="914415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r" defTabSz="914415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5" algn="r" defTabSz="914415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r" defTabSz="914415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r" defTabSz="914415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97F03C-8C52-DA01-12CA-37E8B7BC7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969049"/>
            <a:ext cx="7315200" cy="152095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’</a:t>
            </a:r>
            <a:r>
              <a:rPr lang="en-US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NegoAgent</a:t>
            </a: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’: An Agent Submitted to The ANAC</a:t>
            </a:r>
            <a:b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2023 SCM League</a:t>
            </a:r>
            <a:b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OneShot</a:t>
            </a: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Track</a:t>
            </a:r>
            <a:endParaRPr lang="he-IL" sz="8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A3DA18B-3C16-5656-7566-F667230C7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5240" y="5298714"/>
            <a:ext cx="7315200" cy="914400"/>
          </a:xfrm>
        </p:spPr>
        <p:txBody>
          <a:bodyPr/>
          <a:lstStyle/>
          <a:p>
            <a:pPr algn="ctr"/>
            <a:r>
              <a:rPr lang="en-US" sz="1800" dirty="0">
                <a:latin typeface="CMBX12"/>
              </a:rPr>
              <a:t>Michal Rahimi, Opal </a:t>
            </a:r>
            <a:r>
              <a:rPr lang="en-US" sz="1800" dirty="0" err="1">
                <a:latin typeface="CMBX12"/>
              </a:rPr>
              <a:t>Peltzman</a:t>
            </a:r>
            <a:r>
              <a:rPr lang="en-US" sz="1800" dirty="0">
                <a:latin typeface="CMBX12"/>
              </a:rPr>
              <a:t>, Tomer </a:t>
            </a:r>
            <a:r>
              <a:rPr lang="en-US" sz="1800" dirty="0" err="1">
                <a:latin typeface="CMBX12"/>
              </a:rPr>
              <a:t>Porat</a:t>
            </a:r>
            <a:endParaRPr lang="en-US" sz="1800" dirty="0">
              <a:latin typeface="CMBX12"/>
            </a:endParaRPr>
          </a:p>
          <a:p>
            <a:pPr algn="ctr"/>
            <a:r>
              <a:rPr lang="en-US" sz="1800" dirty="0">
                <a:latin typeface="CMR12"/>
              </a:rPr>
              <a:t>The Department of Computer Science, Bar-Ilan University, Israel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576CB1AF-A739-CCF6-1CCC-75AC617EF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328" y="2490001"/>
            <a:ext cx="3629025" cy="264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2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A48E8F-0892-D6F3-9928-20F7A8FC4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6" y="1123837"/>
            <a:ext cx="3343274" cy="4601183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  <a:endParaRPr lang="he-I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29C6C9E-4AFB-238C-704C-244771BB0588}"/>
              </a:ext>
            </a:extLst>
          </p:cNvPr>
          <p:cNvSpPr txBox="1"/>
          <p:nvPr/>
        </p:nvSpPr>
        <p:spPr>
          <a:xfrm>
            <a:off x="3433762" y="1123837"/>
            <a:ext cx="694372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5" indent="-285755"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OneShot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track is a simpler form of the SCM world</a:t>
            </a:r>
            <a:endParaRPr lang="he-IL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E1C5453-4360-1987-CEB9-BE740C1F4218}"/>
              </a:ext>
            </a:extLst>
          </p:cNvPr>
          <p:cNvSpPr txBox="1"/>
          <p:nvPr/>
        </p:nvSpPr>
        <p:spPr>
          <a:xfrm>
            <a:off x="3433762" y="1909441"/>
            <a:ext cx="741997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5" indent="-285755"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In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OneShot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track, the agents emphasize negotiations</a:t>
            </a:r>
            <a:endParaRPr lang="he-IL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F7C1ECA2-7008-361F-143F-5B7510E28F3F}"/>
              </a:ext>
            </a:extLst>
          </p:cNvPr>
          <p:cNvSpPr txBox="1"/>
          <p:nvPr/>
        </p:nvSpPr>
        <p:spPr>
          <a:xfrm>
            <a:off x="3433762" y="2731881"/>
            <a:ext cx="680085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5" indent="-285755"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Agent </a:t>
            </a:r>
            <a:r>
              <a:rPr lang="en-US" sz="1050" dirty="0">
                <a:latin typeface="Calibri Light" panose="020F0302020204030204" pitchFamily="34" charset="0"/>
                <a:cs typeface="Calibri Light" panose="020F0302020204030204" pitchFamily="34" charset="0"/>
              </a:rPr>
              <a:t>utility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= number of sets secures on specific day  </a:t>
            </a:r>
            <a:endParaRPr lang="he-IL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C306D244-D5A0-1232-7137-46138480B292}"/>
              </a:ext>
            </a:extLst>
          </p:cNvPr>
          <p:cNvSpPr txBox="1"/>
          <p:nvPr/>
        </p:nvSpPr>
        <p:spPr>
          <a:xfrm>
            <a:off x="3433763" y="3487940"/>
            <a:ext cx="79629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5" indent="-285755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NegoAgent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was based on the ideas of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AdaptiveAgent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LearningAgent</a:t>
            </a:r>
            <a:endParaRPr lang="he-IL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90286610-1A4A-B903-B2A3-6F40569C421C}"/>
              </a:ext>
            </a:extLst>
          </p:cNvPr>
          <p:cNvSpPr txBox="1"/>
          <p:nvPr/>
        </p:nvSpPr>
        <p:spPr>
          <a:xfrm>
            <a:off x="3433763" y="4352302"/>
            <a:ext cx="644842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5" indent="-285755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AdaptiveAgent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considers his other negotiations</a:t>
            </a:r>
            <a:endParaRPr lang="he-IL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8315DC8-1C90-3439-EF27-1759021DF341}"/>
              </a:ext>
            </a:extLst>
          </p:cNvPr>
          <p:cNvSpPr txBox="1"/>
          <p:nvPr/>
        </p:nvSpPr>
        <p:spPr>
          <a:xfrm>
            <a:off x="3433763" y="5216663"/>
            <a:ext cx="832485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5" indent="-342905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LearningAgent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learns about his different partners</a:t>
            </a:r>
            <a:endParaRPr lang="he-IL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920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3C2060-D890-31D0-B393-9AD2E967B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470" y="1128409"/>
            <a:ext cx="2137856" cy="4601183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DESIGN</a:t>
            </a:r>
            <a:endParaRPr lang="he-I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CF61153-0BBE-FFED-84AA-00131BB1C1FC}"/>
              </a:ext>
            </a:extLst>
          </p:cNvPr>
          <p:cNvSpPr txBox="1"/>
          <p:nvPr/>
        </p:nvSpPr>
        <p:spPr>
          <a:xfrm>
            <a:off x="3400423" y="2284401"/>
            <a:ext cx="785812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5" indent="-285755"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This year, the price range (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lang="en-US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min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, P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max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) is two consecutive values</a:t>
            </a:r>
            <a:endParaRPr lang="he-IL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2FE040C0-98D6-907B-5FAC-0CA83F95C378}"/>
              </a:ext>
            </a:extLst>
          </p:cNvPr>
          <p:cNvSpPr txBox="1"/>
          <p:nvPr/>
        </p:nvSpPr>
        <p:spPr>
          <a:xfrm>
            <a:off x="3400423" y="3069201"/>
            <a:ext cx="902017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5" indent="-285755"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This </a:t>
            </a:r>
            <a:r>
              <a:rPr lang="en-US" sz="20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constraint, 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makes agent’s score insensitive to prices of agreements </a:t>
            </a:r>
            <a:endParaRPr lang="he-IL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CED7455B-9004-CFEA-2CC0-6D10DFDAE601}"/>
              </a:ext>
            </a:extLst>
          </p:cNvPr>
          <p:cNvSpPr txBox="1"/>
          <p:nvPr/>
        </p:nvSpPr>
        <p:spPr>
          <a:xfrm>
            <a:off x="3400423" y="3990881"/>
            <a:ext cx="817245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5" indent="-285755"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importance is to emphasize the match between supply and demand</a:t>
            </a:r>
            <a:endParaRPr lang="he-IL" sz="2000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BE5E67D8-FCE0-5BA7-C6B5-53B7FD6179B8}"/>
              </a:ext>
            </a:extLst>
          </p:cNvPr>
          <p:cNvSpPr txBox="1"/>
          <p:nvPr/>
        </p:nvSpPr>
        <p:spPr>
          <a:xfrm>
            <a:off x="3400423" y="1257574"/>
            <a:ext cx="8639175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5" indent="-342905">
              <a:buFont typeface="Arial" panose="020B0604020202020204" pitchFamily="34" charset="0"/>
              <a:buChar char="•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Both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LearningAgent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AdaptiveAgent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, assume price will only improve over time (hard headed)</a:t>
            </a:r>
            <a:endParaRPr lang="he-IL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4C7D1EC-42EA-6D31-D18C-6C762846043F}"/>
              </a:ext>
            </a:extLst>
          </p:cNvPr>
          <p:cNvSpPr txBox="1"/>
          <p:nvPr/>
        </p:nvSpPr>
        <p:spPr>
          <a:xfrm>
            <a:off x="3400423" y="4991457"/>
            <a:ext cx="834389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agent behavior take in account the supply and demand in negotiation offers, and response in addition to the price</a:t>
            </a:r>
            <a:endParaRPr lang="he-IL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חץ: למטה 11">
            <a:extLst>
              <a:ext uri="{FF2B5EF4-FFF2-40B4-BE49-F238E27FC236}">
                <a16:creationId xmlns:a16="http://schemas.microsoft.com/office/drawing/2014/main" id="{44CE68F6-D33B-B14F-35FF-948F4775C698}"/>
              </a:ext>
            </a:extLst>
          </p:cNvPr>
          <p:cNvSpPr/>
          <p:nvPr/>
        </p:nvSpPr>
        <p:spPr>
          <a:xfrm>
            <a:off x="6800844" y="4359258"/>
            <a:ext cx="771528" cy="6177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57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A5F2AF8-34F9-DFED-D883-34C1C6E2A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69" y="1128409"/>
            <a:ext cx="3299906" cy="4601183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PERFORMANCE</a:t>
            </a:r>
            <a:endParaRPr lang="he-I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303ED0D-8ACA-C420-0EF3-1B37B9ADB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5" y="1128409"/>
            <a:ext cx="8049232" cy="4024616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9D53352-FF43-3CA7-F3C4-C182361EE58A}"/>
              </a:ext>
            </a:extLst>
          </p:cNvPr>
          <p:cNvSpPr txBox="1"/>
          <p:nvPr/>
        </p:nvSpPr>
        <p:spPr>
          <a:xfrm>
            <a:off x="3952875" y="5267325"/>
            <a:ext cx="7620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Comparison of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NegoAgent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to other agents performances- including last year winner (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PatientAgent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), after 10 steps (days)</a:t>
            </a:r>
            <a:endParaRPr lang="he-IL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37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26BEFC-56E8-A6A8-41DD-E315EE70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23681" cy="4601183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PERFORMANCE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2E28AA9-3CEE-1101-2F7B-14769B20F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194" y="1123837"/>
            <a:ext cx="8105394" cy="4052697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D38A7D35-B86D-25E8-09CC-EAE89BD1ED14}"/>
              </a:ext>
            </a:extLst>
          </p:cNvPr>
          <p:cNvSpPr txBox="1"/>
          <p:nvPr/>
        </p:nvSpPr>
        <p:spPr>
          <a:xfrm>
            <a:off x="3838891" y="5294495"/>
            <a:ext cx="7620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Comparison of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NegoAgent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to other agents performances- including last year winner (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PatientAgent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), after 100 steps (days)</a:t>
            </a:r>
            <a:endParaRPr lang="he-IL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6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B34722-25D7-C537-3C55-5AC2E287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95" y="1238138"/>
            <a:ext cx="2947482" cy="4601183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CONCLUSIONS</a:t>
            </a:r>
            <a:endParaRPr lang="he-IL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7FEFFD3-CAF0-3E9C-795A-B64BDB3F9064}"/>
              </a:ext>
            </a:extLst>
          </p:cNvPr>
          <p:cNvSpPr txBox="1"/>
          <p:nvPr/>
        </p:nvSpPr>
        <p:spPr>
          <a:xfrm>
            <a:off x="3400425" y="1219378"/>
            <a:ext cx="8001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NegoAgent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succeed in emphasizing the match between supply and demand without compromising on the price</a:t>
            </a:r>
            <a:endParaRPr lang="he-IL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0981312-AC74-936E-80EA-B49FA3A6C8DB}"/>
              </a:ext>
            </a:extLst>
          </p:cNvPr>
          <p:cNvSpPr txBox="1"/>
          <p:nvPr/>
        </p:nvSpPr>
        <p:spPr>
          <a:xfrm>
            <a:off x="3438525" y="2307821"/>
            <a:ext cx="7620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NegoAgent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superior on other agents, including last year winner </a:t>
            </a:r>
            <a:endParaRPr lang="he-IL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8BDEC668-0D7F-055C-91C3-2319BFE7CDB3}"/>
              </a:ext>
            </a:extLst>
          </p:cNvPr>
          <p:cNvSpPr txBox="1"/>
          <p:nvPr/>
        </p:nvSpPr>
        <p:spPr>
          <a:xfrm>
            <a:off x="3438525" y="3305980"/>
            <a:ext cx="75438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NegoAgent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preforms well even after multiple steps (100 steps)</a:t>
            </a:r>
            <a:endParaRPr lang="he-IL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E6821892-B4C3-F18F-CC6E-4C0371CF4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927" y="3942943"/>
            <a:ext cx="5363323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27300"/>
      </p:ext>
    </p:extLst>
  </p:cSld>
  <p:clrMapOvr>
    <a:masterClrMapping/>
  </p:clrMapOvr>
</p:sld>
</file>

<file path=ppt/theme/theme1.xml><?xml version="1.0" encoding="utf-8"?>
<a:theme xmlns:a="http://schemas.openxmlformats.org/drawingml/2006/main" name="מסגרת 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TM03457475[[fn=מסגרת]]</Template>
  <TotalTime>74</TotalTime>
  <Words>238</Words>
  <Application>Microsoft Office PowerPoint</Application>
  <PresentationFormat>מסך רחב</PresentationFormat>
  <Paragraphs>24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3" baseType="lpstr">
      <vt:lpstr>Arial</vt:lpstr>
      <vt:lpstr>Calibri Light</vt:lpstr>
      <vt:lpstr>CMBX12</vt:lpstr>
      <vt:lpstr>CMR12</vt:lpstr>
      <vt:lpstr>Corbel</vt:lpstr>
      <vt:lpstr>Wingdings 2</vt:lpstr>
      <vt:lpstr>מסגרת </vt:lpstr>
      <vt:lpstr>’NegoAgent’: An Agent Submitted to The ANAC 2023 SCM League OneShot Track</vt:lpstr>
      <vt:lpstr>INTRODUCTION</vt:lpstr>
      <vt:lpstr>DESIGN</vt:lpstr>
      <vt:lpstr>PERFORMANCE</vt:lpstr>
      <vt:lpstr>PERFORMANCE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’NegoAgent’: An Agent Submitted to The ANAC 2023 SCM League OneShot Track</dc:title>
  <dc:creator>michal rahimi</dc:creator>
  <cp:lastModifiedBy>michal rahimi</cp:lastModifiedBy>
  <cp:revision>3</cp:revision>
  <dcterms:created xsi:type="dcterms:W3CDTF">2023-05-19T08:13:47Z</dcterms:created>
  <dcterms:modified xsi:type="dcterms:W3CDTF">2023-05-19T09:27:52Z</dcterms:modified>
</cp:coreProperties>
</file>