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3201361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3201361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3201361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3201361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145f9f3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145f9f3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145f9f3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145f9f3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145f9f3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145f9f3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3145f9f3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3145f9f3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145f9f3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3145f9f3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201361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3201361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145f9f3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145f9f3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145f9f3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145f9f3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201361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201361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 Oriented Agent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227221"/>
            <a:ext cx="81231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Hrosz Turini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EFEFE"/>
                </a:solidFill>
              </a:rPr>
              <a:t>Professor: Jaime Simão Sichman</a:t>
            </a:r>
            <a:endParaRPr sz="230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EFEFE"/>
                </a:solidFill>
              </a:rPr>
              <a:t>Polytechnic School of the University of São Paulo</a:t>
            </a:r>
            <a:endParaRPr sz="230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898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Higher mean, median and lower variance → Generally more consistent than the competitions’ standard agents.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725" y="199812"/>
            <a:ext cx="2802424" cy="474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86694"/>
            <a:ext cx="5634051" cy="178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5655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Thank you!</a:t>
            </a:r>
            <a:endParaRPr sz="8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Y. Mohammad, ”Developing an agent for SCML2023 (OneShot)- OneShotAgent” www.yasserm.com. http://www.yasserm.com/scml/ scml2020docs/tutorials/02.develop_agent_scml2020_oneshot. html#oneshotagent (accessed May 1, 2023).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Y. Mohammad, ”Developing an agent for SCML2023 (OneShot)” www.yasserm.com. http://www.yasserm.com/scml/scml2020docs/ tutorials/02.develop_agent_scml2020_oneshot.html (accessed May 1, 2023).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OneShot Simulation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simulation replicates a supply chain with </a:t>
            </a:r>
            <a:r>
              <a:rPr b="1" lang="en" sz="1600"/>
              <a:t>2 layers</a:t>
            </a:r>
            <a:r>
              <a:rPr lang="en" sz="1600"/>
              <a:t>, and each agent controls a factory.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day, the agents are bound to and </a:t>
            </a:r>
            <a:r>
              <a:rPr b="1" lang="en" sz="1600"/>
              <a:t>exogenous contract</a:t>
            </a:r>
            <a:r>
              <a:rPr lang="en" sz="1600"/>
              <a:t>, that creates the supply and demand.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agents negotiate the </a:t>
            </a:r>
            <a:r>
              <a:rPr b="1" lang="en" sz="1600"/>
              <a:t>price </a:t>
            </a:r>
            <a:r>
              <a:rPr lang="en" sz="1600"/>
              <a:t>and </a:t>
            </a:r>
            <a:r>
              <a:rPr b="1" lang="en" sz="1600"/>
              <a:t>quantity </a:t>
            </a:r>
            <a:r>
              <a:rPr lang="en" sz="1600"/>
              <a:t>of the intermediary products, through contracts.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negotiations are made through alternating offers, with a time limit of</a:t>
            </a:r>
            <a:r>
              <a:rPr b="1" lang="en" sz="1600"/>
              <a:t> 20 steps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925" y="2951275"/>
            <a:ext cx="3884176" cy="20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SCML OneShot 2023 changes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SCML 2023 competition, the price range is reduced to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means that the maximum price is only 1 unit higher than the minimum price: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Mono Medium"/>
                <a:ea typeface="Roboto Mono Medium"/>
                <a:cs typeface="Roboto Mono Medium"/>
                <a:sym typeface="Roboto Mono Medium"/>
              </a:rPr>
              <a:t>p</a:t>
            </a:r>
            <a:r>
              <a:rPr baseline="-25000" lang="en" sz="1600">
                <a:latin typeface="Roboto Mono Medium"/>
                <a:ea typeface="Roboto Mono Medium"/>
                <a:cs typeface="Roboto Mono Medium"/>
                <a:sym typeface="Roboto Mono Medium"/>
              </a:rPr>
              <a:t>max</a:t>
            </a:r>
            <a:r>
              <a:rPr lang="en" sz="1600">
                <a:latin typeface="Roboto Mono Medium"/>
                <a:ea typeface="Roboto Mono Medium"/>
                <a:cs typeface="Roboto Mono Medium"/>
                <a:sym typeface="Roboto Mono Medium"/>
              </a:rPr>
              <a:t>= p</a:t>
            </a:r>
            <a:r>
              <a:rPr baseline="-25000" lang="en" sz="1600">
                <a:latin typeface="Roboto Mono Medium"/>
                <a:ea typeface="Roboto Mono Medium"/>
                <a:cs typeface="Roboto Mono Medium"/>
                <a:sym typeface="Roboto Mono Medium"/>
              </a:rPr>
              <a:t>min</a:t>
            </a:r>
            <a:r>
              <a:rPr lang="en" sz="1600">
                <a:latin typeface="Roboto Mono Medium"/>
                <a:ea typeface="Roboto Mono Medium"/>
                <a:cs typeface="Roboto Mono Medium"/>
                <a:sym typeface="Roboto Mono Medium"/>
              </a:rPr>
              <a:t>+ 1</a:t>
            </a:r>
            <a:endParaRPr sz="16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makes the </a:t>
            </a:r>
            <a:r>
              <a:rPr b="1" lang="en"/>
              <a:t>quantity </a:t>
            </a:r>
            <a:r>
              <a:rPr lang="en"/>
              <a:t>to be negotiated the single most important aspect to be considered.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Quantities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Exogenous quantity:</a:t>
            </a:r>
            <a:r>
              <a:rPr lang="en"/>
              <a:t> the amount established by the exogenous contract, which must be matched during the negotiations:</a:t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max{q</a:t>
            </a:r>
            <a:r>
              <a:rPr baseline="-25000" lang="en">
                <a:latin typeface="Roboto Mono Medium"/>
                <a:ea typeface="Roboto Mono Medium"/>
                <a:cs typeface="Roboto Mono Medium"/>
                <a:sym typeface="Roboto Mono Medium"/>
              </a:rPr>
              <a:t>exogenous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}=10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Secured quantity:</a:t>
            </a:r>
            <a:r>
              <a:rPr lang="en"/>
              <a:t> the total number of products the agent successfully negotiated through all its contracts:</a:t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q</a:t>
            </a:r>
            <a:r>
              <a:rPr baseline="-25000" lang="en">
                <a:latin typeface="Roboto Mono Medium"/>
                <a:ea typeface="Roboto Mono Medium"/>
                <a:cs typeface="Roboto Mono Medium"/>
                <a:sym typeface="Roboto Mono Medium"/>
              </a:rPr>
              <a:t>secured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=Σq</a:t>
            </a:r>
            <a:r>
              <a:rPr baseline="-25000" lang="en">
                <a:latin typeface="Roboto Mono Medium"/>
                <a:ea typeface="Roboto Mono Medium"/>
                <a:cs typeface="Roboto Mono Medium"/>
                <a:sym typeface="Roboto Mono Medium"/>
              </a:rPr>
              <a:t>negotiated</a:t>
            </a:r>
            <a:endParaRPr baseline="-25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Agent’s needs:</a:t>
            </a:r>
            <a:r>
              <a:rPr lang="en"/>
              <a:t> the difference between the exogenous amount and the secured amount. (The main objective of the agent is to nullify this value):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q</a:t>
            </a:r>
            <a:r>
              <a:rPr baseline="-25000" lang="en">
                <a:latin typeface="Roboto Mono Medium"/>
                <a:ea typeface="Roboto Mono Medium"/>
                <a:cs typeface="Roboto Mono Medium"/>
                <a:sym typeface="Roboto Mono Medium"/>
              </a:rPr>
              <a:t>needs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=q</a:t>
            </a:r>
            <a:r>
              <a:rPr baseline="-25000" lang="en">
                <a:latin typeface="Roboto Mono Medium"/>
                <a:ea typeface="Roboto Mono Medium"/>
                <a:cs typeface="Roboto Mono Medium"/>
                <a:sym typeface="Roboto Mono Medium"/>
              </a:rPr>
              <a:t>exogenous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-q</a:t>
            </a:r>
            <a:r>
              <a:rPr baseline="-25000" lang="en">
                <a:latin typeface="Roboto Mono Medium"/>
                <a:ea typeface="Roboto Mono Medium"/>
                <a:cs typeface="Roboto Mono Medium"/>
                <a:sym typeface="Roboto Mono Medium"/>
              </a:rPr>
              <a:t>secured</a:t>
            </a:r>
            <a:endParaRPr baseline="-25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Strategy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the difference between the exogenous quantity and the amount of products secured through contracts.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penalties are proportional to this difference (in modulus).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price is not too relevant*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300" y="2571750"/>
            <a:ext cx="5562148" cy="20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559050" y="695300"/>
            <a:ext cx="2025900" cy="11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Strategy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533150" y="2896150"/>
            <a:ext cx="2025900" cy="11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Strategy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584950" y="2896150"/>
            <a:ext cx="2025900" cy="11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Proposal Strategy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18"/>
          <p:cNvCxnSpPr>
            <a:stCxn id="91" idx="2"/>
            <a:endCxn id="92" idx="0"/>
          </p:cNvCxnSpPr>
          <p:nvPr/>
        </p:nvCxnSpPr>
        <p:spPr>
          <a:xfrm flipH="1">
            <a:off x="2546100" y="1876400"/>
            <a:ext cx="2025900" cy="101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>
            <a:stCxn id="91" idx="2"/>
            <a:endCxn id="93" idx="0"/>
          </p:cNvCxnSpPr>
          <p:nvPr/>
        </p:nvCxnSpPr>
        <p:spPr>
          <a:xfrm>
            <a:off x="4572000" y="1876400"/>
            <a:ext cx="2025900" cy="101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/>
          <p:nvPr/>
        </p:nvSpPr>
        <p:spPr>
          <a:xfrm>
            <a:off x="5584950" y="4612700"/>
            <a:ext cx="736800" cy="3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834250" y="4612700"/>
            <a:ext cx="736800" cy="3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Qty.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" name="Google Shape;98;p18"/>
          <p:cNvCxnSpPr>
            <a:stCxn id="93" idx="2"/>
            <a:endCxn id="97" idx="0"/>
          </p:cNvCxnSpPr>
          <p:nvPr/>
        </p:nvCxnSpPr>
        <p:spPr>
          <a:xfrm>
            <a:off x="6597900" y="4077250"/>
            <a:ext cx="604800" cy="53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3" idx="2"/>
            <a:endCxn id="96" idx="0"/>
          </p:cNvCxnSpPr>
          <p:nvPr/>
        </p:nvCxnSpPr>
        <p:spPr>
          <a:xfrm flipH="1">
            <a:off x="5953500" y="4077250"/>
            <a:ext cx="644400" cy="53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Strategy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 Oriented Agent accepts </a:t>
            </a:r>
            <a:r>
              <a:rPr i="1" lang="en"/>
              <a:t>any </a:t>
            </a:r>
            <a:r>
              <a:rPr lang="en"/>
              <a:t>offers, as long as the amount offered is lower or equal to its needs.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Accepts if: 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offer</a:t>
            </a: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≤q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needs</a:t>
            </a:r>
            <a:endParaRPr baseline="-25000" sz="1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</a:t>
            </a:r>
            <a:r>
              <a:rPr b="1" lang="en"/>
              <a:t>last offer</a:t>
            </a:r>
            <a:r>
              <a:rPr lang="en"/>
              <a:t> it receives, it attempts to minimize the modulus of difference between the quantity determined by the exogenous contract and the number of products negotiated.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Accepts if: |q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needs</a:t>
            </a: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-q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offer</a:t>
            </a: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|&lt;q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needs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</a:t>
            </a:r>
            <a:r>
              <a:rPr lang="en"/>
              <a:t>Strategy</a:t>
            </a:r>
            <a:r>
              <a:rPr lang="en"/>
              <a:t>: </a:t>
            </a:r>
            <a:r>
              <a:rPr lang="en" u="sng"/>
              <a:t>Prices</a:t>
            </a:r>
            <a:endParaRPr u="sng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52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50"/>
              <a:t>Best Price:</a:t>
            </a:r>
            <a:r>
              <a:rPr lang="en" sz="2850"/>
              <a:t> the price that maximizes the agent’s </a:t>
            </a:r>
            <a:r>
              <a:rPr lang="en" sz="2850"/>
              <a:t>utility function</a:t>
            </a:r>
            <a:r>
              <a:rPr lang="en" sz="2850"/>
              <a:t>. 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	</a:t>
            </a:r>
            <a:r>
              <a:rPr lang="en" sz="2200"/>
              <a:t>Layer 1: 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best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=p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max</a:t>
            </a:r>
            <a:endParaRPr baseline="-25000" sz="22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Layer 2: 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best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=p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min</a:t>
            </a:r>
            <a:r>
              <a:rPr baseline="-25000" lang="en" sz="2200"/>
              <a:t>	</a:t>
            </a:r>
            <a:endParaRPr baseline="-25000" sz="2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2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850"/>
              <a:t>Worst Price:</a:t>
            </a:r>
            <a:r>
              <a:rPr lang="en" sz="2850"/>
              <a:t> only at the very last offer sent, it is the price that minimizes the agent’s </a:t>
            </a:r>
            <a:r>
              <a:rPr lang="en" sz="2850"/>
              <a:t>utility function</a:t>
            </a:r>
            <a:r>
              <a:rPr lang="en" sz="2850"/>
              <a:t>. </a:t>
            </a:r>
            <a:endParaRPr sz="28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Layer 1: 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worst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=p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min</a:t>
            </a:r>
            <a:endParaRPr sz="22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Layer 2: 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worst</a:t>
            </a:r>
            <a:r>
              <a:rPr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=p</a:t>
            </a:r>
            <a:r>
              <a:rPr baseline="-25000" lang="en" sz="2200">
                <a:latin typeface="Roboto Mono Medium"/>
                <a:ea typeface="Roboto Mono Medium"/>
                <a:cs typeface="Roboto Mono Medium"/>
                <a:sym typeface="Roboto Mono Medium"/>
              </a:rPr>
              <a:t>max</a:t>
            </a:r>
            <a:endParaRPr baseline="-25000" sz="22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Strategy: </a:t>
            </a:r>
            <a:r>
              <a:rPr lang="en" u="sng"/>
              <a:t>Quantity</a:t>
            </a:r>
            <a:endParaRPr u="sng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</a:t>
            </a:r>
            <a:r>
              <a:rPr lang="en"/>
              <a:t> the </a:t>
            </a:r>
            <a:r>
              <a:rPr lang="en"/>
              <a:t>objective</a:t>
            </a:r>
            <a:r>
              <a:rPr lang="en"/>
              <a:t> of </a:t>
            </a:r>
            <a:r>
              <a:rPr lang="en"/>
              <a:t> minimizing the risks of its offers being turned down based on quantity, the agent </a:t>
            </a:r>
            <a:r>
              <a:rPr b="1" lang="en"/>
              <a:t>divides its needs</a:t>
            </a:r>
            <a:r>
              <a:rPr lang="en"/>
              <a:t> by two , if its needs are superior, or equal to 5.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Sets: 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offer</a:t>
            </a: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=⌈q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needs</a:t>
            </a: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/2⌉</a:t>
            </a:r>
            <a:endParaRPr sz="1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it simply offers what it currently needs.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Sets: 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offer</a:t>
            </a: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=q</a:t>
            </a:r>
            <a:r>
              <a:rPr baseline="-25000"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needs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151518"/>
      </a:dk1>
      <a:lt1>
        <a:srgbClr val="FFFFFF"/>
      </a:lt1>
      <a:dk2>
        <a:srgbClr val="2B4DA2"/>
      </a:dk2>
      <a:lt2>
        <a:srgbClr val="6DABE4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4A86E8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