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8288000" cy="10287000"/>
  <p:notesSz cx="6858000" cy="9144000"/>
  <p:embeddedFontLst>
    <p:embeddedFont>
      <p:font typeface="bytecraft" pitchFamily="50" charset="0"/>
      <p:regular r:id="rId16"/>
    </p:embeddedFon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48593" y="4718833"/>
            <a:ext cx="3210707" cy="2416490"/>
            <a:chOff x="0" y="0"/>
            <a:chExt cx="779959" cy="5870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79959" cy="587025"/>
            </a:xfrm>
            <a:custGeom>
              <a:avLst/>
              <a:gdLst/>
              <a:ahLst/>
              <a:cxnLst/>
              <a:rect l="l" t="t" r="r" b="b"/>
              <a:pathLst>
                <a:path w="779959" h="587025">
                  <a:moveTo>
                    <a:pt x="576759" y="0"/>
                  </a:moveTo>
                  <a:lnTo>
                    <a:pt x="0" y="0"/>
                  </a:lnTo>
                  <a:lnTo>
                    <a:pt x="0" y="587025"/>
                  </a:lnTo>
                  <a:lnTo>
                    <a:pt x="576759" y="587025"/>
                  </a:lnTo>
                  <a:lnTo>
                    <a:pt x="779959" y="293512"/>
                  </a:lnTo>
                  <a:lnTo>
                    <a:pt x="576759" y="0"/>
                  </a:lnTo>
                  <a:close/>
                </a:path>
              </a:pathLst>
            </a:custGeom>
            <a:solidFill>
              <a:srgbClr val="90E4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65659" cy="625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deployment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87927" y="4718833"/>
            <a:ext cx="3244504" cy="2416490"/>
            <a:chOff x="0" y="0"/>
            <a:chExt cx="788169" cy="5870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8169" cy="587025"/>
            </a:xfrm>
            <a:custGeom>
              <a:avLst/>
              <a:gdLst/>
              <a:ahLst/>
              <a:cxnLst/>
              <a:rect l="l" t="t" r="r" b="b"/>
              <a:pathLst>
                <a:path w="788169" h="587025">
                  <a:moveTo>
                    <a:pt x="584969" y="0"/>
                  </a:moveTo>
                  <a:lnTo>
                    <a:pt x="0" y="0"/>
                  </a:lnTo>
                  <a:lnTo>
                    <a:pt x="0" y="587025"/>
                  </a:lnTo>
                  <a:lnTo>
                    <a:pt x="584969" y="587025"/>
                  </a:lnTo>
                  <a:lnTo>
                    <a:pt x="788169" y="293512"/>
                  </a:lnTo>
                  <a:lnTo>
                    <a:pt x="584969" y="0"/>
                  </a:lnTo>
                  <a:close/>
                </a:path>
              </a:pathLst>
            </a:custGeom>
            <a:solidFill>
              <a:srgbClr val="00C2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73869" cy="625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fine tuning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51775" y="4718833"/>
            <a:ext cx="3650073" cy="2416490"/>
            <a:chOff x="0" y="0"/>
            <a:chExt cx="886692" cy="5870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86692" cy="587025"/>
            </a:xfrm>
            <a:custGeom>
              <a:avLst/>
              <a:gdLst/>
              <a:ahLst/>
              <a:cxnLst/>
              <a:rect l="l" t="t" r="r" b="b"/>
              <a:pathLst>
                <a:path w="886692" h="587025">
                  <a:moveTo>
                    <a:pt x="683492" y="0"/>
                  </a:moveTo>
                  <a:lnTo>
                    <a:pt x="0" y="0"/>
                  </a:lnTo>
                  <a:lnTo>
                    <a:pt x="0" y="587025"/>
                  </a:lnTo>
                  <a:lnTo>
                    <a:pt x="683492" y="587025"/>
                  </a:lnTo>
                  <a:lnTo>
                    <a:pt x="886692" y="293512"/>
                  </a:lnTo>
                  <a:lnTo>
                    <a:pt x="683492" y="0"/>
                  </a:lnTo>
                  <a:close/>
                </a:path>
              </a:pathLst>
            </a:custGeom>
            <a:solidFill>
              <a:srgbClr val="05A6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72392" cy="625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Canva Sans Bold"/>
                </a:rPr>
                <a:t>model selection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286470" y="4718833"/>
            <a:ext cx="3717668" cy="2416490"/>
            <a:chOff x="0" y="0"/>
            <a:chExt cx="903112" cy="58702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3112" cy="587025"/>
            </a:xfrm>
            <a:custGeom>
              <a:avLst/>
              <a:gdLst/>
              <a:ahLst/>
              <a:cxnLst/>
              <a:rect l="l" t="t" r="r" b="b"/>
              <a:pathLst>
                <a:path w="903112" h="587025">
                  <a:moveTo>
                    <a:pt x="699912" y="0"/>
                  </a:moveTo>
                  <a:lnTo>
                    <a:pt x="0" y="0"/>
                  </a:lnTo>
                  <a:lnTo>
                    <a:pt x="0" y="587025"/>
                  </a:lnTo>
                  <a:lnTo>
                    <a:pt x="699912" y="587025"/>
                  </a:lnTo>
                  <a:lnTo>
                    <a:pt x="903112" y="293512"/>
                  </a:lnTo>
                  <a:lnTo>
                    <a:pt x="699912" y="0"/>
                  </a:lnTo>
                  <a:close/>
                </a:path>
              </a:pathLst>
            </a:custGeom>
            <a:solidFill>
              <a:srgbClr val="008BB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788812" cy="625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Canva Sans Bold"/>
                </a:rPr>
                <a:t>preprocess data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958209" y="4718833"/>
            <a:ext cx="3240790" cy="2416490"/>
            <a:chOff x="0" y="0"/>
            <a:chExt cx="787267" cy="58702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87267" cy="587025"/>
            </a:xfrm>
            <a:custGeom>
              <a:avLst/>
              <a:gdLst/>
              <a:ahLst/>
              <a:cxnLst/>
              <a:rect l="l" t="t" r="r" b="b"/>
              <a:pathLst>
                <a:path w="787267" h="587025">
                  <a:moveTo>
                    <a:pt x="584067" y="0"/>
                  </a:moveTo>
                  <a:lnTo>
                    <a:pt x="0" y="0"/>
                  </a:lnTo>
                  <a:lnTo>
                    <a:pt x="0" y="587025"/>
                  </a:lnTo>
                  <a:lnTo>
                    <a:pt x="584067" y="587025"/>
                  </a:lnTo>
                  <a:lnTo>
                    <a:pt x="787267" y="293512"/>
                  </a:lnTo>
                  <a:lnTo>
                    <a:pt x="584067" y="0"/>
                  </a:lnTo>
                  <a:close/>
                </a:path>
              </a:pathLst>
            </a:custGeom>
            <a:solidFill>
              <a:srgbClr val="006A8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672967" cy="625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FFFFFF"/>
                  </a:solidFill>
                  <a:latin typeface="Canva Sans Bold"/>
                </a:rPr>
                <a:t>analyse data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60961" y="4561994"/>
            <a:ext cx="3345896" cy="2573329"/>
            <a:chOff x="0" y="-38100"/>
            <a:chExt cx="812800" cy="62512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587025"/>
            </a:xfrm>
            <a:custGeom>
              <a:avLst/>
              <a:gdLst/>
              <a:ahLst/>
              <a:cxnLst/>
              <a:rect l="l" t="t" r="r" b="b"/>
              <a:pathLst>
                <a:path w="812800" h="587025">
                  <a:moveTo>
                    <a:pt x="609600" y="0"/>
                  </a:moveTo>
                  <a:lnTo>
                    <a:pt x="0" y="0"/>
                  </a:lnTo>
                  <a:lnTo>
                    <a:pt x="0" y="587025"/>
                  </a:lnTo>
                  <a:lnTo>
                    <a:pt x="609600" y="587025"/>
                  </a:lnTo>
                  <a:lnTo>
                    <a:pt x="812800" y="293512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445A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698500" cy="625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 dirty="0">
                  <a:solidFill>
                    <a:srgbClr val="FFFFFF"/>
                  </a:solidFill>
                  <a:latin typeface="Canva Sans Bold"/>
                </a:rPr>
                <a:t>collect data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117922" y="857250"/>
            <a:ext cx="12274478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ML project main </a:t>
            </a:r>
            <a:r>
              <a:rPr lang="en-US" sz="9200" dirty="0" err="1">
                <a:solidFill>
                  <a:srgbClr val="000000"/>
                </a:solidFill>
                <a:latin typeface="Canva Sans Bold"/>
              </a:rPr>
              <a:t>teps</a:t>
            </a:r>
            <a:endParaRPr lang="en-US" sz="9200" dirty="0">
              <a:solidFill>
                <a:srgbClr val="000000"/>
              </a:solidFill>
              <a:latin typeface="Canva Sans Bold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48366" y="857250"/>
            <a:ext cx="10305834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Types of learning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705018"/>
            <a:ext cx="5279285" cy="419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Supervised</a:t>
            </a:r>
          </a:p>
          <a:p>
            <a:pPr marL="0" lvl="0" indent="0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Canva Sans"/>
              </a:rPr>
              <a:t>the system learns from labeled data i.e we have already the input and the output (result) in the training.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48154" y="3705018"/>
            <a:ext cx="5304401" cy="513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Unsupervised</a:t>
            </a:r>
          </a:p>
          <a:p>
            <a:pPr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the system doesn’t have input and output, it have just data and the task is to figure out the patterns in the data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92724" y="3705018"/>
            <a:ext cx="5194826" cy="372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Reinforcement</a:t>
            </a:r>
          </a:p>
          <a:p>
            <a:pPr marL="0" lvl="0" indent="0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the system learn from the envirement and try to do the best actions within it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464CB80-5DE0-CB39-DB99-F9C599430777}"/>
              </a:ext>
            </a:extLst>
          </p:cNvPr>
          <p:cNvSpPr txBox="1"/>
          <p:nvPr/>
        </p:nvSpPr>
        <p:spPr>
          <a:xfrm>
            <a:off x="3424291" y="3637895"/>
            <a:ext cx="11439417" cy="15056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4683630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4117" y="2837264"/>
            <a:ext cx="3485651" cy="1472769"/>
            <a:chOff x="0" y="0"/>
            <a:chExt cx="1080118" cy="4563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0118" cy="456375"/>
            </a:xfrm>
            <a:custGeom>
              <a:avLst/>
              <a:gdLst/>
              <a:ahLst/>
              <a:cxnLst/>
              <a:rect l="l" t="t" r="r" b="b"/>
              <a:pathLst>
                <a:path w="1080118" h="456375">
                  <a:moveTo>
                    <a:pt x="113275" y="0"/>
                  </a:moveTo>
                  <a:lnTo>
                    <a:pt x="966843" y="0"/>
                  </a:lnTo>
                  <a:cubicBezTo>
                    <a:pt x="996886" y="0"/>
                    <a:pt x="1025698" y="11934"/>
                    <a:pt x="1046941" y="33178"/>
                  </a:cubicBezTo>
                  <a:cubicBezTo>
                    <a:pt x="1068184" y="54421"/>
                    <a:pt x="1080118" y="83233"/>
                    <a:pt x="1080118" y="113275"/>
                  </a:cubicBezTo>
                  <a:lnTo>
                    <a:pt x="1080118" y="343100"/>
                  </a:lnTo>
                  <a:cubicBezTo>
                    <a:pt x="1080118" y="405660"/>
                    <a:pt x="1029403" y="456375"/>
                    <a:pt x="966843" y="456375"/>
                  </a:cubicBezTo>
                  <a:lnTo>
                    <a:pt x="113275" y="456375"/>
                  </a:lnTo>
                  <a:cubicBezTo>
                    <a:pt x="50715" y="456375"/>
                    <a:pt x="0" y="405660"/>
                    <a:pt x="0" y="343100"/>
                  </a:cubicBezTo>
                  <a:lnTo>
                    <a:pt x="0" y="113275"/>
                  </a:lnTo>
                  <a:cubicBezTo>
                    <a:pt x="0" y="50715"/>
                    <a:pt x="50715" y="0"/>
                    <a:pt x="113275" y="0"/>
                  </a:cubicBezTo>
                  <a:close/>
                </a:path>
              </a:pathLst>
            </a:custGeom>
            <a:solidFill>
              <a:srgbClr val="90E4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80118" cy="494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number bedrooms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24117" y="4623174"/>
            <a:ext cx="3485651" cy="1472769"/>
            <a:chOff x="0" y="0"/>
            <a:chExt cx="1080118" cy="4563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80118" cy="456375"/>
            </a:xfrm>
            <a:custGeom>
              <a:avLst/>
              <a:gdLst/>
              <a:ahLst/>
              <a:cxnLst/>
              <a:rect l="l" t="t" r="r" b="b"/>
              <a:pathLst>
                <a:path w="1080118" h="456375">
                  <a:moveTo>
                    <a:pt x="113275" y="0"/>
                  </a:moveTo>
                  <a:lnTo>
                    <a:pt x="966843" y="0"/>
                  </a:lnTo>
                  <a:cubicBezTo>
                    <a:pt x="996886" y="0"/>
                    <a:pt x="1025698" y="11934"/>
                    <a:pt x="1046941" y="33178"/>
                  </a:cubicBezTo>
                  <a:cubicBezTo>
                    <a:pt x="1068184" y="54421"/>
                    <a:pt x="1080118" y="83233"/>
                    <a:pt x="1080118" y="113275"/>
                  </a:cubicBezTo>
                  <a:lnTo>
                    <a:pt x="1080118" y="343100"/>
                  </a:lnTo>
                  <a:cubicBezTo>
                    <a:pt x="1080118" y="405660"/>
                    <a:pt x="1029403" y="456375"/>
                    <a:pt x="966843" y="456375"/>
                  </a:cubicBezTo>
                  <a:lnTo>
                    <a:pt x="113275" y="456375"/>
                  </a:lnTo>
                  <a:cubicBezTo>
                    <a:pt x="50715" y="456375"/>
                    <a:pt x="0" y="405660"/>
                    <a:pt x="0" y="343100"/>
                  </a:cubicBezTo>
                  <a:lnTo>
                    <a:pt x="0" y="113275"/>
                  </a:lnTo>
                  <a:cubicBezTo>
                    <a:pt x="0" y="50715"/>
                    <a:pt x="50715" y="0"/>
                    <a:pt x="113275" y="0"/>
                  </a:cubicBezTo>
                  <a:close/>
                </a:path>
              </a:pathLst>
            </a:custGeom>
            <a:solidFill>
              <a:srgbClr val="90E4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80118" cy="494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dimentions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24117" y="6410268"/>
            <a:ext cx="3485651" cy="1472769"/>
            <a:chOff x="0" y="0"/>
            <a:chExt cx="1080118" cy="4563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0118" cy="456375"/>
            </a:xfrm>
            <a:custGeom>
              <a:avLst/>
              <a:gdLst/>
              <a:ahLst/>
              <a:cxnLst/>
              <a:rect l="l" t="t" r="r" b="b"/>
              <a:pathLst>
                <a:path w="1080118" h="456375">
                  <a:moveTo>
                    <a:pt x="113275" y="0"/>
                  </a:moveTo>
                  <a:lnTo>
                    <a:pt x="966843" y="0"/>
                  </a:lnTo>
                  <a:cubicBezTo>
                    <a:pt x="996886" y="0"/>
                    <a:pt x="1025698" y="11934"/>
                    <a:pt x="1046941" y="33178"/>
                  </a:cubicBezTo>
                  <a:cubicBezTo>
                    <a:pt x="1068184" y="54421"/>
                    <a:pt x="1080118" y="83233"/>
                    <a:pt x="1080118" y="113275"/>
                  </a:cubicBezTo>
                  <a:lnTo>
                    <a:pt x="1080118" y="343100"/>
                  </a:lnTo>
                  <a:cubicBezTo>
                    <a:pt x="1080118" y="405660"/>
                    <a:pt x="1029403" y="456375"/>
                    <a:pt x="966843" y="456375"/>
                  </a:cubicBezTo>
                  <a:lnTo>
                    <a:pt x="113275" y="456375"/>
                  </a:lnTo>
                  <a:cubicBezTo>
                    <a:pt x="50715" y="456375"/>
                    <a:pt x="0" y="405660"/>
                    <a:pt x="0" y="343100"/>
                  </a:cubicBezTo>
                  <a:lnTo>
                    <a:pt x="0" y="113275"/>
                  </a:lnTo>
                  <a:cubicBezTo>
                    <a:pt x="0" y="50715"/>
                    <a:pt x="50715" y="0"/>
                    <a:pt x="113275" y="0"/>
                  </a:cubicBezTo>
                  <a:close/>
                </a:path>
              </a:pathLst>
            </a:custGeom>
            <a:solidFill>
              <a:srgbClr val="90E4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80118" cy="494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number floores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24117" y="8197362"/>
            <a:ext cx="3485651" cy="1472769"/>
            <a:chOff x="0" y="0"/>
            <a:chExt cx="1080118" cy="4563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80118" cy="456375"/>
            </a:xfrm>
            <a:custGeom>
              <a:avLst/>
              <a:gdLst/>
              <a:ahLst/>
              <a:cxnLst/>
              <a:rect l="l" t="t" r="r" b="b"/>
              <a:pathLst>
                <a:path w="1080118" h="456375">
                  <a:moveTo>
                    <a:pt x="113275" y="0"/>
                  </a:moveTo>
                  <a:lnTo>
                    <a:pt x="966843" y="0"/>
                  </a:lnTo>
                  <a:cubicBezTo>
                    <a:pt x="996886" y="0"/>
                    <a:pt x="1025698" y="11934"/>
                    <a:pt x="1046941" y="33178"/>
                  </a:cubicBezTo>
                  <a:cubicBezTo>
                    <a:pt x="1068184" y="54421"/>
                    <a:pt x="1080118" y="83233"/>
                    <a:pt x="1080118" y="113275"/>
                  </a:cubicBezTo>
                  <a:lnTo>
                    <a:pt x="1080118" y="343100"/>
                  </a:lnTo>
                  <a:cubicBezTo>
                    <a:pt x="1080118" y="405660"/>
                    <a:pt x="1029403" y="456375"/>
                    <a:pt x="966843" y="456375"/>
                  </a:cubicBezTo>
                  <a:lnTo>
                    <a:pt x="113275" y="456375"/>
                  </a:lnTo>
                  <a:cubicBezTo>
                    <a:pt x="50715" y="456375"/>
                    <a:pt x="0" y="405660"/>
                    <a:pt x="0" y="343100"/>
                  </a:cubicBezTo>
                  <a:lnTo>
                    <a:pt x="0" y="113275"/>
                  </a:lnTo>
                  <a:cubicBezTo>
                    <a:pt x="0" y="50715"/>
                    <a:pt x="50715" y="0"/>
                    <a:pt x="113275" y="0"/>
                  </a:cubicBezTo>
                  <a:close/>
                </a:path>
              </a:pathLst>
            </a:custGeom>
            <a:solidFill>
              <a:srgbClr val="90E4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80118" cy="494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location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6572730" y="6076893"/>
            <a:ext cx="425929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5" name="Group 15"/>
          <p:cNvGrpSpPr/>
          <p:nvPr/>
        </p:nvGrpSpPr>
        <p:grpSpPr>
          <a:xfrm>
            <a:off x="11546106" y="5126992"/>
            <a:ext cx="3466188" cy="1899801"/>
            <a:chOff x="0" y="0"/>
            <a:chExt cx="912906" cy="50035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2906" cy="500359"/>
            </a:xfrm>
            <a:custGeom>
              <a:avLst/>
              <a:gdLst/>
              <a:ahLst/>
              <a:cxnLst/>
              <a:rect l="l" t="t" r="r" b="b"/>
              <a:pathLst>
                <a:path w="912906" h="500359">
                  <a:moveTo>
                    <a:pt x="113911" y="0"/>
                  </a:moveTo>
                  <a:lnTo>
                    <a:pt x="798994" y="0"/>
                  </a:lnTo>
                  <a:cubicBezTo>
                    <a:pt x="829205" y="0"/>
                    <a:pt x="858179" y="12001"/>
                    <a:pt x="879542" y="33364"/>
                  </a:cubicBezTo>
                  <a:cubicBezTo>
                    <a:pt x="900904" y="54726"/>
                    <a:pt x="912906" y="83700"/>
                    <a:pt x="912906" y="113911"/>
                  </a:cubicBezTo>
                  <a:lnTo>
                    <a:pt x="912906" y="386448"/>
                  </a:lnTo>
                  <a:cubicBezTo>
                    <a:pt x="912906" y="416659"/>
                    <a:pt x="900904" y="445633"/>
                    <a:pt x="879542" y="466995"/>
                  </a:cubicBezTo>
                  <a:cubicBezTo>
                    <a:pt x="858179" y="488358"/>
                    <a:pt x="829205" y="500359"/>
                    <a:pt x="798994" y="500359"/>
                  </a:cubicBezTo>
                  <a:lnTo>
                    <a:pt x="113911" y="500359"/>
                  </a:lnTo>
                  <a:cubicBezTo>
                    <a:pt x="51000" y="500359"/>
                    <a:pt x="0" y="449359"/>
                    <a:pt x="0" y="386448"/>
                  </a:cubicBezTo>
                  <a:lnTo>
                    <a:pt x="0" y="113911"/>
                  </a:lnTo>
                  <a:cubicBezTo>
                    <a:pt x="0" y="83700"/>
                    <a:pt x="12001" y="54726"/>
                    <a:pt x="33364" y="33364"/>
                  </a:cubicBezTo>
                  <a:cubicBezTo>
                    <a:pt x="54726" y="12001"/>
                    <a:pt x="83700" y="0"/>
                    <a:pt x="113911" y="0"/>
                  </a:cubicBezTo>
                  <a:close/>
                </a:path>
              </a:pathLst>
            </a:custGeom>
            <a:solidFill>
              <a:srgbClr val="F9DD8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912906" cy="538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House Price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713659">
            <a:off x="15202303" y="2948239"/>
            <a:ext cx="1282857" cy="1977430"/>
          </a:xfrm>
          <a:custGeom>
            <a:avLst/>
            <a:gdLst/>
            <a:ahLst/>
            <a:cxnLst/>
            <a:rect l="l" t="t" r="r" b="b"/>
            <a:pathLst>
              <a:path w="1282857" h="1977430">
                <a:moveTo>
                  <a:pt x="0" y="0"/>
                </a:moveTo>
                <a:lnTo>
                  <a:pt x="1282858" y="0"/>
                </a:lnTo>
                <a:lnTo>
                  <a:pt x="1282858" y="1977430"/>
                </a:lnTo>
                <a:lnTo>
                  <a:pt x="0" y="1977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012277" y="857250"/>
            <a:ext cx="626344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Regression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24117" y="2837264"/>
            <a:ext cx="3485651" cy="1472769"/>
            <a:chOff x="0" y="0"/>
            <a:chExt cx="1080118" cy="4563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0118" cy="456375"/>
            </a:xfrm>
            <a:custGeom>
              <a:avLst/>
              <a:gdLst/>
              <a:ahLst/>
              <a:cxnLst/>
              <a:rect l="l" t="t" r="r" b="b"/>
              <a:pathLst>
                <a:path w="1080118" h="456375">
                  <a:moveTo>
                    <a:pt x="113275" y="0"/>
                  </a:moveTo>
                  <a:lnTo>
                    <a:pt x="966843" y="0"/>
                  </a:lnTo>
                  <a:cubicBezTo>
                    <a:pt x="996886" y="0"/>
                    <a:pt x="1025698" y="11934"/>
                    <a:pt x="1046941" y="33178"/>
                  </a:cubicBezTo>
                  <a:cubicBezTo>
                    <a:pt x="1068184" y="54421"/>
                    <a:pt x="1080118" y="83233"/>
                    <a:pt x="1080118" y="113275"/>
                  </a:cubicBezTo>
                  <a:lnTo>
                    <a:pt x="1080118" y="343100"/>
                  </a:lnTo>
                  <a:cubicBezTo>
                    <a:pt x="1080118" y="405660"/>
                    <a:pt x="1029403" y="456375"/>
                    <a:pt x="966843" y="456375"/>
                  </a:cubicBezTo>
                  <a:lnTo>
                    <a:pt x="113275" y="456375"/>
                  </a:lnTo>
                  <a:cubicBezTo>
                    <a:pt x="50715" y="456375"/>
                    <a:pt x="0" y="405660"/>
                    <a:pt x="0" y="343100"/>
                  </a:cubicBezTo>
                  <a:lnTo>
                    <a:pt x="0" y="113275"/>
                  </a:lnTo>
                  <a:cubicBezTo>
                    <a:pt x="0" y="50715"/>
                    <a:pt x="50715" y="0"/>
                    <a:pt x="113275" y="0"/>
                  </a:cubicBezTo>
                  <a:close/>
                </a:path>
              </a:pathLst>
            </a:custGeom>
            <a:solidFill>
              <a:srgbClr val="90E4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80118" cy="494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speed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24117" y="4623174"/>
            <a:ext cx="3485651" cy="1472769"/>
            <a:chOff x="0" y="0"/>
            <a:chExt cx="1080118" cy="4563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80118" cy="456375"/>
            </a:xfrm>
            <a:custGeom>
              <a:avLst/>
              <a:gdLst/>
              <a:ahLst/>
              <a:cxnLst/>
              <a:rect l="l" t="t" r="r" b="b"/>
              <a:pathLst>
                <a:path w="1080118" h="456375">
                  <a:moveTo>
                    <a:pt x="113275" y="0"/>
                  </a:moveTo>
                  <a:lnTo>
                    <a:pt x="966843" y="0"/>
                  </a:lnTo>
                  <a:cubicBezTo>
                    <a:pt x="996886" y="0"/>
                    <a:pt x="1025698" y="11934"/>
                    <a:pt x="1046941" y="33178"/>
                  </a:cubicBezTo>
                  <a:cubicBezTo>
                    <a:pt x="1068184" y="54421"/>
                    <a:pt x="1080118" y="83233"/>
                    <a:pt x="1080118" y="113275"/>
                  </a:cubicBezTo>
                  <a:lnTo>
                    <a:pt x="1080118" y="343100"/>
                  </a:lnTo>
                  <a:cubicBezTo>
                    <a:pt x="1080118" y="405660"/>
                    <a:pt x="1029403" y="456375"/>
                    <a:pt x="966843" y="456375"/>
                  </a:cubicBezTo>
                  <a:lnTo>
                    <a:pt x="113275" y="456375"/>
                  </a:lnTo>
                  <a:cubicBezTo>
                    <a:pt x="50715" y="456375"/>
                    <a:pt x="0" y="405660"/>
                    <a:pt x="0" y="343100"/>
                  </a:cubicBezTo>
                  <a:lnTo>
                    <a:pt x="0" y="113275"/>
                  </a:lnTo>
                  <a:cubicBezTo>
                    <a:pt x="0" y="50715"/>
                    <a:pt x="50715" y="0"/>
                    <a:pt x="113275" y="0"/>
                  </a:cubicBezTo>
                  <a:close/>
                </a:path>
              </a:pathLst>
            </a:custGeom>
            <a:solidFill>
              <a:srgbClr val="90E4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80118" cy="494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weight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24117" y="6410268"/>
            <a:ext cx="3485651" cy="1472769"/>
            <a:chOff x="0" y="0"/>
            <a:chExt cx="1080118" cy="4563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80118" cy="456375"/>
            </a:xfrm>
            <a:custGeom>
              <a:avLst/>
              <a:gdLst/>
              <a:ahLst/>
              <a:cxnLst/>
              <a:rect l="l" t="t" r="r" b="b"/>
              <a:pathLst>
                <a:path w="1080118" h="456375">
                  <a:moveTo>
                    <a:pt x="113275" y="0"/>
                  </a:moveTo>
                  <a:lnTo>
                    <a:pt x="966843" y="0"/>
                  </a:lnTo>
                  <a:cubicBezTo>
                    <a:pt x="996886" y="0"/>
                    <a:pt x="1025698" y="11934"/>
                    <a:pt x="1046941" y="33178"/>
                  </a:cubicBezTo>
                  <a:cubicBezTo>
                    <a:pt x="1068184" y="54421"/>
                    <a:pt x="1080118" y="83233"/>
                    <a:pt x="1080118" y="113275"/>
                  </a:cubicBezTo>
                  <a:lnTo>
                    <a:pt x="1080118" y="343100"/>
                  </a:lnTo>
                  <a:cubicBezTo>
                    <a:pt x="1080118" y="405660"/>
                    <a:pt x="1029403" y="456375"/>
                    <a:pt x="966843" y="456375"/>
                  </a:cubicBezTo>
                  <a:lnTo>
                    <a:pt x="113275" y="456375"/>
                  </a:lnTo>
                  <a:cubicBezTo>
                    <a:pt x="50715" y="456375"/>
                    <a:pt x="0" y="405660"/>
                    <a:pt x="0" y="343100"/>
                  </a:cubicBezTo>
                  <a:lnTo>
                    <a:pt x="0" y="113275"/>
                  </a:lnTo>
                  <a:cubicBezTo>
                    <a:pt x="0" y="50715"/>
                    <a:pt x="50715" y="0"/>
                    <a:pt x="113275" y="0"/>
                  </a:cubicBezTo>
                  <a:close/>
                </a:path>
              </a:pathLst>
            </a:custGeom>
            <a:solidFill>
              <a:srgbClr val="90E4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80118" cy="494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height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24117" y="8197362"/>
            <a:ext cx="3485651" cy="1472769"/>
            <a:chOff x="0" y="0"/>
            <a:chExt cx="1080118" cy="4563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80118" cy="456375"/>
            </a:xfrm>
            <a:custGeom>
              <a:avLst/>
              <a:gdLst/>
              <a:ahLst/>
              <a:cxnLst/>
              <a:rect l="l" t="t" r="r" b="b"/>
              <a:pathLst>
                <a:path w="1080118" h="456375">
                  <a:moveTo>
                    <a:pt x="113275" y="0"/>
                  </a:moveTo>
                  <a:lnTo>
                    <a:pt x="966843" y="0"/>
                  </a:lnTo>
                  <a:cubicBezTo>
                    <a:pt x="996886" y="0"/>
                    <a:pt x="1025698" y="11934"/>
                    <a:pt x="1046941" y="33178"/>
                  </a:cubicBezTo>
                  <a:cubicBezTo>
                    <a:pt x="1068184" y="54421"/>
                    <a:pt x="1080118" y="83233"/>
                    <a:pt x="1080118" y="113275"/>
                  </a:cubicBezTo>
                  <a:lnTo>
                    <a:pt x="1080118" y="343100"/>
                  </a:lnTo>
                  <a:cubicBezTo>
                    <a:pt x="1080118" y="405660"/>
                    <a:pt x="1029403" y="456375"/>
                    <a:pt x="966843" y="456375"/>
                  </a:cubicBezTo>
                  <a:lnTo>
                    <a:pt x="113275" y="456375"/>
                  </a:lnTo>
                  <a:cubicBezTo>
                    <a:pt x="50715" y="456375"/>
                    <a:pt x="0" y="405660"/>
                    <a:pt x="0" y="343100"/>
                  </a:cubicBezTo>
                  <a:lnTo>
                    <a:pt x="0" y="113275"/>
                  </a:lnTo>
                  <a:cubicBezTo>
                    <a:pt x="0" y="50715"/>
                    <a:pt x="50715" y="0"/>
                    <a:pt x="113275" y="0"/>
                  </a:cubicBezTo>
                  <a:close/>
                </a:path>
              </a:pathLst>
            </a:custGeom>
            <a:solidFill>
              <a:srgbClr val="90E4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80118" cy="494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oil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6572730" y="6076893"/>
            <a:ext cx="425929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5" name="Group 15"/>
          <p:cNvGrpSpPr/>
          <p:nvPr/>
        </p:nvGrpSpPr>
        <p:grpSpPr>
          <a:xfrm>
            <a:off x="11546106" y="3360133"/>
            <a:ext cx="3466188" cy="1899801"/>
            <a:chOff x="0" y="0"/>
            <a:chExt cx="912906" cy="50035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2906" cy="500359"/>
            </a:xfrm>
            <a:custGeom>
              <a:avLst/>
              <a:gdLst/>
              <a:ahLst/>
              <a:cxnLst/>
              <a:rect l="l" t="t" r="r" b="b"/>
              <a:pathLst>
                <a:path w="912906" h="500359">
                  <a:moveTo>
                    <a:pt x="113911" y="0"/>
                  </a:moveTo>
                  <a:lnTo>
                    <a:pt x="798994" y="0"/>
                  </a:lnTo>
                  <a:cubicBezTo>
                    <a:pt x="829205" y="0"/>
                    <a:pt x="858179" y="12001"/>
                    <a:pt x="879542" y="33364"/>
                  </a:cubicBezTo>
                  <a:cubicBezTo>
                    <a:pt x="900904" y="54726"/>
                    <a:pt x="912906" y="83700"/>
                    <a:pt x="912906" y="113911"/>
                  </a:cubicBezTo>
                  <a:lnTo>
                    <a:pt x="912906" y="386448"/>
                  </a:lnTo>
                  <a:cubicBezTo>
                    <a:pt x="912906" y="416659"/>
                    <a:pt x="900904" y="445633"/>
                    <a:pt x="879542" y="466995"/>
                  </a:cubicBezTo>
                  <a:cubicBezTo>
                    <a:pt x="858179" y="488358"/>
                    <a:pt x="829205" y="500359"/>
                    <a:pt x="798994" y="500359"/>
                  </a:cubicBezTo>
                  <a:lnTo>
                    <a:pt x="113911" y="500359"/>
                  </a:lnTo>
                  <a:cubicBezTo>
                    <a:pt x="51000" y="500359"/>
                    <a:pt x="0" y="449359"/>
                    <a:pt x="0" y="386448"/>
                  </a:cubicBezTo>
                  <a:lnTo>
                    <a:pt x="0" y="113911"/>
                  </a:lnTo>
                  <a:cubicBezTo>
                    <a:pt x="0" y="83700"/>
                    <a:pt x="12001" y="54726"/>
                    <a:pt x="33364" y="33364"/>
                  </a:cubicBezTo>
                  <a:cubicBezTo>
                    <a:pt x="54726" y="12001"/>
                    <a:pt x="83700" y="0"/>
                    <a:pt x="113911" y="0"/>
                  </a:cubicBezTo>
                  <a:close/>
                </a:path>
              </a:pathLst>
            </a:custGeom>
            <a:solidFill>
              <a:srgbClr val="A9EBB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912906" cy="538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Sport car</a:t>
              </a:r>
            </a:p>
          </p:txBody>
        </p:sp>
      </p:grpSp>
      <p:sp>
        <p:nvSpPr>
          <p:cNvPr id="18" name="Freeform 18"/>
          <p:cNvSpPr/>
          <p:nvPr/>
        </p:nvSpPr>
        <p:spPr>
          <a:xfrm rot="713659">
            <a:off x="15202303" y="2948239"/>
            <a:ext cx="1282857" cy="1977430"/>
          </a:xfrm>
          <a:custGeom>
            <a:avLst/>
            <a:gdLst/>
            <a:ahLst/>
            <a:cxnLst/>
            <a:rect l="l" t="t" r="r" b="b"/>
            <a:pathLst>
              <a:path w="1282857" h="1977430">
                <a:moveTo>
                  <a:pt x="0" y="0"/>
                </a:moveTo>
                <a:lnTo>
                  <a:pt x="1282858" y="0"/>
                </a:lnTo>
                <a:lnTo>
                  <a:pt x="1282858" y="1977430"/>
                </a:lnTo>
                <a:lnTo>
                  <a:pt x="0" y="1977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5272088" y="857250"/>
            <a:ext cx="77438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Classification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546106" y="6648017"/>
            <a:ext cx="3466188" cy="1899801"/>
            <a:chOff x="0" y="0"/>
            <a:chExt cx="912906" cy="50035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12906" cy="500359"/>
            </a:xfrm>
            <a:custGeom>
              <a:avLst/>
              <a:gdLst/>
              <a:ahLst/>
              <a:cxnLst/>
              <a:rect l="l" t="t" r="r" b="b"/>
              <a:pathLst>
                <a:path w="912906" h="500359">
                  <a:moveTo>
                    <a:pt x="113911" y="0"/>
                  </a:moveTo>
                  <a:lnTo>
                    <a:pt x="798994" y="0"/>
                  </a:lnTo>
                  <a:cubicBezTo>
                    <a:pt x="829205" y="0"/>
                    <a:pt x="858179" y="12001"/>
                    <a:pt x="879542" y="33364"/>
                  </a:cubicBezTo>
                  <a:cubicBezTo>
                    <a:pt x="900904" y="54726"/>
                    <a:pt x="912906" y="83700"/>
                    <a:pt x="912906" y="113911"/>
                  </a:cubicBezTo>
                  <a:lnTo>
                    <a:pt x="912906" y="386448"/>
                  </a:lnTo>
                  <a:cubicBezTo>
                    <a:pt x="912906" y="416659"/>
                    <a:pt x="900904" y="445633"/>
                    <a:pt x="879542" y="466995"/>
                  </a:cubicBezTo>
                  <a:cubicBezTo>
                    <a:pt x="858179" y="488358"/>
                    <a:pt x="829205" y="500359"/>
                    <a:pt x="798994" y="500359"/>
                  </a:cubicBezTo>
                  <a:lnTo>
                    <a:pt x="113911" y="500359"/>
                  </a:lnTo>
                  <a:cubicBezTo>
                    <a:pt x="51000" y="500359"/>
                    <a:pt x="0" y="449359"/>
                    <a:pt x="0" y="386448"/>
                  </a:cubicBezTo>
                  <a:lnTo>
                    <a:pt x="0" y="113911"/>
                  </a:lnTo>
                  <a:cubicBezTo>
                    <a:pt x="0" y="83700"/>
                    <a:pt x="12001" y="54726"/>
                    <a:pt x="33364" y="33364"/>
                  </a:cubicBezTo>
                  <a:cubicBezTo>
                    <a:pt x="54726" y="12001"/>
                    <a:pt x="83700" y="0"/>
                    <a:pt x="113911" y="0"/>
                  </a:cubicBezTo>
                  <a:close/>
                </a:path>
              </a:pathLst>
            </a:custGeom>
            <a:solidFill>
              <a:srgbClr val="FFA5A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12906" cy="538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Canva Sans Bold"/>
                </a:rPr>
                <a:t>familial car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974346" y="5566626"/>
            <a:ext cx="609708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Canva Sans Bold"/>
              </a:rPr>
              <a:t>Or</a:t>
            </a: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8FEC32-5345-EF52-C644-3718AD6EDB1F}"/>
              </a:ext>
            </a:extLst>
          </p:cNvPr>
          <p:cNvSpPr/>
          <p:nvPr/>
        </p:nvSpPr>
        <p:spPr>
          <a:xfrm>
            <a:off x="0" y="1228"/>
            <a:ext cx="18288000" cy="10285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F48B0601-7535-8CFD-E148-E7AB6365E90C}"/>
              </a:ext>
            </a:extLst>
          </p:cNvPr>
          <p:cNvSpPr txBox="1"/>
          <p:nvPr/>
        </p:nvSpPr>
        <p:spPr>
          <a:xfrm>
            <a:off x="6012277" y="4360228"/>
            <a:ext cx="626344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 err="1">
                <a:solidFill>
                  <a:schemeClr val="bg1"/>
                </a:solidFill>
                <a:latin typeface="bytecraft" pitchFamily="50" charset="0"/>
              </a:rPr>
              <a:t>Tra</a:t>
            </a:r>
            <a:r>
              <a:rPr lang="en-US" sz="9200" dirty="0" err="1">
                <a:solidFill>
                  <a:schemeClr val="accent5">
                    <a:lumMod val="75000"/>
                  </a:schemeClr>
                </a:solidFill>
                <a:latin typeface="bytecraft" pitchFamily="50" charset="0"/>
              </a:rPr>
              <a:t>AI</a:t>
            </a:r>
            <a:r>
              <a:rPr lang="en-US" sz="9200" dirty="0" err="1">
                <a:solidFill>
                  <a:schemeClr val="bg1"/>
                </a:solidFill>
                <a:latin typeface="bytecraft" pitchFamily="50" charset="0"/>
              </a:rPr>
              <a:t>n</a:t>
            </a:r>
            <a:r>
              <a:rPr lang="en-US" sz="9200" dirty="0" err="1">
                <a:solidFill>
                  <a:schemeClr val="accent5">
                    <a:lumMod val="75000"/>
                  </a:schemeClr>
                </a:solidFill>
                <a:latin typeface="bytecraft" pitchFamily="50" charset="0"/>
              </a:rPr>
              <a:t>IT</a:t>
            </a:r>
            <a:endParaRPr lang="en-US" sz="9200" dirty="0">
              <a:solidFill>
                <a:schemeClr val="accent5">
                  <a:lumMod val="75000"/>
                </a:schemeClr>
              </a:solidFill>
              <a:latin typeface="bytecraf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637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58728" y="857250"/>
            <a:ext cx="696667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collect data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89488" y="3963151"/>
            <a:ext cx="12770447" cy="3272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1036" lvl="1" indent="-505518">
              <a:lnSpc>
                <a:spcPts val="6556"/>
              </a:lnSpc>
              <a:buFont typeface="Arial"/>
              <a:buChar char="•"/>
            </a:pPr>
            <a:r>
              <a:rPr lang="en-US" sz="4682">
                <a:solidFill>
                  <a:srgbClr val="000000"/>
                </a:solidFill>
                <a:latin typeface="Canva Sans"/>
              </a:rPr>
              <a:t>collect by yourself</a:t>
            </a:r>
          </a:p>
          <a:p>
            <a:pPr marL="1011036" lvl="1" indent="-505518">
              <a:lnSpc>
                <a:spcPts val="6556"/>
              </a:lnSpc>
              <a:buFont typeface="Arial"/>
              <a:buChar char="•"/>
            </a:pPr>
            <a:r>
              <a:rPr lang="en-US" sz="4682">
                <a:solidFill>
                  <a:srgbClr val="000000"/>
                </a:solidFill>
                <a:latin typeface="Canva Sans"/>
              </a:rPr>
              <a:t>search in the main websites</a:t>
            </a:r>
          </a:p>
          <a:p>
            <a:pPr marL="1011036" lvl="1" indent="-505518">
              <a:lnSpc>
                <a:spcPts val="6556"/>
              </a:lnSpc>
              <a:buFont typeface="Arial"/>
              <a:buChar char="•"/>
            </a:pPr>
            <a:r>
              <a:rPr lang="en-US" sz="4682">
                <a:solidFill>
                  <a:srgbClr val="000000"/>
                </a:solidFill>
                <a:latin typeface="Canva Sans"/>
              </a:rPr>
              <a:t>use python libraries to generate datasets</a:t>
            </a:r>
          </a:p>
          <a:p>
            <a:pPr>
              <a:lnSpc>
                <a:spcPts val="6556"/>
              </a:lnSpc>
            </a:pPr>
            <a:endParaRPr lang="en-US" sz="4682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77499" y="857250"/>
            <a:ext cx="773300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Data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03770" y="4317452"/>
            <a:ext cx="10706731" cy="2261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066" lvl="1" indent="-468033">
              <a:lnSpc>
                <a:spcPts val="6069"/>
              </a:lnSpc>
              <a:buFont typeface="Arial"/>
              <a:buChar char="•"/>
            </a:pPr>
            <a:r>
              <a:rPr lang="en-US" sz="4335">
                <a:solidFill>
                  <a:srgbClr val="000000"/>
                </a:solidFill>
                <a:latin typeface="Canva Sans"/>
              </a:rPr>
              <a:t>data cleaning:</a:t>
            </a:r>
          </a:p>
          <a:p>
            <a:pPr marL="936066" lvl="1" indent="-468033">
              <a:lnSpc>
                <a:spcPts val="6069"/>
              </a:lnSpc>
              <a:buFont typeface="Arial"/>
              <a:buChar char="•"/>
            </a:pPr>
            <a:r>
              <a:rPr lang="en-US" sz="4335">
                <a:solidFill>
                  <a:srgbClr val="000000"/>
                </a:solidFill>
                <a:latin typeface="Canva Sans"/>
              </a:rPr>
              <a:t>visualisation</a:t>
            </a:r>
          </a:p>
          <a:p>
            <a:pPr marL="936066" lvl="1" indent="-468033">
              <a:lnSpc>
                <a:spcPts val="6069"/>
              </a:lnSpc>
              <a:buFont typeface="Arial"/>
              <a:buChar char="•"/>
            </a:pPr>
            <a:r>
              <a:rPr lang="en-US" sz="4335">
                <a:solidFill>
                  <a:srgbClr val="000000"/>
                </a:solidFill>
                <a:latin typeface="Canva Sans"/>
              </a:rPr>
              <a:t>gain helpful insights for ML modeling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77499" y="857250"/>
            <a:ext cx="773300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Data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27531" y="2955196"/>
            <a:ext cx="46329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404040"/>
                </a:solidFill>
                <a:latin typeface="Canva Sans Bold"/>
              </a:rPr>
              <a:t>Data cleaning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63674" y="4400000"/>
            <a:ext cx="6523326" cy="38788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>
              <a:lnSpc>
                <a:spcPts val="7887"/>
              </a:lnSpc>
              <a:buFont typeface="Arial"/>
              <a:buChar char="•"/>
            </a:pPr>
            <a:r>
              <a:rPr lang="en-US" sz="3399" spc="163" dirty="0">
                <a:solidFill>
                  <a:srgbClr val="000000"/>
                </a:solidFill>
                <a:latin typeface="Canva Sans"/>
              </a:rPr>
              <a:t>handling missing values</a:t>
            </a:r>
          </a:p>
          <a:p>
            <a:pPr marL="734059" lvl="1" indent="-367030">
              <a:lnSpc>
                <a:spcPts val="7887"/>
              </a:lnSpc>
              <a:buFont typeface="Arial"/>
              <a:buChar char="•"/>
            </a:pPr>
            <a:r>
              <a:rPr lang="en-US" sz="3399" spc="163" dirty="0">
                <a:solidFill>
                  <a:srgbClr val="000000"/>
                </a:solidFill>
                <a:latin typeface="Canva Sans"/>
              </a:rPr>
              <a:t>handling outliers</a:t>
            </a:r>
          </a:p>
          <a:p>
            <a:pPr marL="734059" lvl="1" indent="-367030">
              <a:lnSpc>
                <a:spcPts val="7887"/>
              </a:lnSpc>
              <a:buFont typeface="Arial"/>
              <a:buChar char="•"/>
            </a:pPr>
            <a:r>
              <a:rPr lang="en-US" sz="3399" spc="163" dirty="0">
                <a:solidFill>
                  <a:srgbClr val="000000"/>
                </a:solidFill>
                <a:latin typeface="Canva Sans"/>
              </a:rPr>
              <a:t>feature </a:t>
            </a:r>
            <a:r>
              <a:rPr lang="en-US" sz="3399" spc="163" dirty="0" err="1">
                <a:solidFill>
                  <a:srgbClr val="000000"/>
                </a:solidFill>
                <a:latin typeface="Canva Sans"/>
              </a:rPr>
              <a:t>enginieering</a:t>
            </a:r>
            <a:endParaRPr lang="en-US" sz="3399" spc="163" dirty="0">
              <a:solidFill>
                <a:srgbClr val="000000"/>
              </a:solidFill>
              <a:latin typeface="Canva Sans"/>
            </a:endParaRPr>
          </a:p>
          <a:p>
            <a:pPr marL="734059" lvl="1" indent="-367030">
              <a:lnSpc>
                <a:spcPts val="7887"/>
              </a:lnSpc>
              <a:buFont typeface="Arial"/>
              <a:buChar char="•"/>
            </a:pPr>
            <a:r>
              <a:rPr lang="en-US" sz="3399" spc="163" dirty="0">
                <a:solidFill>
                  <a:srgbClr val="000000"/>
                </a:solidFill>
                <a:latin typeface="Canva Sans"/>
              </a:rPr>
              <a:t>Date and Time Parsing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65812" y="3940144"/>
            <a:ext cx="9302000" cy="2942724"/>
          </a:xfrm>
          <a:custGeom>
            <a:avLst/>
            <a:gdLst/>
            <a:ahLst/>
            <a:cxnLst/>
            <a:rect l="l" t="t" r="r" b="b"/>
            <a:pathLst>
              <a:path w="9302000" h="2942724">
                <a:moveTo>
                  <a:pt x="0" y="0"/>
                </a:moveTo>
                <a:lnTo>
                  <a:pt x="9302000" y="0"/>
                </a:lnTo>
                <a:lnTo>
                  <a:pt x="9302000" y="2942724"/>
                </a:lnTo>
                <a:lnTo>
                  <a:pt x="0" y="2942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58852" y="6858777"/>
            <a:ext cx="5394994" cy="2942724"/>
          </a:xfrm>
          <a:custGeom>
            <a:avLst/>
            <a:gdLst/>
            <a:ahLst/>
            <a:cxnLst/>
            <a:rect l="l" t="t" r="r" b="b"/>
            <a:pathLst>
              <a:path w="5394994" h="2942724">
                <a:moveTo>
                  <a:pt x="0" y="0"/>
                </a:moveTo>
                <a:lnTo>
                  <a:pt x="5394994" y="0"/>
                </a:lnTo>
                <a:lnTo>
                  <a:pt x="5394994" y="2942724"/>
                </a:lnTo>
                <a:lnTo>
                  <a:pt x="0" y="2942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16812" y="6858777"/>
            <a:ext cx="2787946" cy="2686361"/>
          </a:xfrm>
          <a:custGeom>
            <a:avLst/>
            <a:gdLst/>
            <a:ahLst/>
            <a:cxnLst/>
            <a:rect l="l" t="t" r="r" b="b"/>
            <a:pathLst>
              <a:path w="2787946" h="2686361">
                <a:moveTo>
                  <a:pt x="0" y="0"/>
                </a:moveTo>
                <a:lnTo>
                  <a:pt x="2787946" y="0"/>
                </a:lnTo>
                <a:lnTo>
                  <a:pt x="2787946" y="2686362"/>
                </a:lnTo>
                <a:lnTo>
                  <a:pt x="0" y="2686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66708" y="6882868"/>
            <a:ext cx="2567190" cy="2662271"/>
          </a:xfrm>
          <a:custGeom>
            <a:avLst/>
            <a:gdLst/>
            <a:ahLst/>
            <a:cxnLst/>
            <a:rect l="l" t="t" r="r" b="b"/>
            <a:pathLst>
              <a:path w="2567190" h="2662271">
                <a:moveTo>
                  <a:pt x="0" y="0"/>
                </a:moveTo>
                <a:lnTo>
                  <a:pt x="2567190" y="0"/>
                </a:lnTo>
                <a:lnTo>
                  <a:pt x="2567190" y="2662271"/>
                </a:lnTo>
                <a:lnTo>
                  <a:pt x="0" y="26622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277499" y="314325"/>
            <a:ext cx="773300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Data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27531" y="2412271"/>
            <a:ext cx="46329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404040"/>
                </a:solidFill>
                <a:latin typeface="Canva Sans Bold"/>
              </a:rPr>
              <a:t>Visualisation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6000" y="857250"/>
            <a:ext cx="115016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Data preprocessing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9759" y="4109847"/>
            <a:ext cx="10521121" cy="5148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591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sampling (keep representative data)</a:t>
            </a:r>
          </a:p>
          <a:p>
            <a:pPr marL="734059" lvl="1" indent="-367030">
              <a:lnSpc>
                <a:spcPts val="591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features scaling (std, norm)</a:t>
            </a:r>
          </a:p>
          <a:p>
            <a:pPr marL="734059" lvl="1" indent="-367030">
              <a:lnSpc>
                <a:spcPts val="591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feature enginieering (add and remove features)</a:t>
            </a:r>
          </a:p>
          <a:p>
            <a:pPr marL="734059" lvl="1" indent="-367030">
              <a:lnSpc>
                <a:spcPts val="591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dimentionality reduction (for performance)</a:t>
            </a:r>
          </a:p>
          <a:p>
            <a:pPr marL="734059" lvl="1" indent="-367030">
              <a:lnSpc>
                <a:spcPts val="591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handling text attributes (into categories)</a:t>
            </a:r>
          </a:p>
          <a:p>
            <a:pPr marL="734059" lvl="1" indent="-367030">
              <a:lnSpc>
                <a:spcPts val="591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encoding categorical attributes (into numeric)</a:t>
            </a:r>
          </a:p>
          <a:p>
            <a:pPr marL="734059" lvl="1" indent="-367030">
              <a:lnSpc>
                <a:spcPts val="591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data splitting (trine, test, validation)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84792" y="2494661"/>
            <a:ext cx="311841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dirty="0">
                <a:solidFill>
                  <a:schemeClr val="tx1">
                    <a:lumMod val="65000"/>
                    <a:lumOff val="35000"/>
                  </a:schemeClr>
                </a:solidFill>
                <a:latin typeface="Canva Sans Bold"/>
              </a:rPr>
              <a:t>technics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34596" y="2547741"/>
            <a:ext cx="11618807" cy="7243959"/>
          </a:xfrm>
          <a:custGeom>
            <a:avLst/>
            <a:gdLst/>
            <a:ahLst/>
            <a:cxnLst/>
            <a:rect l="l" t="t" r="r" b="b"/>
            <a:pathLst>
              <a:path w="11618807" h="7243959">
                <a:moveTo>
                  <a:pt x="0" y="0"/>
                </a:moveTo>
                <a:lnTo>
                  <a:pt x="11618808" y="0"/>
                </a:lnTo>
                <a:lnTo>
                  <a:pt x="11618808" y="7243959"/>
                </a:lnTo>
                <a:lnTo>
                  <a:pt x="0" y="7243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95800" y="495300"/>
            <a:ext cx="952803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model selection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46955" y="857250"/>
            <a:ext cx="639408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Fine tuning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3421" y="3657235"/>
            <a:ext cx="14761157" cy="4428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618" lvl="1" indent="-394809">
              <a:lnSpc>
                <a:spcPts val="7168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Canva Sans"/>
              </a:rPr>
              <a:t>our goal is to enhance the performance of the model, os enhance the training</a:t>
            </a:r>
          </a:p>
          <a:p>
            <a:pPr marL="789618" lvl="1" indent="-394809">
              <a:lnSpc>
                <a:spcPts val="7168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Canva Sans"/>
              </a:rPr>
              <a:t>each model has learning parameters</a:t>
            </a:r>
          </a:p>
          <a:p>
            <a:pPr marL="789618" lvl="1" indent="-394809">
              <a:lnSpc>
                <a:spcPts val="7168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Canva Sans"/>
              </a:rPr>
              <a:t>find the best combinaison of parameters of the model</a:t>
            </a:r>
          </a:p>
          <a:p>
            <a:pPr marL="789618" lvl="1" indent="-394809">
              <a:lnSpc>
                <a:spcPts val="7168"/>
              </a:lnSpc>
              <a:buFont typeface="Arial"/>
              <a:buChar char="•"/>
            </a:pPr>
            <a:r>
              <a:rPr lang="en-US" sz="3657">
                <a:solidFill>
                  <a:srgbClr val="000000"/>
                </a:solidFill>
                <a:latin typeface="Canva Sans"/>
              </a:rPr>
              <a:t>many technics used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95828" y="857250"/>
            <a:ext cx="728197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Deployment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79543" y="4293430"/>
            <a:ext cx="11938331" cy="2817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19"/>
              </a:lnSpc>
            </a:pPr>
            <a:r>
              <a:rPr lang="en-US" sz="4013">
                <a:solidFill>
                  <a:srgbClr val="000000"/>
                </a:solidFill>
                <a:latin typeface="Canva Sans"/>
              </a:rPr>
              <a:t>Create ML API using one the the frameworks like:</a:t>
            </a:r>
          </a:p>
          <a:p>
            <a:pPr marL="866584" lvl="1" indent="-433292">
              <a:lnSpc>
                <a:spcPts val="5619"/>
              </a:lnSpc>
              <a:buFont typeface="Arial"/>
              <a:buChar char="•"/>
            </a:pPr>
            <a:r>
              <a:rPr lang="en-US" sz="4013">
                <a:solidFill>
                  <a:srgbClr val="000000"/>
                </a:solidFill>
                <a:latin typeface="Canva Sans"/>
              </a:rPr>
              <a:t>django rest framework</a:t>
            </a:r>
          </a:p>
          <a:p>
            <a:pPr marL="866584" lvl="1" indent="-433292">
              <a:lnSpc>
                <a:spcPts val="5619"/>
              </a:lnSpc>
              <a:buFont typeface="Arial"/>
              <a:buChar char="•"/>
            </a:pPr>
            <a:r>
              <a:rPr lang="en-US" sz="4013">
                <a:solidFill>
                  <a:srgbClr val="000000"/>
                </a:solidFill>
                <a:latin typeface="Canva Sans"/>
              </a:rPr>
              <a:t>fast api</a:t>
            </a:r>
          </a:p>
          <a:p>
            <a:pPr marL="866584" lvl="1" indent="-433292">
              <a:lnSpc>
                <a:spcPts val="5619"/>
              </a:lnSpc>
              <a:buFont typeface="Arial"/>
              <a:buChar char="•"/>
            </a:pPr>
            <a:r>
              <a:rPr lang="en-US" sz="4013">
                <a:solidFill>
                  <a:srgbClr val="000000"/>
                </a:solidFill>
                <a:latin typeface="Canva Sans"/>
              </a:rPr>
              <a:t>flask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258</Words>
  <Application>Microsoft Office PowerPoint</Application>
  <PresentationFormat>Custom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bytecraft</vt:lpstr>
      <vt:lpstr>Canva Sans Bold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oproject main teps</dc:title>
  <cp:lastModifiedBy>Yasser Messahli</cp:lastModifiedBy>
  <cp:revision>2</cp:revision>
  <dcterms:created xsi:type="dcterms:W3CDTF">2006-08-16T00:00:00Z</dcterms:created>
  <dcterms:modified xsi:type="dcterms:W3CDTF">2024-02-20T12:35:44Z</dcterms:modified>
  <dc:identifier>DAF9UhVgXSY</dc:identifier>
</cp:coreProperties>
</file>