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308" r:id="rId2"/>
    <p:sldId id="324" r:id="rId3"/>
    <p:sldId id="325" r:id="rId4"/>
    <p:sldId id="306" r:id="rId5"/>
    <p:sldId id="266" r:id="rId6"/>
    <p:sldId id="307" r:id="rId7"/>
    <p:sldId id="309" r:id="rId8"/>
    <p:sldId id="326" r:id="rId9"/>
    <p:sldId id="327" r:id="rId10"/>
    <p:sldId id="328" r:id="rId11"/>
    <p:sldId id="291" r:id="rId12"/>
    <p:sldId id="329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440" autoAdjust="0"/>
    <p:restoredTop sz="94660"/>
  </p:normalViewPr>
  <p:slideViewPr>
    <p:cSldViewPr>
      <p:cViewPr>
        <p:scale>
          <a:sx n="60" d="100"/>
          <a:sy n="60" d="100"/>
        </p:scale>
        <p:origin x="-170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ACA8005-F88A-44E9-B09B-E3FFA16727F1}" type="datetimeFigureOut">
              <a:rPr lang="en-US" smtClean="0"/>
              <a:pPr/>
              <a:t>Monday - 20/2/2017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107C428-4AD9-43FA-A358-0E3671D042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9076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76817B4-F16E-4AAF-AB01-5E3A6FA5177E}" type="datetimeFigureOut">
              <a:rPr lang="en-US" smtClean="0"/>
              <a:pPr/>
              <a:t>Monday - 20/2/2017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068C3B8-60F8-45D5-BEE2-D85B0E58A3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0983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ur-PK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30156"/>
            <a:fld id="{E1611205-0743-42F1-8B9A-7F5F987D7360}" type="slidenum">
              <a:rPr lang="en-US" smtClean="0">
                <a:cs typeface="Arial" charset="0"/>
              </a:rPr>
              <a:pPr defTabSz="930156"/>
              <a:t>4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1844824"/>
            <a:ext cx="6400800" cy="5760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C795-FA9D-4C98-A73F-057FB3075538}" type="datetimeFigureOut">
              <a:rPr lang="zh-CN" altLang="en-US" smtClean="0"/>
              <a:pPr/>
              <a:t>2017/2/20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3762-74CA-47F7-A5F3-E84262B1FE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36973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C795-FA9D-4C98-A73F-057FB3075538}" type="datetimeFigureOut">
              <a:rPr lang="zh-CN" altLang="en-US" smtClean="0"/>
              <a:pPr/>
              <a:t>2017/2/20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3762-74CA-47F7-A5F3-E84262B1FE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711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C795-FA9D-4C98-A73F-057FB3075538}" type="datetimeFigureOut">
              <a:rPr lang="zh-CN" altLang="en-US" smtClean="0"/>
              <a:pPr/>
              <a:t>2017/2/20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3762-74CA-47F7-A5F3-E84262B1FE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5979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C795-FA9D-4C98-A73F-057FB3075538}" type="datetimeFigureOut">
              <a:rPr lang="zh-CN" altLang="en-US" smtClean="0"/>
              <a:pPr/>
              <a:t>2017/2/20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3762-74CA-47F7-A5F3-E84262B1FE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8410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C795-FA9D-4C98-A73F-057FB3075538}" type="datetimeFigureOut">
              <a:rPr lang="zh-CN" altLang="en-US" smtClean="0"/>
              <a:pPr/>
              <a:t>2017/2/20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3762-74CA-47F7-A5F3-E84262B1FE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92725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C795-FA9D-4C98-A73F-057FB3075538}" type="datetimeFigureOut">
              <a:rPr lang="zh-CN" altLang="en-US" smtClean="0"/>
              <a:pPr/>
              <a:t>2017/2/20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3762-74CA-47F7-A5F3-E84262B1FE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9981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C795-FA9D-4C98-A73F-057FB3075538}" type="datetimeFigureOut">
              <a:rPr lang="zh-CN" altLang="en-US" smtClean="0"/>
              <a:pPr/>
              <a:t>2017/2/20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3762-74CA-47F7-A5F3-E84262B1FE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4699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C795-FA9D-4C98-A73F-057FB3075538}" type="datetimeFigureOut">
              <a:rPr lang="zh-CN" altLang="en-US" smtClean="0"/>
              <a:pPr/>
              <a:t>2017/2/20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3762-74CA-47F7-A5F3-E84262B1FE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7323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C795-FA9D-4C98-A73F-057FB3075538}" type="datetimeFigureOut">
              <a:rPr lang="zh-CN" altLang="en-US" smtClean="0"/>
              <a:pPr/>
              <a:t>2017/2/20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3762-74CA-47F7-A5F3-E84262B1FE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5052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C795-FA9D-4C98-A73F-057FB3075538}" type="datetimeFigureOut">
              <a:rPr lang="zh-CN" altLang="en-US" smtClean="0"/>
              <a:pPr/>
              <a:t>2017/2/20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3762-74CA-47F7-A5F3-E84262B1FE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6470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C795-FA9D-4C98-A73F-057FB3075538}" type="datetimeFigureOut">
              <a:rPr lang="zh-CN" altLang="en-US" smtClean="0"/>
              <a:pPr/>
              <a:t>2017/2/20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3762-74CA-47F7-A5F3-E84262B1FE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5894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1C795-FA9D-4C98-A73F-057FB3075538}" type="datetimeFigureOut">
              <a:rPr lang="zh-CN" altLang="en-US" smtClean="0"/>
              <a:pPr/>
              <a:t>2017/2/20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03762-74CA-47F7-A5F3-E84262B1FE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8309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Changed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76400"/>
            <a:ext cx="6248400" cy="4114800"/>
          </a:xfrm>
        </p:spPr>
        <p:txBody>
          <a:bodyPr>
            <a:normAutofit/>
          </a:bodyPr>
          <a:lstStyle/>
          <a:p>
            <a:r>
              <a:rPr lang="en-US" dirty="0" smtClean="0"/>
              <a:t>MIS Section Objectives</a:t>
            </a:r>
          </a:p>
          <a:p>
            <a:r>
              <a:rPr lang="en-US" dirty="0" smtClean="0"/>
              <a:t>PMES System</a:t>
            </a:r>
          </a:p>
          <a:p>
            <a:r>
              <a:rPr lang="en-US" dirty="0" smtClean="0"/>
              <a:t>Single Pager Dashboard</a:t>
            </a:r>
          </a:p>
          <a:p>
            <a:r>
              <a:rPr lang="en-US" dirty="0" smtClean="0"/>
              <a:t>Achievements</a:t>
            </a:r>
          </a:p>
          <a:p>
            <a:r>
              <a:rPr lang="en-US" dirty="0" smtClean="0"/>
              <a:t>Future Plans</a:t>
            </a:r>
          </a:p>
          <a:p>
            <a:r>
              <a:rPr lang="en-US" dirty="0" smtClean="0"/>
              <a:t>Way Forward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7125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endParaRPr lang="en-US" sz="3600" b="1" dirty="0" smtClean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3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WAY FORWARD</a:t>
            </a:r>
          </a:p>
          <a:p>
            <a:pPr algn="ctr">
              <a:spcBef>
                <a:spcPct val="0"/>
              </a:spcBef>
              <a:defRPr/>
            </a:pPr>
            <a:endParaRPr lang="en-US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6" name="Rectangle 44"/>
          <p:cNvSpPr>
            <a:spLocks noChangeArrowheads="1"/>
          </p:cNvSpPr>
          <p:nvPr/>
        </p:nvSpPr>
        <p:spPr bwMode="auto">
          <a:xfrm>
            <a:off x="914400" y="1371600"/>
            <a:ext cx="7543800" cy="39872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342900" lvl="1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chemeClr val="bg1"/>
                </a:solidFill>
              </a:rPr>
              <a:t>PMES </a:t>
            </a:r>
            <a:r>
              <a:rPr lang="en-US" sz="3200" dirty="0" smtClean="0">
                <a:solidFill>
                  <a:schemeClr val="bg1"/>
                </a:solidFill>
              </a:rPr>
              <a:t>Server hardware replacement</a:t>
            </a:r>
          </a:p>
          <a:p>
            <a:pPr marL="342900" lvl="1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PMES </a:t>
            </a:r>
            <a:r>
              <a:rPr lang="en-US" sz="3200" dirty="0">
                <a:solidFill>
                  <a:schemeClr val="bg1"/>
                </a:solidFill>
              </a:rPr>
              <a:t>Software </a:t>
            </a:r>
            <a:r>
              <a:rPr lang="en-US" sz="3200" dirty="0" smtClean="0">
                <a:solidFill>
                  <a:schemeClr val="bg1"/>
                </a:solidFill>
              </a:rPr>
              <a:t>support/maintenance contract renewal</a:t>
            </a:r>
          </a:p>
          <a:p>
            <a:pPr marL="342900" lvl="1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Telephone lines for PMES operations</a:t>
            </a:r>
          </a:p>
          <a:p>
            <a:pPr marL="342900" lvl="1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Capacity building of human resource</a:t>
            </a:r>
          </a:p>
          <a:p>
            <a:pPr marL="342900" lvl="1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IT equipment </a:t>
            </a:r>
            <a:r>
              <a:rPr lang="en-US" sz="3200" dirty="0" err="1" smtClean="0">
                <a:solidFill>
                  <a:schemeClr val="bg1"/>
                </a:solidFill>
              </a:rPr>
              <a:t>upgradation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</a:p>
          <a:p>
            <a:pPr marL="342900" lvl="1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/>
            </a:pPr>
            <a:endParaRPr lang="en-US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09800"/>
            <a:ext cx="7772400" cy="13620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6600" dirty="0" smtClean="0"/>
              <a:t>Thanks</a:t>
            </a:r>
            <a:endParaRPr lang="en-US" sz="6600" dirty="0"/>
          </a:p>
        </p:txBody>
      </p:sp>
    </p:spTree>
    <p:extLst>
      <p:ext uri="{BB962C8B-B14F-4D97-AF65-F5344CB8AC3E}">
        <p14:creationId xmlns="" xmlns:p14="http://schemas.microsoft.com/office/powerpoint/2010/main" val="200324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Line 22"/>
          <p:cNvSpPr>
            <a:spLocks noChangeShapeType="1"/>
          </p:cNvSpPr>
          <p:nvPr/>
        </p:nvSpPr>
        <p:spPr bwMode="auto">
          <a:xfrm>
            <a:off x="5486400" y="5791200"/>
            <a:ext cx="54864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3" name="Line 24"/>
          <p:cNvSpPr>
            <a:spLocks noChangeShapeType="1"/>
          </p:cNvSpPr>
          <p:nvPr/>
        </p:nvSpPr>
        <p:spPr bwMode="auto">
          <a:xfrm>
            <a:off x="1143000" y="309937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11" name="Line 22"/>
          <p:cNvSpPr>
            <a:spLocks noChangeShapeType="1"/>
          </p:cNvSpPr>
          <p:nvPr/>
        </p:nvSpPr>
        <p:spPr bwMode="auto">
          <a:xfrm>
            <a:off x="7696200" y="5867400"/>
            <a:ext cx="54864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14" name="Line 22"/>
          <p:cNvSpPr>
            <a:spLocks noChangeShapeType="1"/>
          </p:cNvSpPr>
          <p:nvPr/>
        </p:nvSpPr>
        <p:spPr bwMode="auto">
          <a:xfrm>
            <a:off x="914400" y="6324600"/>
            <a:ext cx="54864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13" name="Line 22"/>
          <p:cNvSpPr>
            <a:spLocks noChangeShapeType="1"/>
          </p:cNvSpPr>
          <p:nvPr/>
        </p:nvSpPr>
        <p:spPr bwMode="auto">
          <a:xfrm>
            <a:off x="3124200" y="5867400"/>
            <a:ext cx="54864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12" name="Line 22"/>
          <p:cNvSpPr>
            <a:spLocks noChangeShapeType="1"/>
          </p:cNvSpPr>
          <p:nvPr/>
        </p:nvSpPr>
        <p:spPr bwMode="auto">
          <a:xfrm>
            <a:off x="914400" y="5867400"/>
            <a:ext cx="54864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8" name="Line 22"/>
          <p:cNvSpPr>
            <a:spLocks noChangeShapeType="1"/>
          </p:cNvSpPr>
          <p:nvPr/>
        </p:nvSpPr>
        <p:spPr bwMode="auto">
          <a:xfrm>
            <a:off x="2438400" y="3093720"/>
            <a:ext cx="429768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2" name="Line 24"/>
          <p:cNvSpPr>
            <a:spLocks noChangeShapeType="1"/>
          </p:cNvSpPr>
          <p:nvPr/>
        </p:nvSpPr>
        <p:spPr bwMode="auto">
          <a:xfrm>
            <a:off x="6858000" y="3610896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3" name="Line 24"/>
          <p:cNvSpPr>
            <a:spLocks noChangeShapeType="1"/>
          </p:cNvSpPr>
          <p:nvPr/>
        </p:nvSpPr>
        <p:spPr bwMode="auto">
          <a:xfrm>
            <a:off x="2286000" y="3610896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4" name="Line 28"/>
          <p:cNvSpPr>
            <a:spLocks noChangeShapeType="1"/>
          </p:cNvSpPr>
          <p:nvPr/>
        </p:nvSpPr>
        <p:spPr bwMode="auto">
          <a:xfrm flipH="1">
            <a:off x="4559300" y="1616424"/>
            <a:ext cx="0" cy="19202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6" name="Rectangle 21"/>
          <p:cNvSpPr>
            <a:spLocks noChangeArrowheads="1"/>
          </p:cNvSpPr>
          <p:nvPr/>
        </p:nvSpPr>
        <p:spPr bwMode="auto">
          <a:xfrm>
            <a:off x="3579813" y="990600"/>
            <a:ext cx="1955800" cy="59436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DG (MIS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57" name="Line 22"/>
          <p:cNvSpPr>
            <a:spLocks noChangeShapeType="1"/>
          </p:cNvSpPr>
          <p:nvPr/>
        </p:nvSpPr>
        <p:spPr bwMode="auto">
          <a:xfrm>
            <a:off x="1019175" y="1752600"/>
            <a:ext cx="704088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8" name="Line 24"/>
          <p:cNvSpPr>
            <a:spLocks noChangeShapeType="1"/>
          </p:cNvSpPr>
          <p:nvPr/>
        </p:nvSpPr>
        <p:spPr bwMode="auto">
          <a:xfrm>
            <a:off x="1033463" y="1752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9" name="Line 25"/>
          <p:cNvSpPr>
            <a:spLocks noChangeShapeType="1"/>
          </p:cNvSpPr>
          <p:nvPr/>
        </p:nvSpPr>
        <p:spPr bwMode="auto">
          <a:xfrm>
            <a:off x="3352800" y="1752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0" name="Line 26"/>
          <p:cNvSpPr>
            <a:spLocks noChangeShapeType="1"/>
          </p:cNvSpPr>
          <p:nvPr/>
        </p:nvSpPr>
        <p:spPr bwMode="auto">
          <a:xfrm>
            <a:off x="5791200" y="1752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1" name="Line 27"/>
          <p:cNvSpPr>
            <a:spLocks noChangeShapeType="1"/>
          </p:cNvSpPr>
          <p:nvPr/>
        </p:nvSpPr>
        <p:spPr bwMode="auto">
          <a:xfrm>
            <a:off x="8077200" y="1752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152400" y="2057400"/>
            <a:ext cx="1828800" cy="54864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DIR (Punjab)</a:t>
            </a:r>
          </a:p>
          <a:p>
            <a:pPr algn="ctr">
              <a:defRPr/>
            </a:pPr>
            <a:r>
              <a:rPr lang="en-US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Vacant</a:t>
            </a:r>
            <a:endParaRPr 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63" name="AutoShape 152"/>
          <p:cNvSpPr>
            <a:spLocks noChangeArrowheads="1"/>
          </p:cNvSpPr>
          <p:nvPr/>
        </p:nvSpPr>
        <p:spPr bwMode="auto">
          <a:xfrm>
            <a:off x="152400" y="2804160"/>
            <a:ext cx="2286000" cy="548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b="1" dirty="0">
                <a:latin typeface="Arial" charset="0"/>
                <a:cs typeface="Arial" charset="0"/>
              </a:rPr>
              <a:t>Network </a:t>
            </a:r>
            <a:r>
              <a:rPr lang="en-US" sz="1400" b="1" dirty="0" smtClean="0">
                <a:latin typeface="Arial" charset="0"/>
                <a:cs typeface="Arial" charset="0"/>
              </a:rPr>
              <a:t>Administrator</a:t>
            </a:r>
            <a:endParaRPr lang="en-US" sz="1400" b="1" dirty="0">
              <a:latin typeface="Arial" charset="0"/>
              <a:cs typeface="Arial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0" y="152400"/>
            <a:ext cx="9143999" cy="52322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b="1" dirty="0" err="1" smtClean="0">
                <a:latin typeface="+mj-lt"/>
                <a:cs typeface="Arial" pitchFamily="34" charset="0"/>
              </a:rPr>
              <a:t>Organogram</a:t>
            </a:r>
            <a:r>
              <a:rPr lang="en-US" sz="2800" b="1" dirty="0" smtClean="0">
                <a:latin typeface="+mj-lt"/>
                <a:cs typeface="Arial" pitchFamily="34" charset="0"/>
              </a:rPr>
              <a:t> (MIS Section, Projects Wing) </a:t>
            </a:r>
            <a:endParaRPr lang="en-US" sz="2800" b="1" dirty="0">
              <a:latin typeface="+mj-lt"/>
              <a:cs typeface="Arial" pitchFamily="34" charset="0"/>
            </a:endParaRPr>
          </a:p>
        </p:txBody>
      </p:sp>
      <p:sp>
        <p:nvSpPr>
          <p:cNvPr id="65" name="Rectangle 61"/>
          <p:cNvSpPr>
            <a:spLocks noChangeArrowheads="1"/>
          </p:cNvSpPr>
          <p:nvPr/>
        </p:nvSpPr>
        <p:spPr bwMode="auto">
          <a:xfrm>
            <a:off x="2438400" y="2057400"/>
            <a:ext cx="1828800" cy="54864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DIR  (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Baluchistan)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66" name="Rectangle 61"/>
          <p:cNvSpPr>
            <a:spLocks noChangeArrowheads="1"/>
          </p:cNvSpPr>
          <p:nvPr/>
        </p:nvSpPr>
        <p:spPr bwMode="auto">
          <a:xfrm>
            <a:off x="4876800" y="2057400"/>
            <a:ext cx="1828800" cy="54864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DIR (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Sindh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)</a:t>
            </a:r>
          </a:p>
          <a:p>
            <a:pPr algn="ctr">
              <a:defRPr/>
            </a:pP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Vacant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67" name="Rectangle 61"/>
          <p:cNvSpPr>
            <a:spLocks noChangeArrowheads="1"/>
          </p:cNvSpPr>
          <p:nvPr/>
        </p:nvSpPr>
        <p:spPr bwMode="auto">
          <a:xfrm>
            <a:off x="7162800" y="2057400"/>
            <a:ext cx="1828800" cy="54864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DIR (KP/FATA)</a:t>
            </a:r>
          </a:p>
        </p:txBody>
      </p:sp>
      <p:sp>
        <p:nvSpPr>
          <p:cNvPr id="68" name="Rectangle 61"/>
          <p:cNvSpPr>
            <a:spLocks noChangeArrowheads="1"/>
          </p:cNvSpPr>
          <p:nvPr/>
        </p:nvSpPr>
        <p:spPr bwMode="auto">
          <a:xfrm>
            <a:off x="3429000" y="2819400"/>
            <a:ext cx="2286000" cy="54864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b="1" dirty="0">
                <a:latin typeface="Arial" charset="0"/>
                <a:cs typeface="Arial" charset="0"/>
              </a:rPr>
              <a:t>DIR </a:t>
            </a:r>
            <a:r>
              <a:rPr lang="en-US" sz="1400" b="1" dirty="0" smtClean="0">
                <a:latin typeface="Arial" charset="0"/>
                <a:cs typeface="Arial" charset="0"/>
              </a:rPr>
              <a:t>(Federal)</a:t>
            </a:r>
          </a:p>
          <a:p>
            <a:pPr algn="ctr">
              <a:defRPr/>
            </a:pPr>
            <a:r>
              <a:rPr lang="en-US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Vacant</a:t>
            </a:r>
            <a:endParaRPr 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69" name="Line 22"/>
          <p:cNvSpPr>
            <a:spLocks noChangeShapeType="1"/>
          </p:cNvSpPr>
          <p:nvPr/>
        </p:nvSpPr>
        <p:spPr bwMode="auto">
          <a:xfrm>
            <a:off x="2300288" y="3581400"/>
            <a:ext cx="457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0" name="Rectangle 61"/>
          <p:cNvSpPr>
            <a:spLocks noChangeArrowheads="1"/>
          </p:cNvSpPr>
          <p:nvPr/>
        </p:nvSpPr>
        <p:spPr bwMode="auto">
          <a:xfrm>
            <a:off x="1371600" y="3876952"/>
            <a:ext cx="1828800" cy="54864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b="1" dirty="0">
                <a:latin typeface="Arial" charset="0"/>
                <a:cs typeface="Arial" charset="0"/>
              </a:rPr>
              <a:t>Deputy </a:t>
            </a:r>
            <a:r>
              <a:rPr lang="en-US" sz="1400" b="1" dirty="0" smtClean="0">
                <a:latin typeface="Arial" charset="0"/>
                <a:cs typeface="Arial" charset="0"/>
              </a:rPr>
              <a:t>Dir</a:t>
            </a:r>
          </a:p>
        </p:txBody>
      </p:sp>
      <p:sp>
        <p:nvSpPr>
          <p:cNvPr id="71" name="Rectangle 61"/>
          <p:cNvSpPr>
            <a:spLocks noChangeArrowheads="1"/>
          </p:cNvSpPr>
          <p:nvPr/>
        </p:nvSpPr>
        <p:spPr bwMode="auto">
          <a:xfrm>
            <a:off x="5943600" y="3876952"/>
            <a:ext cx="1828800" cy="54864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b="1" dirty="0">
                <a:latin typeface="Arial" charset="0"/>
                <a:cs typeface="Arial" charset="0"/>
              </a:rPr>
              <a:t>Deputy </a:t>
            </a:r>
            <a:r>
              <a:rPr lang="en-US" sz="1400" b="1" dirty="0" smtClean="0">
                <a:latin typeface="Arial" charset="0"/>
                <a:cs typeface="Arial" charset="0"/>
              </a:rPr>
              <a:t>Dir</a:t>
            </a:r>
          </a:p>
          <a:p>
            <a:pPr algn="ctr">
              <a:defRPr/>
            </a:pPr>
            <a:r>
              <a:rPr lang="en-US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Vacant</a:t>
            </a:r>
            <a:endParaRPr 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72" name="Line 22"/>
          <p:cNvSpPr>
            <a:spLocks noChangeShapeType="1"/>
          </p:cNvSpPr>
          <p:nvPr/>
        </p:nvSpPr>
        <p:spPr bwMode="auto">
          <a:xfrm>
            <a:off x="1143000" y="45720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5" name="Line 24"/>
          <p:cNvSpPr>
            <a:spLocks noChangeShapeType="1"/>
          </p:cNvSpPr>
          <p:nvPr/>
        </p:nvSpPr>
        <p:spPr bwMode="auto">
          <a:xfrm>
            <a:off x="1143000" y="4586288"/>
            <a:ext cx="0" cy="12801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6" name="Line 25"/>
          <p:cNvSpPr>
            <a:spLocks noChangeShapeType="1"/>
          </p:cNvSpPr>
          <p:nvPr/>
        </p:nvSpPr>
        <p:spPr bwMode="auto">
          <a:xfrm>
            <a:off x="3429000" y="4586287"/>
            <a:ext cx="0" cy="12801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7" name="Line 26"/>
          <p:cNvSpPr>
            <a:spLocks noChangeShapeType="1"/>
          </p:cNvSpPr>
          <p:nvPr/>
        </p:nvSpPr>
        <p:spPr bwMode="auto">
          <a:xfrm>
            <a:off x="5715000" y="4586287"/>
            <a:ext cx="0" cy="17373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9" name="Rectangle 61"/>
          <p:cNvSpPr>
            <a:spLocks noChangeArrowheads="1"/>
          </p:cNvSpPr>
          <p:nvPr/>
        </p:nvSpPr>
        <p:spPr bwMode="auto">
          <a:xfrm>
            <a:off x="228600" y="4800600"/>
            <a:ext cx="1828800" cy="54864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000" b="1" dirty="0" smtClean="0">
                <a:latin typeface="Arial" charset="0"/>
                <a:cs typeface="Arial" charset="0"/>
              </a:rPr>
              <a:t>Data Processing Officer</a:t>
            </a:r>
          </a:p>
        </p:txBody>
      </p:sp>
      <p:sp>
        <p:nvSpPr>
          <p:cNvPr id="80" name="Rectangle 61"/>
          <p:cNvSpPr>
            <a:spLocks noChangeArrowheads="1"/>
          </p:cNvSpPr>
          <p:nvPr/>
        </p:nvSpPr>
        <p:spPr bwMode="auto">
          <a:xfrm>
            <a:off x="2514600" y="4800600"/>
            <a:ext cx="1828800" cy="54864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000" b="1" dirty="0" smtClean="0">
                <a:latin typeface="Arial" charset="0"/>
                <a:cs typeface="Arial" charset="0"/>
              </a:rPr>
              <a:t>Data Processing Officer</a:t>
            </a:r>
          </a:p>
          <a:p>
            <a:pPr algn="ctr">
              <a:defRPr/>
            </a:pP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Vacant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81" name="Rectangle 61"/>
          <p:cNvSpPr>
            <a:spLocks noChangeArrowheads="1"/>
          </p:cNvSpPr>
          <p:nvPr/>
        </p:nvSpPr>
        <p:spPr bwMode="auto">
          <a:xfrm>
            <a:off x="4800600" y="4800600"/>
            <a:ext cx="1828800" cy="54864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000" b="1" dirty="0" smtClean="0">
                <a:latin typeface="Arial" charset="0"/>
                <a:cs typeface="Arial" charset="0"/>
              </a:rPr>
              <a:t>Data Processing Officer</a:t>
            </a:r>
          </a:p>
          <a:p>
            <a:pPr algn="ctr">
              <a:defRPr/>
            </a:pP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Vacant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88" name="AutoShape 96"/>
          <p:cNvSpPr>
            <a:spLocks noChangeArrowheads="1"/>
          </p:cNvSpPr>
          <p:nvPr/>
        </p:nvSpPr>
        <p:spPr bwMode="auto">
          <a:xfrm>
            <a:off x="76200" y="5562600"/>
            <a:ext cx="990600" cy="548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CO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46" name="Line 26"/>
          <p:cNvSpPr>
            <a:spLocks noChangeShapeType="1"/>
          </p:cNvSpPr>
          <p:nvPr/>
        </p:nvSpPr>
        <p:spPr bwMode="auto">
          <a:xfrm>
            <a:off x="8001000" y="4571999"/>
            <a:ext cx="0" cy="12801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7" name="Rectangle 61"/>
          <p:cNvSpPr>
            <a:spLocks noChangeArrowheads="1"/>
          </p:cNvSpPr>
          <p:nvPr/>
        </p:nvSpPr>
        <p:spPr bwMode="auto">
          <a:xfrm>
            <a:off x="7086600" y="4800600"/>
            <a:ext cx="1828800" cy="54864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000" b="1" dirty="0" smtClean="0">
                <a:latin typeface="Arial" charset="0"/>
                <a:cs typeface="Arial" charset="0"/>
              </a:rPr>
              <a:t>Data Processing Officer</a:t>
            </a:r>
          </a:p>
        </p:txBody>
      </p:sp>
      <p:sp>
        <p:nvSpPr>
          <p:cNvPr id="82" name="Line 22"/>
          <p:cNvSpPr>
            <a:spLocks noChangeShapeType="1"/>
          </p:cNvSpPr>
          <p:nvPr/>
        </p:nvSpPr>
        <p:spPr bwMode="auto">
          <a:xfrm>
            <a:off x="5715000" y="45720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5" name="AutoShape 96"/>
          <p:cNvSpPr>
            <a:spLocks noChangeArrowheads="1"/>
          </p:cNvSpPr>
          <p:nvPr/>
        </p:nvSpPr>
        <p:spPr bwMode="auto">
          <a:xfrm>
            <a:off x="1219200" y="5562600"/>
            <a:ext cx="990600" cy="548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wrap="none" anchor="ctr"/>
          <a:lstStyle/>
          <a:p>
            <a:pPr lvl="0" algn="ctr">
              <a:lnSpc>
                <a:spcPct val="80000"/>
              </a:lnSpc>
              <a:defRPr/>
            </a:pP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CO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89" name="AutoShape 96"/>
          <p:cNvSpPr>
            <a:spLocks noChangeArrowheads="1"/>
          </p:cNvSpPr>
          <p:nvPr/>
        </p:nvSpPr>
        <p:spPr bwMode="auto">
          <a:xfrm>
            <a:off x="2362200" y="5562600"/>
            <a:ext cx="990600" cy="548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CO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Vacant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93" name="AutoShape 96"/>
          <p:cNvSpPr>
            <a:spLocks noChangeArrowheads="1"/>
          </p:cNvSpPr>
          <p:nvPr/>
        </p:nvSpPr>
        <p:spPr bwMode="auto">
          <a:xfrm>
            <a:off x="3505200" y="5562600"/>
            <a:ext cx="990600" cy="548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endPara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CO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Vacant</a:t>
            </a:r>
          </a:p>
          <a:p>
            <a:pPr algn="ctr">
              <a:lnSpc>
                <a:spcPct val="80000"/>
              </a:lnSpc>
              <a:defRPr/>
            </a:pP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97" name="AutoShape 96"/>
          <p:cNvSpPr>
            <a:spLocks noChangeArrowheads="1"/>
          </p:cNvSpPr>
          <p:nvPr/>
        </p:nvSpPr>
        <p:spPr bwMode="auto">
          <a:xfrm>
            <a:off x="5221224" y="6196584"/>
            <a:ext cx="990600" cy="548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CO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Vacant</a:t>
            </a:r>
          </a:p>
        </p:txBody>
      </p:sp>
      <p:sp>
        <p:nvSpPr>
          <p:cNvPr id="98" name="AutoShape 96"/>
          <p:cNvSpPr>
            <a:spLocks noChangeArrowheads="1"/>
          </p:cNvSpPr>
          <p:nvPr/>
        </p:nvSpPr>
        <p:spPr bwMode="auto">
          <a:xfrm>
            <a:off x="5791200" y="5562600"/>
            <a:ext cx="990600" cy="548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CO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Vacant</a:t>
            </a:r>
          </a:p>
        </p:txBody>
      </p:sp>
      <p:sp>
        <p:nvSpPr>
          <p:cNvPr id="99" name="AutoShape 96"/>
          <p:cNvSpPr>
            <a:spLocks noChangeArrowheads="1"/>
          </p:cNvSpPr>
          <p:nvPr/>
        </p:nvSpPr>
        <p:spPr bwMode="auto">
          <a:xfrm>
            <a:off x="6934200" y="5562600"/>
            <a:ext cx="990600" cy="548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CO</a:t>
            </a:r>
          </a:p>
        </p:txBody>
      </p:sp>
      <p:sp>
        <p:nvSpPr>
          <p:cNvPr id="100" name="AutoShape 96"/>
          <p:cNvSpPr>
            <a:spLocks noChangeArrowheads="1"/>
          </p:cNvSpPr>
          <p:nvPr/>
        </p:nvSpPr>
        <p:spPr bwMode="auto">
          <a:xfrm>
            <a:off x="8077200" y="5562600"/>
            <a:ext cx="990600" cy="548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CO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02" name="AutoShape 96"/>
          <p:cNvSpPr>
            <a:spLocks noChangeArrowheads="1"/>
          </p:cNvSpPr>
          <p:nvPr/>
        </p:nvSpPr>
        <p:spPr bwMode="auto">
          <a:xfrm>
            <a:off x="4648200" y="5562600"/>
            <a:ext cx="990600" cy="548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CO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Vacant</a:t>
            </a:r>
          </a:p>
        </p:txBody>
      </p:sp>
      <p:sp>
        <p:nvSpPr>
          <p:cNvPr id="49" name="AutoShape 152"/>
          <p:cNvSpPr>
            <a:spLocks noChangeArrowheads="1"/>
          </p:cNvSpPr>
          <p:nvPr/>
        </p:nvSpPr>
        <p:spPr bwMode="auto">
          <a:xfrm>
            <a:off x="6400800" y="2945260"/>
            <a:ext cx="2514600" cy="3048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200" b="1" dirty="0" smtClean="0">
                <a:latin typeface="Arial" charset="0"/>
                <a:cs typeface="Arial" charset="0"/>
              </a:rPr>
              <a:t>Sys Support Engineer - </a:t>
            </a: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Vacant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55" name="AutoShape 152"/>
          <p:cNvSpPr>
            <a:spLocks noChangeArrowheads="1"/>
          </p:cNvSpPr>
          <p:nvPr/>
        </p:nvSpPr>
        <p:spPr bwMode="auto">
          <a:xfrm>
            <a:off x="30822" y="3511192"/>
            <a:ext cx="2209800" cy="3048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200" b="1" dirty="0">
                <a:latin typeface="Arial" charset="0"/>
                <a:cs typeface="Arial" charset="0"/>
              </a:rPr>
              <a:t>Hardware </a:t>
            </a:r>
            <a:r>
              <a:rPr lang="en-US" sz="1200" b="1" dirty="0" smtClean="0">
                <a:latin typeface="Arial" charset="0"/>
                <a:cs typeface="Arial" charset="0"/>
              </a:rPr>
              <a:t>Engineer - </a:t>
            </a: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Vacant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87" name="AutoShape 96"/>
          <p:cNvSpPr>
            <a:spLocks noChangeArrowheads="1"/>
          </p:cNvSpPr>
          <p:nvPr/>
        </p:nvSpPr>
        <p:spPr bwMode="auto">
          <a:xfrm>
            <a:off x="2940978" y="6161926"/>
            <a:ext cx="990600" cy="548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CO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Vacant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91" name="Line 24"/>
          <p:cNvSpPr>
            <a:spLocks noChangeShapeType="1"/>
          </p:cNvSpPr>
          <p:nvPr/>
        </p:nvSpPr>
        <p:spPr bwMode="auto">
          <a:xfrm>
            <a:off x="3429000" y="5756096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92" name="Line 24"/>
          <p:cNvSpPr>
            <a:spLocks noChangeShapeType="1"/>
          </p:cNvSpPr>
          <p:nvPr/>
        </p:nvSpPr>
        <p:spPr bwMode="auto">
          <a:xfrm>
            <a:off x="1143000" y="5912778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95" name="Line 24"/>
          <p:cNvSpPr>
            <a:spLocks noChangeShapeType="1"/>
          </p:cNvSpPr>
          <p:nvPr/>
        </p:nvSpPr>
        <p:spPr bwMode="auto">
          <a:xfrm>
            <a:off x="8015556" y="5863118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96" name="AutoShape 96"/>
          <p:cNvSpPr>
            <a:spLocks noChangeArrowheads="1"/>
          </p:cNvSpPr>
          <p:nvPr/>
        </p:nvSpPr>
        <p:spPr bwMode="auto">
          <a:xfrm>
            <a:off x="76200" y="6233160"/>
            <a:ext cx="990600" cy="548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CO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01" name="AutoShape 96"/>
          <p:cNvSpPr>
            <a:spLocks noChangeArrowheads="1"/>
          </p:cNvSpPr>
          <p:nvPr/>
        </p:nvSpPr>
        <p:spPr bwMode="auto">
          <a:xfrm>
            <a:off x="1219200" y="6233160"/>
            <a:ext cx="990600" cy="548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wrap="none" anchor="ctr"/>
          <a:lstStyle/>
          <a:p>
            <a:pPr lvl="0" algn="ctr">
              <a:lnSpc>
                <a:spcPct val="80000"/>
              </a:lnSpc>
              <a:defRPr/>
            </a:pP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CO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05" name="Line 22"/>
          <p:cNvSpPr>
            <a:spLocks noChangeShapeType="1"/>
          </p:cNvSpPr>
          <p:nvPr/>
        </p:nvSpPr>
        <p:spPr bwMode="auto">
          <a:xfrm>
            <a:off x="7797230" y="6263640"/>
            <a:ext cx="54864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06" name="AutoShape 96"/>
          <p:cNvSpPr>
            <a:spLocks noChangeArrowheads="1"/>
          </p:cNvSpPr>
          <p:nvPr/>
        </p:nvSpPr>
        <p:spPr bwMode="auto">
          <a:xfrm>
            <a:off x="6959030" y="6172200"/>
            <a:ext cx="990600" cy="548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CO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07" name="AutoShape 96"/>
          <p:cNvSpPr>
            <a:spLocks noChangeArrowheads="1"/>
          </p:cNvSpPr>
          <p:nvPr/>
        </p:nvSpPr>
        <p:spPr bwMode="auto">
          <a:xfrm>
            <a:off x="8102030" y="6172200"/>
            <a:ext cx="990600" cy="548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wrap="none" anchor="ctr"/>
          <a:lstStyle/>
          <a:p>
            <a:pPr lvl="0" algn="ctr">
              <a:lnSpc>
                <a:spcPct val="80000"/>
              </a:lnSpc>
              <a:defRPr/>
            </a:pP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CO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en-US" sz="3600" b="1" u="sng" dirty="0" smtClean="0"/>
              <a:t>MIS SECTION’S MAJOR OBJECTIVES</a:t>
            </a:r>
          </a:p>
        </p:txBody>
      </p:sp>
      <p:sp>
        <p:nvSpPr>
          <p:cNvPr id="512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414CC6D-06DB-4F9C-9DD6-F11984562383}" type="slidenum">
              <a:rPr lang="en-US" smtClean="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79413" y="914400"/>
            <a:ext cx="8383587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lvl="1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Efficient Projects Implementations</a:t>
            </a:r>
          </a:p>
          <a:p>
            <a:pPr marL="342900" lvl="1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Effective Project control  / Management</a:t>
            </a:r>
          </a:p>
          <a:p>
            <a:pPr marL="342900" lvl="1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Facilitate Monitoring</a:t>
            </a:r>
          </a:p>
          <a:p>
            <a:pPr marL="342900" lvl="1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Better and faster overall information of PSDP performance for executive management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PMES SYSTEM</a:t>
            </a:r>
            <a:endParaRPr lang="en-US" sz="36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838200"/>
            <a:ext cx="8305800" cy="54229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PMES is an attempt to introduce professional Project Management in Public Sector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PMES  Serves three informational requirements:</a:t>
            </a:r>
          </a:p>
          <a:p>
            <a:pPr marL="909637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lang="en-US" sz="2800" dirty="0" smtClean="0">
                <a:solidFill>
                  <a:srgbClr val="FFFF00"/>
                </a:solidFill>
              </a:rPr>
              <a:t>For Project Implementing Authorities:</a:t>
            </a:r>
          </a:p>
          <a:p>
            <a:pPr marL="914400" marR="0" lvl="2" indent="-1651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Provides tools for project Planning and control &amp; Track progress and report issues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 startAt="2"/>
              <a:tabLst/>
              <a:defRPr/>
            </a:pPr>
            <a:r>
              <a:rPr lang="en-US" sz="2800" dirty="0" smtClean="0">
                <a:solidFill>
                  <a:srgbClr val="FFFF00"/>
                </a:solidFill>
              </a:rPr>
              <a:t>For Controlling Ministries </a:t>
            </a:r>
          </a:p>
          <a:p>
            <a:pPr marL="914400" marR="0" lvl="2" indent="-1651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Have a quick access to progress and issues in their project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dirty="0" smtClean="0">
                <a:solidFill>
                  <a:srgbClr val="FFFF00"/>
                </a:solidFill>
              </a:rPr>
              <a:t>3.	</a:t>
            </a:r>
            <a:r>
              <a:rPr lang="en-US" sz="2800" dirty="0" smtClean="0">
                <a:solidFill>
                  <a:schemeClr val="bg1"/>
                </a:solidFill>
              </a:rPr>
              <a:t>	</a:t>
            </a:r>
            <a:r>
              <a:rPr lang="en-US" sz="2800" dirty="0" smtClean="0">
                <a:solidFill>
                  <a:srgbClr val="FFFF00"/>
                </a:solidFill>
              </a:rPr>
              <a:t>For Planning Commission:</a:t>
            </a:r>
          </a:p>
          <a:p>
            <a:pPr marL="914400" marR="0" lvl="2" indent="-1651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A Platform for professional monitoring ( Project scope, plans, progress, issues etc)</a:t>
            </a:r>
          </a:p>
          <a:p>
            <a:pPr marL="914400" marR="0" lvl="2" indent="-1651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-1651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"/>
          <p:cNvGrpSpPr/>
          <p:nvPr/>
        </p:nvGrpSpPr>
        <p:grpSpPr>
          <a:xfrm>
            <a:off x="-228600" y="4648200"/>
            <a:ext cx="2209800" cy="2209800"/>
            <a:chOff x="-152400" y="4648200"/>
            <a:chExt cx="2209800" cy="2209800"/>
          </a:xfrm>
        </p:grpSpPr>
        <p:pic>
          <p:nvPicPr>
            <p:cNvPr id="1026" name="Picture 2" descr="C:\Users\Tahir\Downloads\sql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52400" y="4648200"/>
              <a:ext cx="2209800" cy="2209800"/>
            </a:xfrm>
            <a:prstGeom prst="rect">
              <a:avLst/>
            </a:prstGeom>
            <a:noFill/>
          </p:spPr>
        </p:pic>
        <p:sp>
          <p:nvSpPr>
            <p:cNvPr id="24608" name="TextBox 105"/>
            <p:cNvSpPr txBox="1">
              <a:spLocks noChangeArrowheads="1"/>
            </p:cNvSpPr>
            <p:nvPr/>
          </p:nvSpPr>
          <p:spPr bwMode="auto">
            <a:xfrm>
              <a:off x="273570" y="4975884"/>
              <a:ext cx="137160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+mj-lt"/>
                </a:rPr>
                <a:t>Central Database</a:t>
              </a:r>
            </a:p>
          </p:txBody>
        </p:sp>
      </p:grpSp>
      <p:sp>
        <p:nvSpPr>
          <p:cNvPr id="6" name="Title 1"/>
          <p:cNvSpPr txBox="1">
            <a:spLocks/>
          </p:cNvSpPr>
          <p:nvPr/>
        </p:nvSpPr>
        <p:spPr bwMode="auto">
          <a:xfrm>
            <a:off x="0" y="28575"/>
            <a:ext cx="91440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PMES System Architecture</a:t>
            </a:r>
          </a:p>
        </p:txBody>
      </p:sp>
      <p:sp>
        <p:nvSpPr>
          <p:cNvPr id="40" name="Oval 39"/>
          <p:cNvSpPr/>
          <p:nvPr/>
        </p:nvSpPr>
        <p:spPr bwMode="auto">
          <a:xfrm>
            <a:off x="1828800" y="1524000"/>
            <a:ext cx="4572000" cy="4572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000" b="1" dirty="0">
                <a:ln>
                  <a:solidFill>
                    <a:srgbClr val="00B0F0"/>
                  </a:solidFill>
                </a:ln>
                <a:latin typeface="+mj-lt"/>
              </a:rPr>
              <a:t>PMES</a:t>
            </a:r>
          </a:p>
        </p:txBody>
      </p:sp>
      <p:pic>
        <p:nvPicPr>
          <p:cNvPr id="58" name="Picture 49" descr="D:\icons\arrows icons\thumbs_3d-arrow-icons-design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011349">
            <a:off x="4590410" y="2530540"/>
            <a:ext cx="1524596" cy="938213"/>
          </a:xfrm>
          <a:prstGeom prst="rect">
            <a:avLst/>
          </a:prstGeom>
          <a:noFill/>
        </p:spPr>
      </p:pic>
      <p:pic>
        <p:nvPicPr>
          <p:cNvPr id="59" name="Picture 49" descr="D:\icons\arrows icons\thumbs_3d-arrow-icons-design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957817" flipV="1">
            <a:off x="2177481" y="2460957"/>
            <a:ext cx="1524596" cy="896314"/>
          </a:xfrm>
          <a:prstGeom prst="rect">
            <a:avLst/>
          </a:prstGeom>
          <a:noFill/>
        </p:spPr>
      </p:pic>
      <p:pic>
        <p:nvPicPr>
          <p:cNvPr id="60" name="Picture 49" descr="D:\icons\arrows icons\thumbs_3d-arrow-icons-design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2318568">
            <a:off x="3327775" y="4776660"/>
            <a:ext cx="1524596" cy="938213"/>
          </a:xfrm>
          <a:prstGeom prst="rect">
            <a:avLst/>
          </a:prstGeom>
          <a:noFill/>
        </p:spPr>
      </p:pic>
      <p:pic>
        <p:nvPicPr>
          <p:cNvPr id="2055" name="Picture 7" descr="C:\Users\Tahir\Downloads\db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05200" y="1600200"/>
            <a:ext cx="1295400" cy="1435346"/>
          </a:xfrm>
          <a:prstGeom prst="rect">
            <a:avLst/>
          </a:prstGeom>
          <a:noFill/>
        </p:spPr>
      </p:pic>
      <p:grpSp>
        <p:nvGrpSpPr>
          <p:cNvPr id="3" name="Group 67"/>
          <p:cNvGrpSpPr/>
          <p:nvPr/>
        </p:nvGrpSpPr>
        <p:grpSpPr>
          <a:xfrm>
            <a:off x="6781800" y="762000"/>
            <a:ext cx="1524000" cy="1438275"/>
            <a:chOff x="6781800" y="685800"/>
            <a:chExt cx="1524000" cy="1438275"/>
          </a:xfrm>
        </p:grpSpPr>
        <p:sp>
          <p:nvSpPr>
            <p:cNvPr id="11280" name="TextBox 105"/>
            <p:cNvSpPr txBox="1">
              <a:spLocks noChangeArrowheads="1"/>
            </p:cNvSpPr>
            <p:nvPr/>
          </p:nvSpPr>
          <p:spPr bwMode="auto">
            <a:xfrm>
              <a:off x="6781800" y="1600200"/>
              <a:ext cx="15240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+mj-lt"/>
                </a:rPr>
                <a:t>Stakeholder Access</a:t>
              </a:r>
            </a:p>
          </p:txBody>
        </p:sp>
        <p:pic>
          <p:nvPicPr>
            <p:cNvPr id="2057" name="Picture 9" descr="C:\Users\Tahir\Downloads\1352109874_MyComputer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996113" y="685800"/>
              <a:ext cx="1004887" cy="1004887"/>
            </a:xfrm>
            <a:prstGeom prst="rect">
              <a:avLst/>
            </a:prstGeom>
            <a:noFill/>
          </p:spPr>
        </p:pic>
      </p:grpSp>
      <p:grpSp>
        <p:nvGrpSpPr>
          <p:cNvPr id="4" name="Group 66"/>
          <p:cNvGrpSpPr/>
          <p:nvPr/>
        </p:nvGrpSpPr>
        <p:grpSpPr>
          <a:xfrm>
            <a:off x="7239000" y="5181600"/>
            <a:ext cx="1157287" cy="1362075"/>
            <a:chOff x="7758113" y="5105400"/>
            <a:chExt cx="1157287" cy="1362075"/>
          </a:xfrm>
        </p:grpSpPr>
        <p:sp>
          <p:nvSpPr>
            <p:cNvPr id="45" name="TextBox 105"/>
            <p:cNvSpPr txBox="1">
              <a:spLocks noChangeArrowheads="1"/>
            </p:cNvSpPr>
            <p:nvPr/>
          </p:nvSpPr>
          <p:spPr bwMode="auto">
            <a:xfrm>
              <a:off x="7772400" y="5943600"/>
              <a:ext cx="11430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+mj-lt"/>
                </a:rPr>
                <a:t>Monitoring Officers</a:t>
              </a:r>
            </a:p>
          </p:txBody>
        </p:sp>
        <p:pic>
          <p:nvPicPr>
            <p:cNvPr id="64" name="Picture 9" descr="C:\Users\Tahir\Downloads\1352109874_MyComputer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758113" y="5105400"/>
              <a:ext cx="1004887" cy="1004887"/>
            </a:xfrm>
            <a:prstGeom prst="rect">
              <a:avLst/>
            </a:prstGeom>
            <a:noFill/>
          </p:spPr>
        </p:pic>
      </p:grpSp>
      <p:grpSp>
        <p:nvGrpSpPr>
          <p:cNvPr id="5" name="Group 65"/>
          <p:cNvGrpSpPr/>
          <p:nvPr/>
        </p:nvGrpSpPr>
        <p:grpSpPr>
          <a:xfrm>
            <a:off x="7772400" y="3657600"/>
            <a:ext cx="1004887" cy="1385887"/>
            <a:chOff x="7848600" y="3490913"/>
            <a:chExt cx="1004887" cy="1385887"/>
          </a:xfrm>
        </p:grpSpPr>
        <p:sp>
          <p:nvSpPr>
            <p:cNvPr id="44" name="TextBox 105"/>
            <p:cNvSpPr txBox="1">
              <a:spLocks noChangeArrowheads="1"/>
            </p:cNvSpPr>
            <p:nvPr/>
          </p:nvSpPr>
          <p:spPr bwMode="auto">
            <a:xfrm>
              <a:off x="7924800" y="4352925"/>
              <a:ext cx="9144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+mj-lt"/>
                </a:rPr>
                <a:t>Focal Persons</a:t>
              </a:r>
            </a:p>
          </p:txBody>
        </p:sp>
        <p:pic>
          <p:nvPicPr>
            <p:cNvPr id="65" name="Picture 9" descr="C:\Users\Tahir\Downloads\1352109874_MyComputer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848600" y="3490913"/>
              <a:ext cx="1004887" cy="1004887"/>
            </a:xfrm>
            <a:prstGeom prst="rect">
              <a:avLst/>
            </a:prstGeom>
            <a:noFill/>
          </p:spPr>
        </p:pic>
      </p:grpSp>
      <p:grpSp>
        <p:nvGrpSpPr>
          <p:cNvPr id="7" name="Group 68"/>
          <p:cNvGrpSpPr/>
          <p:nvPr/>
        </p:nvGrpSpPr>
        <p:grpSpPr>
          <a:xfrm>
            <a:off x="7467600" y="2286000"/>
            <a:ext cx="1524000" cy="1222177"/>
            <a:chOff x="6781800" y="685800"/>
            <a:chExt cx="1524000" cy="1222177"/>
          </a:xfrm>
        </p:grpSpPr>
        <p:sp>
          <p:nvSpPr>
            <p:cNvPr id="70" name="TextBox 105"/>
            <p:cNvSpPr txBox="1">
              <a:spLocks noChangeArrowheads="1"/>
            </p:cNvSpPr>
            <p:nvPr/>
          </p:nvSpPr>
          <p:spPr bwMode="auto">
            <a:xfrm>
              <a:off x="6781800" y="1600200"/>
              <a:ext cx="15240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b="1" dirty="0" smtClean="0">
                  <a:solidFill>
                    <a:schemeClr val="bg1"/>
                  </a:solidFill>
                  <a:latin typeface="+mj-lt"/>
                </a:rPr>
                <a:t>PDs</a:t>
              </a:r>
              <a:endParaRPr lang="en-US" sz="1400" b="1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71" name="Picture 9" descr="C:\Users\Tahir\Downloads\1352109874_MyComputer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996113" y="685800"/>
              <a:ext cx="1004887" cy="1004887"/>
            </a:xfrm>
            <a:prstGeom prst="rect">
              <a:avLst/>
            </a:prstGeom>
            <a:noFill/>
          </p:spPr>
        </p:pic>
      </p:grpSp>
      <p:pic>
        <p:nvPicPr>
          <p:cNvPr id="42" name="Picture 7" descr="C:\Users\Tahir\Downloads\db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09800" y="3746254"/>
            <a:ext cx="1295400" cy="1435346"/>
          </a:xfrm>
          <a:prstGeom prst="rect">
            <a:avLst/>
          </a:prstGeom>
          <a:noFill/>
        </p:spPr>
      </p:pic>
      <p:pic>
        <p:nvPicPr>
          <p:cNvPr id="43" name="Picture 7" descr="C:\Users\Tahir\Downloads\db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4400" y="3733800"/>
            <a:ext cx="1295400" cy="1435346"/>
          </a:xfrm>
          <a:prstGeom prst="rect">
            <a:avLst/>
          </a:prstGeom>
          <a:noFill/>
        </p:spPr>
      </p:pic>
      <p:sp>
        <p:nvSpPr>
          <p:cNvPr id="56" name="Rectangle 55"/>
          <p:cNvSpPr/>
          <p:nvPr/>
        </p:nvSpPr>
        <p:spPr bwMode="auto">
          <a:xfrm>
            <a:off x="3581400" y="1981200"/>
            <a:ext cx="1143000" cy="838200"/>
          </a:xfrm>
          <a:prstGeom prst="rect">
            <a:avLst/>
          </a:prstGeom>
          <a:noFill/>
        </p:spPr>
        <p:txBody>
          <a:bodyPr wrap="square">
            <a:prstTxWarp prst="textChevronInverted">
              <a:avLst>
                <a:gd name="adj" fmla="val 92300"/>
              </a:avLst>
            </a:prstTxWarp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+mj-lt"/>
              </a:rPr>
              <a:t>Working Paper/PC-I</a:t>
            </a:r>
          </a:p>
          <a:p>
            <a:pPr algn="ctr">
              <a:defRPr/>
            </a:pPr>
            <a:r>
              <a:rPr lang="en-US" sz="1400" b="1" dirty="0">
                <a:latin typeface="+mj-lt"/>
              </a:rPr>
              <a:t>Module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4800600" y="4038600"/>
            <a:ext cx="1143000" cy="660975"/>
          </a:xfrm>
          <a:prstGeom prst="rect">
            <a:avLst/>
          </a:prstGeom>
          <a:noFill/>
        </p:spPr>
        <p:txBody>
          <a:bodyPr wrap="square">
            <a:prstTxWarp prst="textChevronInverted">
              <a:avLst>
                <a:gd name="adj" fmla="val 81803"/>
              </a:avLst>
            </a:prstTxWarp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rgbClr val="002060"/>
                </a:solidFill>
              </a:rPr>
              <a:t>Monitoring Module</a:t>
            </a:r>
            <a:endParaRPr lang="en-US" sz="1600" b="1" dirty="0">
              <a:solidFill>
                <a:srgbClr val="002060"/>
              </a:solidFill>
            </a:endParaRPr>
          </a:p>
        </p:txBody>
      </p:sp>
      <p:cxnSp>
        <p:nvCxnSpPr>
          <p:cNvPr id="36" name="Straight Arrow Connector 35"/>
          <p:cNvCxnSpPr>
            <a:stCxn id="40" idx="7"/>
          </p:cNvCxnSpPr>
          <p:nvPr/>
        </p:nvCxnSpPr>
        <p:spPr>
          <a:xfrm flipV="1">
            <a:off x="5731246" y="1447800"/>
            <a:ext cx="1279154" cy="74575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6324600" y="2971800"/>
            <a:ext cx="1295402" cy="304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6400800" y="4191000"/>
            <a:ext cx="13716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6019800" y="5029200"/>
            <a:ext cx="121920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83"/>
          <p:cNvGrpSpPr/>
          <p:nvPr/>
        </p:nvGrpSpPr>
        <p:grpSpPr>
          <a:xfrm>
            <a:off x="1600200" y="4876801"/>
            <a:ext cx="533400" cy="457199"/>
            <a:chOff x="1600200" y="4876801"/>
            <a:chExt cx="533400" cy="457199"/>
          </a:xfrm>
        </p:grpSpPr>
        <p:cxnSp>
          <p:nvCxnSpPr>
            <p:cNvPr id="62" name="Straight Arrow Connector 61"/>
            <p:cNvCxnSpPr/>
            <p:nvPr/>
          </p:nvCxnSpPr>
          <p:spPr>
            <a:xfrm flipV="1">
              <a:off x="1600200" y="4876801"/>
              <a:ext cx="517154" cy="304799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H="1">
              <a:off x="1600200" y="5029200"/>
              <a:ext cx="533400" cy="304800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tangle 84"/>
          <p:cNvSpPr/>
          <p:nvPr/>
        </p:nvSpPr>
        <p:spPr bwMode="auto">
          <a:xfrm>
            <a:off x="2286000" y="4038600"/>
            <a:ext cx="1143000" cy="685800"/>
          </a:xfrm>
          <a:prstGeom prst="rect">
            <a:avLst/>
          </a:prstGeom>
          <a:noFill/>
        </p:spPr>
        <p:txBody>
          <a:bodyPr wrap="square">
            <a:prstTxWarp prst="textChevronInverted">
              <a:avLst>
                <a:gd name="adj" fmla="val 83159"/>
              </a:avLst>
            </a:prstTxWarp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j-lt"/>
              </a:rPr>
              <a:t>Evaluation</a:t>
            </a:r>
            <a:endParaRPr lang="en-US" sz="1400" b="1" dirty="0">
              <a:latin typeface="+mj-lt"/>
            </a:endParaRPr>
          </a:p>
          <a:p>
            <a:pPr algn="ctr">
              <a:defRPr/>
            </a:pPr>
            <a:r>
              <a:rPr lang="en-US" sz="1400" b="1" dirty="0">
                <a:latin typeface="+mj-lt"/>
              </a:rPr>
              <a:t>Module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555" name="Shape 58"/>
          <p:cNvCxnSpPr>
            <a:cxnSpLocks noChangeShapeType="1"/>
          </p:cNvCxnSpPr>
          <p:nvPr/>
        </p:nvCxnSpPr>
        <p:spPr bwMode="auto">
          <a:xfrm>
            <a:off x="3429000" y="2705100"/>
            <a:ext cx="685800" cy="419100"/>
          </a:xfrm>
          <a:prstGeom prst="bentConnector3">
            <a:avLst>
              <a:gd name="adj1" fmla="val 99463"/>
            </a:avLst>
          </a:prstGeom>
          <a:noFill/>
          <a:ln w="28575" algn="ctr">
            <a:solidFill>
              <a:srgbClr val="FFFF00"/>
            </a:solidFill>
            <a:miter lim="800000"/>
            <a:headEnd/>
            <a:tailEnd type="arrow" w="med" len="med"/>
          </a:ln>
        </p:spPr>
      </p:cxnSp>
      <p:sp>
        <p:nvSpPr>
          <p:cNvPr id="33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en-US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PMES Functional Architecture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638800" y="1143000"/>
            <a:ext cx="2133600" cy="1447800"/>
            <a:chOff x="6400800" y="1600200"/>
            <a:chExt cx="2133600" cy="1447800"/>
          </a:xfrm>
        </p:grpSpPr>
        <p:sp>
          <p:nvSpPr>
            <p:cNvPr id="83" name="Rounded Rectangle 82">
              <a:hlinkClick r:id="" action="ppaction://noaction"/>
            </p:cNvPr>
            <p:cNvSpPr/>
            <p:nvPr/>
          </p:nvSpPr>
          <p:spPr>
            <a:xfrm>
              <a:off x="6400800" y="1600200"/>
              <a:ext cx="2133600" cy="533400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kern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Executive Reports</a:t>
              </a: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6400800" y="2133600"/>
              <a:ext cx="2133600" cy="914400"/>
            </a:xfrm>
            <a:prstGeom prst="roundRect">
              <a:avLst/>
            </a:prstGeom>
            <a:gradFill rotWithShape="1">
              <a:gsLst>
                <a:gs pos="0">
                  <a:srgbClr val="0BD0D9">
                    <a:tint val="98000"/>
                    <a:shade val="25000"/>
                    <a:satMod val="250000"/>
                  </a:srgbClr>
                </a:gs>
                <a:gs pos="68000">
                  <a:srgbClr val="0BD0D9">
                    <a:tint val="86000"/>
                    <a:satMod val="115000"/>
                  </a:srgbClr>
                </a:gs>
                <a:gs pos="100000">
                  <a:srgbClr val="0BD0D9">
                    <a:tint val="50000"/>
                    <a:satMod val="150000"/>
                  </a:srgbClr>
                </a:gs>
              </a:gsLst>
              <a:path path="circle">
                <a:fillToRect l="50000" t="130000" r="50000" b="-30000"/>
              </a:path>
            </a:gradFill>
            <a:ln w="9525" cap="flat" cmpd="sng" algn="ctr">
              <a:solidFill>
                <a:srgbClr val="0BD0D9">
                  <a:shade val="50000"/>
                  <a:satMod val="103000"/>
                </a:srgbClr>
              </a:solidFill>
              <a:prstDash val="solid"/>
            </a:ln>
            <a:effectLst>
              <a:outerShdw blurRad="57150" dist="38100" dir="5400000" algn="ctr" rotWithShape="0">
                <a:srgbClr val="0BD0D9">
                  <a:shade val="9000"/>
                  <a:satMod val="105000"/>
                  <a:alpha val="4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125000"/>
                <a:defRPr/>
              </a:pPr>
              <a:r>
                <a:rPr lang="en-US" sz="1600" b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Summary Report, Analytical / Graphical Report</a:t>
              </a: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6781800" y="3124200"/>
            <a:ext cx="2133600" cy="1447800"/>
            <a:chOff x="6400800" y="1600200"/>
            <a:chExt cx="2133600" cy="1447800"/>
          </a:xfrm>
        </p:grpSpPr>
        <p:sp>
          <p:nvSpPr>
            <p:cNvPr id="86" name="Rounded Rectangle 85">
              <a:hlinkClick r:id="" action="ppaction://noaction"/>
            </p:cNvPr>
            <p:cNvSpPr/>
            <p:nvPr/>
          </p:nvSpPr>
          <p:spPr>
            <a:xfrm>
              <a:off x="6400800" y="1600200"/>
              <a:ext cx="2133600" cy="533400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kern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Professional Reports</a:t>
              </a: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6400800" y="2133600"/>
              <a:ext cx="2133600" cy="914400"/>
            </a:xfrm>
            <a:prstGeom prst="roundRect">
              <a:avLst/>
            </a:prstGeom>
            <a:gradFill rotWithShape="1">
              <a:gsLst>
                <a:gs pos="0">
                  <a:srgbClr val="0BD0D9">
                    <a:tint val="98000"/>
                    <a:shade val="25000"/>
                    <a:satMod val="250000"/>
                  </a:srgbClr>
                </a:gs>
                <a:gs pos="68000">
                  <a:srgbClr val="0BD0D9">
                    <a:tint val="86000"/>
                    <a:satMod val="115000"/>
                  </a:srgbClr>
                </a:gs>
                <a:gs pos="100000">
                  <a:srgbClr val="0BD0D9">
                    <a:tint val="50000"/>
                    <a:satMod val="150000"/>
                  </a:srgbClr>
                </a:gs>
              </a:gsLst>
              <a:path path="circle">
                <a:fillToRect l="50000" t="130000" r="50000" b="-30000"/>
              </a:path>
            </a:gradFill>
            <a:ln w="9525" cap="flat" cmpd="sng" algn="ctr">
              <a:solidFill>
                <a:srgbClr val="0BD0D9">
                  <a:shade val="50000"/>
                  <a:satMod val="103000"/>
                </a:srgbClr>
              </a:solidFill>
              <a:prstDash val="solid"/>
            </a:ln>
            <a:effectLst>
              <a:outerShdw blurRad="57150" dist="38100" dir="5400000" algn="ctr" rotWithShape="0">
                <a:srgbClr val="0BD0D9">
                  <a:shade val="9000"/>
                  <a:satMod val="105000"/>
                  <a:alpha val="4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125000"/>
                <a:defRPr/>
              </a:pPr>
              <a:r>
                <a:rPr lang="en-US" sz="1600" b="1" kern="0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Pre-defined Reports</a:t>
              </a:r>
              <a:endParaRPr lang="en-US" sz="1600" b="1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5638800" y="5105400"/>
            <a:ext cx="2133600" cy="1447800"/>
            <a:chOff x="6400800" y="1600200"/>
            <a:chExt cx="2133600" cy="1447800"/>
          </a:xfrm>
        </p:grpSpPr>
        <p:sp>
          <p:nvSpPr>
            <p:cNvPr id="91" name="Rounded Rectangle 90">
              <a:hlinkClick r:id="" action="ppaction://noaction"/>
            </p:cNvPr>
            <p:cNvSpPr/>
            <p:nvPr/>
          </p:nvSpPr>
          <p:spPr>
            <a:xfrm>
              <a:off x="6400800" y="1600200"/>
              <a:ext cx="2133600" cy="533400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kern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Summary Custom Report</a:t>
              </a: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6400800" y="2133600"/>
              <a:ext cx="2133600" cy="914400"/>
            </a:xfrm>
            <a:prstGeom prst="roundRect">
              <a:avLst/>
            </a:prstGeom>
            <a:gradFill rotWithShape="1">
              <a:gsLst>
                <a:gs pos="0">
                  <a:srgbClr val="0BD0D9">
                    <a:tint val="98000"/>
                    <a:shade val="25000"/>
                    <a:satMod val="250000"/>
                  </a:srgbClr>
                </a:gs>
                <a:gs pos="68000">
                  <a:srgbClr val="0BD0D9">
                    <a:tint val="86000"/>
                    <a:satMod val="115000"/>
                  </a:srgbClr>
                </a:gs>
                <a:gs pos="100000">
                  <a:srgbClr val="0BD0D9">
                    <a:tint val="50000"/>
                    <a:satMod val="150000"/>
                  </a:srgbClr>
                </a:gs>
              </a:gsLst>
              <a:path path="circle">
                <a:fillToRect l="50000" t="130000" r="50000" b="-30000"/>
              </a:path>
            </a:gradFill>
            <a:ln w="9525" cap="flat" cmpd="sng" algn="ctr">
              <a:solidFill>
                <a:srgbClr val="0BD0D9">
                  <a:shade val="50000"/>
                  <a:satMod val="103000"/>
                </a:srgbClr>
              </a:solidFill>
              <a:prstDash val="solid"/>
            </a:ln>
            <a:effectLst>
              <a:outerShdw blurRad="57150" dist="38100" dir="5400000" algn="ctr" rotWithShape="0">
                <a:srgbClr val="0BD0D9">
                  <a:shade val="9000"/>
                  <a:satMod val="105000"/>
                  <a:alpha val="4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125000"/>
                <a:defRPr/>
              </a:pPr>
              <a:r>
                <a:rPr lang="en-US" sz="1600" b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Sector/Ministry wise need-to-know basis report</a:t>
              </a: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2286000" y="5105400"/>
            <a:ext cx="2133600" cy="1447800"/>
            <a:chOff x="6400800" y="1600200"/>
            <a:chExt cx="2133600" cy="1447800"/>
          </a:xfrm>
        </p:grpSpPr>
        <p:sp>
          <p:nvSpPr>
            <p:cNvPr id="94" name="Rounded Rectangle 93">
              <a:hlinkClick r:id="" action="ppaction://noaction"/>
            </p:cNvPr>
            <p:cNvSpPr/>
            <p:nvPr/>
          </p:nvSpPr>
          <p:spPr>
            <a:xfrm>
              <a:off x="6400800" y="1600200"/>
              <a:ext cx="2133600" cy="533400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kern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Project wise Custom Report</a:t>
              </a: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6400800" y="2133600"/>
              <a:ext cx="2133600" cy="914400"/>
            </a:xfrm>
            <a:prstGeom prst="roundRect">
              <a:avLst/>
            </a:prstGeom>
            <a:gradFill rotWithShape="1">
              <a:gsLst>
                <a:gs pos="0">
                  <a:srgbClr val="0BD0D9">
                    <a:tint val="98000"/>
                    <a:shade val="25000"/>
                    <a:satMod val="250000"/>
                  </a:srgbClr>
                </a:gs>
                <a:gs pos="68000">
                  <a:srgbClr val="0BD0D9">
                    <a:tint val="86000"/>
                    <a:satMod val="115000"/>
                  </a:srgbClr>
                </a:gs>
                <a:gs pos="100000">
                  <a:srgbClr val="0BD0D9">
                    <a:tint val="50000"/>
                    <a:satMod val="150000"/>
                  </a:srgbClr>
                </a:gs>
              </a:gsLst>
              <a:path path="circle">
                <a:fillToRect l="50000" t="130000" r="50000" b="-30000"/>
              </a:path>
            </a:gradFill>
            <a:ln w="9525" cap="flat" cmpd="sng" algn="ctr">
              <a:solidFill>
                <a:srgbClr val="0BD0D9">
                  <a:shade val="50000"/>
                  <a:satMod val="103000"/>
                </a:srgbClr>
              </a:solidFill>
              <a:prstDash val="solid"/>
            </a:ln>
            <a:effectLst>
              <a:outerShdw blurRad="57150" dist="38100" dir="5400000" algn="ctr" rotWithShape="0">
                <a:srgbClr val="0BD0D9">
                  <a:shade val="9000"/>
                  <a:satMod val="105000"/>
                  <a:alpha val="4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125000"/>
                <a:defRPr/>
              </a:pPr>
              <a:r>
                <a:rPr lang="en-US" sz="1600" b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Project wise need-to-know basis report</a:t>
              </a:r>
            </a:p>
          </p:txBody>
        </p:sp>
      </p:grpSp>
      <p:sp>
        <p:nvSpPr>
          <p:cNvPr id="96" name="Rounded Rectangle 95"/>
          <p:cNvSpPr/>
          <p:nvPr/>
        </p:nvSpPr>
        <p:spPr>
          <a:xfrm>
            <a:off x="2133600" y="1219200"/>
            <a:ext cx="2133600" cy="5334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>
                <a:solidFill>
                  <a:sysClr val="windowText" lastClr="000000"/>
                </a:solidFill>
              </a:rPr>
              <a:t>Project Profile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1752600" y="1828800"/>
            <a:ext cx="2133600" cy="5334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>
                <a:solidFill>
                  <a:sysClr val="windowText" lastClr="000000"/>
                </a:solidFill>
              </a:rPr>
              <a:t>PSDP Allocation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1371600" y="2438400"/>
            <a:ext cx="2133600" cy="5334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>
                <a:solidFill>
                  <a:sysClr val="windowText" lastClr="000000"/>
                </a:solidFill>
              </a:rPr>
              <a:t>Cash/Work Plan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990600" y="3048000"/>
            <a:ext cx="2133600" cy="5334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>
                <a:solidFill>
                  <a:sysClr val="windowText" lastClr="000000"/>
                </a:solidFill>
              </a:rPr>
              <a:t>Releases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609600" y="3657600"/>
            <a:ext cx="2133600" cy="5334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>
                <a:solidFill>
                  <a:sysClr val="windowText" lastClr="000000"/>
                </a:solidFill>
              </a:rPr>
              <a:t>Monthly Progress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228600" y="4267200"/>
            <a:ext cx="2133600" cy="5334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>
                <a:solidFill>
                  <a:sysClr val="windowText" lastClr="000000"/>
                </a:solidFill>
              </a:rPr>
              <a:t>Monitoring Status</a:t>
            </a:r>
          </a:p>
        </p:txBody>
      </p:sp>
      <p:cxnSp>
        <p:nvCxnSpPr>
          <p:cNvPr id="23567" name="Shape 101"/>
          <p:cNvCxnSpPr>
            <a:cxnSpLocks noChangeShapeType="1"/>
          </p:cNvCxnSpPr>
          <p:nvPr/>
        </p:nvCxnSpPr>
        <p:spPr bwMode="auto">
          <a:xfrm rot="10800000" flipV="1">
            <a:off x="3352800" y="4724400"/>
            <a:ext cx="685800" cy="381000"/>
          </a:xfrm>
          <a:prstGeom prst="bentConnector2">
            <a:avLst/>
          </a:prstGeom>
          <a:noFill/>
          <a:ln w="28575" algn="ctr">
            <a:solidFill>
              <a:srgbClr val="FFFF00"/>
            </a:solidFill>
            <a:miter lim="800000"/>
            <a:headEnd/>
            <a:tailEnd type="arrow" w="med" len="med"/>
          </a:ln>
        </p:spPr>
      </p:cxnSp>
      <p:cxnSp>
        <p:nvCxnSpPr>
          <p:cNvPr id="23568" name="Shape 102"/>
          <p:cNvCxnSpPr>
            <a:cxnSpLocks noChangeShapeType="1"/>
          </p:cNvCxnSpPr>
          <p:nvPr/>
        </p:nvCxnSpPr>
        <p:spPr bwMode="auto">
          <a:xfrm>
            <a:off x="5334000" y="4495800"/>
            <a:ext cx="1371600" cy="609600"/>
          </a:xfrm>
          <a:prstGeom prst="bentConnector2">
            <a:avLst/>
          </a:prstGeom>
          <a:noFill/>
          <a:ln w="28575" algn="ctr">
            <a:solidFill>
              <a:srgbClr val="FFFF00"/>
            </a:solidFill>
            <a:miter lim="800000"/>
            <a:headEnd/>
            <a:tailEnd type="arrow" w="med" len="med"/>
          </a:ln>
        </p:spPr>
      </p:cxnSp>
      <p:cxnSp>
        <p:nvCxnSpPr>
          <p:cNvPr id="23569" name="Shape 58"/>
          <p:cNvCxnSpPr>
            <a:cxnSpLocks noChangeShapeType="1"/>
          </p:cNvCxnSpPr>
          <p:nvPr/>
        </p:nvCxnSpPr>
        <p:spPr bwMode="auto">
          <a:xfrm>
            <a:off x="5334000" y="4114800"/>
            <a:ext cx="1447800" cy="1588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FFFF00"/>
            </a:solidFill>
            <a:miter lim="800000"/>
            <a:headEnd/>
            <a:tailEnd type="arrow" w="med" len="med"/>
          </a:ln>
        </p:spPr>
      </p:cxnSp>
      <p:cxnSp>
        <p:nvCxnSpPr>
          <p:cNvPr id="23570" name="Shape 58"/>
          <p:cNvCxnSpPr>
            <a:cxnSpLocks noChangeShapeType="1"/>
          </p:cNvCxnSpPr>
          <p:nvPr/>
        </p:nvCxnSpPr>
        <p:spPr bwMode="auto">
          <a:xfrm rot="5400000" flipH="1" flipV="1">
            <a:off x="4800600" y="2286000"/>
            <a:ext cx="990600" cy="685800"/>
          </a:xfrm>
          <a:prstGeom prst="bentConnector2">
            <a:avLst/>
          </a:prstGeom>
          <a:noFill/>
          <a:ln w="28575" algn="ctr">
            <a:solidFill>
              <a:srgbClr val="FFFF00"/>
            </a:solidFill>
            <a:miter lim="800000"/>
            <a:headEnd/>
            <a:tailEnd type="arrow" w="med" len="med"/>
          </a:ln>
        </p:spPr>
      </p:cxnSp>
      <p:cxnSp>
        <p:nvCxnSpPr>
          <p:cNvPr id="23571" name="Shape 58"/>
          <p:cNvCxnSpPr>
            <a:cxnSpLocks noChangeShapeType="1"/>
          </p:cNvCxnSpPr>
          <p:nvPr/>
        </p:nvCxnSpPr>
        <p:spPr bwMode="auto">
          <a:xfrm>
            <a:off x="4267200" y="1485900"/>
            <a:ext cx="457200" cy="1562100"/>
          </a:xfrm>
          <a:prstGeom prst="bentConnector2">
            <a:avLst/>
          </a:prstGeom>
          <a:noFill/>
          <a:ln w="28575" algn="ctr">
            <a:solidFill>
              <a:srgbClr val="FFFF00"/>
            </a:solidFill>
            <a:miter lim="800000"/>
            <a:headEnd/>
            <a:tailEnd type="arrow" w="med" len="med"/>
          </a:ln>
        </p:spPr>
      </p:cxnSp>
      <p:cxnSp>
        <p:nvCxnSpPr>
          <p:cNvPr id="23572" name="Shape 58"/>
          <p:cNvCxnSpPr>
            <a:cxnSpLocks noChangeShapeType="1"/>
          </p:cNvCxnSpPr>
          <p:nvPr/>
        </p:nvCxnSpPr>
        <p:spPr bwMode="auto">
          <a:xfrm>
            <a:off x="3886200" y="2095500"/>
            <a:ext cx="533400" cy="952500"/>
          </a:xfrm>
          <a:prstGeom prst="bentConnector2">
            <a:avLst/>
          </a:prstGeom>
          <a:noFill/>
          <a:ln w="28575" algn="ctr">
            <a:solidFill>
              <a:srgbClr val="FFFF00"/>
            </a:solidFill>
            <a:miter lim="800000"/>
            <a:headEnd/>
            <a:tailEnd type="arrow" w="med" len="med"/>
          </a:ln>
        </p:spPr>
      </p:cxnSp>
      <p:cxnSp>
        <p:nvCxnSpPr>
          <p:cNvPr id="23573" name="Shape 58"/>
          <p:cNvCxnSpPr>
            <a:cxnSpLocks noChangeShapeType="1"/>
          </p:cNvCxnSpPr>
          <p:nvPr/>
        </p:nvCxnSpPr>
        <p:spPr bwMode="auto">
          <a:xfrm>
            <a:off x="3124200" y="3314700"/>
            <a:ext cx="685800" cy="19050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FFFF00"/>
            </a:solidFill>
            <a:miter lim="800000"/>
            <a:headEnd/>
            <a:tailEnd type="arrow" w="med" len="med"/>
          </a:ln>
        </p:spPr>
      </p:cxnSp>
      <p:cxnSp>
        <p:nvCxnSpPr>
          <p:cNvPr id="23574" name="Shape 58"/>
          <p:cNvCxnSpPr>
            <a:cxnSpLocks noChangeShapeType="1"/>
          </p:cNvCxnSpPr>
          <p:nvPr/>
        </p:nvCxnSpPr>
        <p:spPr bwMode="auto">
          <a:xfrm>
            <a:off x="2743200" y="3924300"/>
            <a:ext cx="1066800" cy="11430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FFFF00"/>
            </a:solidFill>
            <a:miter lim="800000"/>
            <a:headEnd/>
            <a:tailEnd type="arrow" w="med" len="med"/>
          </a:ln>
        </p:spPr>
      </p:cxnSp>
      <p:cxnSp>
        <p:nvCxnSpPr>
          <p:cNvPr id="23575" name="Shape 58"/>
          <p:cNvCxnSpPr>
            <a:cxnSpLocks noChangeShapeType="1"/>
          </p:cNvCxnSpPr>
          <p:nvPr/>
        </p:nvCxnSpPr>
        <p:spPr bwMode="auto">
          <a:xfrm>
            <a:off x="2362200" y="4533900"/>
            <a:ext cx="1447800" cy="1588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FFFF00"/>
            </a:solidFill>
            <a:miter lim="800000"/>
            <a:headEnd/>
            <a:tailEnd type="arrow" w="med" len="med"/>
          </a:ln>
        </p:spPr>
      </p:cxnSp>
      <p:sp>
        <p:nvSpPr>
          <p:cNvPr id="113" name="Flowchart: Magnetic Disk 112"/>
          <p:cNvSpPr/>
          <p:nvPr/>
        </p:nvSpPr>
        <p:spPr>
          <a:xfrm>
            <a:off x="3810000" y="3048000"/>
            <a:ext cx="1524000" cy="1752600"/>
          </a:xfrm>
          <a:prstGeom prst="flowChartMagneticDisk">
            <a:avLst/>
          </a:prstGeom>
          <a:solidFill>
            <a:srgbClr val="A5C24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57150" dist="38100" dir="5400000" algn="ctr" rotWithShape="0">
              <a:srgbClr val="A5C249">
                <a:shade val="9000"/>
                <a:satMod val="105000"/>
                <a:alpha val="4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kern="0" cap="all" dirty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itchFamily="34" charset="0"/>
                <a:cs typeface="Arial" pitchFamily="34" charset="0"/>
              </a:rPr>
              <a:t>PMES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Users\Tahir\Downloads\sq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0864" y="4157004"/>
            <a:ext cx="2418472" cy="2209800"/>
          </a:xfrm>
          <a:prstGeom prst="rect">
            <a:avLst/>
          </a:prstGeom>
          <a:noFill/>
        </p:spPr>
      </p:pic>
      <p:sp>
        <p:nvSpPr>
          <p:cNvPr id="81" name="TextBox 80"/>
          <p:cNvSpPr txBox="1"/>
          <p:nvPr/>
        </p:nvSpPr>
        <p:spPr>
          <a:xfrm>
            <a:off x="4128868" y="4614204"/>
            <a:ext cx="1066800" cy="275786"/>
          </a:xfrm>
          <a:prstGeom prst="rect">
            <a:avLst/>
          </a:prstGeom>
          <a:noFill/>
        </p:spPr>
        <p:txBody>
          <a:bodyPr>
            <a:prstTxWarp prst="textChevronInverted">
              <a:avLst>
                <a:gd name="adj" fmla="val 100000"/>
              </a:avLst>
            </a:prstTxWarp>
            <a:spAutoFit/>
            <a:scene3d>
              <a:camera prst="perspectiveFront"/>
              <a:lightRig rig="threePt" dir="t"/>
            </a:scene3d>
          </a:bodyPr>
          <a:lstStyle/>
          <a:p>
            <a:pPr>
              <a:defRPr/>
            </a:pPr>
            <a:r>
              <a:rPr lang="en-US" sz="2000" b="1" dirty="0"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</a:rPr>
              <a:t>PMES</a:t>
            </a:r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2362200" y="4114800"/>
            <a:ext cx="1447800" cy="838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223" name="Line 5"/>
          <p:cNvSpPr>
            <a:spLocks noChangeShapeType="1"/>
          </p:cNvSpPr>
          <p:nvPr/>
        </p:nvSpPr>
        <p:spPr bwMode="auto">
          <a:xfrm flipH="1" flipV="1">
            <a:off x="2362200" y="4114800"/>
            <a:ext cx="1752600" cy="381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224" name="Line 6"/>
          <p:cNvSpPr>
            <a:spLocks noChangeShapeType="1"/>
          </p:cNvSpPr>
          <p:nvPr/>
        </p:nvSpPr>
        <p:spPr bwMode="auto">
          <a:xfrm flipH="1">
            <a:off x="4114800" y="3392488"/>
            <a:ext cx="457200" cy="11033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225" name="Line 5"/>
          <p:cNvSpPr>
            <a:spLocks noChangeShapeType="1"/>
          </p:cNvSpPr>
          <p:nvPr/>
        </p:nvSpPr>
        <p:spPr bwMode="auto">
          <a:xfrm flipH="1" flipV="1">
            <a:off x="4572000" y="3352800"/>
            <a:ext cx="457200" cy="1143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227" name="Slide Number Placeholder 5"/>
          <p:cNvSpPr txBox="1">
            <a:spLocks noGrp="1"/>
          </p:cNvSpPr>
          <p:nvPr/>
        </p:nvSpPr>
        <p:spPr bwMode="auto">
          <a:xfrm>
            <a:off x="8782050" y="6570663"/>
            <a:ext cx="3619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fld id="{EE1460B1-2649-45E5-8C9E-B0CC7DF4753E}" type="slidenum">
              <a:rPr lang="en-US" sz="1200">
                <a:solidFill>
                  <a:srgbClr val="FFFF00"/>
                </a:solidFill>
              </a:rPr>
              <a:pPr algn="ctr"/>
              <a:t>6</a:t>
            </a:fld>
            <a:endParaRPr lang="en-US" sz="1200">
              <a:solidFill>
                <a:srgbClr val="FFFF00"/>
              </a:solidFill>
            </a:endParaRPr>
          </a:p>
        </p:txBody>
      </p:sp>
      <p:sp>
        <p:nvSpPr>
          <p:cNvPr id="14358" name="Rectangle 3"/>
          <p:cNvSpPr>
            <a:spLocks noChangeArrowheads="1"/>
          </p:cNvSpPr>
          <p:nvPr/>
        </p:nvSpPr>
        <p:spPr bwMode="auto">
          <a:xfrm>
            <a:off x="7696200" y="2590800"/>
            <a:ext cx="533400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4488" indent="-344488" eaLnBrk="0" hangingPunct="0">
              <a:spcBef>
                <a:spcPct val="55000"/>
              </a:spcBef>
              <a:buClr>
                <a:srgbClr val="FFFF00"/>
              </a:buClr>
              <a:buSzPct val="165000"/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PD</a:t>
            </a:r>
          </a:p>
        </p:txBody>
      </p:sp>
      <p:pic>
        <p:nvPicPr>
          <p:cNvPr id="9229" name="Picture 2" descr="j02920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467600" y="2998788"/>
            <a:ext cx="877888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Oval 24"/>
          <p:cNvSpPr/>
          <p:nvPr/>
        </p:nvSpPr>
        <p:spPr bwMode="auto">
          <a:xfrm>
            <a:off x="6781800" y="2590800"/>
            <a:ext cx="2286000" cy="2286000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6" name="Rounded Rectangle 25"/>
          <p:cNvSpPr/>
          <p:nvPr/>
        </p:nvSpPr>
        <p:spPr bwMode="auto">
          <a:xfrm>
            <a:off x="6961496" y="3962400"/>
            <a:ext cx="9144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+mj-lt"/>
              </a:rPr>
              <a:t>Submit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7973704" y="3962400"/>
            <a:ext cx="9144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+mj-lt"/>
              </a:rPr>
              <a:t>Save</a:t>
            </a: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4038600" y="1066800"/>
            <a:ext cx="990600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4488" indent="-344488" eaLnBrk="0" hangingPunct="0">
              <a:spcBef>
                <a:spcPct val="55000"/>
              </a:spcBef>
              <a:buClr>
                <a:srgbClr val="FFFF00"/>
              </a:buClr>
              <a:buSzPct val="165000"/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Ministry</a:t>
            </a:r>
          </a:p>
        </p:txBody>
      </p:sp>
      <p:pic>
        <p:nvPicPr>
          <p:cNvPr id="9238" name="Picture 2" descr="j02920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4114800" y="1474788"/>
            <a:ext cx="877888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Oval 49"/>
          <p:cNvSpPr/>
          <p:nvPr/>
        </p:nvSpPr>
        <p:spPr bwMode="auto">
          <a:xfrm>
            <a:off x="3429000" y="1066800"/>
            <a:ext cx="2286000" cy="2286000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1" name="Rounded Rectangle 50"/>
          <p:cNvSpPr/>
          <p:nvPr/>
        </p:nvSpPr>
        <p:spPr bwMode="auto">
          <a:xfrm>
            <a:off x="3608696" y="2438400"/>
            <a:ext cx="9144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+mj-lt"/>
              </a:rPr>
              <a:t>Clear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4620904" y="2438400"/>
            <a:ext cx="9144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+mj-lt"/>
              </a:rPr>
              <a:t>Not Clear</a:t>
            </a:r>
          </a:p>
        </p:txBody>
      </p:sp>
      <p:pic>
        <p:nvPicPr>
          <p:cNvPr id="9246" name="Picture 9" descr="j02920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2998788"/>
            <a:ext cx="928688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762000" y="2590800"/>
            <a:ext cx="990600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4488" indent="-344488" algn="ctr" eaLnBrk="0" hangingPunct="0">
              <a:spcBef>
                <a:spcPct val="55000"/>
              </a:spcBef>
              <a:buClr>
                <a:srgbClr val="FFFF00"/>
              </a:buClr>
              <a:buSzPct val="165000"/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P&amp;D</a:t>
            </a:r>
          </a:p>
        </p:txBody>
      </p:sp>
      <p:sp>
        <p:nvSpPr>
          <p:cNvPr id="57" name="Oval 56"/>
          <p:cNvSpPr/>
          <p:nvPr/>
        </p:nvSpPr>
        <p:spPr bwMode="auto">
          <a:xfrm>
            <a:off x="152400" y="2590800"/>
            <a:ext cx="2286000" cy="2286000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8" name="Rounded Rectangle 57"/>
          <p:cNvSpPr/>
          <p:nvPr/>
        </p:nvSpPr>
        <p:spPr bwMode="auto">
          <a:xfrm>
            <a:off x="332096" y="3962400"/>
            <a:ext cx="9144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+mj-lt"/>
              </a:rPr>
              <a:t>Approve</a:t>
            </a:r>
          </a:p>
        </p:txBody>
      </p:sp>
      <p:sp>
        <p:nvSpPr>
          <p:cNvPr id="59" name="Rounded Rectangle 58"/>
          <p:cNvSpPr/>
          <p:nvPr/>
        </p:nvSpPr>
        <p:spPr bwMode="auto">
          <a:xfrm>
            <a:off x="1344304" y="3962400"/>
            <a:ext cx="9144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50" b="1" dirty="0">
                <a:solidFill>
                  <a:schemeClr val="bg1"/>
                </a:solidFill>
              </a:rPr>
              <a:t>Disapprove</a:t>
            </a:r>
          </a:p>
        </p:txBody>
      </p:sp>
      <p:sp>
        <p:nvSpPr>
          <p:cNvPr id="75" name="Oval 74"/>
          <p:cNvSpPr/>
          <p:nvPr/>
        </p:nvSpPr>
        <p:spPr bwMode="auto">
          <a:xfrm>
            <a:off x="3429000" y="1066800"/>
            <a:ext cx="2286000" cy="2286000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78" name="Oval 77"/>
          <p:cNvSpPr/>
          <p:nvPr/>
        </p:nvSpPr>
        <p:spPr bwMode="auto">
          <a:xfrm>
            <a:off x="152400" y="2590800"/>
            <a:ext cx="2286000" cy="2286000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79" name="Oval 78"/>
          <p:cNvSpPr/>
          <p:nvPr/>
        </p:nvSpPr>
        <p:spPr bwMode="auto">
          <a:xfrm>
            <a:off x="6781800" y="2590800"/>
            <a:ext cx="2286000" cy="2286000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9258" name="Line 5"/>
          <p:cNvSpPr>
            <a:spLocks noChangeShapeType="1"/>
          </p:cNvSpPr>
          <p:nvPr/>
        </p:nvSpPr>
        <p:spPr bwMode="auto">
          <a:xfrm flipV="1">
            <a:off x="5429250" y="4114800"/>
            <a:ext cx="1428750" cy="762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259" name="Line 6"/>
          <p:cNvSpPr>
            <a:spLocks noChangeShapeType="1"/>
          </p:cNvSpPr>
          <p:nvPr/>
        </p:nvSpPr>
        <p:spPr bwMode="auto">
          <a:xfrm flipH="1">
            <a:off x="5029200" y="4114800"/>
            <a:ext cx="1752600" cy="341313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1" name="Oval 20"/>
          <p:cNvSpPr>
            <a:spLocks noChangeArrowheads="1"/>
          </p:cNvSpPr>
          <p:nvPr/>
        </p:nvSpPr>
        <p:spPr bwMode="auto">
          <a:xfrm>
            <a:off x="5338763" y="4757738"/>
            <a:ext cx="249237" cy="195262"/>
          </a:xfrm>
          <a:prstGeom prst="ellipse">
            <a:avLst/>
          </a:prstGeom>
          <a:solidFill>
            <a:srgbClr val="3366FF"/>
          </a:solidFill>
          <a:ln w="9525" algn="ctr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chemeClr val="accent1">
                    <a:lumMod val="20000"/>
                    <a:lumOff val="80000"/>
                  </a:schemeClr>
                </a:solidFill>
              </a:rPr>
              <a:t>CW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152400" y="6157913"/>
            <a:ext cx="5867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5425" indent="-225425">
              <a:buClr>
                <a:srgbClr val="FFFF00"/>
              </a:buClr>
              <a:buSzPct val="150000"/>
              <a:buFont typeface="Arial" charset="0"/>
              <a:buChar char="•"/>
              <a:defRPr/>
            </a:pPr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11-10-2016, </a:t>
            </a:r>
            <a:r>
              <a:rPr lang="en-US" sz="1200" b="1" dirty="0">
                <a:solidFill>
                  <a:srgbClr val="FFFFFF"/>
                </a:solidFill>
                <a:latin typeface="+mj-lt"/>
              </a:rPr>
              <a:t>Cleared &amp; Submitted to Planning Commission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152400" y="6505575"/>
            <a:ext cx="4800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5425" indent="-225425">
              <a:buClr>
                <a:srgbClr val="FFFF00"/>
              </a:buClr>
              <a:buSzPct val="150000"/>
              <a:buFont typeface="Arial" charset="0"/>
              <a:buChar char="•"/>
              <a:defRPr/>
            </a:pPr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12-10-2016, </a:t>
            </a:r>
            <a:r>
              <a:rPr lang="en-US" sz="1200" b="1" dirty="0">
                <a:solidFill>
                  <a:srgbClr val="FFFFFF"/>
                </a:solidFill>
                <a:latin typeface="+mj-lt"/>
              </a:rPr>
              <a:t>Approved / Disapproved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2400" y="5819775"/>
            <a:ext cx="4191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5425" indent="-225425">
              <a:buClr>
                <a:srgbClr val="FFFF00"/>
              </a:buClr>
              <a:buSzPct val="150000"/>
              <a:buFont typeface="Arial" pitchFamily="34" charset="0"/>
              <a:buChar char="•"/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+mj-lt"/>
              </a:rPr>
              <a:t>10-10-2016, </a:t>
            </a:r>
            <a:r>
              <a:rPr lang="en-US" sz="1200" b="1" dirty="0">
                <a:solidFill>
                  <a:schemeClr val="bg1"/>
                </a:solidFill>
                <a:latin typeface="+mj-lt"/>
              </a:rPr>
              <a:t>Submitted to Ministry concerned</a:t>
            </a:r>
          </a:p>
        </p:txBody>
      </p:sp>
      <p:sp>
        <p:nvSpPr>
          <p:cNvPr id="43" name="Title 1"/>
          <p:cNvSpPr txBox="1">
            <a:spLocks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en-US" sz="3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Flow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(On-line Ministries)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7 L 0.1526 -0.1078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00" y="-5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26 -0.10774 L -0.04566 -0.05525 L -0.09167 -0.21456 " pathEditMode="relative" ptsTypes="AAA">
                                      <p:cBhvr>
                                        <p:cTn id="2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74 -0.21896 L -0.04653 -0.05526 L 0.15017 -0.10982 " pathEditMode="relative" rAng="0" ptsTypes="AAA">
                                      <p:cBhvr>
                                        <p:cTn id="3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00" y="8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809 -0.21919 L -0.14566 -0.05549 L -0.3375 -0.11237 " pathEditMode="relative" ptsTypes="AAA">
                                      <p:cBhvr>
                                        <p:cTn id="5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3" presetClass="exit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907 -0.10774 L -0.14723 -0.05549 L -0.09809 -0.21919 " pathEditMode="relative" rAng="0" ptsTypes="AAA">
                                      <p:cBhvr>
                                        <p:cTn id="6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00" y="-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26 -0.10787 L -0.0474 -0.05231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2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907 -0.10774 L -0.18073 0.01434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00" y="610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75" grpId="2" animBg="1"/>
      <p:bldP spid="75" grpId="3" animBg="1"/>
      <p:bldP spid="78" grpId="0" animBg="1"/>
      <p:bldP spid="78" grpId="1" animBg="1"/>
      <p:bldP spid="78" grpId="2" animBg="1"/>
      <p:bldP spid="79" grpId="0" animBg="1"/>
      <p:bldP spid="79" grpId="1" animBg="1"/>
      <p:bldP spid="31" grpId="0" animBg="1"/>
      <p:bldP spid="31" grpId="1" animBg="1"/>
      <p:bldP spid="31" grpId="2" animBg="1"/>
      <p:bldP spid="31" grpId="3" animBg="1"/>
      <p:bldP spid="32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One Pager Application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685800" y="1219200"/>
            <a:ext cx="7924800" cy="416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To provide a project synopsis in summarize page format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Provide flexibility to Project Authorities to enter  project data without having detailed information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Stores retrieves and prints One Pagers of PSDP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Provide analytical dashboard for executive management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SMS notification feature</a:t>
            </a:r>
          </a:p>
          <a:p>
            <a:pPr lvl="0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ACHIEVEMENTS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304800" y="1081474"/>
            <a:ext cx="8839200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38 federal ministries/divisions of PSDP 2016-17 have been brought online </a:t>
            </a:r>
          </a:p>
          <a:p>
            <a:pPr marL="342900" lvl="1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A data bank of more than 3000 PSDP projects have been created</a:t>
            </a:r>
          </a:p>
          <a:p>
            <a:pPr marL="342900" lvl="1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More than 2000 registered users of PMES have been created</a:t>
            </a:r>
          </a:p>
          <a:p>
            <a:pPr marL="342900" lvl="1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More than 3600 monitoring reports have been stored</a:t>
            </a:r>
          </a:p>
          <a:p>
            <a:pPr marL="342900" lvl="1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One Pager Dashboard developed for PSDP projects performance analysis</a:t>
            </a:r>
          </a:p>
          <a:p>
            <a:pPr marL="342900" lvl="1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Continuous  IT &amp; Network support to Projects Wing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FUTURE PLANS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838200" y="914400"/>
            <a:ext cx="8001000" cy="4859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Monitoring Module functionality enhancement</a:t>
            </a:r>
          </a:p>
          <a:p>
            <a:pPr marL="342900" lvl="1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Implementation / Customization of Working Paper and Evaluation Modules</a:t>
            </a:r>
          </a:p>
          <a:p>
            <a:pPr marL="342900" lvl="1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Strengthening of PMES operations(Trainings, help desk support etc.)</a:t>
            </a:r>
          </a:p>
          <a:p>
            <a:pPr marL="342900" lvl="1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New Software application development</a:t>
            </a:r>
          </a:p>
          <a:p>
            <a:pPr marL="342900" lvl="1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Enhancement of Dashboard functionality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4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</TotalTime>
  <Words>440</Words>
  <Application>Microsoft Office PowerPoint</Application>
  <PresentationFormat>On-screen Show (4:3)</PresentationFormat>
  <Paragraphs>140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Presentation4</vt:lpstr>
      <vt:lpstr>Changed</vt:lpstr>
      <vt:lpstr>MIS SECTION’S MAJOR OBJECTIVES</vt:lpstr>
      <vt:lpstr>PMES SYSTEM</vt:lpstr>
      <vt:lpstr>Slide 4</vt:lpstr>
      <vt:lpstr>Slide 5</vt:lpstr>
      <vt:lpstr>Slide 6</vt:lpstr>
      <vt:lpstr>One Pager Application</vt:lpstr>
      <vt:lpstr>ACHIEVEMENTS</vt:lpstr>
      <vt:lpstr>FUTURE PLANS</vt:lpstr>
      <vt:lpstr>Slide 10</vt:lpstr>
      <vt:lpstr> Thanks</vt:lpstr>
      <vt:lpstr>Slide 12</vt:lpstr>
    </vt:vector>
  </TitlesOfParts>
  <Company>creativE Lodge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 Monitoring &amp; Evaluation System</dc:title>
  <dc:creator>dgmis</dc:creator>
  <cp:lastModifiedBy>Yasser H. Qureshi</cp:lastModifiedBy>
  <cp:revision>225</cp:revision>
  <cp:lastPrinted>2016-03-08T07:04:28Z</cp:lastPrinted>
  <dcterms:created xsi:type="dcterms:W3CDTF">2012-11-05T06:33:25Z</dcterms:created>
  <dcterms:modified xsi:type="dcterms:W3CDTF">2017-02-20T17:21:55Z</dcterms:modified>
</cp:coreProperties>
</file>