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357489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101167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1479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2586750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3298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683329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3596118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60761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144203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C6327-BB10-41E7-9A5A-7D62365FA12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362069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C6327-BB10-41E7-9A5A-7D62365FA124}"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268596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C6327-BB10-41E7-9A5A-7D62365FA124}"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323003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C6327-BB10-41E7-9A5A-7D62365FA124}"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416407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C6327-BB10-41E7-9A5A-7D62365FA124}"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254477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DC6327-BB10-41E7-9A5A-7D62365FA124}"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304868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DC6327-BB10-41E7-9A5A-7D62365FA124}"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E21DB-1761-4358-9F91-9938490C4F6D}" type="slidenum">
              <a:rPr lang="en-US" smtClean="0"/>
              <a:t>‹#›</a:t>
            </a:fld>
            <a:endParaRPr lang="en-US"/>
          </a:p>
        </p:txBody>
      </p:sp>
    </p:spTree>
    <p:extLst>
      <p:ext uri="{BB962C8B-B14F-4D97-AF65-F5344CB8AC3E}">
        <p14:creationId xmlns:p14="http://schemas.microsoft.com/office/powerpoint/2010/main" val="357093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DC6327-BB10-41E7-9A5A-7D62365FA124}" type="datetimeFigureOut">
              <a:rPr lang="en-US" smtClean="0"/>
              <a:t>10/20/2022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9E21DB-1761-4358-9F91-9938490C4F6D}" type="slidenum">
              <a:rPr lang="en-US" smtClean="0"/>
              <a:t>‹#›</a:t>
            </a:fld>
            <a:endParaRPr lang="en-US"/>
          </a:p>
        </p:txBody>
      </p:sp>
    </p:spTree>
    <p:extLst>
      <p:ext uri="{BB962C8B-B14F-4D97-AF65-F5344CB8AC3E}">
        <p14:creationId xmlns:p14="http://schemas.microsoft.com/office/powerpoint/2010/main" val="13758383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01CE18C7-CC9E-153E-54C6-AB62DFCDDF02}"/>
              </a:ext>
            </a:extLst>
          </p:cNvPr>
          <p:cNvSpPr>
            <a:spLocks noGrp="1"/>
          </p:cNvSpPr>
          <p:nvPr>
            <p:ph type="subTitle" idx="1"/>
          </p:nvPr>
        </p:nvSpPr>
        <p:spPr>
          <a:xfrm>
            <a:off x="1507067" y="4050833"/>
            <a:ext cx="7766936" cy="1096899"/>
          </a:xfrm>
        </p:spPr>
        <p:txBody>
          <a:bodyPr>
            <a:normAutofit/>
          </a:bodyPr>
          <a:lstStyle/>
          <a:p>
            <a:r>
              <a:rPr lang="en-US">
                <a:solidFill>
                  <a:schemeClr val="tx1"/>
                </a:solidFill>
              </a:rPr>
              <a:t>Yasser Al-Ali</a:t>
            </a:r>
          </a:p>
        </p:txBody>
      </p:sp>
      <p:sp>
        <p:nvSpPr>
          <p:cNvPr id="2" name="Title 1">
            <a:extLst>
              <a:ext uri="{FF2B5EF4-FFF2-40B4-BE49-F238E27FC236}">
                <a16:creationId xmlns:a16="http://schemas.microsoft.com/office/drawing/2014/main" id="{8E16F61E-AAAC-1AA1-3D3C-37253D0F12FB}"/>
              </a:ext>
            </a:extLst>
          </p:cNvPr>
          <p:cNvSpPr>
            <a:spLocks noGrp="1"/>
          </p:cNvSpPr>
          <p:nvPr>
            <p:ph type="ctrTitle"/>
          </p:nvPr>
        </p:nvSpPr>
        <p:spPr>
          <a:xfrm>
            <a:off x="1507067" y="2404534"/>
            <a:ext cx="7766936" cy="1646302"/>
          </a:xfrm>
        </p:spPr>
        <p:txBody>
          <a:bodyPr>
            <a:normAutofit/>
          </a:bodyPr>
          <a:lstStyle/>
          <a:p>
            <a:r>
              <a:rPr lang="en-US" dirty="0"/>
              <a:t>SQL Project </a:t>
            </a:r>
          </a:p>
        </p:txBody>
      </p:sp>
    </p:spTree>
    <p:extLst>
      <p:ext uri="{BB962C8B-B14F-4D97-AF65-F5344CB8AC3E}">
        <p14:creationId xmlns:p14="http://schemas.microsoft.com/office/powerpoint/2010/main" val="35053711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9" name="Isosceles Triangle 10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ECA06FD-706E-8F0B-0283-CDDC5D1977C1}"/>
              </a:ext>
            </a:extLst>
          </p:cNvPr>
          <p:cNvSpPr>
            <a:spLocks noGrp="1"/>
          </p:cNvSpPr>
          <p:nvPr>
            <p:ph type="title"/>
          </p:nvPr>
        </p:nvSpPr>
        <p:spPr>
          <a:xfrm>
            <a:off x="673754" y="643467"/>
            <a:ext cx="4203045" cy="1375608"/>
          </a:xfrm>
        </p:spPr>
        <p:txBody>
          <a:bodyPr anchor="ctr">
            <a:normAutofit/>
          </a:bodyPr>
          <a:lstStyle/>
          <a:p>
            <a:r>
              <a:rPr lang="en-US" sz="3300">
                <a:solidFill>
                  <a:schemeClr val="bg1"/>
                </a:solidFill>
              </a:rPr>
              <a:t>Question 1: Family Friendly films rentals</a:t>
            </a:r>
          </a:p>
        </p:txBody>
      </p:sp>
      <p:sp>
        <p:nvSpPr>
          <p:cNvPr id="1030" name="Content Placeholder 1029">
            <a:extLst>
              <a:ext uri="{FF2B5EF4-FFF2-40B4-BE49-F238E27FC236}">
                <a16:creationId xmlns:a16="http://schemas.microsoft.com/office/drawing/2014/main" id="{DCF200C4-0AD6-9D7C-32A8-11425073189A}"/>
              </a:ext>
            </a:extLst>
          </p:cNvPr>
          <p:cNvSpPr>
            <a:spLocks noGrp="1"/>
          </p:cNvSpPr>
          <p:nvPr>
            <p:ph idx="1"/>
          </p:nvPr>
        </p:nvSpPr>
        <p:spPr>
          <a:xfrm>
            <a:off x="673754" y="2160590"/>
            <a:ext cx="3973943" cy="3440110"/>
          </a:xfrm>
        </p:spPr>
        <p:txBody>
          <a:bodyPr>
            <a:normAutofit/>
          </a:bodyPr>
          <a:lstStyle/>
          <a:p>
            <a:r>
              <a:rPr lang="en-US">
                <a:solidFill>
                  <a:schemeClr val="bg1"/>
                </a:solidFill>
              </a:rPr>
              <a:t>We want to understand more about the films families are watching based on the categories. As the chart shows, the highest category being watched is the “Family” category followed by the “Animation” category.</a:t>
            </a:r>
          </a:p>
        </p:txBody>
      </p:sp>
      <p:pic>
        <p:nvPicPr>
          <p:cNvPr id="1026" name="Picture 2">
            <a:extLst>
              <a:ext uri="{FF2B5EF4-FFF2-40B4-BE49-F238E27FC236}">
                <a16:creationId xmlns:a16="http://schemas.microsoft.com/office/drawing/2014/main" id="{C7191EF5-BBB9-4A5B-FC49-BE21BCBC78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083"/>
          <a:stretch/>
        </p:blipFill>
        <p:spPr bwMode="auto">
          <a:xfrm>
            <a:off x="6096001" y="1913308"/>
            <a:ext cx="5143500" cy="3018869"/>
          </a:xfrm>
          <a:prstGeom prst="rect">
            <a:avLst/>
          </a:prstGeom>
          <a:noFill/>
          <a:extLst>
            <a:ext uri="{909E8E84-426E-40DD-AFC4-6F175D3DCCD1}">
              <a14:hiddenFill xmlns:a14="http://schemas.microsoft.com/office/drawing/2010/main">
                <a:solidFill>
                  <a:srgbClr val="FFFFFF"/>
                </a:solidFill>
              </a14:hiddenFill>
            </a:ext>
          </a:extLst>
        </p:spPr>
      </p:pic>
      <p:sp>
        <p:nvSpPr>
          <p:cNvPr id="1041" name="Isosceles Triangle 10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0047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3" name="Isosceles Triangle 206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618336D-5DF3-8819-AABC-34FB63E202D3}"/>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Question 2: Family friend films rental duration</a:t>
            </a:r>
          </a:p>
        </p:txBody>
      </p:sp>
      <p:sp>
        <p:nvSpPr>
          <p:cNvPr id="2054" name="Content Placeholder 2053">
            <a:extLst>
              <a:ext uri="{FF2B5EF4-FFF2-40B4-BE49-F238E27FC236}">
                <a16:creationId xmlns:a16="http://schemas.microsoft.com/office/drawing/2014/main" id="{92318503-8907-D842-5AD9-4D800FE09E65}"/>
              </a:ext>
            </a:extLst>
          </p:cNvPr>
          <p:cNvSpPr>
            <a:spLocks noGrp="1"/>
          </p:cNvSpPr>
          <p:nvPr>
            <p:ph idx="1"/>
          </p:nvPr>
        </p:nvSpPr>
        <p:spPr>
          <a:xfrm>
            <a:off x="673754" y="2160590"/>
            <a:ext cx="3973943" cy="3440110"/>
          </a:xfrm>
        </p:spPr>
        <p:txBody>
          <a:bodyPr>
            <a:normAutofit/>
          </a:bodyPr>
          <a:lstStyle/>
          <a:p>
            <a:r>
              <a:rPr lang="en-US">
                <a:solidFill>
                  <a:schemeClr val="bg1"/>
                </a:solidFill>
              </a:rPr>
              <a:t>We can see from this chart that the ration to the sum of the standard quartile and the sum of the rental duration is almost doubled for these family friendly films.</a:t>
            </a:r>
          </a:p>
        </p:txBody>
      </p:sp>
      <p:pic>
        <p:nvPicPr>
          <p:cNvPr id="2052" name="Picture 4">
            <a:extLst>
              <a:ext uri="{FF2B5EF4-FFF2-40B4-BE49-F238E27FC236}">
                <a16:creationId xmlns:a16="http://schemas.microsoft.com/office/drawing/2014/main" id="{05365AF2-A592-4794-D1B7-29ACE16335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85" r="-1" b="-1"/>
          <a:stretch/>
        </p:blipFill>
        <p:spPr bwMode="auto">
          <a:xfrm>
            <a:off x="6096001" y="1913323"/>
            <a:ext cx="5143500" cy="3018839"/>
          </a:xfrm>
          <a:prstGeom prst="rect">
            <a:avLst/>
          </a:prstGeom>
          <a:noFill/>
          <a:extLst>
            <a:ext uri="{909E8E84-426E-40DD-AFC4-6F175D3DCCD1}">
              <a14:hiddenFill xmlns:a14="http://schemas.microsoft.com/office/drawing/2010/main">
                <a:solidFill>
                  <a:srgbClr val="FFFFFF"/>
                </a:solidFill>
              </a14:hiddenFill>
            </a:ext>
          </a:extLst>
        </p:spPr>
      </p:pic>
      <p:sp>
        <p:nvSpPr>
          <p:cNvPr id="2065" name="Isosceles Triangle 206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296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7" name="Isosceles Triangle 308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9511849-32BC-2CCC-E207-095E950A2575}"/>
              </a:ext>
            </a:extLst>
          </p:cNvPr>
          <p:cNvSpPr>
            <a:spLocks noGrp="1"/>
          </p:cNvSpPr>
          <p:nvPr>
            <p:ph type="title"/>
          </p:nvPr>
        </p:nvSpPr>
        <p:spPr>
          <a:xfrm>
            <a:off x="673754" y="643467"/>
            <a:ext cx="4203045" cy="1375608"/>
          </a:xfrm>
        </p:spPr>
        <p:txBody>
          <a:bodyPr anchor="ctr">
            <a:normAutofit/>
          </a:bodyPr>
          <a:lstStyle/>
          <a:p>
            <a:pPr>
              <a:lnSpc>
                <a:spcPct val="90000"/>
              </a:lnSpc>
            </a:pPr>
            <a:r>
              <a:rPr lang="en-US" sz="2500">
                <a:solidFill>
                  <a:schemeClr val="bg1"/>
                </a:solidFill>
              </a:rPr>
              <a:t>Question 3: Sum of counts for every quartile of the family friendly films</a:t>
            </a:r>
          </a:p>
        </p:txBody>
      </p:sp>
      <p:sp>
        <p:nvSpPr>
          <p:cNvPr id="3078" name="Content Placeholder 3077">
            <a:extLst>
              <a:ext uri="{FF2B5EF4-FFF2-40B4-BE49-F238E27FC236}">
                <a16:creationId xmlns:a16="http://schemas.microsoft.com/office/drawing/2014/main" id="{65CDFA35-2D2B-57F5-FB9C-7933EDABFCFF}"/>
              </a:ext>
            </a:extLst>
          </p:cNvPr>
          <p:cNvSpPr>
            <a:spLocks noGrp="1"/>
          </p:cNvSpPr>
          <p:nvPr>
            <p:ph idx="1"/>
          </p:nvPr>
        </p:nvSpPr>
        <p:spPr>
          <a:xfrm>
            <a:off x="673754" y="2160590"/>
            <a:ext cx="3973943" cy="3440110"/>
          </a:xfrm>
        </p:spPr>
        <p:txBody>
          <a:bodyPr>
            <a:normAutofit/>
          </a:bodyPr>
          <a:lstStyle/>
          <a:p>
            <a:r>
              <a:rPr lang="en-US">
                <a:solidFill>
                  <a:schemeClr val="bg1"/>
                </a:solidFill>
              </a:rPr>
              <a:t>We can see from this pie chart that the “Family” category was rented the most out of these categories across all quartiles.</a:t>
            </a:r>
          </a:p>
        </p:txBody>
      </p:sp>
      <p:pic>
        <p:nvPicPr>
          <p:cNvPr id="3074" name="Picture 2">
            <a:extLst>
              <a:ext uri="{FF2B5EF4-FFF2-40B4-BE49-F238E27FC236}">
                <a16:creationId xmlns:a16="http://schemas.microsoft.com/office/drawing/2014/main" id="{E8965F68-02A5-0FFD-8D77-4D7A5CF12D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2" r="1" b="1"/>
          <a:stretch/>
        </p:blipFill>
        <p:spPr bwMode="auto">
          <a:xfrm>
            <a:off x="6096001" y="1913312"/>
            <a:ext cx="5143500" cy="3018860"/>
          </a:xfrm>
          <a:prstGeom prst="rect">
            <a:avLst/>
          </a:prstGeom>
          <a:noFill/>
          <a:extLst>
            <a:ext uri="{909E8E84-426E-40DD-AFC4-6F175D3DCCD1}">
              <a14:hiddenFill xmlns:a14="http://schemas.microsoft.com/office/drawing/2010/main">
                <a:solidFill>
                  <a:srgbClr val="FFFFFF"/>
                </a:solidFill>
              </a14:hiddenFill>
            </a:ext>
          </a:extLst>
        </p:spPr>
      </p:pic>
      <p:sp>
        <p:nvSpPr>
          <p:cNvPr id="3089" name="Isosceles Triangle 308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3064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410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11" name="Isosceles Triangle 41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2E79121-A3C8-56A6-97F3-696474B3C0FC}"/>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Question 4: Number of rentals for two stores in 2005-2006</a:t>
            </a:r>
          </a:p>
        </p:txBody>
      </p:sp>
      <p:sp>
        <p:nvSpPr>
          <p:cNvPr id="4102" name="Content Placeholder 4101">
            <a:extLst>
              <a:ext uri="{FF2B5EF4-FFF2-40B4-BE49-F238E27FC236}">
                <a16:creationId xmlns:a16="http://schemas.microsoft.com/office/drawing/2014/main" id="{06EBB977-63B0-6FEC-27E8-164CD2C790F4}"/>
              </a:ext>
            </a:extLst>
          </p:cNvPr>
          <p:cNvSpPr>
            <a:spLocks noGrp="1"/>
          </p:cNvSpPr>
          <p:nvPr>
            <p:ph idx="1"/>
          </p:nvPr>
        </p:nvSpPr>
        <p:spPr>
          <a:xfrm>
            <a:off x="673754" y="2160590"/>
            <a:ext cx="3973943" cy="3440110"/>
          </a:xfrm>
        </p:spPr>
        <p:txBody>
          <a:bodyPr>
            <a:normAutofit/>
          </a:bodyPr>
          <a:lstStyle/>
          <a:p>
            <a:r>
              <a:rPr lang="en-US">
                <a:solidFill>
                  <a:schemeClr val="bg1"/>
                </a:solidFill>
              </a:rPr>
              <a:t>We can see from this chart the number of rentals for both stores and how similar their performance was across these two years which could indicate certain trends in those months.</a:t>
            </a:r>
          </a:p>
        </p:txBody>
      </p:sp>
      <p:pic>
        <p:nvPicPr>
          <p:cNvPr id="4098" name="Picture 2">
            <a:extLst>
              <a:ext uri="{FF2B5EF4-FFF2-40B4-BE49-F238E27FC236}">
                <a16:creationId xmlns:a16="http://schemas.microsoft.com/office/drawing/2014/main" id="{D1490EE9-9A92-391C-CF9F-3990810BBA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5" r="2174" b="-1"/>
          <a:stretch/>
        </p:blipFill>
        <p:spPr bwMode="auto">
          <a:xfrm>
            <a:off x="6096001" y="2464427"/>
            <a:ext cx="5143500" cy="1916631"/>
          </a:xfrm>
          <a:prstGeom prst="rect">
            <a:avLst/>
          </a:prstGeom>
          <a:noFill/>
          <a:extLst>
            <a:ext uri="{909E8E84-426E-40DD-AFC4-6F175D3DCCD1}">
              <a14:hiddenFill xmlns:a14="http://schemas.microsoft.com/office/drawing/2010/main">
                <a:solidFill>
                  <a:srgbClr val="FFFFFF"/>
                </a:solidFill>
              </a14:hiddenFill>
            </a:ext>
          </a:extLst>
        </p:spPr>
      </p:pic>
      <p:sp>
        <p:nvSpPr>
          <p:cNvPr id="4113" name="Isosceles Triangle 41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2782414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173</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SQL Project </vt:lpstr>
      <vt:lpstr>Question 1: Family Friendly films rentals</vt:lpstr>
      <vt:lpstr>Question 2: Family friend films rental duration</vt:lpstr>
      <vt:lpstr>Question 3: Sum of counts for every quartile of the family friendly films</vt:lpstr>
      <vt:lpstr>Question 4: Number of rentals for two stores in 2005-2006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dc:title>
  <dc:creator>ياسر العلي ID 439105370</dc:creator>
  <cp:lastModifiedBy>ياسر العلي ID 439105370</cp:lastModifiedBy>
  <cp:revision>1</cp:revision>
  <dcterms:created xsi:type="dcterms:W3CDTF">2022-10-20T16:00:35Z</dcterms:created>
  <dcterms:modified xsi:type="dcterms:W3CDTF">2022-10-20T16:36:59Z</dcterms:modified>
</cp:coreProperties>
</file>