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4.xml" ContentType="application/vnd.openxmlformats-officedocument.presentationml.notesSlide+xml"/>
  <Override PartName="/ppt/ink/ink5.xml" ContentType="application/inkml+xml"/>
  <Override PartName="/ppt/ink/ink6.xml" ContentType="application/inkml+xml"/>
  <Override PartName="/ppt/notesSlides/notesSlide5.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6.xml" ContentType="application/vnd.openxmlformats-officedocument.presentationml.notesSlide+xml"/>
  <Override PartName="/ppt/ink/ink10.xml" ContentType="application/inkml+xml"/>
  <Override PartName="/ppt/ink/ink11.xml" ContentType="application/inkml+xml"/>
  <Override PartName="/ppt/notesSlides/notesSlide7.xml" ContentType="application/vnd.openxmlformats-officedocument.presentationml.notesSlide+xml"/>
  <Override PartName="/ppt/ink/ink12.xml" ContentType="application/inkml+xml"/>
  <Override PartName="/ppt/ink/ink13.xml" ContentType="application/inkml+xml"/>
  <Override PartName="/ppt/notesSlides/notesSlide8.xml" ContentType="application/vnd.openxmlformats-officedocument.presentationml.notesSlide+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Dela Gothic One" panose="020B0604020202020204" charset="-128"/>
      <p:regular r:id="rId12"/>
    </p:embeddedFont>
    <p:embeddedFont>
      <p:font typeface="DM Sans" pitchFamily="2"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33" d="100"/>
          <a:sy n="33" d="100"/>
        </p:scale>
        <p:origin x="1908" y="7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22:42:11.454"/>
    </inkml:context>
    <inkml:brush xml:id="br0">
      <inkml:brushProperty name="width" value="0.5" units="cm"/>
      <inkml:brushProperty name="height" value="1" units="cm"/>
      <inkml:brushProperty name="color" value="#090909"/>
      <inkml:brushProperty name="tip" value="rectangle"/>
      <inkml:brushProperty name="rasterOp" value="maskPen"/>
      <inkml:brushProperty name="ignorePressure" value="1"/>
    </inkml:brush>
  </inkml:definitions>
  <inkml:trace contextRef="#ctx0" brushRef="#br0">1 117,'0'1,"0"0,0 0,1 1,-1-1,1 0,-1-1,1 1,-1 0,1 0,0 0,-1 0,1 0,0 0,0-1,0 1,-1 0,1-1,0 1,0-1,0 1,0-1,0 1,0-1,0 1,0-1,2 0,34 8,-30-7,131 14,2-6,149-10,-128-1,2691 0,-2834 2,1-1,-1 0,1-2,-1 0,0-1,0-1,0-1,-1 0,23-12,21-8,1 3,1 3,0 2,74-10,-128 27,0 0,0 1,0 0,0 0,0 1,0 0,-1 1,1 0,0 0,-1 1,1 0,-1 0,0 1,0 0,0 0,-1 1,1 0,-1 1,0 0,9 9,14 19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22:42:28.673"/>
    </inkml:context>
    <inkml:brush xml:id="br0">
      <inkml:brushProperty name="width" value="0.5" units="cm"/>
      <inkml:brushProperty name="height" value="1" units="cm"/>
      <inkml:brushProperty name="color" value="#090909"/>
      <inkml:brushProperty name="tip" value="rectangle"/>
      <inkml:brushProperty name="rasterOp" value="maskPen"/>
      <inkml:brushProperty name="ignorePressure" value="1"/>
    </inkml:brush>
  </inkml:definitions>
  <inkml:trace contextRef="#ctx0" brushRef="#br0">0 0,'3646'0,"-3591"0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22:42:29.696"/>
    </inkml:context>
    <inkml:brush xml:id="br0">
      <inkml:brushProperty name="width" value="0.5" units="cm"/>
      <inkml:brushProperty name="height" value="1" units="cm"/>
      <inkml:brushProperty name="color" value="#090909"/>
      <inkml:brushProperty name="tip" value="rectangle"/>
      <inkml:brushProperty name="rasterOp" value="maskPen"/>
      <inkml:brushProperty name="ignorePressure" value="1"/>
    </inkml:brush>
  </inkml:definitions>
  <inkml:trace contextRef="#ctx0" brushRef="#br0">0 48,'8'0,"18"0,14 0,15 0,7 0,0 0,6 0,7 0,0 0,-7 0,-5 0,-6 0,-5 0,-2-8,-3-11,-9-2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22:42:33.598"/>
    </inkml:context>
    <inkml:brush xml:id="br0">
      <inkml:brushProperty name="width" value="0.5" units="cm"/>
      <inkml:brushProperty name="height" value="1" units="cm"/>
      <inkml:brushProperty name="color" value="#090909"/>
      <inkml:brushProperty name="tip" value="rectangle"/>
      <inkml:brushProperty name="rasterOp" value="maskPen"/>
      <inkml:brushProperty name="ignorePressure" value="1"/>
    </inkml:brush>
  </inkml:definitions>
  <inkml:trace contextRef="#ctx0" brushRef="#br0">1 96,'3739'0,"-3670"-3,101-18,53-4,-176 22,77-17,-74 11,56-3,-58 10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22:42:35.549"/>
    </inkml:context>
    <inkml:brush xml:id="br0">
      <inkml:brushProperty name="width" value="0.5" units="cm"/>
      <inkml:brushProperty name="height" value="1" units="cm"/>
      <inkml:brushProperty name="color" value="#090909"/>
      <inkml:brushProperty name="tip" value="rectangle"/>
      <inkml:brushProperty name="rasterOp" value="maskPen"/>
      <inkml:brushProperty name="ignorePressure" value="1"/>
    </inkml:brush>
  </inkml:definitions>
  <inkml:trace contextRef="#ctx0" brushRef="#br0">0 1,'16'0,"22"16,19 13,9 2,9 11,-1-1,-4-8,-7-9,-5-9,-13-7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22:42:42.623"/>
    </inkml:context>
    <inkml:brush xml:id="br0">
      <inkml:brushProperty name="width" value="0.5" units="cm"/>
      <inkml:brushProperty name="height" value="1" units="cm"/>
      <inkml:brushProperty name="color" value="#090909"/>
      <inkml:brushProperty name="tip" value="rectangle"/>
      <inkml:brushProperty name="rasterOp" value="maskPen"/>
      <inkml:brushProperty name="ignorePressure" value="1"/>
    </inkml:brush>
  </inkml:definitions>
  <inkml:trace contextRef="#ctx0" brushRef="#br0">0 568,'64'3,"79"14,-7-1,397-5,-516-11,12 3,1 0,-1 2,0 1,-1 2,1 1,50 23,-34-14,66 18,-59-26,-1-2,85 2,108-14,-84 0,1005 4,-1088-4,94-16,60-4,-145 24,-55 2,1-1,0-2,0-2,-1 0,1-3,-1 0,37-13,-40 7,1 1,0 2,1 1,0 1,51-5,-77 12,52-7,-55 7,0 0,1 0,-1 0,0-1,0 1,1 0,-1-1,0 1,0 0,1-1,-1 0,0 1,0-1,0 0,0 1,0-1,0 0,0 0,0 0,0 0,-1 0,1 0,0 0,-1 0,1 0,0-1,-1 1,1 0,-1 0,0 0,1-1,-1 1,0 0,0-1,0 1,0-2,-1 1,0-1,-1 1,1 0,-1 0,1 0,-1 1,0-1,0 0,0 0,0 1,0-1,0 1,0 0,0 0,0 0,-4-2,-48-15,36 12,-29-7,-60-10,-14-3,32 3,0 4,-118-9,-186 17,-525 14,583-3,389-1,14 0,0 3,98 15,93 33,279 17,363-58,-513-12,-344 4,30 1,-68-3,-9-2,-40-4,-363-29,102 13,-295-34,585 56,-110-10,-151-32,190 23,-1 5,-1 3,-106-1,35 7,-165-27,433 27,277 27,-148-3,232 34,62 4,-221-37,-88-4,-127-10,0 3,180 41,-266-47,0 1,0 0,0 1,-1 0,1 0,-1 1,0 1,-1 0,1 0,11 11,-20-16,0-1,0 1,0 0,0-1,-1 1,1 0,0 0,-1 0,1-1,-1 1,1 0,-1 0,1 0,-1 0,1 0,-1 0,0 0,0 0,1 0,-1 0,0 0,0 0,0 0,0 0,0 0,0 0,-1 0,1 0,0 0,0 0,-1 0,1 0,-1 0,1 0,-1 0,1 0,-1-1,1 1,-1 0,-1 1,0-1,-1 1,1-1,-1 0,0 0,1-1,-1 1,0 0,1-1,-1 0,0 1,0-1,1 0,-1-1,-3 1,-40-10,1-2,1-1,0-3,-50-25,-27-9,43 22,-1 3,-1 4,-156-20,145 27,-176-53,15 3,55 29,-242-55,371 73,-1 3,-126-9,-139 19,49 7,242-3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22:42:48.760"/>
    </inkml:context>
    <inkml:brush xml:id="br0">
      <inkml:brushProperty name="width" value="0.5" units="cm"/>
      <inkml:brushProperty name="height" value="1" units="cm"/>
      <inkml:brushProperty name="color" value="#090909"/>
      <inkml:brushProperty name="tip" value="rectangle"/>
      <inkml:brushProperty name="rasterOp" value="maskPen"/>
      <inkml:brushProperty name="ignorePressure" value="1"/>
    </inkml:brush>
  </inkml:definitions>
  <inkml:trace contextRef="#ctx0" brushRef="#br0">1 0,'2245'0,"-2192"3,-1 3,0 2,74 20,74 12,-14-27,241-12,-171-6,427 5,-2354 0,1620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22:42:49.406"/>
    </inkml:context>
    <inkml:brush xml:id="br0">
      <inkml:brushProperty name="width" value="0.5" units="cm"/>
      <inkml:brushProperty name="height" value="1" units="cm"/>
      <inkml:brushProperty name="color" value="#090909"/>
      <inkml:brushProperty name="tip" value="rectangle"/>
      <inkml:brushProperty name="rasterOp" value="maskPen"/>
      <inkml:brushProperty name="ignorePressure" value="1"/>
    </inkml:brush>
  </inkml:definitions>
  <inkml:trace contextRef="#ctx0" brushRef="#br0">2274 0,'-2131'0,"2109"0,1 1,-41 7,25 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22:42:50.485"/>
    </inkml:context>
    <inkml:brush xml:id="br0">
      <inkml:brushProperty name="width" value="0.5" units="cm"/>
      <inkml:brushProperty name="height" value="1" units="cm"/>
      <inkml:brushProperty name="color" value="#090909"/>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22:42:00.249"/>
    </inkml:context>
    <inkml:brush xml:id="br0">
      <inkml:brushProperty name="width" value="0.5" units="cm"/>
      <inkml:brushProperty name="height" value="1" units="cm"/>
      <inkml:brushProperty name="color" value="#090909"/>
      <inkml:brushProperty name="tip" value="rectangle"/>
      <inkml:brushProperty name="rasterOp" value="maskPen"/>
      <inkml:brushProperty name="ignorePressure" value="1"/>
    </inkml:brush>
  </inkml:definitions>
  <inkml:trace contextRef="#ctx0" brushRef="#br0">1 143,'18'8,"1"0,0-2,1 0,-1-1,1-1,0-1,0-1,0-1,27-1,20-4,91-19,-133 19,60-10,13-5,0 6,124-3,-220 15,1 0,-1 0,0 0,0 0,0 0,0 0,0-1,0 1,-1-1,1 0,0 0,-1 1,3-4,8-8,-3 7,0 0,1 0,0 1,0 0,0 1,1 0,-1 0,1 2,18-4,10 1,54 1,-73 4,568 0,-251 2,-286 0,0 2,0 2,79 20,142 57,-167-48,164 34,-177-58,0-5,161-9,-78-2,456 5,-572 2,-41 4,-27 2,-29 5,-127 10,32-6,27-3,-137 3,-108-19,123-1,-950 3,1092-4,-90-16,-64-4,28 2,59 2,23 14,163-12,-6 10,0 2,0 1,53-4,88 7,-97 3,-56-1,83 1,151-19,163-15,5 34,-172 2,1345-3,-1565 1,0 0,29 6,-4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22:42:01.144"/>
    </inkml:context>
    <inkml:brush xml:id="br0">
      <inkml:brushProperty name="width" value="0.5" units="cm"/>
      <inkml:brushProperty name="height" value="1" units="cm"/>
      <inkml:brushProperty name="color" value="#090909"/>
      <inkml:brushProperty name="tip" value="rectangle"/>
      <inkml:brushProperty name="rasterOp" value="maskPen"/>
      <inkml:brushProperty name="ignorePressure" value="1"/>
    </inkml:brush>
  </inkml:definitions>
  <inkml:trace contextRef="#ctx0" brushRef="#br0">1495 0,'-7'5,"-1"-1,1 0,-1 0,1-1,-1 0,0 0,0-1,-1 0,1-1,0 1,-1-2,-13 1,-1 1,-22 5,0 2,1 2,-56 22,58-21,-1-1,0-1,0-3,-62 2,-181-9,153-3,-232 1,304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22:42:04.050"/>
    </inkml:context>
    <inkml:brush xml:id="br0">
      <inkml:brushProperty name="width" value="0.5" units="cm"/>
      <inkml:brushProperty name="height" value="1" units="cm"/>
      <inkml:brushProperty name="color" value="#090909"/>
      <inkml:brushProperty name="tip" value="rectangle"/>
      <inkml:brushProperty name="rasterOp" value="maskPen"/>
      <inkml:brushProperty name="ignorePressure" value="1"/>
    </inkml:brush>
  </inkml:definitions>
  <inkml:trace contextRef="#ctx0" brushRef="#br0">390 233,'-16'0,"-13"0,-18 0,-1-8,0-11,0-9,0-9,8-14,4 2,7 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22:42:18.076"/>
    </inkml:context>
    <inkml:brush xml:id="br0">
      <inkml:brushProperty name="width" value="0.5" units="cm"/>
      <inkml:brushProperty name="height" value="1" units="cm"/>
      <inkml:brushProperty name="color" value="#090909"/>
      <inkml:brushProperty name="tip" value="rectangle"/>
      <inkml:brushProperty name="rasterOp" value="maskPen"/>
      <inkml:brushProperty name="ignorePressure" value="1"/>
    </inkml:brush>
  </inkml:definitions>
  <inkml:trace contextRef="#ctx0" brushRef="#br0">0 102,'2266'0,"-2239"0,0-1,-1-2,1 0,-1-2,1-1,-2-1,36-15,-28 10,0 2,1 1,-1 1,1 2,53-2,177 9,-121 3,999-3,-1124-1,-5-1,0 1,0 0,0 1,0 0,-1 1,1 0,0 2,18 6,-30-10,-1 0,0 0,1 0,-1 0,0 0,0 0,1 1,-1-1,0 0,1 0,-1 0,0 1,0-1,1 0,-1 0,0 1,0-1,0 0,1 0,-1 1,0-1,0 0,0 1,0-1,0 0,0 1,1-1,-1 0,0 0,0 1,0-1,0 0,0 1,0-1,0 0,0 1,-1-1,1 0,0 1,0-1,0 0,0 1,0-1,0 0,-1 1,1-1,-19 13,-27 4,-7-4,-1-4,1-1,-59 0,-170-9,127-3,-1336 4,1474-1,1-1,-1-1,1-1,0 0,0-1,0 0,-17-10,8 4,-47-12,20 13,-1 2,-82-2,-111 13,85 1,-636-4,788 0,0 0,0 1,1 0,-1 0,0 1,0 0,1 0,0 1,-15 8,20-10,0 1,0 0,0 0,1 1,-1-1,1 1,-1-1,1 1,0 0,0-1,0 1,1 0,-1 0,1 1,0-1,-1 0,1 0,1 1,-1-1,0 1,1-1,0 0,0 1,0-1,0 1,0-1,1 1,0 3,0-3,1 0,-1-1,1 1,-1-1,1 0,0 0,0 1,0-1,1 0,-1-1,1 1,0 0,-1-1,1 1,0-1,0 0,1 0,-1 0,0-1,1 1,-1-1,1 0,5 2,10 2,1-1,-1-1,24 1,-37-4,456 3,-212-9,344 6,-538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22:42:19.783"/>
    </inkml:context>
    <inkml:brush xml:id="br0">
      <inkml:brushProperty name="width" value="0.5" units="cm"/>
      <inkml:brushProperty name="height" value="1" units="cm"/>
      <inkml:brushProperty name="color" value="#090909"/>
      <inkml:brushProperty name="tip" value="rectangle"/>
      <inkml:brushProperty name="rasterOp" value="maskPen"/>
      <inkml:brushProperty name="ignorePressure" value="1"/>
    </inkml:brush>
  </inkml:definitions>
  <inkml:trace contextRef="#ctx0" brushRef="#br0">1 99,'1071'0,"-987"3,94 18,-121-12,0-2,0-3,1-2,93-9,-114 2,-1-2,0-1,-1-2,0-1,47-23,-58 23,0 1,0 1,1 1,1 1,-1 2,1 0,35-1,-20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22:42:24.039"/>
    </inkml:context>
    <inkml:brush xml:id="br0">
      <inkml:brushProperty name="width" value="0.5" units="cm"/>
      <inkml:brushProperty name="height" value="1" units="cm"/>
      <inkml:brushProperty name="color" value="#090909"/>
      <inkml:brushProperty name="tip" value="rectangle"/>
      <inkml:brushProperty name="rasterOp" value="maskPen"/>
      <inkml:brushProperty name="ignorePressure" value="1"/>
    </inkml:brush>
  </inkml:definitions>
  <inkml:trace contextRef="#ctx0" brushRef="#br0">1 287,'39'0,"-14"1,1-1,-1-1,0-1,1-2,30-7,62-25,2 6,136-16,52-13,-244 44,259-39,-237 43,69-3,258 10,-211 7,1345-3,-1503 2,1 2,-1 2,79 22,-15 10,-77-24,2-3,35 9,-13-11,71 2,-56-6,-18 6,-33 3,-18-14,-1 1,0-1,0 1,1 0,-1-1,0 1,0-1,0 1,0 0,0-1,0 1,0-1,0 1,0 0,0-1,0 1,0 0,0-1,-1 1,1-1,0 1,0-1,-1 1,1 0,0-1,-1 1,1-1,-1 1,1-1,0 0,-2 2,-5 4,-1 0,0-1,0 0,0 0,-1-1,1 1,-1-2,0 1,-10 1,-89 19,107-24,-115 15,-1-6,-201-10,134-3,49 5,-137-4,97-21,67 6,69 11,1-2,-45-17,41 12,-65-14,-3 16,-1 5,-160 9,99 2,-188-4,305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22:42:24.277"/>
    </inkml:context>
    <inkml:brush xml:id="br0">
      <inkml:brushProperty name="width" value="0.5" units="cm"/>
      <inkml:brushProperty name="height" value="1" units="cm"/>
      <inkml:brushProperty name="color" value="#090909"/>
      <inkml:brushProperty name="tip" value="rectangle"/>
      <inkml:brushProperty name="rasterOp" value="maskPen"/>
      <inkml:brushProperty name="ignorePressure" value="1"/>
    </inkml:brush>
  </inkml:definitions>
  <inkml:trace contextRef="#ctx0" brushRef="#br0">96 0,'-16'0,"-22"0,-3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22:42:25.412"/>
    </inkml:context>
    <inkml:brush xml:id="br0">
      <inkml:brushProperty name="width" value="0.5" units="cm"/>
      <inkml:brushProperty name="height" value="1" units="cm"/>
      <inkml:brushProperty name="color" value="#090909"/>
      <inkml:brushProperty name="tip" value="rectangle"/>
      <inkml:brushProperty name="rasterOp" value="maskPen"/>
      <inkml:brushProperty name="ignorePressure" value="1"/>
    </inkml:brush>
  </inkml:definitions>
  <inkml:trace contextRef="#ctx0" brushRef="#br0">66 48,'-8'0,"-10"-8,-3-11,2-2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597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customXml" Target="../ink/ink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customXml" Target="../ink/ink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customXml" Target="../ink/ink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customXml" Target="../ink/ink1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customXml" Target="../ink/ink10.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0" Type="http://schemas.openxmlformats.org/officeDocument/2006/relationships/customXml" Target="../ink/ink13.xml"/><Relationship Id="rId4" Type="http://schemas.openxmlformats.org/officeDocument/2006/relationships/image" Target="../media/image18.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customXml" Target="../ink/ink15.xml"/><Relationship Id="rId7" Type="http://schemas.openxmlformats.org/officeDocument/2006/relationships/customXml" Target="../ink/ink17.xm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customXml" Target="../ink/ink16.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58309" y="2016442"/>
            <a:ext cx="7627382" cy="2138124"/>
          </a:xfrm>
          <a:prstGeom prst="rect">
            <a:avLst/>
          </a:prstGeom>
          <a:noFill/>
          <a:ln/>
        </p:spPr>
        <p:txBody>
          <a:bodyPr wrap="square" lIns="0" tIns="0" rIns="0" bIns="0" rtlCol="0" anchor="t"/>
          <a:lstStyle/>
          <a:p>
            <a:pPr marL="0" indent="0" algn="l">
              <a:lnSpc>
                <a:spcPts val="5600"/>
              </a:lnSpc>
              <a:buNone/>
            </a:pPr>
            <a:r>
              <a:rPr lang="en-US" sz="4450" dirty="0">
                <a:solidFill>
                  <a:srgbClr val="FAEBEB"/>
                </a:solidFill>
                <a:latin typeface="Dela Gothic One" pitchFamily="34" charset="0"/>
                <a:ea typeface="Dela Gothic One" pitchFamily="34" charset="-122"/>
                <a:cs typeface="Dela Gothic One" pitchFamily="34" charset="-120"/>
              </a:rPr>
              <a:t>UK Railway Performance Analysis &amp; Insights</a:t>
            </a:r>
            <a:endParaRPr lang="en-US" sz="4450" dirty="0"/>
          </a:p>
        </p:txBody>
      </p:sp>
      <p:sp>
        <p:nvSpPr>
          <p:cNvPr id="4" name="Text 1"/>
          <p:cNvSpPr/>
          <p:nvPr/>
        </p:nvSpPr>
        <p:spPr>
          <a:xfrm>
            <a:off x="758309" y="4479488"/>
            <a:ext cx="7627382" cy="1733550"/>
          </a:xfrm>
          <a:prstGeom prst="rect">
            <a:avLst/>
          </a:prstGeom>
          <a:noFill/>
          <a:ln/>
        </p:spPr>
        <p:txBody>
          <a:bodyPr wrap="square" lIns="0" tIns="0" rIns="0" bIns="0" rtlCol="0" anchor="t"/>
          <a:lstStyle/>
          <a:p>
            <a:pPr marL="0" indent="0" algn="l">
              <a:lnSpc>
                <a:spcPts val="2700"/>
              </a:lnSpc>
              <a:buNone/>
            </a:pPr>
            <a:r>
              <a:rPr lang="en-US" sz="1700" dirty="0">
                <a:solidFill>
                  <a:srgbClr val="FFE5E5"/>
                </a:solidFill>
                <a:latin typeface="DM Sans" pitchFamily="34" charset="0"/>
                <a:ea typeface="DM Sans" pitchFamily="34" charset="-122"/>
                <a:cs typeface="DM Sans" pitchFamily="34" charset="-120"/>
              </a:rPr>
              <a:t>This presentation provides a comprehensive analysis of UK railway performance from May to November 2024 and 2023 (excluding December). Our analysis examines key performance indicators, passenger trends, and customer satisfaction metrics to identify actionable insights for improving railway operations and enhancing the overall customer experience.</a:t>
            </a: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1606034"/>
            <a:ext cx="8644652" cy="712708"/>
          </a:xfrm>
          <a:prstGeom prst="rect">
            <a:avLst/>
          </a:prstGeom>
          <a:noFill/>
          <a:ln/>
        </p:spPr>
        <p:txBody>
          <a:bodyPr wrap="none" lIns="0" tIns="0" rIns="0" bIns="0" rtlCol="0" anchor="t"/>
          <a:lstStyle/>
          <a:p>
            <a:pPr marL="0" indent="0" algn="l">
              <a:lnSpc>
                <a:spcPts val="5600"/>
              </a:lnSpc>
              <a:buNone/>
            </a:pPr>
            <a:r>
              <a:rPr lang="en-US" sz="4450" dirty="0">
                <a:solidFill>
                  <a:srgbClr val="FAEBEB"/>
                </a:solidFill>
                <a:latin typeface="Dela Gothic One" pitchFamily="34" charset="0"/>
                <a:ea typeface="Dela Gothic One" pitchFamily="34" charset="-122"/>
                <a:cs typeface="Dela Gothic One" pitchFamily="34" charset="-120"/>
              </a:rPr>
              <a:t>Introduction &amp; Objectives</a:t>
            </a:r>
            <a:endParaRPr lang="en-US" sz="4450" dirty="0"/>
          </a:p>
        </p:txBody>
      </p:sp>
      <p:sp>
        <p:nvSpPr>
          <p:cNvPr id="3" name="Text 1"/>
          <p:cNvSpPr/>
          <p:nvPr/>
        </p:nvSpPr>
        <p:spPr>
          <a:xfrm>
            <a:off x="758309" y="2752011"/>
            <a:ext cx="13113782" cy="693420"/>
          </a:xfrm>
          <a:prstGeom prst="rect">
            <a:avLst/>
          </a:prstGeom>
          <a:noFill/>
          <a:ln/>
        </p:spPr>
        <p:txBody>
          <a:bodyPr wrap="square" lIns="0" tIns="0" rIns="0" bIns="0" rtlCol="0" anchor="t"/>
          <a:lstStyle/>
          <a:p>
            <a:pPr marL="0" indent="0" algn="l">
              <a:lnSpc>
                <a:spcPts val="2700"/>
              </a:lnSpc>
              <a:buNone/>
            </a:pPr>
            <a:r>
              <a:rPr lang="en-US" sz="1700" dirty="0">
                <a:solidFill>
                  <a:srgbClr val="FFE5E5"/>
                </a:solidFill>
                <a:latin typeface="DM Sans" pitchFamily="34" charset="0"/>
                <a:ea typeface="DM Sans" pitchFamily="34" charset="-122"/>
                <a:cs typeface="DM Sans" pitchFamily="34" charset="-120"/>
              </a:rPr>
              <a:t>The primary objective of this analysis is to evaluate various aspects of the UK railway system to derive insights that drive strategic improvements. We delve into:</a:t>
            </a:r>
            <a:endParaRPr lang="en-US" sz="1700" dirty="0"/>
          </a:p>
        </p:txBody>
      </p:sp>
      <p:sp>
        <p:nvSpPr>
          <p:cNvPr id="4" name="Text 2"/>
          <p:cNvSpPr/>
          <p:nvPr/>
        </p:nvSpPr>
        <p:spPr>
          <a:xfrm>
            <a:off x="758309" y="3689152"/>
            <a:ext cx="1311378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FFE5E5"/>
                </a:solidFill>
                <a:latin typeface="DM Sans" pitchFamily="34" charset="0"/>
                <a:ea typeface="DM Sans" pitchFamily="34" charset="-122"/>
                <a:cs typeface="DM Sans" pitchFamily="34" charset="-120"/>
              </a:rPr>
              <a:t>Ticket sales and purchasing patterns.</a:t>
            </a:r>
            <a:endParaRPr lang="en-US" sz="1700" dirty="0"/>
          </a:p>
        </p:txBody>
      </p:sp>
      <p:sp>
        <p:nvSpPr>
          <p:cNvPr id="5" name="Text 3"/>
          <p:cNvSpPr/>
          <p:nvPr/>
        </p:nvSpPr>
        <p:spPr>
          <a:xfrm>
            <a:off x="758309" y="4111585"/>
            <a:ext cx="1311378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FFE5E5"/>
                </a:solidFill>
                <a:latin typeface="DM Sans" pitchFamily="34" charset="0"/>
                <a:ea typeface="DM Sans" pitchFamily="34" charset="-122"/>
                <a:cs typeface="DM Sans" pitchFamily="34" charset="-120"/>
              </a:rPr>
              <a:t>Passenger behaviour across different routes and ticket types.</a:t>
            </a:r>
            <a:endParaRPr lang="en-US" sz="1700" dirty="0"/>
          </a:p>
        </p:txBody>
      </p:sp>
      <p:sp>
        <p:nvSpPr>
          <p:cNvPr id="6" name="Text 4"/>
          <p:cNvSpPr/>
          <p:nvPr/>
        </p:nvSpPr>
        <p:spPr>
          <a:xfrm>
            <a:off x="758309" y="4534019"/>
            <a:ext cx="1311378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FFE5E5"/>
                </a:solidFill>
                <a:latin typeface="DM Sans" pitchFamily="34" charset="0"/>
                <a:ea typeface="DM Sans" pitchFamily="34" charset="-122"/>
                <a:cs typeface="DM Sans" pitchFamily="34" charset="-120"/>
              </a:rPr>
              <a:t>Punctuality and the causes of delays.</a:t>
            </a:r>
            <a:endParaRPr lang="en-US" sz="1700" dirty="0"/>
          </a:p>
        </p:txBody>
      </p:sp>
      <p:sp>
        <p:nvSpPr>
          <p:cNvPr id="7" name="Text 5"/>
          <p:cNvSpPr/>
          <p:nvPr/>
        </p:nvSpPr>
        <p:spPr>
          <a:xfrm>
            <a:off x="758309" y="4956453"/>
            <a:ext cx="1311378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FFE5E5"/>
                </a:solidFill>
                <a:latin typeface="DM Sans" pitchFamily="34" charset="0"/>
                <a:ea typeface="DM Sans" pitchFamily="34" charset="-122"/>
                <a:cs typeface="DM Sans" pitchFamily="34" charset="-120"/>
              </a:rPr>
              <a:t>Customer satisfaction through refund requests.</a:t>
            </a:r>
            <a:endParaRPr lang="en-US" sz="1700" dirty="0"/>
          </a:p>
        </p:txBody>
      </p:sp>
      <p:sp>
        <p:nvSpPr>
          <p:cNvPr id="8" name="Shape 6"/>
          <p:cNvSpPr/>
          <p:nvPr/>
        </p:nvSpPr>
        <p:spPr>
          <a:xfrm>
            <a:off x="758309" y="5790605"/>
            <a:ext cx="487442" cy="487442"/>
          </a:xfrm>
          <a:prstGeom prst="roundRect">
            <a:avLst>
              <a:gd name="adj" fmla="val 18669"/>
            </a:avLst>
          </a:prstGeom>
          <a:solidFill>
            <a:srgbClr val="740B0B"/>
          </a:solidFill>
          <a:ln w="7620">
            <a:solidFill>
              <a:srgbClr val="8D2424"/>
            </a:solidFill>
            <a:prstDash val="solid"/>
          </a:ln>
        </p:spPr>
      </p:sp>
      <p:sp>
        <p:nvSpPr>
          <p:cNvPr id="9" name="Text 7"/>
          <p:cNvSpPr/>
          <p:nvPr/>
        </p:nvSpPr>
        <p:spPr>
          <a:xfrm>
            <a:off x="1462326" y="5790605"/>
            <a:ext cx="3419951" cy="356235"/>
          </a:xfrm>
          <a:prstGeom prst="rect">
            <a:avLst/>
          </a:prstGeom>
          <a:noFill/>
          <a:ln/>
        </p:spPr>
        <p:txBody>
          <a:bodyPr wrap="none" lIns="0" tIns="0" rIns="0" bIns="0" rtlCol="0" anchor="t"/>
          <a:lstStyle/>
          <a:p>
            <a:pPr marL="0" indent="0" algn="l">
              <a:lnSpc>
                <a:spcPts val="2800"/>
              </a:lnSpc>
              <a:buNone/>
            </a:pPr>
            <a:r>
              <a:rPr lang="en-US" sz="2200" dirty="0">
                <a:solidFill>
                  <a:srgbClr val="FFE5E5"/>
                </a:solidFill>
                <a:latin typeface="Dela Gothic One" pitchFamily="34" charset="0"/>
                <a:ea typeface="Dela Gothic One" pitchFamily="34" charset="-122"/>
                <a:cs typeface="Dela Gothic One" pitchFamily="34" charset="-120"/>
              </a:rPr>
              <a:t>Improve Operations</a:t>
            </a:r>
            <a:endParaRPr lang="en-US" sz="2200" dirty="0"/>
          </a:p>
        </p:txBody>
      </p:sp>
      <p:sp>
        <p:nvSpPr>
          <p:cNvPr id="10" name="Text 8"/>
          <p:cNvSpPr/>
          <p:nvPr/>
        </p:nvSpPr>
        <p:spPr>
          <a:xfrm>
            <a:off x="1462326" y="6276737"/>
            <a:ext cx="5744647" cy="346710"/>
          </a:xfrm>
          <a:prstGeom prst="rect">
            <a:avLst/>
          </a:prstGeom>
          <a:noFill/>
          <a:ln/>
        </p:spPr>
        <p:txBody>
          <a:bodyPr wrap="none" lIns="0" tIns="0" rIns="0" bIns="0" rtlCol="0" anchor="t"/>
          <a:lstStyle/>
          <a:p>
            <a:pPr marL="0" indent="0" algn="l">
              <a:lnSpc>
                <a:spcPts val="2700"/>
              </a:lnSpc>
              <a:buNone/>
            </a:pPr>
            <a:r>
              <a:rPr lang="en-US" sz="1700" dirty="0">
                <a:solidFill>
                  <a:srgbClr val="FFE5E5"/>
                </a:solidFill>
                <a:latin typeface="DM Sans" pitchFamily="34" charset="0"/>
                <a:ea typeface="DM Sans" pitchFamily="34" charset="-122"/>
                <a:cs typeface="DM Sans" pitchFamily="34" charset="-120"/>
              </a:rPr>
              <a:t>Enhance overall efficiency and service delivery.</a:t>
            </a:r>
            <a:endParaRPr lang="en-US" sz="1700" dirty="0"/>
          </a:p>
        </p:txBody>
      </p:sp>
      <p:sp>
        <p:nvSpPr>
          <p:cNvPr id="11" name="Shape 9"/>
          <p:cNvSpPr/>
          <p:nvPr/>
        </p:nvSpPr>
        <p:spPr>
          <a:xfrm>
            <a:off x="7423547" y="5790605"/>
            <a:ext cx="487442" cy="487442"/>
          </a:xfrm>
          <a:prstGeom prst="roundRect">
            <a:avLst>
              <a:gd name="adj" fmla="val 18669"/>
            </a:avLst>
          </a:prstGeom>
          <a:solidFill>
            <a:srgbClr val="740B0B"/>
          </a:solidFill>
          <a:ln w="7620">
            <a:solidFill>
              <a:srgbClr val="8D2424"/>
            </a:solidFill>
            <a:prstDash val="solid"/>
          </a:ln>
        </p:spPr>
      </p:sp>
      <p:sp>
        <p:nvSpPr>
          <p:cNvPr id="12" name="Text 10"/>
          <p:cNvSpPr/>
          <p:nvPr/>
        </p:nvSpPr>
        <p:spPr>
          <a:xfrm>
            <a:off x="8127563" y="5790605"/>
            <a:ext cx="3452098" cy="356235"/>
          </a:xfrm>
          <a:prstGeom prst="rect">
            <a:avLst/>
          </a:prstGeom>
          <a:noFill/>
          <a:ln/>
        </p:spPr>
        <p:txBody>
          <a:bodyPr wrap="none" lIns="0" tIns="0" rIns="0" bIns="0" rtlCol="0" anchor="t"/>
          <a:lstStyle/>
          <a:p>
            <a:pPr marL="0" indent="0" algn="l">
              <a:lnSpc>
                <a:spcPts val="2800"/>
              </a:lnSpc>
              <a:buNone/>
            </a:pPr>
            <a:r>
              <a:rPr lang="en-US" sz="2200" dirty="0">
                <a:solidFill>
                  <a:srgbClr val="FFE5E5"/>
                </a:solidFill>
                <a:latin typeface="Dela Gothic One" pitchFamily="34" charset="0"/>
                <a:ea typeface="Dela Gothic One" pitchFamily="34" charset="-122"/>
                <a:cs typeface="Dela Gothic One" pitchFamily="34" charset="-120"/>
              </a:rPr>
              <a:t>Enhance Experience</a:t>
            </a:r>
            <a:endParaRPr lang="en-US" sz="2200" dirty="0"/>
          </a:p>
        </p:txBody>
      </p:sp>
      <p:sp>
        <p:nvSpPr>
          <p:cNvPr id="13" name="Text 11"/>
          <p:cNvSpPr/>
          <p:nvPr/>
        </p:nvSpPr>
        <p:spPr>
          <a:xfrm>
            <a:off x="8127563" y="6276737"/>
            <a:ext cx="5744647" cy="346710"/>
          </a:xfrm>
          <a:prstGeom prst="rect">
            <a:avLst/>
          </a:prstGeom>
          <a:noFill/>
          <a:ln/>
        </p:spPr>
        <p:txBody>
          <a:bodyPr wrap="none" lIns="0" tIns="0" rIns="0" bIns="0" rtlCol="0" anchor="t"/>
          <a:lstStyle/>
          <a:p>
            <a:pPr marL="0" indent="0" algn="l">
              <a:lnSpc>
                <a:spcPts val="2700"/>
              </a:lnSpc>
              <a:buNone/>
            </a:pPr>
            <a:r>
              <a:rPr lang="en-US" sz="1700" dirty="0">
                <a:solidFill>
                  <a:srgbClr val="FFE5E5"/>
                </a:solidFill>
                <a:latin typeface="DM Sans" pitchFamily="34" charset="0"/>
                <a:ea typeface="DM Sans" pitchFamily="34" charset="-122"/>
                <a:cs typeface="DM Sans" pitchFamily="34" charset="-120"/>
              </a:rPr>
              <a:t>Elevate passenger satisfaction and loyalty.</a:t>
            </a:r>
            <a:endParaRPr lang="en-US" sz="1700" dirty="0"/>
          </a:p>
        </p:txBody>
      </p:sp>
      <mc:AlternateContent xmlns:mc="http://schemas.openxmlformats.org/markup-compatibility/2006">
        <mc:Choice xmlns:p14="http://schemas.microsoft.com/office/powerpoint/2010/main" Requires="p14">
          <p:contentPart p14:bwMode="auto" r:id="rId3">
            <p14:nvContentPartPr>
              <p14:cNvPr id="14" name="Ink 13">
                <a:extLst>
                  <a:ext uri="{FF2B5EF4-FFF2-40B4-BE49-F238E27FC236}">
                    <a16:creationId xmlns:a16="http://schemas.microsoft.com/office/drawing/2014/main" id="{4767F52F-D3C2-23B7-99C2-E89DFD993D85}"/>
                  </a:ext>
                </a:extLst>
              </p14:cNvPr>
              <p14:cNvContentPartPr/>
              <p14:nvPr/>
            </p14:nvContentPartPr>
            <p14:xfrm>
              <a:off x="12851827" y="7916093"/>
              <a:ext cx="1601280" cy="61200"/>
            </p14:xfrm>
          </p:contentPart>
        </mc:Choice>
        <mc:Fallback>
          <p:pic>
            <p:nvPicPr>
              <p:cNvPr id="14" name="Ink 13">
                <a:extLst>
                  <a:ext uri="{FF2B5EF4-FFF2-40B4-BE49-F238E27FC236}">
                    <a16:creationId xmlns:a16="http://schemas.microsoft.com/office/drawing/2014/main" id="{4767F52F-D3C2-23B7-99C2-E89DFD993D85}"/>
                  </a:ext>
                </a:extLst>
              </p:cNvPr>
              <p:cNvPicPr/>
              <p:nvPr/>
            </p:nvPicPr>
            <p:blipFill>
              <a:blip r:embed="rId4"/>
              <a:stretch>
                <a:fillRect/>
              </a:stretch>
            </p:blipFill>
            <p:spPr>
              <a:xfrm>
                <a:off x="12762187" y="7736453"/>
                <a:ext cx="1780920" cy="42084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8309" y="1990725"/>
            <a:ext cx="7818001" cy="712708"/>
          </a:xfrm>
          <a:prstGeom prst="rect">
            <a:avLst/>
          </a:prstGeom>
          <a:noFill/>
          <a:ln/>
        </p:spPr>
        <p:txBody>
          <a:bodyPr wrap="none" lIns="0" tIns="0" rIns="0" bIns="0" rtlCol="0" anchor="t"/>
          <a:lstStyle/>
          <a:p>
            <a:pPr marL="0" indent="0" algn="l">
              <a:lnSpc>
                <a:spcPts val="5600"/>
              </a:lnSpc>
              <a:buNone/>
            </a:pPr>
            <a:r>
              <a:rPr lang="en-US" sz="4450" dirty="0">
                <a:solidFill>
                  <a:srgbClr val="FAEBEB"/>
                </a:solidFill>
                <a:latin typeface="Dela Gothic One" pitchFamily="34" charset="0"/>
                <a:ea typeface="Dela Gothic One" pitchFamily="34" charset="-122"/>
                <a:cs typeface="Dela Gothic One" pitchFamily="34" charset="-120"/>
              </a:rPr>
              <a:t>Key Metrics &amp; Overview</a:t>
            </a:r>
            <a:endParaRPr lang="en-US" sz="4450" dirty="0"/>
          </a:p>
        </p:txBody>
      </p:sp>
      <p:sp>
        <p:nvSpPr>
          <p:cNvPr id="3" name="Text 1"/>
          <p:cNvSpPr/>
          <p:nvPr/>
        </p:nvSpPr>
        <p:spPr>
          <a:xfrm>
            <a:off x="758309" y="3028355"/>
            <a:ext cx="13113782" cy="693420"/>
          </a:xfrm>
          <a:prstGeom prst="rect">
            <a:avLst/>
          </a:prstGeom>
          <a:noFill/>
          <a:ln/>
        </p:spPr>
        <p:txBody>
          <a:bodyPr wrap="square" lIns="0" tIns="0" rIns="0" bIns="0" rtlCol="0" anchor="t"/>
          <a:lstStyle/>
          <a:p>
            <a:pPr marL="0" indent="0" algn="l">
              <a:lnSpc>
                <a:spcPts val="2700"/>
              </a:lnSpc>
              <a:buNone/>
            </a:pPr>
            <a:r>
              <a:rPr lang="en-US" sz="1700" dirty="0">
                <a:solidFill>
                  <a:srgbClr val="FFE5E5"/>
                </a:solidFill>
                <a:latin typeface="DM Sans" pitchFamily="34" charset="0"/>
                <a:ea typeface="DM Sans" pitchFamily="34" charset="-122"/>
                <a:cs typeface="DM Sans" pitchFamily="34" charset="-120"/>
              </a:rPr>
              <a:t>Our analysis begins with a high-level overview of key metrics that define the performance of the UK railway system during the analysis period. These metrics serve as the foundation for deeper insights and strategic recommendations.</a:t>
            </a:r>
            <a:endParaRPr lang="en-US" sz="1700" dirty="0"/>
          </a:p>
        </p:txBody>
      </p:sp>
      <p:sp>
        <p:nvSpPr>
          <p:cNvPr id="4" name="Text 2"/>
          <p:cNvSpPr/>
          <p:nvPr/>
        </p:nvSpPr>
        <p:spPr>
          <a:xfrm>
            <a:off x="758309" y="4073723"/>
            <a:ext cx="4154567" cy="714970"/>
          </a:xfrm>
          <a:prstGeom prst="rect">
            <a:avLst/>
          </a:prstGeom>
          <a:noFill/>
          <a:ln/>
        </p:spPr>
        <p:txBody>
          <a:bodyPr wrap="none" lIns="0" tIns="0" rIns="0" bIns="0" rtlCol="0" anchor="t"/>
          <a:lstStyle/>
          <a:p>
            <a:pPr marL="0" indent="0" algn="ctr">
              <a:lnSpc>
                <a:spcPts val="5600"/>
              </a:lnSpc>
              <a:buNone/>
            </a:pPr>
            <a:r>
              <a:rPr lang="en-US" sz="5600" dirty="0">
                <a:solidFill>
                  <a:srgbClr val="FFE5E5"/>
                </a:solidFill>
                <a:latin typeface="Dela Gothic One" pitchFamily="34" charset="0"/>
                <a:ea typeface="Dela Gothic One" pitchFamily="34" charset="-122"/>
                <a:cs typeface="Dela Gothic One" pitchFamily="34" charset="-120"/>
              </a:rPr>
              <a:t>30K</a:t>
            </a:r>
            <a:endParaRPr lang="en-US" sz="5600" dirty="0"/>
          </a:p>
        </p:txBody>
      </p:sp>
      <p:sp>
        <p:nvSpPr>
          <p:cNvPr id="5" name="Text 3"/>
          <p:cNvSpPr/>
          <p:nvPr/>
        </p:nvSpPr>
        <p:spPr>
          <a:xfrm>
            <a:off x="1294686" y="5059323"/>
            <a:ext cx="3081814" cy="356235"/>
          </a:xfrm>
          <a:prstGeom prst="rect">
            <a:avLst/>
          </a:prstGeom>
          <a:noFill/>
          <a:ln/>
        </p:spPr>
        <p:txBody>
          <a:bodyPr wrap="none" lIns="0" tIns="0" rIns="0" bIns="0" rtlCol="0" anchor="t"/>
          <a:lstStyle/>
          <a:p>
            <a:pPr marL="0" indent="0" algn="ctr">
              <a:lnSpc>
                <a:spcPts val="2800"/>
              </a:lnSpc>
              <a:buNone/>
            </a:pPr>
            <a:r>
              <a:rPr lang="en-US" sz="2200" dirty="0">
                <a:solidFill>
                  <a:srgbClr val="FFE5E5"/>
                </a:solidFill>
                <a:latin typeface="Dela Gothic One" pitchFamily="34" charset="0"/>
                <a:ea typeface="Dela Gothic One" pitchFamily="34" charset="-122"/>
                <a:cs typeface="Dela Gothic One" pitchFamily="34" charset="-120"/>
              </a:rPr>
              <a:t>Total Tickets Sold</a:t>
            </a:r>
            <a:endParaRPr lang="en-US" sz="2200" dirty="0"/>
          </a:p>
        </p:txBody>
      </p:sp>
      <p:sp>
        <p:nvSpPr>
          <p:cNvPr id="6" name="Text 4"/>
          <p:cNvSpPr/>
          <p:nvPr/>
        </p:nvSpPr>
        <p:spPr>
          <a:xfrm>
            <a:off x="758309" y="5545455"/>
            <a:ext cx="4154567" cy="693420"/>
          </a:xfrm>
          <a:prstGeom prst="rect">
            <a:avLst/>
          </a:prstGeom>
          <a:noFill/>
          <a:ln/>
        </p:spPr>
        <p:txBody>
          <a:bodyPr wrap="square" lIns="0" tIns="0" rIns="0" bIns="0" rtlCol="0" anchor="t"/>
          <a:lstStyle/>
          <a:p>
            <a:pPr marL="0" indent="0" algn="ctr">
              <a:lnSpc>
                <a:spcPts val="2700"/>
              </a:lnSpc>
              <a:buNone/>
            </a:pPr>
            <a:r>
              <a:rPr lang="en-US" sz="1700" dirty="0">
                <a:solidFill>
                  <a:srgbClr val="FFE5E5"/>
                </a:solidFill>
                <a:latin typeface="DM Sans" pitchFamily="34" charset="0"/>
                <a:ea typeface="DM Sans" pitchFamily="34" charset="-122"/>
                <a:cs typeface="DM Sans" pitchFamily="34" charset="-120"/>
              </a:rPr>
              <a:t>Reflects overall demand and usage of railway services.</a:t>
            </a:r>
            <a:endParaRPr lang="en-US" sz="1700" dirty="0"/>
          </a:p>
        </p:txBody>
      </p:sp>
      <p:sp>
        <p:nvSpPr>
          <p:cNvPr id="7" name="Text 5"/>
          <p:cNvSpPr/>
          <p:nvPr/>
        </p:nvSpPr>
        <p:spPr>
          <a:xfrm>
            <a:off x="5237798" y="4073723"/>
            <a:ext cx="4154686" cy="714970"/>
          </a:xfrm>
          <a:prstGeom prst="rect">
            <a:avLst/>
          </a:prstGeom>
          <a:noFill/>
          <a:ln/>
        </p:spPr>
        <p:txBody>
          <a:bodyPr wrap="none" lIns="0" tIns="0" rIns="0" bIns="0" rtlCol="0" anchor="t"/>
          <a:lstStyle/>
          <a:p>
            <a:pPr marL="0" indent="0" algn="ctr">
              <a:lnSpc>
                <a:spcPts val="5600"/>
              </a:lnSpc>
              <a:buNone/>
            </a:pPr>
            <a:r>
              <a:rPr lang="en-US" sz="5600" dirty="0">
                <a:solidFill>
                  <a:srgbClr val="FFE5E5"/>
                </a:solidFill>
                <a:latin typeface="Dela Gothic One" pitchFamily="34" charset="0"/>
                <a:ea typeface="Dela Gothic One" pitchFamily="34" charset="-122"/>
                <a:cs typeface="Dela Gothic One" pitchFamily="34" charset="-120"/>
              </a:rPr>
              <a:t>18K</a:t>
            </a:r>
            <a:endParaRPr lang="en-US" sz="5600" dirty="0"/>
          </a:p>
        </p:txBody>
      </p:sp>
      <p:sp>
        <p:nvSpPr>
          <p:cNvPr id="8" name="Text 6"/>
          <p:cNvSpPr/>
          <p:nvPr/>
        </p:nvSpPr>
        <p:spPr>
          <a:xfrm>
            <a:off x="5837634" y="5059323"/>
            <a:ext cx="2955012" cy="356235"/>
          </a:xfrm>
          <a:prstGeom prst="rect">
            <a:avLst/>
          </a:prstGeom>
          <a:noFill/>
          <a:ln/>
        </p:spPr>
        <p:txBody>
          <a:bodyPr wrap="none" lIns="0" tIns="0" rIns="0" bIns="0" rtlCol="0" anchor="t"/>
          <a:lstStyle/>
          <a:p>
            <a:pPr marL="0" indent="0" algn="ctr">
              <a:lnSpc>
                <a:spcPts val="2800"/>
              </a:lnSpc>
              <a:buNone/>
            </a:pPr>
            <a:r>
              <a:rPr lang="en-US" sz="2200" dirty="0">
                <a:solidFill>
                  <a:srgbClr val="FFE5E5"/>
                </a:solidFill>
                <a:latin typeface="Dela Gothic One" pitchFamily="34" charset="0"/>
                <a:ea typeface="Dela Gothic One" pitchFamily="34" charset="-122"/>
                <a:cs typeface="Dela Gothic One" pitchFamily="34" charset="-120"/>
              </a:rPr>
              <a:t>Online Purchases</a:t>
            </a:r>
            <a:endParaRPr lang="en-US" sz="2200" dirty="0"/>
          </a:p>
        </p:txBody>
      </p:sp>
      <p:sp>
        <p:nvSpPr>
          <p:cNvPr id="9" name="Text 7"/>
          <p:cNvSpPr/>
          <p:nvPr/>
        </p:nvSpPr>
        <p:spPr>
          <a:xfrm>
            <a:off x="5237798" y="5545455"/>
            <a:ext cx="4154686" cy="693420"/>
          </a:xfrm>
          <a:prstGeom prst="rect">
            <a:avLst/>
          </a:prstGeom>
          <a:noFill/>
          <a:ln/>
        </p:spPr>
        <p:txBody>
          <a:bodyPr wrap="square" lIns="0" tIns="0" rIns="0" bIns="0" rtlCol="0" anchor="t"/>
          <a:lstStyle/>
          <a:p>
            <a:pPr marL="0" indent="0" algn="ctr">
              <a:lnSpc>
                <a:spcPts val="2700"/>
              </a:lnSpc>
              <a:buNone/>
            </a:pPr>
            <a:r>
              <a:rPr lang="en-US" sz="1700" dirty="0">
                <a:solidFill>
                  <a:srgbClr val="FFE5E5"/>
                </a:solidFill>
                <a:latin typeface="DM Sans" pitchFamily="34" charset="0"/>
                <a:ea typeface="DM Sans" pitchFamily="34" charset="-122"/>
                <a:cs typeface="DM Sans" pitchFamily="34" charset="-120"/>
              </a:rPr>
              <a:t>Demonstrates the growing preference for digital ticketing solutions.</a:t>
            </a:r>
            <a:endParaRPr lang="en-US" sz="1700" dirty="0"/>
          </a:p>
        </p:txBody>
      </p:sp>
      <p:sp>
        <p:nvSpPr>
          <p:cNvPr id="10" name="Text 8"/>
          <p:cNvSpPr/>
          <p:nvPr/>
        </p:nvSpPr>
        <p:spPr>
          <a:xfrm>
            <a:off x="9717405" y="4073723"/>
            <a:ext cx="4154567" cy="714970"/>
          </a:xfrm>
          <a:prstGeom prst="rect">
            <a:avLst/>
          </a:prstGeom>
          <a:noFill/>
          <a:ln/>
        </p:spPr>
        <p:txBody>
          <a:bodyPr wrap="none" lIns="0" tIns="0" rIns="0" bIns="0" rtlCol="0" anchor="t"/>
          <a:lstStyle/>
          <a:p>
            <a:pPr marL="0" indent="0" algn="ctr">
              <a:lnSpc>
                <a:spcPts val="5600"/>
              </a:lnSpc>
              <a:buNone/>
            </a:pPr>
            <a:r>
              <a:rPr lang="en-US" sz="5600" dirty="0">
                <a:solidFill>
                  <a:srgbClr val="FFE5E5"/>
                </a:solidFill>
                <a:latin typeface="Dela Gothic One" pitchFamily="34" charset="0"/>
                <a:ea typeface="Dela Gothic One" pitchFamily="34" charset="-122"/>
                <a:cs typeface="Dela Gothic One" pitchFamily="34" charset="-120"/>
              </a:rPr>
              <a:t>13K</a:t>
            </a:r>
            <a:endParaRPr lang="en-US" sz="5600" dirty="0"/>
          </a:p>
        </p:txBody>
      </p:sp>
      <p:sp>
        <p:nvSpPr>
          <p:cNvPr id="11" name="Text 9"/>
          <p:cNvSpPr/>
          <p:nvPr/>
        </p:nvSpPr>
        <p:spPr>
          <a:xfrm>
            <a:off x="10214491" y="5059323"/>
            <a:ext cx="3160276" cy="356235"/>
          </a:xfrm>
          <a:prstGeom prst="rect">
            <a:avLst/>
          </a:prstGeom>
          <a:noFill/>
          <a:ln/>
        </p:spPr>
        <p:txBody>
          <a:bodyPr wrap="none" lIns="0" tIns="0" rIns="0" bIns="0" rtlCol="0" anchor="t"/>
          <a:lstStyle/>
          <a:p>
            <a:pPr marL="0" indent="0" algn="ctr">
              <a:lnSpc>
                <a:spcPts val="2800"/>
              </a:lnSpc>
              <a:buNone/>
            </a:pPr>
            <a:r>
              <a:rPr lang="en-US" sz="2200" dirty="0">
                <a:solidFill>
                  <a:srgbClr val="FFE5E5"/>
                </a:solidFill>
                <a:latin typeface="Dela Gothic One" pitchFamily="34" charset="0"/>
                <a:ea typeface="Dela Gothic One" pitchFamily="34" charset="-122"/>
                <a:cs typeface="Dela Gothic One" pitchFamily="34" charset="-120"/>
              </a:rPr>
              <a:t>Station Purchases</a:t>
            </a:r>
            <a:endParaRPr lang="en-US" sz="2200" dirty="0"/>
          </a:p>
        </p:txBody>
      </p:sp>
      <p:sp>
        <p:nvSpPr>
          <p:cNvPr id="12" name="Text 10"/>
          <p:cNvSpPr/>
          <p:nvPr/>
        </p:nvSpPr>
        <p:spPr>
          <a:xfrm>
            <a:off x="9717405" y="5545455"/>
            <a:ext cx="4154567" cy="693420"/>
          </a:xfrm>
          <a:prstGeom prst="rect">
            <a:avLst/>
          </a:prstGeom>
          <a:noFill/>
          <a:ln/>
        </p:spPr>
        <p:txBody>
          <a:bodyPr wrap="square" lIns="0" tIns="0" rIns="0" bIns="0" rtlCol="0" anchor="t"/>
          <a:lstStyle/>
          <a:p>
            <a:pPr marL="0" indent="0" algn="ctr">
              <a:lnSpc>
                <a:spcPts val="2700"/>
              </a:lnSpc>
              <a:buNone/>
            </a:pPr>
            <a:r>
              <a:rPr lang="en-US" sz="1700" dirty="0">
                <a:solidFill>
                  <a:srgbClr val="FFE5E5"/>
                </a:solidFill>
                <a:latin typeface="DM Sans" pitchFamily="34" charset="0"/>
                <a:ea typeface="DM Sans" pitchFamily="34" charset="-122"/>
                <a:cs typeface="DM Sans" pitchFamily="34" charset="-120"/>
              </a:rPr>
              <a:t>Highlights the continued importance of traditional ticketing methods.</a:t>
            </a:r>
            <a:endParaRPr lang="en-US" sz="1700" dirty="0"/>
          </a:p>
        </p:txBody>
      </p:sp>
      <mc:AlternateContent xmlns:mc="http://schemas.openxmlformats.org/markup-compatibility/2006">
        <mc:Choice xmlns:p14="http://schemas.microsoft.com/office/powerpoint/2010/main" Requires="p14">
          <p:contentPart p14:bwMode="auto" r:id="rId3">
            <p14:nvContentPartPr>
              <p14:cNvPr id="14" name="Ink 13">
                <a:extLst>
                  <a:ext uri="{FF2B5EF4-FFF2-40B4-BE49-F238E27FC236}">
                    <a16:creationId xmlns:a16="http://schemas.microsoft.com/office/drawing/2014/main" id="{6EA54AE6-C13F-F2D9-C2FB-C17559C36C4D}"/>
                  </a:ext>
                </a:extLst>
              </p14:cNvPr>
              <p14:cNvContentPartPr/>
              <p14:nvPr/>
            </p14:nvContentPartPr>
            <p14:xfrm>
              <a:off x="12733507" y="7872640"/>
              <a:ext cx="1665720" cy="121320"/>
            </p14:xfrm>
          </p:contentPart>
        </mc:Choice>
        <mc:Fallback>
          <p:pic>
            <p:nvPicPr>
              <p:cNvPr id="14" name="Ink 13">
                <a:extLst>
                  <a:ext uri="{FF2B5EF4-FFF2-40B4-BE49-F238E27FC236}">
                    <a16:creationId xmlns:a16="http://schemas.microsoft.com/office/drawing/2014/main" id="{6EA54AE6-C13F-F2D9-C2FB-C17559C36C4D}"/>
                  </a:ext>
                </a:extLst>
              </p:cNvPr>
              <p:cNvPicPr/>
              <p:nvPr/>
            </p:nvPicPr>
            <p:blipFill>
              <a:blip r:embed="rId4"/>
              <a:stretch>
                <a:fillRect/>
              </a:stretch>
            </p:blipFill>
            <p:spPr>
              <a:xfrm>
                <a:off x="12643867" y="7693000"/>
                <a:ext cx="1845360" cy="480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AB093276-DA2F-46F9-6FBE-64941B855BBA}"/>
                  </a:ext>
                </a:extLst>
              </p14:cNvPr>
              <p14:cNvContentPartPr/>
              <p14:nvPr/>
            </p14:nvContentPartPr>
            <p14:xfrm>
              <a:off x="12991267" y="7975267"/>
              <a:ext cx="538200" cy="52560"/>
            </p14:xfrm>
          </p:contentPart>
        </mc:Choice>
        <mc:Fallback>
          <p:pic>
            <p:nvPicPr>
              <p:cNvPr id="15" name="Ink 14">
                <a:extLst>
                  <a:ext uri="{FF2B5EF4-FFF2-40B4-BE49-F238E27FC236}">
                    <a16:creationId xmlns:a16="http://schemas.microsoft.com/office/drawing/2014/main" id="{AB093276-DA2F-46F9-6FBE-64941B855BBA}"/>
                  </a:ext>
                </a:extLst>
              </p:cNvPr>
              <p:cNvPicPr/>
              <p:nvPr/>
            </p:nvPicPr>
            <p:blipFill>
              <a:blip r:embed="rId6"/>
              <a:stretch>
                <a:fillRect/>
              </a:stretch>
            </p:blipFill>
            <p:spPr>
              <a:xfrm>
                <a:off x="12901267" y="7795267"/>
                <a:ext cx="71784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Ink 16">
                <a:extLst>
                  <a:ext uri="{FF2B5EF4-FFF2-40B4-BE49-F238E27FC236}">
                    <a16:creationId xmlns:a16="http://schemas.microsoft.com/office/drawing/2014/main" id="{F15B3261-6716-1D81-0D2C-2C1B05059A6A}"/>
                  </a:ext>
                </a:extLst>
              </p14:cNvPr>
              <p14:cNvContentPartPr/>
              <p14:nvPr/>
            </p14:nvContentPartPr>
            <p14:xfrm>
              <a:off x="14303467" y="7857573"/>
              <a:ext cx="140760" cy="83880"/>
            </p14:xfrm>
          </p:contentPart>
        </mc:Choice>
        <mc:Fallback>
          <p:pic>
            <p:nvPicPr>
              <p:cNvPr id="17" name="Ink 16">
                <a:extLst>
                  <a:ext uri="{FF2B5EF4-FFF2-40B4-BE49-F238E27FC236}">
                    <a16:creationId xmlns:a16="http://schemas.microsoft.com/office/drawing/2014/main" id="{F15B3261-6716-1D81-0D2C-2C1B05059A6A}"/>
                  </a:ext>
                </a:extLst>
              </p:cNvPr>
              <p:cNvPicPr/>
              <p:nvPr/>
            </p:nvPicPr>
            <p:blipFill>
              <a:blip r:embed="rId8"/>
              <a:stretch>
                <a:fillRect/>
              </a:stretch>
            </p:blipFill>
            <p:spPr>
              <a:xfrm>
                <a:off x="14213827" y="7677933"/>
                <a:ext cx="320400" cy="44352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8309" y="1699855"/>
            <a:ext cx="13113782" cy="1425416"/>
          </a:xfrm>
          <a:prstGeom prst="rect">
            <a:avLst/>
          </a:prstGeom>
          <a:noFill/>
          <a:ln/>
        </p:spPr>
        <p:txBody>
          <a:bodyPr wrap="square" lIns="0" tIns="0" rIns="0" bIns="0" rtlCol="0" anchor="t"/>
          <a:lstStyle/>
          <a:p>
            <a:pPr marL="0" indent="0" algn="l">
              <a:lnSpc>
                <a:spcPts val="5600"/>
              </a:lnSpc>
              <a:buNone/>
            </a:pPr>
            <a:r>
              <a:rPr lang="en-US" sz="4450" dirty="0">
                <a:solidFill>
                  <a:srgbClr val="FAEBEB"/>
                </a:solidFill>
                <a:latin typeface="Dela Gothic One" pitchFamily="34" charset="0"/>
                <a:ea typeface="Dela Gothic One" pitchFamily="34" charset="-122"/>
                <a:cs typeface="Dela Gothic One" pitchFamily="34" charset="-120"/>
              </a:rPr>
              <a:t>Passenger Behaviour &amp; Ticketing Trends</a:t>
            </a:r>
            <a:endParaRPr lang="en-US" sz="4450" dirty="0"/>
          </a:p>
        </p:txBody>
      </p:sp>
      <p:sp>
        <p:nvSpPr>
          <p:cNvPr id="3" name="Text 1"/>
          <p:cNvSpPr/>
          <p:nvPr/>
        </p:nvSpPr>
        <p:spPr>
          <a:xfrm>
            <a:off x="758309" y="3558540"/>
            <a:ext cx="13113782" cy="693420"/>
          </a:xfrm>
          <a:prstGeom prst="rect">
            <a:avLst/>
          </a:prstGeom>
          <a:noFill/>
          <a:ln/>
        </p:spPr>
        <p:txBody>
          <a:bodyPr wrap="square" lIns="0" tIns="0" rIns="0" bIns="0" rtlCol="0" anchor="t"/>
          <a:lstStyle/>
          <a:p>
            <a:pPr marL="0" indent="0" algn="l">
              <a:lnSpc>
                <a:spcPts val="2700"/>
              </a:lnSpc>
              <a:buNone/>
            </a:pPr>
            <a:r>
              <a:rPr lang="en-US" sz="1700" dirty="0">
                <a:solidFill>
                  <a:srgbClr val="FFE5E5"/>
                </a:solidFill>
                <a:latin typeface="DM Sans" pitchFamily="34" charset="0"/>
                <a:ea typeface="DM Sans" pitchFamily="34" charset="-122"/>
                <a:cs typeface="DM Sans" pitchFamily="34" charset="-120"/>
              </a:rPr>
              <a:t>Understanding passenger behaviour and ticketing trends is crucial for optimising service offerings and revenue management. By analysing these trends, railway operators can tailor their services to better meet passenger needs and preferences.</a:t>
            </a:r>
            <a:endParaRPr lang="en-US" sz="1700" dirty="0"/>
          </a:p>
        </p:txBody>
      </p:sp>
      <p:sp>
        <p:nvSpPr>
          <p:cNvPr id="4" name="Text 2"/>
          <p:cNvSpPr/>
          <p:nvPr/>
        </p:nvSpPr>
        <p:spPr>
          <a:xfrm>
            <a:off x="758309" y="4712256"/>
            <a:ext cx="4018359" cy="712470"/>
          </a:xfrm>
          <a:prstGeom prst="rect">
            <a:avLst/>
          </a:prstGeom>
          <a:noFill/>
          <a:ln/>
        </p:spPr>
        <p:txBody>
          <a:bodyPr wrap="square" lIns="0" tIns="0" rIns="0" bIns="0" rtlCol="0" anchor="t"/>
          <a:lstStyle/>
          <a:p>
            <a:pPr marL="0" indent="0" algn="l">
              <a:lnSpc>
                <a:spcPts val="2800"/>
              </a:lnSpc>
              <a:buNone/>
            </a:pPr>
            <a:r>
              <a:rPr lang="en-US" sz="2200" dirty="0">
                <a:solidFill>
                  <a:srgbClr val="FAEBEB"/>
                </a:solidFill>
                <a:latin typeface="Dela Gothic One" pitchFamily="34" charset="0"/>
                <a:ea typeface="Dela Gothic One" pitchFamily="34" charset="-122"/>
                <a:cs typeface="Dela Gothic One" pitchFamily="34" charset="-120"/>
              </a:rPr>
              <a:t>Advance Tickets Dominate</a:t>
            </a:r>
            <a:endParaRPr lang="en-US" sz="2200" dirty="0"/>
          </a:p>
        </p:txBody>
      </p:sp>
      <p:sp>
        <p:nvSpPr>
          <p:cNvPr id="5" name="Text 3"/>
          <p:cNvSpPr/>
          <p:nvPr/>
        </p:nvSpPr>
        <p:spPr>
          <a:xfrm>
            <a:off x="758309" y="5641300"/>
            <a:ext cx="4018359" cy="693420"/>
          </a:xfrm>
          <a:prstGeom prst="rect">
            <a:avLst/>
          </a:prstGeom>
          <a:noFill/>
          <a:ln/>
        </p:spPr>
        <p:txBody>
          <a:bodyPr wrap="square" lIns="0" tIns="0" rIns="0" bIns="0" rtlCol="0" anchor="t"/>
          <a:lstStyle/>
          <a:p>
            <a:pPr marL="0" indent="0" algn="l">
              <a:lnSpc>
                <a:spcPts val="2700"/>
              </a:lnSpc>
              <a:buNone/>
            </a:pPr>
            <a:r>
              <a:rPr lang="en-US" sz="1700" dirty="0">
                <a:solidFill>
                  <a:srgbClr val="FFE5E5"/>
                </a:solidFill>
                <a:latin typeface="DM Sans" pitchFamily="34" charset="0"/>
                <a:ea typeface="DM Sans" pitchFamily="34" charset="-122"/>
                <a:cs typeface="DM Sans" pitchFamily="34" charset="-120"/>
              </a:rPr>
              <a:t>Indicates a preference for planning travel ahead of time.</a:t>
            </a:r>
            <a:endParaRPr lang="en-US" sz="1700" dirty="0"/>
          </a:p>
        </p:txBody>
      </p:sp>
      <p:sp>
        <p:nvSpPr>
          <p:cNvPr id="6" name="Text 4"/>
          <p:cNvSpPr/>
          <p:nvPr/>
        </p:nvSpPr>
        <p:spPr>
          <a:xfrm>
            <a:off x="5312926" y="4712256"/>
            <a:ext cx="4018359" cy="712470"/>
          </a:xfrm>
          <a:prstGeom prst="rect">
            <a:avLst/>
          </a:prstGeom>
          <a:noFill/>
          <a:ln/>
        </p:spPr>
        <p:txBody>
          <a:bodyPr wrap="square" lIns="0" tIns="0" rIns="0" bIns="0" rtlCol="0" anchor="t"/>
          <a:lstStyle/>
          <a:p>
            <a:pPr marL="0" indent="0" algn="l">
              <a:lnSpc>
                <a:spcPts val="2800"/>
              </a:lnSpc>
              <a:buNone/>
            </a:pPr>
            <a:r>
              <a:rPr lang="en-US" sz="2200" dirty="0">
                <a:solidFill>
                  <a:srgbClr val="FAEBEB"/>
                </a:solidFill>
                <a:latin typeface="Dela Gothic One" pitchFamily="34" charset="0"/>
                <a:ea typeface="Dela Gothic One" pitchFamily="34" charset="-122"/>
                <a:cs typeface="Dela Gothic One" pitchFamily="34" charset="-120"/>
              </a:rPr>
              <a:t>66% Do Not Use Railcard</a:t>
            </a:r>
            <a:endParaRPr lang="en-US" sz="2200" dirty="0"/>
          </a:p>
        </p:txBody>
      </p:sp>
      <p:sp>
        <p:nvSpPr>
          <p:cNvPr id="7" name="Text 5"/>
          <p:cNvSpPr/>
          <p:nvPr/>
        </p:nvSpPr>
        <p:spPr>
          <a:xfrm>
            <a:off x="5312926" y="5641300"/>
            <a:ext cx="4018359" cy="693420"/>
          </a:xfrm>
          <a:prstGeom prst="rect">
            <a:avLst/>
          </a:prstGeom>
          <a:noFill/>
          <a:ln/>
        </p:spPr>
        <p:txBody>
          <a:bodyPr wrap="square" lIns="0" tIns="0" rIns="0" bIns="0" rtlCol="0" anchor="t"/>
          <a:lstStyle/>
          <a:p>
            <a:pPr marL="0" indent="0" algn="l">
              <a:lnSpc>
                <a:spcPts val="2700"/>
              </a:lnSpc>
              <a:buNone/>
            </a:pPr>
            <a:r>
              <a:rPr lang="en-US" sz="1700" dirty="0">
                <a:solidFill>
                  <a:srgbClr val="FFE5E5"/>
                </a:solidFill>
                <a:latin typeface="DM Sans" pitchFamily="34" charset="0"/>
                <a:ea typeface="DM Sans" pitchFamily="34" charset="-122"/>
                <a:cs typeface="DM Sans" pitchFamily="34" charset="-120"/>
              </a:rPr>
              <a:t>Presents an opportunity to promote Railcard adoption and loyalty.</a:t>
            </a:r>
            <a:endParaRPr lang="en-US" sz="1700" dirty="0"/>
          </a:p>
        </p:txBody>
      </p:sp>
      <p:sp>
        <p:nvSpPr>
          <p:cNvPr id="8" name="Text 6"/>
          <p:cNvSpPr/>
          <p:nvPr/>
        </p:nvSpPr>
        <p:spPr>
          <a:xfrm>
            <a:off x="9867543" y="4712256"/>
            <a:ext cx="4018359" cy="712470"/>
          </a:xfrm>
          <a:prstGeom prst="rect">
            <a:avLst/>
          </a:prstGeom>
          <a:noFill/>
          <a:ln/>
        </p:spPr>
        <p:txBody>
          <a:bodyPr wrap="square" lIns="0" tIns="0" rIns="0" bIns="0" rtlCol="0" anchor="t"/>
          <a:lstStyle/>
          <a:p>
            <a:pPr marL="0" indent="0" algn="l">
              <a:lnSpc>
                <a:spcPts val="2800"/>
              </a:lnSpc>
              <a:buNone/>
            </a:pPr>
            <a:r>
              <a:rPr lang="en-US" sz="2200" dirty="0">
                <a:solidFill>
                  <a:srgbClr val="FAEBEB"/>
                </a:solidFill>
                <a:latin typeface="Dela Gothic One" pitchFamily="34" charset="0"/>
                <a:ea typeface="Dela Gothic One" pitchFamily="34" charset="-122"/>
                <a:cs typeface="Dela Gothic One" pitchFamily="34" charset="-120"/>
              </a:rPr>
              <a:t>London → York Frequent Route</a:t>
            </a:r>
            <a:endParaRPr lang="en-US" sz="2200" dirty="0"/>
          </a:p>
        </p:txBody>
      </p:sp>
      <p:sp>
        <p:nvSpPr>
          <p:cNvPr id="9" name="Text 7"/>
          <p:cNvSpPr/>
          <p:nvPr/>
        </p:nvSpPr>
        <p:spPr>
          <a:xfrm>
            <a:off x="9867543" y="5641300"/>
            <a:ext cx="4018359" cy="693420"/>
          </a:xfrm>
          <a:prstGeom prst="rect">
            <a:avLst/>
          </a:prstGeom>
          <a:noFill/>
          <a:ln/>
        </p:spPr>
        <p:txBody>
          <a:bodyPr wrap="square" lIns="0" tIns="0" rIns="0" bIns="0" rtlCol="0" anchor="t"/>
          <a:lstStyle/>
          <a:p>
            <a:pPr marL="0" indent="0" algn="l">
              <a:lnSpc>
                <a:spcPts val="2700"/>
              </a:lnSpc>
              <a:buNone/>
            </a:pPr>
            <a:r>
              <a:rPr lang="en-US" sz="1700" dirty="0">
                <a:solidFill>
                  <a:srgbClr val="FFE5E5"/>
                </a:solidFill>
                <a:latin typeface="DM Sans" pitchFamily="34" charset="0"/>
                <a:ea typeface="DM Sans" pitchFamily="34" charset="-122"/>
                <a:cs typeface="DM Sans" pitchFamily="34" charset="-120"/>
              </a:rPr>
              <a:t>Highlights key corridors for capacity planning and service enhancements.</a:t>
            </a:r>
            <a:endParaRPr lang="en-US" sz="1700" dirty="0"/>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71B95AAC-5EEA-77B2-B41F-E5A2CC2F6AB5}"/>
                  </a:ext>
                </a:extLst>
              </p14:cNvPr>
              <p14:cNvContentPartPr/>
              <p14:nvPr/>
            </p14:nvContentPartPr>
            <p14:xfrm>
              <a:off x="12835267" y="7887653"/>
              <a:ext cx="1610640" cy="72720"/>
            </p14:xfrm>
          </p:contentPart>
        </mc:Choice>
        <mc:Fallback>
          <p:pic>
            <p:nvPicPr>
              <p:cNvPr id="10" name="Ink 9">
                <a:extLst>
                  <a:ext uri="{FF2B5EF4-FFF2-40B4-BE49-F238E27FC236}">
                    <a16:creationId xmlns:a16="http://schemas.microsoft.com/office/drawing/2014/main" id="{71B95AAC-5EEA-77B2-B41F-E5A2CC2F6AB5}"/>
                  </a:ext>
                </a:extLst>
              </p:cNvPr>
              <p:cNvPicPr/>
              <p:nvPr/>
            </p:nvPicPr>
            <p:blipFill>
              <a:blip r:embed="rId4"/>
              <a:stretch>
                <a:fillRect/>
              </a:stretch>
            </p:blipFill>
            <p:spPr>
              <a:xfrm>
                <a:off x="12745267" y="7708013"/>
                <a:ext cx="1790280"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CB06E146-BB3E-C54C-0529-AE451C57A37E}"/>
                  </a:ext>
                </a:extLst>
              </p14:cNvPr>
              <p14:cNvContentPartPr/>
              <p14:nvPr/>
            </p14:nvContentPartPr>
            <p14:xfrm>
              <a:off x="13580107" y="7956773"/>
              <a:ext cx="810360" cy="52560"/>
            </p14:xfrm>
          </p:contentPart>
        </mc:Choice>
        <mc:Fallback>
          <p:pic>
            <p:nvPicPr>
              <p:cNvPr id="11" name="Ink 10">
                <a:extLst>
                  <a:ext uri="{FF2B5EF4-FFF2-40B4-BE49-F238E27FC236}">
                    <a16:creationId xmlns:a16="http://schemas.microsoft.com/office/drawing/2014/main" id="{CB06E146-BB3E-C54C-0529-AE451C57A37E}"/>
                  </a:ext>
                </a:extLst>
              </p:cNvPr>
              <p:cNvPicPr/>
              <p:nvPr/>
            </p:nvPicPr>
            <p:blipFill>
              <a:blip r:embed="rId6"/>
              <a:stretch>
                <a:fillRect/>
              </a:stretch>
            </p:blipFill>
            <p:spPr>
              <a:xfrm>
                <a:off x="13490467" y="7776773"/>
                <a:ext cx="990000" cy="4122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58309" y="744379"/>
            <a:ext cx="9931837" cy="712708"/>
          </a:xfrm>
          <a:prstGeom prst="rect">
            <a:avLst/>
          </a:prstGeom>
          <a:noFill/>
          <a:ln/>
        </p:spPr>
        <p:txBody>
          <a:bodyPr wrap="none" lIns="0" tIns="0" rIns="0" bIns="0" rtlCol="0" anchor="t"/>
          <a:lstStyle/>
          <a:p>
            <a:pPr marL="0" indent="0" algn="l">
              <a:lnSpc>
                <a:spcPts val="5600"/>
              </a:lnSpc>
              <a:buNone/>
            </a:pPr>
            <a:r>
              <a:rPr lang="en-US" sz="4450" dirty="0">
                <a:solidFill>
                  <a:srgbClr val="FAEBEB"/>
                </a:solidFill>
                <a:latin typeface="Dela Gothic One" pitchFamily="34" charset="0"/>
                <a:ea typeface="Dela Gothic One" pitchFamily="34" charset="-122"/>
                <a:cs typeface="Dela Gothic One" pitchFamily="34" charset="-120"/>
              </a:rPr>
              <a:t>Punctuality &amp; Delays Analysis</a:t>
            </a:r>
            <a:endParaRPr lang="en-US" sz="4450" dirty="0"/>
          </a:p>
        </p:txBody>
      </p:sp>
      <p:sp>
        <p:nvSpPr>
          <p:cNvPr id="3" name="Text 1"/>
          <p:cNvSpPr/>
          <p:nvPr/>
        </p:nvSpPr>
        <p:spPr>
          <a:xfrm>
            <a:off x="758309" y="1782008"/>
            <a:ext cx="13113782" cy="693420"/>
          </a:xfrm>
          <a:prstGeom prst="rect">
            <a:avLst/>
          </a:prstGeom>
          <a:noFill/>
          <a:ln/>
        </p:spPr>
        <p:txBody>
          <a:bodyPr wrap="square" lIns="0" tIns="0" rIns="0" bIns="0" rtlCol="0" anchor="t"/>
          <a:lstStyle/>
          <a:p>
            <a:pPr marL="0" indent="0" algn="l">
              <a:lnSpc>
                <a:spcPts val="2700"/>
              </a:lnSpc>
              <a:buNone/>
            </a:pPr>
            <a:r>
              <a:rPr lang="en-US" sz="1700" dirty="0">
                <a:solidFill>
                  <a:srgbClr val="FFE5E5"/>
                </a:solidFill>
                <a:latin typeface="DM Sans" pitchFamily="34" charset="0"/>
                <a:ea typeface="DM Sans" pitchFamily="34" charset="-122"/>
                <a:cs typeface="DM Sans" pitchFamily="34" charset="-120"/>
              </a:rPr>
              <a:t>Punctuality is a critical factor in passenger satisfaction and operational efficiency. A detailed analysis of on-time arrival rates and the causes of delays is essential for identifying areas that require improvement.</a:t>
            </a:r>
            <a:endParaRPr lang="en-US" sz="1700" dirty="0"/>
          </a:p>
        </p:txBody>
      </p:sp>
      <p:sp>
        <p:nvSpPr>
          <p:cNvPr id="4" name="Shape 2"/>
          <p:cNvSpPr/>
          <p:nvPr/>
        </p:nvSpPr>
        <p:spPr>
          <a:xfrm>
            <a:off x="7299960" y="2719149"/>
            <a:ext cx="30480" cy="4766072"/>
          </a:xfrm>
          <a:prstGeom prst="roundRect">
            <a:avLst>
              <a:gd name="adj" fmla="val 298550"/>
            </a:avLst>
          </a:prstGeom>
          <a:solidFill>
            <a:srgbClr val="8D2424"/>
          </a:solidFill>
          <a:ln/>
        </p:spPr>
      </p:sp>
      <p:sp>
        <p:nvSpPr>
          <p:cNvPr id="5" name="Shape 3"/>
          <p:cNvSpPr/>
          <p:nvPr/>
        </p:nvSpPr>
        <p:spPr>
          <a:xfrm>
            <a:off x="6451997" y="3191351"/>
            <a:ext cx="649962" cy="30480"/>
          </a:xfrm>
          <a:prstGeom prst="roundRect">
            <a:avLst>
              <a:gd name="adj" fmla="val 298550"/>
            </a:avLst>
          </a:prstGeom>
          <a:solidFill>
            <a:srgbClr val="8D2424"/>
          </a:solidFill>
          <a:ln/>
        </p:spPr>
      </p:sp>
      <p:sp>
        <p:nvSpPr>
          <p:cNvPr id="6" name="Shape 4"/>
          <p:cNvSpPr/>
          <p:nvPr/>
        </p:nvSpPr>
        <p:spPr>
          <a:xfrm>
            <a:off x="7071479" y="2962870"/>
            <a:ext cx="487442" cy="487442"/>
          </a:xfrm>
          <a:prstGeom prst="roundRect">
            <a:avLst>
              <a:gd name="adj" fmla="val 18669"/>
            </a:avLst>
          </a:prstGeom>
          <a:solidFill>
            <a:srgbClr val="740B0B"/>
          </a:solidFill>
          <a:ln w="7620">
            <a:solidFill>
              <a:srgbClr val="8D2424"/>
            </a:solidFill>
            <a:prstDash val="solid"/>
          </a:ln>
        </p:spPr>
      </p:sp>
      <p:sp>
        <p:nvSpPr>
          <p:cNvPr id="7" name="Text 5"/>
          <p:cNvSpPr/>
          <p:nvPr/>
        </p:nvSpPr>
        <p:spPr>
          <a:xfrm>
            <a:off x="7144167" y="2992815"/>
            <a:ext cx="342067" cy="427553"/>
          </a:xfrm>
          <a:prstGeom prst="rect">
            <a:avLst/>
          </a:prstGeom>
          <a:noFill/>
          <a:ln/>
        </p:spPr>
        <p:txBody>
          <a:bodyPr wrap="none" lIns="0" tIns="0" rIns="0" bIns="0" rtlCol="0" anchor="t"/>
          <a:lstStyle/>
          <a:p>
            <a:pPr marL="0" indent="0" algn="ctr">
              <a:lnSpc>
                <a:spcPts val="2650"/>
              </a:lnSpc>
              <a:buNone/>
            </a:pPr>
            <a:r>
              <a:rPr lang="en-US" sz="2650" dirty="0">
                <a:solidFill>
                  <a:srgbClr val="FFE5E5"/>
                </a:solidFill>
                <a:latin typeface="Dela Gothic One" pitchFamily="34" charset="0"/>
                <a:ea typeface="Dela Gothic One" pitchFamily="34" charset="-122"/>
                <a:cs typeface="Dela Gothic One" pitchFamily="34" charset="-120"/>
              </a:rPr>
              <a:t>1</a:t>
            </a:r>
            <a:endParaRPr lang="en-US" sz="2650" dirty="0"/>
          </a:p>
        </p:txBody>
      </p:sp>
      <p:sp>
        <p:nvSpPr>
          <p:cNvPr id="8" name="Text 6"/>
          <p:cNvSpPr/>
          <p:nvPr/>
        </p:nvSpPr>
        <p:spPr>
          <a:xfrm>
            <a:off x="2333744" y="2935724"/>
            <a:ext cx="3898225" cy="356235"/>
          </a:xfrm>
          <a:prstGeom prst="rect">
            <a:avLst/>
          </a:prstGeom>
          <a:noFill/>
          <a:ln/>
        </p:spPr>
        <p:txBody>
          <a:bodyPr wrap="none" lIns="0" tIns="0" rIns="0" bIns="0" rtlCol="0" anchor="t"/>
          <a:lstStyle/>
          <a:p>
            <a:pPr marL="0" indent="0" algn="r">
              <a:lnSpc>
                <a:spcPts val="2800"/>
              </a:lnSpc>
              <a:buNone/>
            </a:pPr>
            <a:r>
              <a:rPr lang="en-US" sz="2200" dirty="0">
                <a:solidFill>
                  <a:srgbClr val="FFE5E5"/>
                </a:solidFill>
                <a:latin typeface="Dela Gothic One" pitchFamily="34" charset="0"/>
                <a:ea typeface="Dela Gothic One" pitchFamily="34" charset="-122"/>
                <a:cs typeface="Dela Gothic One" pitchFamily="34" charset="-120"/>
              </a:rPr>
              <a:t>90.8% On-Time Arrival</a:t>
            </a:r>
            <a:endParaRPr lang="en-US" sz="2200" dirty="0"/>
          </a:p>
        </p:txBody>
      </p:sp>
      <p:sp>
        <p:nvSpPr>
          <p:cNvPr id="9" name="Text 7"/>
          <p:cNvSpPr/>
          <p:nvPr/>
        </p:nvSpPr>
        <p:spPr>
          <a:xfrm>
            <a:off x="758309" y="3421856"/>
            <a:ext cx="5473660" cy="346710"/>
          </a:xfrm>
          <a:prstGeom prst="rect">
            <a:avLst/>
          </a:prstGeom>
          <a:noFill/>
          <a:ln/>
        </p:spPr>
        <p:txBody>
          <a:bodyPr wrap="none" lIns="0" tIns="0" rIns="0" bIns="0" rtlCol="0" anchor="t"/>
          <a:lstStyle/>
          <a:p>
            <a:pPr marL="0" indent="0" algn="r">
              <a:lnSpc>
                <a:spcPts val="2700"/>
              </a:lnSpc>
              <a:buNone/>
            </a:pPr>
            <a:r>
              <a:rPr lang="en-US" sz="1700" dirty="0">
                <a:solidFill>
                  <a:srgbClr val="FFE5E5"/>
                </a:solidFill>
                <a:latin typeface="DM Sans" pitchFamily="34" charset="0"/>
                <a:ea typeface="DM Sans" pitchFamily="34" charset="-122"/>
                <a:cs typeface="DM Sans" pitchFamily="34" charset="-120"/>
              </a:rPr>
              <a:t>Indicates a generally reliable service.</a:t>
            </a:r>
            <a:endParaRPr lang="en-US" sz="1700" dirty="0"/>
          </a:p>
        </p:txBody>
      </p:sp>
      <p:sp>
        <p:nvSpPr>
          <p:cNvPr id="10" name="Shape 8"/>
          <p:cNvSpPr/>
          <p:nvPr/>
        </p:nvSpPr>
        <p:spPr>
          <a:xfrm>
            <a:off x="7528441" y="4274463"/>
            <a:ext cx="649962" cy="30480"/>
          </a:xfrm>
          <a:prstGeom prst="roundRect">
            <a:avLst>
              <a:gd name="adj" fmla="val 298550"/>
            </a:avLst>
          </a:prstGeom>
          <a:solidFill>
            <a:srgbClr val="8D2424"/>
          </a:solidFill>
          <a:ln/>
        </p:spPr>
      </p:sp>
      <p:sp>
        <p:nvSpPr>
          <p:cNvPr id="11" name="Shape 9"/>
          <p:cNvSpPr/>
          <p:nvPr/>
        </p:nvSpPr>
        <p:spPr>
          <a:xfrm>
            <a:off x="7071479" y="4045982"/>
            <a:ext cx="487442" cy="487442"/>
          </a:xfrm>
          <a:prstGeom prst="roundRect">
            <a:avLst>
              <a:gd name="adj" fmla="val 18669"/>
            </a:avLst>
          </a:prstGeom>
          <a:solidFill>
            <a:srgbClr val="740B0B"/>
          </a:solidFill>
          <a:ln w="7620">
            <a:solidFill>
              <a:srgbClr val="8D2424"/>
            </a:solidFill>
            <a:prstDash val="solid"/>
          </a:ln>
        </p:spPr>
      </p:sp>
      <p:sp>
        <p:nvSpPr>
          <p:cNvPr id="12" name="Text 10"/>
          <p:cNvSpPr/>
          <p:nvPr/>
        </p:nvSpPr>
        <p:spPr>
          <a:xfrm>
            <a:off x="7144167" y="4075926"/>
            <a:ext cx="342067" cy="427553"/>
          </a:xfrm>
          <a:prstGeom prst="rect">
            <a:avLst/>
          </a:prstGeom>
          <a:noFill/>
          <a:ln/>
        </p:spPr>
        <p:txBody>
          <a:bodyPr wrap="none" lIns="0" tIns="0" rIns="0" bIns="0" rtlCol="0" anchor="t"/>
          <a:lstStyle/>
          <a:p>
            <a:pPr marL="0" indent="0" algn="ctr">
              <a:lnSpc>
                <a:spcPts val="2650"/>
              </a:lnSpc>
              <a:buNone/>
            </a:pPr>
            <a:r>
              <a:rPr lang="en-US" sz="2650" dirty="0">
                <a:solidFill>
                  <a:srgbClr val="FFE5E5"/>
                </a:solidFill>
                <a:latin typeface="Dela Gothic One" pitchFamily="34" charset="0"/>
                <a:ea typeface="Dela Gothic One" pitchFamily="34" charset="-122"/>
                <a:cs typeface="Dela Gothic One" pitchFamily="34" charset="-120"/>
              </a:rPr>
              <a:t>2</a:t>
            </a:r>
            <a:endParaRPr lang="en-US" sz="2650" dirty="0"/>
          </a:p>
        </p:txBody>
      </p:sp>
      <p:sp>
        <p:nvSpPr>
          <p:cNvPr id="13" name="Text 11"/>
          <p:cNvSpPr/>
          <p:nvPr/>
        </p:nvSpPr>
        <p:spPr>
          <a:xfrm>
            <a:off x="8398431" y="4018836"/>
            <a:ext cx="2887742" cy="356235"/>
          </a:xfrm>
          <a:prstGeom prst="rect">
            <a:avLst/>
          </a:prstGeom>
          <a:noFill/>
          <a:ln/>
        </p:spPr>
        <p:txBody>
          <a:bodyPr wrap="none" lIns="0" tIns="0" rIns="0" bIns="0" rtlCol="0" anchor="t"/>
          <a:lstStyle/>
          <a:p>
            <a:pPr marL="0" indent="0" algn="l">
              <a:lnSpc>
                <a:spcPts val="2800"/>
              </a:lnSpc>
              <a:buNone/>
            </a:pPr>
            <a:r>
              <a:rPr lang="en-US" sz="2200" dirty="0">
                <a:solidFill>
                  <a:srgbClr val="FFE5E5"/>
                </a:solidFill>
                <a:latin typeface="Dela Gothic One" pitchFamily="34" charset="0"/>
                <a:ea typeface="Dela Gothic One" pitchFamily="34" charset="-122"/>
                <a:cs typeface="Dela Gothic One" pitchFamily="34" charset="-120"/>
              </a:rPr>
              <a:t>Technical Issues</a:t>
            </a:r>
            <a:endParaRPr lang="en-US" sz="2200" dirty="0"/>
          </a:p>
        </p:txBody>
      </p:sp>
      <p:sp>
        <p:nvSpPr>
          <p:cNvPr id="14" name="Text 12"/>
          <p:cNvSpPr/>
          <p:nvPr/>
        </p:nvSpPr>
        <p:spPr>
          <a:xfrm>
            <a:off x="8398431" y="4504968"/>
            <a:ext cx="5473660" cy="693420"/>
          </a:xfrm>
          <a:prstGeom prst="rect">
            <a:avLst/>
          </a:prstGeom>
          <a:noFill/>
          <a:ln/>
        </p:spPr>
        <p:txBody>
          <a:bodyPr wrap="square" lIns="0" tIns="0" rIns="0" bIns="0" rtlCol="0" anchor="t"/>
          <a:lstStyle/>
          <a:p>
            <a:pPr marL="0" indent="0" algn="l">
              <a:lnSpc>
                <a:spcPts val="2700"/>
              </a:lnSpc>
              <a:buNone/>
            </a:pPr>
            <a:r>
              <a:rPr lang="en-US" sz="1700" dirty="0">
                <a:solidFill>
                  <a:srgbClr val="FFE5E5"/>
                </a:solidFill>
                <a:latin typeface="DM Sans" pitchFamily="34" charset="0"/>
                <a:ea typeface="DM Sans" pitchFamily="34" charset="-122"/>
                <a:cs typeface="DM Sans" pitchFamily="34" charset="-120"/>
              </a:rPr>
              <a:t>A leading cause of delays, requiring proactive maintenance.</a:t>
            </a:r>
            <a:endParaRPr lang="en-US" sz="1700" dirty="0"/>
          </a:p>
        </p:txBody>
      </p:sp>
      <p:sp>
        <p:nvSpPr>
          <p:cNvPr id="15" name="Shape 13"/>
          <p:cNvSpPr/>
          <p:nvPr/>
        </p:nvSpPr>
        <p:spPr>
          <a:xfrm>
            <a:off x="6451997" y="5249347"/>
            <a:ext cx="649962" cy="30480"/>
          </a:xfrm>
          <a:prstGeom prst="roundRect">
            <a:avLst>
              <a:gd name="adj" fmla="val 298550"/>
            </a:avLst>
          </a:prstGeom>
          <a:solidFill>
            <a:srgbClr val="8D2424"/>
          </a:solidFill>
          <a:ln/>
        </p:spPr>
      </p:sp>
      <p:sp>
        <p:nvSpPr>
          <p:cNvPr id="16" name="Shape 14"/>
          <p:cNvSpPr/>
          <p:nvPr/>
        </p:nvSpPr>
        <p:spPr>
          <a:xfrm>
            <a:off x="7071479" y="5020866"/>
            <a:ext cx="487442" cy="487442"/>
          </a:xfrm>
          <a:prstGeom prst="roundRect">
            <a:avLst>
              <a:gd name="adj" fmla="val 18669"/>
            </a:avLst>
          </a:prstGeom>
          <a:solidFill>
            <a:srgbClr val="740B0B"/>
          </a:solidFill>
          <a:ln w="7620">
            <a:solidFill>
              <a:srgbClr val="8D2424"/>
            </a:solidFill>
            <a:prstDash val="solid"/>
          </a:ln>
        </p:spPr>
      </p:sp>
      <p:sp>
        <p:nvSpPr>
          <p:cNvPr id="17" name="Text 15"/>
          <p:cNvSpPr/>
          <p:nvPr/>
        </p:nvSpPr>
        <p:spPr>
          <a:xfrm>
            <a:off x="7144167" y="5050810"/>
            <a:ext cx="342067" cy="427553"/>
          </a:xfrm>
          <a:prstGeom prst="rect">
            <a:avLst/>
          </a:prstGeom>
          <a:noFill/>
          <a:ln/>
        </p:spPr>
        <p:txBody>
          <a:bodyPr wrap="none" lIns="0" tIns="0" rIns="0" bIns="0" rtlCol="0" anchor="t"/>
          <a:lstStyle/>
          <a:p>
            <a:pPr marL="0" indent="0" algn="ctr">
              <a:lnSpc>
                <a:spcPts val="2650"/>
              </a:lnSpc>
              <a:buNone/>
            </a:pPr>
            <a:r>
              <a:rPr lang="en-US" sz="2650" dirty="0">
                <a:solidFill>
                  <a:srgbClr val="FFE5E5"/>
                </a:solidFill>
                <a:latin typeface="Dela Gothic One" pitchFamily="34" charset="0"/>
                <a:ea typeface="Dela Gothic One" pitchFamily="34" charset="-122"/>
                <a:cs typeface="Dela Gothic One" pitchFamily="34" charset="-120"/>
              </a:rPr>
              <a:t>3</a:t>
            </a:r>
            <a:endParaRPr lang="en-US" sz="2650" dirty="0"/>
          </a:p>
        </p:txBody>
      </p:sp>
      <p:sp>
        <p:nvSpPr>
          <p:cNvPr id="18" name="Text 16"/>
          <p:cNvSpPr/>
          <p:nvPr/>
        </p:nvSpPr>
        <p:spPr>
          <a:xfrm>
            <a:off x="3381256" y="4993719"/>
            <a:ext cx="2850713" cy="356235"/>
          </a:xfrm>
          <a:prstGeom prst="rect">
            <a:avLst/>
          </a:prstGeom>
          <a:noFill/>
          <a:ln/>
        </p:spPr>
        <p:txBody>
          <a:bodyPr wrap="none" lIns="0" tIns="0" rIns="0" bIns="0" rtlCol="0" anchor="t"/>
          <a:lstStyle/>
          <a:p>
            <a:pPr marL="0" indent="0" algn="r">
              <a:lnSpc>
                <a:spcPts val="2800"/>
              </a:lnSpc>
              <a:buNone/>
            </a:pPr>
            <a:r>
              <a:rPr lang="en-US" sz="2200" dirty="0">
                <a:solidFill>
                  <a:srgbClr val="FFE5E5"/>
                </a:solidFill>
                <a:latin typeface="Dela Gothic One" pitchFamily="34" charset="0"/>
                <a:ea typeface="Dela Gothic One" pitchFamily="34" charset="-122"/>
                <a:cs typeface="Dela Gothic One" pitchFamily="34" charset="-120"/>
              </a:rPr>
              <a:t>Weather</a:t>
            </a:r>
            <a:endParaRPr lang="en-US" sz="2200" dirty="0"/>
          </a:p>
        </p:txBody>
      </p:sp>
      <p:sp>
        <p:nvSpPr>
          <p:cNvPr id="19" name="Text 17"/>
          <p:cNvSpPr/>
          <p:nvPr/>
        </p:nvSpPr>
        <p:spPr>
          <a:xfrm>
            <a:off x="758309" y="5479852"/>
            <a:ext cx="5473660" cy="693420"/>
          </a:xfrm>
          <a:prstGeom prst="rect">
            <a:avLst/>
          </a:prstGeom>
          <a:noFill/>
          <a:ln/>
        </p:spPr>
        <p:txBody>
          <a:bodyPr wrap="square" lIns="0" tIns="0" rIns="0" bIns="0" rtlCol="0" anchor="t"/>
          <a:lstStyle/>
          <a:p>
            <a:pPr marL="0" indent="0" algn="r">
              <a:lnSpc>
                <a:spcPts val="2700"/>
              </a:lnSpc>
              <a:buNone/>
            </a:pPr>
            <a:r>
              <a:rPr lang="en-US" sz="1700" dirty="0">
                <a:solidFill>
                  <a:srgbClr val="FFE5E5"/>
                </a:solidFill>
                <a:latin typeface="DM Sans" pitchFamily="34" charset="0"/>
                <a:ea typeface="DM Sans" pitchFamily="34" charset="-122"/>
                <a:cs typeface="DM Sans" pitchFamily="34" charset="-120"/>
              </a:rPr>
              <a:t>Adverse weather conditions significantly impact punctuality.</a:t>
            </a:r>
            <a:endParaRPr lang="en-US" sz="1700" dirty="0"/>
          </a:p>
        </p:txBody>
      </p:sp>
      <p:sp>
        <p:nvSpPr>
          <p:cNvPr id="20" name="Shape 18"/>
          <p:cNvSpPr/>
          <p:nvPr/>
        </p:nvSpPr>
        <p:spPr>
          <a:xfrm>
            <a:off x="7528441" y="6224230"/>
            <a:ext cx="649962" cy="30480"/>
          </a:xfrm>
          <a:prstGeom prst="roundRect">
            <a:avLst>
              <a:gd name="adj" fmla="val 298550"/>
            </a:avLst>
          </a:prstGeom>
          <a:solidFill>
            <a:srgbClr val="8D2424"/>
          </a:solidFill>
          <a:ln/>
        </p:spPr>
      </p:sp>
      <p:sp>
        <p:nvSpPr>
          <p:cNvPr id="21" name="Shape 19"/>
          <p:cNvSpPr/>
          <p:nvPr/>
        </p:nvSpPr>
        <p:spPr>
          <a:xfrm>
            <a:off x="7071479" y="5995749"/>
            <a:ext cx="487442" cy="487442"/>
          </a:xfrm>
          <a:prstGeom prst="roundRect">
            <a:avLst>
              <a:gd name="adj" fmla="val 18669"/>
            </a:avLst>
          </a:prstGeom>
          <a:solidFill>
            <a:srgbClr val="740B0B"/>
          </a:solidFill>
          <a:ln w="7620">
            <a:solidFill>
              <a:srgbClr val="8D2424"/>
            </a:solidFill>
            <a:prstDash val="solid"/>
          </a:ln>
        </p:spPr>
      </p:sp>
      <p:sp>
        <p:nvSpPr>
          <p:cNvPr id="22" name="Text 20"/>
          <p:cNvSpPr/>
          <p:nvPr/>
        </p:nvSpPr>
        <p:spPr>
          <a:xfrm>
            <a:off x="7144167" y="6025694"/>
            <a:ext cx="342067" cy="427553"/>
          </a:xfrm>
          <a:prstGeom prst="rect">
            <a:avLst/>
          </a:prstGeom>
          <a:noFill/>
          <a:ln/>
        </p:spPr>
        <p:txBody>
          <a:bodyPr wrap="none" lIns="0" tIns="0" rIns="0" bIns="0" rtlCol="0" anchor="t"/>
          <a:lstStyle/>
          <a:p>
            <a:pPr marL="0" indent="0" algn="ctr">
              <a:lnSpc>
                <a:spcPts val="2650"/>
              </a:lnSpc>
              <a:buNone/>
            </a:pPr>
            <a:r>
              <a:rPr lang="en-US" sz="2650" dirty="0">
                <a:solidFill>
                  <a:srgbClr val="FFE5E5"/>
                </a:solidFill>
                <a:latin typeface="Dela Gothic One" pitchFamily="34" charset="0"/>
                <a:ea typeface="Dela Gothic One" pitchFamily="34" charset="-122"/>
                <a:cs typeface="Dela Gothic One" pitchFamily="34" charset="-120"/>
              </a:rPr>
              <a:t>4</a:t>
            </a:r>
            <a:endParaRPr lang="en-US" sz="2650" dirty="0"/>
          </a:p>
        </p:txBody>
      </p:sp>
      <p:sp>
        <p:nvSpPr>
          <p:cNvPr id="23" name="Text 21"/>
          <p:cNvSpPr/>
          <p:nvPr/>
        </p:nvSpPr>
        <p:spPr>
          <a:xfrm>
            <a:off x="8398431" y="5968603"/>
            <a:ext cx="2850713" cy="356235"/>
          </a:xfrm>
          <a:prstGeom prst="rect">
            <a:avLst/>
          </a:prstGeom>
          <a:noFill/>
          <a:ln/>
        </p:spPr>
        <p:txBody>
          <a:bodyPr wrap="none" lIns="0" tIns="0" rIns="0" bIns="0" rtlCol="0" anchor="t"/>
          <a:lstStyle/>
          <a:p>
            <a:pPr marL="0" indent="0" algn="l">
              <a:lnSpc>
                <a:spcPts val="2800"/>
              </a:lnSpc>
              <a:buNone/>
            </a:pPr>
            <a:r>
              <a:rPr lang="en-US" sz="2200" dirty="0">
                <a:solidFill>
                  <a:srgbClr val="FFE5E5"/>
                </a:solidFill>
                <a:latin typeface="Dela Gothic One" pitchFamily="34" charset="0"/>
                <a:ea typeface="Dela Gothic One" pitchFamily="34" charset="-122"/>
                <a:cs typeface="Dela Gothic One" pitchFamily="34" charset="-120"/>
              </a:rPr>
              <a:t>Signal Failure</a:t>
            </a:r>
            <a:endParaRPr lang="en-US" sz="2200" dirty="0"/>
          </a:p>
        </p:txBody>
      </p:sp>
      <p:sp>
        <p:nvSpPr>
          <p:cNvPr id="24" name="Text 22"/>
          <p:cNvSpPr/>
          <p:nvPr/>
        </p:nvSpPr>
        <p:spPr>
          <a:xfrm>
            <a:off x="8398431" y="6454735"/>
            <a:ext cx="5473660" cy="346710"/>
          </a:xfrm>
          <a:prstGeom prst="rect">
            <a:avLst/>
          </a:prstGeom>
          <a:noFill/>
          <a:ln/>
        </p:spPr>
        <p:txBody>
          <a:bodyPr wrap="none" lIns="0" tIns="0" rIns="0" bIns="0" rtlCol="0" anchor="t"/>
          <a:lstStyle/>
          <a:p>
            <a:pPr marL="0" indent="0" algn="l">
              <a:lnSpc>
                <a:spcPts val="2700"/>
              </a:lnSpc>
              <a:buNone/>
            </a:pPr>
            <a:r>
              <a:rPr lang="en-US" sz="1700" dirty="0">
                <a:solidFill>
                  <a:srgbClr val="FFE5E5"/>
                </a:solidFill>
                <a:latin typeface="DM Sans" pitchFamily="34" charset="0"/>
                <a:ea typeface="DM Sans" pitchFamily="34" charset="-122"/>
                <a:cs typeface="DM Sans" pitchFamily="34" charset="-120"/>
              </a:rPr>
              <a:t>Requires investment in modern signalling technology.</a:t>
            </a:r>
            <a:endParaRPr lang="en-US" sz="1700" dirty="0"/>
          </a:p>
        </p:txBody>
      </p:sp>
      <mc:AlternateContent xmlns:mc="http://schemas.openxmlformats.org/markup-compatibility/2006">
        <mc:Choice xmlns:p14="http://schemas.microsoft.com/office/powerpoint/2010/main" Requires="p14">
          <p:contentPart p14:bwMode="auto" r:id="rId3">
            <p14:nvContentPartPr>
              <p14:cNvPr id="25" name="Ink 24">
                <a:extLst>
                  <a:ext uri="{FF2B5EF4-FFF2-40B4-BE49-F238E27FC236}">
                    <a16:creationId xmlns:a16="http://schemas.microsoft.com/office/drawing/2014/main" id="{3ED2768F-3C13-4313-2AFB-A63E921AA9D1}"/>
                  </a:ext>
                </a:extLst>
              </p14:cNvPr>
              <p14:cNvContentPartPr/>
              <p14:nvPr/>
            </p14:nvContentPartPr>
            <p14:xfrm>
              <a:off x="12749947" y="7889093"/>
              <a:ext cx="1668600" cy="105120"/>
            </p14:xfrm>
          </p:contentPart>
        </mc:Choice>
        <mc:Fallback>
          <p:pic>
            <p:nvPicPr>
              <p:cNvPr id="25" name="Ink 24">
                <a:extLst>
                  <a:ext uri="{FF2B5EF4-FFF2-40B4-BE49-F238E27FC236}">
                    <a16:creationId xmlns:a16="http://schemas.microsoft.com/office/drawing/2014/main" id="{3ED2768F-3C13-4313-2AFB-A63E921AA9D1}"/>
                  </a:ext>
                </a:extLst>
              </p:cNvPr>
              <p:cNvPicPr/>
              <p:nvPr/>
            </p:nvPicPr>
            <p:blipFill>
              <a:blip r:embed="rId4"/>
              <a:stretch>
                <a:fillRect/>
              </a:stretch>
            </p:blipFill>
            <p:spPr>
              <a:xfrm>
                <a:off x="12660307" y="7709453"/>
                <a:ext cx="1848240" cy="464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6" name="Ink 25">
                <a:extLst>
                  <a:ext uri="{FF2B5EF4-FFF2-40B4-BE49-F238E27FC236}">
                    <a16:creationId xmlns:a16="http://schemas.microsoft.com/office/drawing/2014/main" id="{256FC95D-0445-13E6-491A-4785AAA4DCB7}"/>
                  </a:ext>
                </a:extLst>
              </p14:cNvPr>
              <p14:cNvContentPartPr/>
              <p14:nvPr/>
            </p14:nvContentPartPr>
            <p14:xfrm>
              <a:off x="13257907" y="7941653"/>
              <a:ext cx="34560" cy="360"/>
            </p14:xfrm>
          </p:contentPart>
        </mc:Choice>
        <mc:Fallback>
          <p:pic>
            <p:nvPicPr>
              <p:cNvPr id="26" name="Ink 25">
                <a:extLst>
                  <a:ext uri="{FF2B5EF4-FFF2-40B4-BE49-F238E27FC236}">
                    <a16:creationId xmlns:a16="http://schemas.microsoft.com/office/drawing/2014/main" id="{256FC95D-0445-13E6-491A-4785AAA4DCB7}"/>
                  </a:ext>
                </a:extLst>
              </p:cNvPr>
              <p:cNvPicPr/>
              <p:nvPr/>
            </p:nvPicPr>
            <p:blipFill>
              <a:blip r:embed="rId6"/>
              <a:stretch>
                <a:fillRect/>
              </a:stretch>
            </p:blipFill>
            <p:spPr>
              <a:xfrm>
                <a:off x="13168267" y="7761653"/>
                <a:ext cx="2142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D348ED21-AE0B-F7D7-75C4-295FB9F4150C}"/>
                  </a:ext>
                </a:extLst>
              </p14:cNvPr>
              <p14:cNvContentPartPr/>
              <p14:nvPr/>
            </p14:nvContentPartPr>
            <p14:xfrm>
              <a:off x="14419987" y="7924373"/>
              <a:ext cx="24120" cy="17640"/>
            </p14:xfrm>
          </p:contentPart>
        </mc:Choice>
        <mc:Fallback>
          <p:pic>
            <p:nvPicPr>
              <p:cNvPr id="27" name="Ink 26">
                <a:extLst>
                  <a:ext uri="{FF2B5EF4-FFF2-40B4-BE49-F238E27FC236}">
                    <a16:creationId xmlns:a16="http://schemas.microsoft.com/office/drawing/2014/main" id="{D348ED21-AE0B-F7D7-75C4-295FB9F4150C}"/>
                  </a:ext>
                </a:extLst>
              </p:cNvPr>
              <p:cNvPicPr/>
              <p:nvPr/>
            </p:nvPicPr>
            <p:blipFill>
              <a:blip r:embed="rId8"/>
              <a:stretch>
                <a:fillRect/>
              </a:stretch>
            </p:blipFill>
            <p:spPr>
              <a:xfrm>
                <a:off x="14329987" y="7744373"/>
                <a:ext cx="203760" cy="37728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26043" y="570428"/>
            <a:ext cx="13178314" cy="1364694"/>
          </a:xfrm>
          <a:prstGeom prst="rect">
            <a:avLst/>
          </a:prstGeom>
          <a:noFill/>
          <a:ln/>
        </p:spPr>
        <p:txBody>
          <a:bodyPr wrap="square" lIns="0" tIns="0" rIns="0" bIns="0" rtlCol="0" anchor="t"/>
          <a:lstStyle/>
          <a:p>
            <a:pPr marL="0" indent="0" algn="l">
              <a:lnSpc>
                <a:spcPts val="5350"/>
              </a:lnSpc>
              <a:buNone/>
            </a:pPr>
            <a:r>
              <a:rPr lang="en-US" sz="4250" dirty="0">
                <a:solidFill>
                  <a:srgbClr val="FAEBEB"/>
                </a:solidFill>
                <a:latin typeface="Dela Gothic One" pitchFamily="34" charset="0"/>
                <a:ea typeface="Dela Gothic One" pitchFamily="34" charset="-122"/>
                <a:cs typeface="Dela Gothic One" pitchFamily="34" charset="-120"/>
              </a:rPr>
              <a:t>Refund Requests &amp; Customer Satisfaction</a:t>
            </a:r>
            <a:endParaRPr lang="en-US" sz="4250" dirty="0"/>
          </a:p>
        </p:txBody>
      </p:sp>
      <p:sp>
        <p:nvSpPr>
          <p:cNvPr id="3" name="Text 1"/>
          <p:cNvSpPr/>
          <p:nvPr/>
        </p:nvSpPr>
        <p:spPr>
          <a:xfrm>
            <a:off x="726043" y="2349937"/>
            <a:ext cx="13178314" cy="663654"/>
          </a:xfrm>
          <a:prstGeom prst="rect">
            <a:avLst/>
          </a:prstGeom>
          <a:noFill/>
          <a:ln/>
        </p:spPr>
        <p:txBody>
          <a:bodyPr wrap="square" lIns="0" tIns="0" rIns="0" bIns="0" rtlCol="0" anchor="t"/>
          <a:lstStyle/>
          <a:p>
            <a:pPr marL="0" indent="0" algn="l">
              <a:lnSpc>
                <a:spcPts val="2600"/>
              </a:lnSpc>
              <a:buNone/>
            </a:pPr>
            <a:r>
              <a:rPr lang="en-US" sz="1600" dirty="0">
                <a:solidFill>
                  <a:srgbClr val="FFE5E5"/>
                </a:solidFill>
                <a:latin typeface="DM Sans" pitchFamily="34" charset="0"/>
                <a:ea typeface="DM Sans" pitchFamily="34" charset="-122"/>
                <a:cs typeface="DM Sans" pitchFamily="34" charset="-120"/>
              </a:rPr>
              <a:t>Refund requests serve as a direct measure of customer dissatisfaction. Analysing refund rates, especially at specific stations, can uncover underlying service issues and areas for targeted improvement.</a:t>
            </a:r>
            <a:endParaRPr lang="en-US" sz="1600" dirty="0"/>
          </a:p>
        </p:txBody>
      </p:sp>
      <p:sp>
        <p:nvSpPr>
          <p:cNvPr id="4" name="Text 2"/>
          <p:cNvSpPr/>
          <p:nvPr/>
        </p:nvSpPr>
        <p:spPr>
          <a:xfrm>
            <a:off x="771525" y="4921329"/>
            <a:ext cx="4283869" cy="341114"/>
          </a:xfrm>
          <a:prstGeom prst="rect">
            <a:avLst/>
          </a:prstGeom>
          <a:noFill/>
          <a:ln/>
        </p:spPr>
        <p:txBody>
          <a:bodyPr wrap="none" lIns="0" tIns="0" rIns="0" bIns="0" rtlCol="0" anchor="t"/>
          <a:lstStyle/>
          <a:p>
            <a:pPr marL="0" indent="0" algn="r">
              <a:lnSpc>
                <a:spcPts val="2650"/>
              </a:lnSpc>
              <a:buNone/>
            </a:pPr>
            <a:r>
              <a:rPr lang="en-US" sz="2100" dirty="0">
                <a:solidFill>
                  <a:srgbClr val="FFE5E5"/>
                </a:solidFill>
                <a:latin typeface="Dela Gothic One" pitchFamily="34" charset="0"/>
                <a:ea typeface="Dela Gothic One" pitchFamily="34" charset="-122"/>
                <a:cs typeface="Dela Gothic One" pitchFamily="34" charset="-120"/>
              </a:rPr>
              <a:t>3.54% Overall Refund Rate</a:t>
            </a:r>
            <a:endParaRPr lang="en-US" sz="2100" dirty="0"/>
          </a:p>
        </p:txBody>
      </p:sp>
      <p:pic>
        <p:nvPicPr>
          <p:cNvPr id="5" name="Image 0" descr="preencoded.png"/>
          <p:cNvPicPr>
            <a:picLocks noChangeAspect="1"/>
          </p:cNvPicPr>
          <p:nvPr/>
        </p:nvPicPr>
        <p:blipFill>
          <a:blip r:embed="rId3"/>
          <a:stretch>
            <a:fillRect/>
          </a:stretch>
        </p:blipFill>
        <p:spPr>
          <a:xfrm>
            <a:off x="5470207" y="3246953"/>
            <a:ext cx="3689866" cy="3689866"/>
          </a:xfrm>
          <a:prstGeom prst="rect">
            <a:avLst/>
          </a:prstGeom>
        </p:spPr>
      </p:pic>
      <p:sp>
        <p:nvSpPr>
          <p:cNvPr id="6" name="Shape 3"/>
          <p:cNvSpPr/>
          <p:nvPr/>
        </p:nvSpPr>
        <p:spPr>
          <a:xfrm>
            <a:off x="5280124" y="4832568"/>
            <a:ext cx="518517" cy="518517"/>
          </a:xfrm>
          <a:prstGeom prst="roundRect">
            <a:avLst>
              <a:gd name="adj" fmla="val 1761727"/>
            </a:avLst>
          </a:prstGeom>
          <a:solidFill>
            <a:srgbClr val="740B0B"/>
          </a:solidFill>
          <a:ln w="7620">
            <a:solidFill>
              <a:srgbClr val="8D2424"/>
            </a:solidFill>
            <a:prstDash val="solid"/>
          </a:ln>
        </p:spPr>
      </p:sp>
      <p:sp>
        <p:nvSpPr>
          <p:cNvPr id="7" name="Text 4"/>
          <p:cNvSpPr/>
          <p:nvPr/>
        </p:nvSpPr>
        <p:spPr>
          <a:xfrm>
            <a:off x="5422642" y="4945916"/>
            <a:ext cx="233362" cy="291703"/>
          </a:xfrm>
          <a:prstGeom prst="rect">
            <a:avLst/>
          </a:prstGeom>
          <a:noFill/>
          <a:ln/>
        </p:spPr>
        <p:txBody>
          <a:bodyPr wrap="none" lIns="0" tIns="0" rIns="0" bIns="0" rtlCol="0" anchor="t"/>
          <a:lstStyle/>
          <a:p>
            <a:pPr marL="0" indent="0" algn="l">
              <a:lnSpc>
                <a:spcPts val="2900"/>
              </a:lnSpc>
              <a:buNone/>
            </a:pPr>
            <a:r>
              <a:rPr lang="en-US" sz="1800" dirty="0">
                <a:solidFill>
                  <a:srgbClr val="FFE5E5"/>
                </a:solidFill>
                <a:latin typeface="Dela Gothic One" pitchFamily="34" charset="0"/>
                <a:ea typeface="Dela Gothic One" pitchFamily="34" charset="-122"/>
                <a:cs typeface="Dela Gothic One" pitchFamily="34" charset="-120"/>
              </a:rPr>
              <a:t>1</a:t>
            </a:r>
            <a:endParaRPr lang="en-US" sz="1800" dirty="0"/>
          </a:p>
        </p:txBody>
      </p:sp>
      <p:sp>
        <p:nvSpPr>
          <p:cNvPr id="8" name="Text 5"/>
          <p:cNvSpPr/>
          <p:nvPr/>
        </p:nvSpPr>
        <p:spPr>
          <a:xfrm>
            <a:off x="9574887" y="4921329"/>
            <a:ext cx="2729389" cy="341114"/>
          </a:xfrm>
          <a:prstGeom prst="rect">
            <a:avLst/>
          </a:prstGeom>
          <a:noFill/>
          <a:ln/>
        </p:spPr>
        <p:txBody>
          <a:bodyPr wrap="none" lIns="0" tIns="0" rIns="0" bIns="0" rtlCol="0" anchor="t"/>
          <a:lstStyle/>
          <a:p>
            <a:pPr marL="0" indent="0" algn="l">
              <a:lnSpc>
                <a:spcPts val="2650"/>
              </a:lnSpc>
              <a:buNone/>
            </a:pPr>
            <a:r>
              <a:rPr lang="en-US" sz="2100" dirty="0">
                <a:solidFill>
                  <a:srgbClr val="FFE5E5"/>
                </a:solidFill>
                <a:latin typeface="Dela Gothic One" pitchFamily="34" charset="0"/>
                <a:ea typeface="Dela Gothic One" pitchFamily="34" charset="-122"/>
                <a:cs typeface="Dela Gothic One" pitchFamily="34" charset="-120"/>
              </a:rPr>
              <a:t>Oxford at 13.19%</a:t>
            </a:r>
            <a:endParaRPr lang="en-US" sz="2100" dirty="0"/>
          </a:p>
        </p:txBody>
      </p:sp>
      <p:pic>
        <p:nvPicPr>
          <p:cNvPr id="9" name="Image 1" descr="preencoded.png"/>
          <p:cNvPicPr>
            <a:picLocks noChangeAspect="1"/>
          </p:cNvPicPr>
          <p:nvPr/>
        </p:nvPicPr>
        <p:blipFill>
          <a:blip r:embed="rId4"/>
          <a:stretch>
            <a:fillRect/>
          </a:stretch>
        </p:blipFill>
        <p:spPr>
          <a:xfrm>
            <a:off x="5470207" y="3246953"/>
            <a:ext cx="3689866" cy="3689866"/>
          </a:xfrm>
          <a:prstGeom prst="rect">
            <a:avLst/>
          </a:prstGeom>
        </p:spPr>
      </p:pic>
      <p:sp>
        <p:nvSpPr>
          <p:cNvPr id="10" name="Shape 6"/>
          <p:cNvSpPr/>
          <p:nvPr/>
        </p:nvSpPr>
        <p:spPr>
          <a:xfrm>
            <a:off x="8831520" y="4832568"/>
            <a:ext cx="518517" cy="518517"/>
          </a:xfrm>
          <a:prstGeom prst="roundRect">
            <a:avLst>
              <a:gd name="adj" fmla="val 1761727"/>
            </a:avLst>
          </a:prstGeom>
          <a:solidFill>
            <a:srgbClr val="740B0B"/>
          </a:solidFill>
          <a:ln w="7620">
            <a:solidFill>
              <a:srgbClr val="8D2424"/>
            </a:solidFill>
            <a:prstDash val="solid"/>
          </a:ln>
        </p:spPr>
      </p:sp>
      <p:sp>
        <p:nvSpPr>
          <p:cNvPr id="11" name="Text 7"/>
          <p:cNvSpPr/>
          <p:nvPr/>
        </p:nvSpPr>
        <p:spPr>
          <a:xfrm>
            <a:off x="8974038" y="4945916"/>
            <a:ext cx="233362" cy="291703"/>
          </a:xfrm>
          <a:prstGeom prst="rect">
            <a:avLst/>
          </a:prstGeom>
          <a:noFill/>
          <a:ln/>
        </p:spPr>
        <p:txBody>
          <a:bodyPr wrap="none" lIns="0" tIns="0" rIns="0" bIns="0" rtlCol="0" anchor="t"/>
          <a:lstStyle/>
          <a:p>
            <a:pPr marL="0" indent="0" algn="l">
              <a:lnSpc>
                <a:spcPts val="2900"/>
              </a:lnSpc>
              <a:buNone/>
            </a:pPr>
            <a:r>
              <a:rPr lang="en-US" sz="1800" dirty="0">
                <a:solidFill>
                  <a:srgbClr val="FFE5E5"/>
                </a:solidFill>
                <a:latin typeface="Dela Gothic One" pitchFamily="34" charset="0"/>
                <a:ea typeface="Dela Gothic One" pitchFamily="34" charset="-122"/>
                <a:cs typeface="Dela Gothic One" pitchFamily="34" charset="-120"/>
              </a:rPr>
              <a:t>2</a:t>
            </a:r>
            <a:endParaRPr lang="en-US" sz="1800" dirty="0"/>
          </a:p>
        </p:txBody>
      </p:sp>
      <p:sp>
        <p:nvSpPr>
          <p:cNvPr id="12" name="Text 8"/>
          <p:cNvSpPr/>
          <p:nvPr/>
        </p:nvSpPr>
        <p:spPr>
          <a:xfrm>
            <a:off x="726043" y="7170182"/>
            <a:ext cx="13178314" cy="663654"/>
          </a:xfrm>
          <a:prstGeom prst="rect">
            <a:avLst/>
          </a:prstGeom>
          <a:noFill/>
          <a:ln/>
        </p:spPr>
        <p:txBody>
          <a:bodyPr wrap="square" lIns="0" tIns="0" rIns="0" bIns="0" rtlCol="0" anchor="t"/>
          <a:lstStyle/>
          <a:p>
            <a:pPr marL="0" indent="0" algn="l">
              <a:lnSpc>
                <a:spcPts val="2600"/>
              </a:lnSpc>
              <a:buNone/>
            </a:pPr>
            <a:r>
              <a:rPr lang="en-US" sz="1600" dirty="0">
                <a:solidFill>
                  <a:srgbClr val="FFE5E5"/>
                </a:solidFill>
                <a:latin typeface="DM Sans" pitchFamily="34" charset="0"/>
                <a:ea typeface="DM Sans" pitchFamily="34" charset="-122"/>
                <a:cs typeface="DM Sans" pitchFamily="34" charset="-120"/>
              </a:rPr>
              <a:t>Oxford station's unusually high refund rate (13.19%) signals potential service issues that need investigation. This could include frequent delays, cancellations, or dissatisfaction with station facilities.</a:t>
            </a:r>
            <a:endParaRPr lang="en-US" sz="1600" dirty="0"/>
          </a:p>
        </p:txBody>
      </p:sp>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678A96D0-5AA9-712A-FFE8-1837E7E03C67}"/>
                  </a:ext>
                </a:extLst>
              </p14:cNvPr>
              <p14:cNvContentPartPr/>
              <p14:nvPr/>
            </p14:nvContentPartPr>
            <p14:xfrm>
              <a:off x="12817987" y="7941653"/>
              <a:ext cx="1332360" cy="360"/>
            </p14:xfrm>
          </p:contentPart>
        </mc:Choice>
        <mc:Fallback>
          <p:pic>
            <p:nvPicPr>
              <p:cNvPr id="13" name="Ink 12">
                <a:extLst>
                  <a:ext uri="{FF2B5EF4-FFF2-40B4-BE49-F238E27FC236}">
                    <a16:creationId xmlns:a16="http://schemas.microsoft.com/office/drawing/2014/main" id="{678A96D0-5AA9-712A-FFE8-1837E7E03C67}"/>
                  </a:ext>
                </a:extLst>
              </p:cNvPr>
              <p:cNvPicPr/>
              <p:nvPr/>
            </p:nvPicPr>
            <p:blipFill>
              <a:blip r:embed="rId6"/>
              <a:stretch>
                <a:fillRect/>
              </a:stretch>
            </p:blipFill>
            <p:spPr>
              <a:xfrm>
                <a:off x="12727987" y="7761653"/>
                <a:ext cx="1512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915E96AC-ED42-D994-2836-A9DC1ABE633B}"/>
                  </a:ext>
                </a:extLst>
              </p14:cNvPr>
              <p14:cNvContentPartPr/>
              <p14:nvPr/>
            </p14:nvContentPartPr>
            <p14:xfrm>
              <a:off x="14173027" y="7924373"/>
              <a:ext cx="304920" cy="17640"/>
            </p14:xfrm>
          </p:contentPart>
        </mc:Choice>
        <mc:Fallback>
          <p:pic>
            <p:nvPicPr>
              <p:cNvPr id="14" name="Ink 13">
                <a:extLst>
                  <a:ext uri="{FF2B5EF4-FFF2-40B4-BE49-F238E27FC236}">
                    <a16:creationId xmlns:a16="http://schemas.microsoft.com/office/drawing/2014/main" id="{915E96AC-ED42-D994-2836-A9DC1ABE633B}"/>
                  </a:ext>
                </a:extLst>
              </p:cNvPr>
              <p:cNvPicPr/>
              <p:nvPr/>
            </p:nvPicPr>
            <p:blipFill>
              <a:blip r:embed="rId8"/>
              <a:stretch>
                <a:fillRect/>
              </a:stretch>
            </p:blipFill>
            <p:spPr>
              <a:xfrm>
                <a:off x="14083027" y="7744373"/>
                <a:ext cx="484560" cy="37728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94955" y="747593"/>
            <a:ext cx="13373933" cy="559237"/>
          </a:xfrm>
          <a:prstGeom prst="rect">
            <a:avLst/>
          </a:prstGeom>
          <a:noFill/>
          <a:ln/>
        </p:spPr>
        <p:txBody>
          <a:bodyPr wrap="none" lIns="0" tIns="0" rIns="0" bIns="0" rtlCol="0" anchor="t"/>
          <a:lstStyle/>
          <a:p>
            <a:pPr marL="0" indent="0" algn="l">
              <a:lnSpc>
                <a:spcPts val="4400"/>
              </a:lnSpc>
              <a:buNone/>
            </a:pPr>
            <a:r>
              <a:rPr lang="en-US" sz="3500" dirty="0">
                <a:solidFill>
                  <a:srgbClr val="FAEBEB"/>
                </a:solidFill>
                <a:latin typeface="Dela Gothic One" pitchFamily="34" charset="0"/>
                <a:ea typeface="Dela Gothic One" pitchFamily="34" charset="-122"/>
                <a:cs typeface="Dela Gothic One" pitchFamily="34" charset="-120"/>
              </a:rPr>
              <a:t>Actionable Insights &amp; Strategic Recommendations</a:t>
            </a:r>
            <a:endParaRPr lang="en-US" sz="3500" dirty="0"/>
          </a:p>
        </p:txBody>
      </p:sp>
      <p:sp>
        <p:nvSpPr>
          <p:cNvPr id="3" name="Text 1"/>
          <p:cNvSpPr/>
          <p:nvPr/>
        </p:nvSpPr>
        <p:spPr>
          <a:xfrm>
            <a:off x="594955" y="1646753"/>
            <a:ext cx="13440489" cy="543878"/>
          </a:xfrm>
          <a:prstGeom prst="rect">
            <a:avLst/>
          </a:prstGeom>
          <a:noFill/>
          <a:ln/>
        </p:spPr>
        <p:txBody>
          <a:bodyPr wrap="square" lIns="0" tIns="0" rIns="0" bIns="0" rtlCol="0" anchor="t"/>
          <a:lstStyle/>
          <a:p>
            <a:pPr marL="0" indent="0" algn="l">
              <a:lnSpc>
                <a:spcPts val="2100"/>
              </a:lnSpc>
              <a:buNone/>
            </a:pPr>
            <a:r>
              <a:rPr lang="en-US" sz="1300" dirty="0">
                <a:solidFill>
                  <a:srgbClr val="FFE5E5"/>
                </a:solidFill>
                <a:latin typeface="DM Sans" pitchFamily="34" charset="0"/>
                <a:ea typeface="DM Sans" pitchFamily="34" charset="-122"/>
                <a:cs typeface="DM Sans" pitchFamily="34" charset="-120"/>
              </a:rPr>
              <a:t>Based on the analysis, several actionable insights and strategic recommendations emerge. These recommendations are designed to improve operational efficiency, enhance customer satisfaction, and drive sustainable growth for the UK railway system.</a:t>
            </a:r>
            <a:endParaRPr lang="en-US" sz="1300" dirty="0"/>
          </a:p>
        </p:txBody>
      </p:sp>
      <p:pic>
        <p:nvPicPr>
          <p:cNvPr id="4" name="Image 0" descr="preencoded.png"/>
          <p:cNvPicPr>
            <a:picLocks noChangeAspect="1"/>
          </p:cNvPicPr>
          <p:nvPr/>
        </p:nvPicPr>
        <p:blipFill>
          <a:blip r:embed="rId3"/>
          <a:stretch>
            <a:fillRect/>
          </a:stretch>
        </p:blipFill>
        <p:spPr>
          <a:xfrm>
            <a:off x="594955" y="2381845"/>
            <a:ext cx="849987" cy="1020008"/>
          </a:xfrm>
          <a:prstGeom prst="rect">
            <a:avLst/>
          </a:prstGeom>
        </p:spPr>
      </p:pic>
      <p:sp>
        <p:nvSpPr>
          <p:cNvPr id="5" name="Text 2"/>
          <p:cNvSpPr/>
          <p:nvPr/>
        </p:nvSpPr>
        <p:spPr>
          <a:xfrm>
            <a:off x="1699855" y="2551748"/>
            <a:ext cx="3825359" cy="279559"/>
          </a:xfrm>
          <a:prstGeom prst="rect">
            <a:avLst/>
          </a:prstGeom>
          <a:noFill/>
          <a:ln/>
        </p:spPr>
        <p:txBody>
          <a:bodyPr wrap="none" lIns="0" tIns="0" rIns="0" bIns="0" rtlCol="0" anchor="t"/>
          <a:lstStyle/>
          <a:p>
            <a:pPr marL="0" indent="0" algn="l">
              <a:lnSpc>
                <a:spcPts val="2200"/>
              </a:lnSpc>
              <a:buNone/>
            </a:pPr>
            <a:r>
              <a:rPr lang="en-US" sz="1750" dirty="0">
                <a:solidFill>
                  <a:srgbClr val="FFE5E5"/>
                </a:solidFill>
                <a:latin typeface="Dela Gothic One" pitchFamily="34" charset="0"/>
                <a:ea typeface="Dela Gothic One" pitchFamily="34" charset="-122"/>
                <a:cs typeface="Dela Gothic One" pitchFamily="34" charset="-120"/>
              </a:rPr>
              <a:t>Strengthen Digital Platforms</a:t>
            </a:r>
            <a:endParaRPr lang="en-US" sz="1750" dirty="0"/>
          </a:p>
        </p:txBody>
      </p:sp>
      <p:sp>
        <p:nvSpPr>
          <p:cNvPr id="6" name="Text 3"/>
          <p:cNvSpPr/>
          <p:nvPr/>
        </p:nvSpPr>
        <p:spPr>
          <a:xfrm>
            <a:off x="1699855" y="2933224"/>
            <a:ext cx="12335589" cy="271939"/>
          </a:xfrm>
          <a:prstGeom prst="rect">
            <a:avLst/>
          </a:prstGeom>
          <a:noFill/>
          <a:ln/>
        </p:spPr>
        <p:txBody>
          <a:bodyPr wrap="none" lIns="0" tIns="0" rIns="0" bIns="0" rtlCol="0" anchor="t"/>
          <a:lstStyle/>
          <a:p>
            <a:pPr marL="0" indent="0" algn="l">
              <a:lnSpc>
                <a:spcPts val="2100"/>
              </a:lnSpc>
              <a:buNone/>
            </a:pPr>
            <a:r>
              <a:rPr lang="en-US" sz="1300" dirty="0">
                <a:solidFill>
                  <a:srgbClr val="FFE5E5"/>
                </a:solidFill>
                <a:latin typeface="DM Sans" pitchFamily="34" charset="0"/>
                <a:ea typeface="DM Sans" pitchFamily="34" charset="-122"/>
                <a:cs typeface="DM Sans" pitchFamily="34" charset="-120"/>
              </a:rPr>
              <a:t>Capitalise on high online sales.</a:t>
            </a:r>
            <a:endParaRPr lang="en-US" sz="1300" dirty="0"/>
          </a:p>
        </p:txBody>
      </p:sp>
      <p:pic>
        <p:nvPicPr>
          <p:cNvPr id="7" name="Image 1" descr="preencoded.png"/>
          <p:cNvPicPr>
            <a:picLocks noChangeAspect="1"/>
          </p:cNvPicPr>
          <p:nvPr/>
        </p:nvPicPr>
        <p:blipFill>
          <a:blip r:embed="rId4"/>
          <a:stretch>
            <a:fillRect/>
          </a:stretch>
        </p:blipFill>
        <p:spPr>
          <a:xfrm>
            <a:off x="594955" y="3401854"/>
            <a:ext cx="849987" cy="1020008"/>
          </a:xfrm>
          <a:prstGeom prst="rect">
            <a:avLst/>
          </a:prstGeom>
        </p:spPr>
      </p:pic>
      <p:sp>
        <p:nvSpPr>
          <p:cNvPr id="8" name="Text 4"/>
          <p:cNvSpPr/>
          <p:nvPr/>
        </p:nvSpPr>
        <p:spPr>
          <a:xfrm>
            <a:off x="1699855" y="3571756"/>
            <a:ext cx="3595568" cy="279559"/>
          </a:xfrm>
          <a:prstGeom prst="rect">
            <a:avLst/>
          </a:prstGeom>
          <a:noFill/>
          <a:ln/>
        </p:spPr>
        <p:txBody>
          <a:bodyPr wrap="none" lIns="0" tIns="0" rIns="0" bIns="0" rtlCol="0" anchor="t"/>
          <a:lstStyle/>
          <a:p>
            <a:pPr marL="0" indent="0" algn="l">
              <a:lnSpc>
                <a:spcPts val="2200"/>
              </a:lnSpc>
              <a:buNone/>
            </a:pPr>
            <a:r>
              <a:rPr lang="en-US" sz="1750" dirty="0">
                <a:solidFill>
                  <a:srgbClr val="FFE5E5"/>
                </a:solidFill>
                <a:latin typeface="Dela Gothic One" pitchFamily="34" charset="0"/>
                <a:ea typeface="Dela Gothic One" pitchFamily="34" charset="-122"/>
                <a:cs typeface="Dela Gothic One" pitchFamily="34" charset="-120"/>
              </a:rPr>
              <a:t>Promote Railcard Adoption</a:t>
            </a:r>
            <a:endParaRPr lang="en-US" sz="1750" dirty="0"/>
          </a:p>
        </p:txBody>
      </p:sp>
      <p:sp>
        <p:nvSpPr>
          <p:cNvPr id="9" name="Text 5"/>
          <p:cNvSpPr/>
          <p:nvPr/>
        </p:nvSpPr>
        <p:spPr>
          <a:xfrm>
            <a:off x="1699855" y="3953232"/>
            <a:ext cx="12335589" cy="271939"/>
          </a:xfrm>
          <a:prstGeom prst="rect">
            <a:avLst/>
          </a:prstGeom>
          <a:noFill/>
          <a:ln/>
        </p:spPr>
        <p:txBody>
          <a:bodyPr wrap="none" lIns="0" tIns="0" rIns="0" bIns="0" rtlCol="0" anchor="t"/>
          <a:lstStyle/>
          <a:p>
            <a:pPr marL="0" indent="0" algn="l">
              <a:lnSpc>
                <a:spcPts val="2100"/>
              </a:lnSpc>
              <a:buNone/>
            </a:pPr>
            <a:r>
              <a:rPr lang="en-US" sz="1300" dirty="0">
                <a:solidFill>
                  <a:srgbClr val="FFE5E5"/>
                </a:solidFill>
                <a:latin typeface="DM Sans" pitchFamily="34" charset="0"/>
                <a:ea typeface="DM Sans" pitchFamily="34" charset="-122"/>
                <a:cs typeface="DM Sans" pitchFamily="34" charset="-120"/>
              </a:rPr>
              <a:t>Target non-users.</a:t>
            </a:r>
            <a:endParaRPr lang="en-US" sz="1300" dirty="0"/>
          </a:p>
        </p:txBody>
      </p:sp>
      <p:pic>
        <p:nvPicPr>
          <p:cNvPr id="10" name="Image 2" descr="preencoded.png"/>
          <p:cNvPicPr>
            <a:picLocks noChangeAspect="1"/>
          </p:cNvPicPr>
          <p:nvPr/>
        </p:nvPicPr>
        <p:blipFill>
          <a:blip r:embed="rId5"/>
          <a:stretch>
            <a:fillRect/>
          </a:stretch>
        </p:blipFill>
        <p:spPr>
          <a:xfrm>
            <a:off x="594955" y="4421862"/>
            <a:ext cx="849987" cy="1020008"/>
          </a:xfrm>
          <a:prstGeom prst="rect">
            <a:avLst/>
          </a:prstGeom>
        </p:spPr>
      </p:pic>
      <p:sp>
        <p:nvSpPr>
          <p:cNvPr id="11" name="Text 6"/>
          <p:cNvSpPr/>
          <p:nvPr/>
        </p:nvSpPr>
        <p:spPr>
          <a:xfrm>
            <a:off x="1699855" y="4591764"/>
            <a:ext cx="2709863" cy="279559"/>
          </a:xfrm>
          <a:prstGeom prst="rect">
            <a:avLst/>
          </a:prstGeom>
          <a:noFill/>
          <a:ln/>
        </p:spPr>
        <p:txBody>
          <a:bodyPr wrap="none" lIns="0" tIns="0" rIns="0" bIns="0" rtlCol="0" anchor="t"/>
          <a:lstStyle/>
          <a:p>
            <a:pPr marL="0" indent="0" algn="l">
              <a:lnSpc>
                <a:spcPts val="2200"/>
              </a:lnSpc>
              <a:buNone/>
            </a:pPr>
            <a:r>
              <a:rPr lang="en-US" sz="1750" dirty="0">
                <a:solidFill>
                  <a:srgbClr val="FFE5E5"/>
                </a:solidFill>
                <a:latin typeface="Dela Gothic One" pitchFamily="34" charset="0"/>
                <a:ea typeface="Dela Gothic One" pitchFamily="34" charset="-122"/>
                <a:cs typeface="Dela Gothic One" pitchFamily="34" charset="-120"/>
              </a:rPr>
              <a:t>Improve Punctuality</a:t>
            </a:r>
            <a:endParaRPr lang="en-US" sz="1750" dirty="0"/>
          </a:p>
        </p:txBody>
      </p:sp>
      <p:sp>
        <p:nvSpPr>
          <p:cNvPr id="12" name="Text 7"/>
          <p:cNvSpPr/>
          <p:nvPr/>
        </p:nvSpPr>
        <p:spPr>
          <a:xfrm>
            <a:off x="1699855" y="4973241"/>
            <a:ext cx="12335589" cy="271939"/>
          </a:xfrm>
          <a:prstGeom prst="rect">
            <a:avLst/>
          </a:prstGeom>
          <a:noFill/>
          <a:ln/>
        </p:spPr>
        <p:txBody>
          <a:bodyPr wrap="none" lIns="0" tIns="0" rIns="0" bIns="0" rtlCol="0" anchor="t"/>
          <a:lstStyle/>
          <a:p>
            <a:pPr marL="0" indent="0" algn="l">
              <a:lnSpc>
                <a:spcPts val="2100"/>
              </a:lnSpc>
              <a:buNone/>
            </a:pPr>
            <a:r>
              <a:rPr lang="en-US" sz="1300" dirty="0">
                <a:solidFill>
                  <a:srgbClr val="FFE5E5"/>
                </a:solidFill>
                <a:latin typeface="DM Sans" pitchFamily="34" charset="0"/>
                <a:ea typeface="DM Sans" pitchFamily="34" charset="-122"/>
                <a:cs typeface="DM Sans" pitchFamily="34" charset="-120"/>
              </a:rPr>
              <a:t>Address technical and weather issues.</a:t>
            </a:r>
            <a:endParaRPr lang="en-US" sz="1300" dirty="0"/>
          </a:p>
        </p:txBody>
      </p:sp>
      <p:pic>
        <p:nvPicPr>
          <p:cNvPr id="13" name="Image 3" descr="preencoded.png"/>
          <p:cNvPicPr>
            <a:picLocks noChangeAspect="1"/>
          </p:cNvPicPr>
          <p:nvPr/>
        </p:nvPicPr>
        <p:blipFill>
          <a:blip r:embed="rId6"/>
          <a:stretch>
            <a:fillRect/>
          </a:stretch>
        </p:blipFill>
        <p:spPr>
          <a:xfrm>
            <a:off x="594955" y="5441871"/>
            <a:ext cx="849987" cy="1020008"/>
          </a:xfrm>
          <a:prstGeom prst="rect">
            <a:avLst/>
          </a:prstGeom>
        </p:spPr>
      </p:pic>
      <p:sp>
        <p:nvSpPr>
          <p:cNvPr id="14" name="Text 8"/>
          <p:cNvSpPr/>
          <p:nvPr/>
        </p:nvSpPr>
        <p:spPr>
          <a:xfrm>
            <a:off x="1699855" y="5611773"/>
            <a:ext cx="2738199" cy="279559"/>
          </a:xfrm>
          <a:prstGeom prst="rect">
            <a:avLst/>
          </a:prstGeom>
          <a:noFill/>
          <a:ln/>
        </p:spPr>
        <p:txBody>
          <a:bodyPr wrap="none" lIns="0" tIns="0" rIns="0" bIns="0" rtlCol="0" anchor="t"/>
          <a:lstStyle/>
          <a:p>
            <a:pPr marL="0" indent="0" algn="l">
              <a:lnSpc>
                <a:spcPts val="2200"/>
              </a:lnSpc>
              <a:buNone/>
            </a:pPr>
            <a:r>
              <a:rPr lang="en-US" sz="1750" dirty="0">
                <a:solidFill>
                  <a:srgbClr val="FFE5E5"/>
                </a:solidFill>
                <a:latin typeface="Dela Gothic One" pitchFamily="34" charset="0"/>
                <a:ea typeface="Dela Gothic One" pitchFamily="34" charset="-122"/>
                <a:cs typeface="Dela Gothic One" pitchFamily="34" charset="-120"/>
              </a:rPr>
              <a:t>Optimise Key Routes</a:t>
            </a:r>
            <a:endParaRPr lang="en-US" sz="1750" dirty="0"/>
          </a:p>
        </p:txBody>
      </p:sp>
      <p:sp>
        <p:nvSpPr>
          <p:cNvPr id="15" name="Text 9"/>
          <p:cNvSpPr/>
          <p:nvPr/>
        </p:nvSpPr>
        <p:spPr>
          <a:xfrm>
            <a:off x="1699855" y="5993249"/>
            <a:ext cx="12335589" cy="271939"/>
          </a:xfrm>
          <a:prstGeom prst="rect">
            <a:avLst/>
          </a:prstGeom>
          <a:noFill/>
          <a:ln/>
        </p:spPr>
        <p:txBody>
          <a:bodyPr wrap="none" lIns="0" tIns="0" rIns="0" bIns="0" rtlCol="0" anchor="t"/>
          <a:lstStyle/>
          <a:p>
            <a:pPr marL="0" indent="0" algn="l">
              <a:lnSpc>
                <a:spcPts val="2100"/>
              </a:lnSpc>
              <a:buNone/>
            </a:pPr>
            <a:r>
              <a:rPr lang="en-US" sz="1300" dirty="0">
                <a:solidFill>
                  <a:srgbClr val="FFE5E5"/>
                </a:solidFill>
                <a:latin typeface="DM Sans" pitchFamily="34" charset="0"/>
                <a:ea typeface="DM Sans" pitchFamily="34" charset="-122"/>
                <a:cs typeface="DM Sans" pitchFamily="34" charset="-120"/>
              </a:rPr>
              <a:t>Expand capacity.</a:t>
            </a:r>
            <a:endParaRPr lang="en-US" sz="1300" dirty="0"/>
          </a:p>
        </p:txBody>
      </p:sp>
      <p:pic>
        <p:nvPicPr>
          <p:cNvPr id="16" name="Image 4" descr="preencoded.png"/>
          <p:cNvPicPr>
            <a:picLocks noChangeAspect="1"/>
          </p:cNvPicPr>
          <p:nvPr/>
        </p:nvPicPr>
        <p:blipFill>
          <a:blip r:embed="rId7"/>
          <a:stretch>
            <a:fillRect/>
          </a:stretch>
        </p:blipFill>
        <p:spPr>
          <a:xfrm>
            <a:off x="594955" y="6461879"/>
            <a:ext cx="849987" cy="1020008"/>
          </a:xfrm>
          <a:prstGeom prst="rect">
            <a:avLst/>
          </a:prstGeom>
        </p:spPr>
      </p:pic>
      <p:sp>
        <p:nvSpPr>
          <p:cNvPr id="17" name="Text 10"/>
          <p:cNvSpPr/>
          <p:nvPr/>
        </p:nvSpPr>
        <p:spPr>
          <a:xfrm>
            <a:off x="1699855" y="6631781"/>
            <a:ext cx="2531864" cy="279559"/>
          </a:xfrm>
          <a:prstGeom prst="rect">
            <a:avLst/>
          </a:prstGeom>
          <a:noFill/>
          <a:ln/>
        </p:spPr>
        <p:txBody>
          <a:bodyPr wrap="none" lIns="0" tIns="0" rIns="0" bIns="0" rtlCol="0" anchor="t"/>
          <a:lstStyle/>
          <a:p>
            <a:pPr marL="0" indent="0" algn="l">
              <a:lnSpc>
                <a:spcPts val="2200"/>
              </a:lnSpc>
              <a:buNone/>
            </a:pPr>
            <a:r>
              <a:rPr lang="en-US" sz="1750" dirty="0">
                <a:solidFill>
                  <a:srgbClr val="FFE5E5"/>
                </a:solidFill>
                <a:latin typeface="Dela Gothic One" pitchFamily="34" charset="0"/>
                <a:ea typeface="Dela Gothic One" pitchFamily="34" charset="-122"/>
                <a:cs typeface="Dela Gothic One" pitchFamily="34" charset="-120"/>
              </a:rPr>
              <a:t>Investigate Oxford</a:t>
            </a:r>
            <a:endParaRPr lang="en-US" sz="1750" dirty="0"/>
          </a:p>
        </p:txBody>
      </p:sp>
      <p:sp>
        <p:nvSpPr>
          <p:cNvPr id="18" name="Text 11"/>
          <p:cNvSpPr/>
          <p:nvPr/>
        </p:nvSpPr>
        <p:spPr>
          <a:xfrm>
            <a:off x="1699855" y="7013258"/>
            <a:ext cx="12335589" cy="271939"/>
          </a:xfrm>
          <a:prstGeom prst="rect">
            <a:avLst/>
          </a:prstGeom>
          <a:noFill/>
          <a:ln/>
        </p:spPr>
        <p:txBody>
          <a:bodyPr wrap="none" lIns="0" tIns="0" rIns="0" bIns="0" rtlCol="0" anchor="t"/>
          <a:lstStyle/>
          <a:p>
            <a:pPr marL="0" indent="0" algn="l">
              <a:lnSpc>
                <a:spcPts val="2100"/>
              </a:lnSpc>
              <a:buNone/>
            </a:pPr>
            <a:r>
              <a:rPr lang="en-US" sz="1300" dirty="0">
                <a:solidFill>
                  <a:srgbClr val="FFE5E5"/>
                </a:solidFill>
                <a:latin typeface="DM Sans" pitchFamily="34" charset="0"/>
                <a:ea typeface="DM Sans" pitchFamily="34" charset="-122"/>
                <a:cs typeface="DM Sans" pitchFamily="34" charset="-120"/>
              </a:rPr>
              <a:t>Address high refund rate.</a:t>
            </a:r>
            <a:endParaRPr lang="en-US" sz="1300" dirty="0"/>
          </a:p>
        </p:txBody>
      </p:sp>
      <mc:AlternateContent xmlns:mc="http://schemas.openxmlformats.org/markup-compatibility/2006">
        <mc:Choice xmlns:p14="http://schemas.microsoft.com/office/powerpoint/2010/main" Requires="p14">
          <p:contentPart p14:bwMode="auto" r:id="rId8">
            <p14:nvContentPartPr>
              <p14:cNvPr id="19" name="Ink 18">
                <a:extLst>
                  <a:ext uri="{FF2B5EF4-FFF2-40B4-BE49-F238E27FC236}">
                    <a16:creationId xmlns:a16="http://schemas.microsoft.com/office/drawing/2014/main" id="{588A7DFF-EC27-5C79-1C30-0A89B4EF9F77}"/>
                  </a:ext>
                </a:extLst>
              </p14:cNvPr>
              <p14:cNvContentPartPr/>
              <p14:nvPr/>
            </p14:nvContentPartPr>
            <p14:xfrm>
              <a:off x="12767227" y="7907093"/>
              <a:ext cx="1647720" cy="34920"/>
            </p14:xfrm>
          </p:contentPart>
        </mc:Choice>
        <mc:Fallback>
          <p:pic>
            <p:nvPicPr>
              <p:cNvPr id="19" name="Ink 18">
                <a:extLst>
                  <a:ext uri="{FF2B5EF4-FFF2-40B4-BE49-F238E27FC236}">
                    <a16:creationId xmlns:a16="http://schemas.microsoft.com/office/drawing/2014/main" id="{588A7DFF-EC27-5C79-1C30-0A89B4EF9F77}"/>
                  </a:ext>
                </a:extLst>
              </p:cNvPr>
              <p:cNvPicPr/>
              <p:nvPr/>
            </p:nvPicPr>
            <p:blipFill>
              <a:blip r:embed="rId9"/>
              <a:stretch>
                <a:fillRect/>
              </a:stretch>
            </p:blipFill>
            <p:spPr>
              <a:xfrm>
                <a:off x="12677587" y="7727453"/>
                <a:ext cx="182736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0" name="Ink 19">
                <a:extLst>
                  <a:ext uri="{FF2B5EF4-FFF2-40B4-BE49-F238E27FC236}">
                    <a16:creationId xmlns:a16="http://schemas.microsoft.com/office/drawing/2014/main" id="{4E1FC64E-0E43-939A-EFE2-6C1E446462BD}"/>
                  </a:ext>
                </a:extLst>
              </p14:cNvPr>
              <p14:cNvContentPartPr/>
              <p14:nvPr/>
            </p14:nvContentPartPr>
            <p14:xfrm>
              <a:off x="14240707" y="7873613"/>
              <a:ext cx="202680" cy="86400"/>
            </p14:xfrm>
          </p:contentPart>
        </mc:Choice>
        <mc:Fallback>
          <p:pic>
            <p:nvPicPr>
              <p:cNvPr id="20" name="Ink 19">
                <a:extLst>
                  <a:ext uri="{FF2B5EF4-FFF2-40B4-BE49-F238E27FC236}">
                    <a16:creationId xmlns:a16="http://schemas.microsoft.com/office/drawing/2014/main" id="{4E1FC64E-0E43-939A-EFE2-6C1E446462BD}"/>
                  </a:ext>
                </a:extLst>
              </p:cNvPr>
              <p:cNvPicPr/>
              <p:nvPr/>
            </p:nvPicPr>
            <p:blipFill>
              <a:blip r:embed="rId11"/>
              <a:stretch>
                <a:fillRect/>
              </a:stretch>
            </p:blipFill>
            <p:spPr>
              <a:xfrm>
                <a:off x="14150707" y="7693973"/>
                <a:ext cx="382320" cy="44604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58309" y="2546985"/>
            <a:ext cx="8195429" cy="712708"/>
          </a:xfrm>
          <a:prstGeom prst="rect">
            <a:avLst/>
          </a:prstGeom>
          <a:noFill/>
          <a:ln/>
        </p:spPr>
        <p:txBody>
          <a:bodyPr wrap="none" lIns="0" tIns="0" rIns="0" bIns="0" rtlCol="0" anchor="t"/>
          <a:lstStyle/>
          <a:p>
            <a:pPr marL="0" indent="0" algn="l">
              <a:lnSpc>
                <a:spcPts val="5600"/>
              </a:lnSpc>
              <a:buNone/>
            </a:pPr>
            <a:r>
              <a:rPr lang="en-US" sz="4450" dirty="0">
                <a:solidFill>
                  <a:srgbClr val="FAEBEB"/>
                </a:solidFill>
                <a:latin typeface="Dela Gothic One" pitchFamily="34" charset="0"/>
                <a:ea typeface="Dela Gothic One" pitchFamily="34" charset="-122"/>
                <a:cs typeface="Dela Gothic One" pitchFamily="34" charset="-120"/>
              </a:rPr>
              <a:t>Conclusion &amp; Next Steps</a:t>
            </a:r>
            <a:endParaRPr lang="en-US" sz="4450" dirty="0"/>
          </a:p>
        </p:txBody>
      </p:sp>
      <p:sp>
        <p:nvSpPr>
          <p:cNvPr id="3" name="Text 1"/>
          <p:cNvSpPr/>
          <p:nvPr/>
        </p:nvSpPr>
        <p:spPr>
          <a:xfrm>
            <a:off x="758309" y="3584615"/>
            <a:ext cx="13113782" cy="693420"/>
          </a:xfrm>
          <a:prstGeom prst="rect">
            <a:avLst/>
          </a:prstGeom>
          <a:noFill/>
          <a:ln/>
        </p:spPr>
        <p:txBody>
          <a:bodyPr wrap="square" lIns="0" tIns="0" rIns="0" bIns="0" rtlCol="0" anchor="t"/>
          <a:lstStyle/>
          <a:p>
            <a:pPr marL="0" indent="0" algn="l">
              <a:lnSpc>
                <a:spcPts val="2700"/>
              </a:lnSpc>
              <a:buNone/>
            </a:pPr>
            <a:r>
              <a:rPr lang="en-US" sz="1700" dirty="0">
                <a:solidFill>
                  <a:srgbClr val="FFE5E5"/>
                </a:solidFill>
                <a:latin typeface="DM Sans" pitchFamily="34" charset="0"/>
                <a:ea typeface="DM Sans" pitchFamily="34" charset="-122"/>
                <a:cs typeface="DM Sans" pitchFamily="34" charset="-120"/>
              </a:rPr>
              <a:t>This analysis provides a foundation for data-driven decision-making in the UK railway system. By leveraging these insights, railway operators and policymakers can work together to create a more efficient, reliable, and customer-centric rail network.</a:t>
            </a:r>
            <a:endParaRPr lang="en-US" sz="1700" dirty="0"/>
          </a:p>
        </p:txBody>
      </p:sp>
      <p:sp>
        <p:nvSpPr>
          <p:cNvPr id="4" name="Shape 2"/>
          <p:cNvSpPr/>
          <p:nvPr/>
        </p:nvSpPr>
        <p:spPr>
          <a:xfrm>
            <a:off x="758309" y="4521756"/>
            <a:ext cx="4226838" cy="1160859"/>
          </a:xfrm>
          <a:prstGeom prst="roundRect">
            <a:avLst>
              <a:gd name="adj" fmla="val 7839"/>
            </a:avLst>
          </a:prstGeom>
          <a:solidFill>
            <a:srgbClr val="740B0B"/>
          </a:solidFill>
          <a:ln w="7620">
            <a:solidFill>
              <a:srgbClr val="8D2424"/>
            </a:solidFill>
            <a:prstDash val="solid"/>
          </a:ln>
        </p:spPr>
      </p:sp>
      <p:sp>
        <p:nvSpPr>
          <p:cNvPr id="5" name="Text 3"/>
          <p:cNvSpPr/>
          <p:nvPr/>
        </p:nvSpPr>
        <p:spPr>
          <a:xfrm>
            <a:off x="982504" y="4745950"/>
            <a:ext cx="3778448" cy="712470"/>
          </a:xfrm>
          <a:prstGeom prst="rect">
            <a:avLst/>
          </a:prstGeom>
          <a:noFill/>
          <a:ln/>
        </p:spPr>
        <p:txBody>
          <a:bodyPr wrap="square" lIns="0" tIns="0" rIns="0" bIns="0" rtlCol="0" anchor="t"/>
          <a:lstStyle/>
          <a:p>
            <a:pPr marL="0" indent="0" algn="l">
              <a:lnSpc>
                <a:spcPts val="2800"/>
              </a:lnSpc>
              <a:buNone/>
            </a:pPr>
            <a:r>
              <a:rPr lang="en-US" sz="2200" dirty="0">
                <a:solidFill>
                  <a:srgbClr val="FFE5E5"/>
                </a:solidFill>
                <a:latin typeface="Dela Gothic One" pitchFamily="34" charset="0"/>
                <a:ea typeface="Dela Gothic One" pitchFamily="34" charset="-122"/>
                <a:cs typeface="Dela Gothic One" pitchFamily="34" charset="-120"/>
              </a:rPr>
              <a:t>Data-Driven Decisions</a:t>
            </a:r>
            <a:endParaRPr lang="en-US" sz="2200" dirty="0"/>
          </a:p>
        </p:txBody>
      </p:sp>
      <p:sp>
        <p:nvSpPr>
          <p:cNvPr id="6" name="Shape 4"/>
          <p:cNvSpPr/>
          <p:nvPr/>
        </p:nvSpPr>
        <p:spPr>
          <a:xfrm>
            <a:off x="5201722" y="4521756"/>
            <a:ext cx="4226838" cy="1160859"/>
          </a:xfrm>
          <a:prstGeom prst="roundRect">
            <a:avLst>
              <a:gd name="adj" fmla="val 7839"/>
            </a:avLst>
          </a:prstGeom>
          <a:solidFill>
            <a:srgbClr val="740B0B"/>
          </a:solidFill>
          <a:ln w="7620">
            <a:solidFill>
              <a:srgbClr val="8D2424"/>
            </a:solidFill>
            <a:prstDash val="solid"/>
          </a:ln>
        </p:spPr>
      </p:sp>
      <p:sp>
        <p:nvSpPr>
          <p:cNvPr id="7" name="Text 5"/>
          <p:cNvSpPr/>
          <p:nvPr/>
        </p:nvSpPr>
        <p:spPr>
          <a:xfrm>
            <a:off x="5425916" y="4745950"/>
            <a:ext cx="3765947" cy="356235"/>
          </a:xfrm>
          <a:prstGeom prst="rect">
            <a:avLst/>
          </a:prstGeom>
          <a:noFill/>
          <a:ln/>
        </p:spPr>
        <p:txBody>
          <a:bodyPr wrap="none" lIns="0" tIns="0" rIns="0" bIns="0" rtlCol="0" anchor="t"/>
          <a:lstStyle/>
          <a:p>
            <a:pPr marL="0" indent="0" algn="l">
              <a:lnSpc>
                <a:spcPts val="2800"/>
              </a:lnSpc>
              <a:buNone/>
            </a:pPr>
            <a:r>
              <a:rPr lang="en-US" sz="2200" dirty="0">
                <a:solidFill>
                  <a:srgbClr val="FFE5E5"/>
                </a:solidFill>
                <a:latin typeface="Dela Gothic One" pitchFamily="34" charset="0"/>
                <a:ea typeface="Dela Gothic One" pitchFamily="34" charset="-122"/>
                <a:cs typeface="Dela Gothic One" pitchFamily="34" charset="-120"/>
              </a:rPr>
              <a:t>Operational Efficiency</a:t>
            </a:r>
            <a:endParaRPr lang="en-US" sz="2200" dirty="0"/>
          </a:p>
        </p:txBody>
      </p:sp>
      <p:sp>
        <p:nvSpPr>
          <p:cNvPr id="8" name="Shape 6"/>
          <p:cNvSpPr/>
          <p:nvPr/>
        </p:nvSpPr>
        <p:spPr>
          <a:xfrm>
            <a:off x="9645134" y="4521756"/>
            <a:ext cx="4226838" cy="1160859"/>
          </a:xfrm>
          <a:prstGeom prst="roundRect">
            <a:avLst>
              <a:gd name="adj" fmla="val 7839"/>
            </a:avLst>
          </a:prstGeom>
          <a:solidFill>
            <a:srgbClr val="740B0B"/>
          </a:solidFill>
          <a:ln w="7620">
            <a:solidFill>
              <a:srgbClr val="8D2424"/>
            </a:solidFill>
            <a:prstDash val="solid"/>
          </a:ln>
        </p:spPr>
      </p:sp>
      <p:sp>
        <p:nvSpPr>
          <p:cNvPr id="9" name="Text 7"/>
          <p:cNvSpPr/>
          <p:nvPr/>
        </p:nvSpPr>
        <p:spPr>
          <a:xfrm>
            <a:off x="9869329" y="4745950"/>
            <a:ext cx="3489722" cy="356235"/>
          </a:xfrm>
          <a:prstGeom prst="rect">
            <a:avLst/>
          </a:prstGeom>
          <a:noFill/>
          <a:ln/>
        </p:spPr>
        <p:txBody>
          <a:bodyPr wrap="none" lIns="0" tIns="0" rIns="0" bIns="0" rtlCol="0" anchor="t"/>
          <a:lstStyle/>
          <a:p>
            <a:pPr marL="0" indent="0" algn="l">
              <a:lnSpc>
                <a:spcPts val="2800"/>
              </a:lnSpc>
              <a:buNone/>
            </a:pPr>
            <a:r>
              <a:rPr lang="en-US" sz="2200" dirty="0">
                <a:solidFill>
                  <a:srgbClr val="FFE5E5"/>
                </a:solidFill>
                <a:latin typeface="Dela Gothic One" pitchFamily="34" charset="0"/>
                <a:ea typeface="Dela Gothic One" pitchFamily="34" charset="-122"/>
                <a:cs typeface="Dela Gothic One" pitchFamily="34" charset="-120"/>
              </a:rPr>
              <a:t>Customer Centricity</a:t>
            </a:r>
            <a:endParaRPr lang="en-US" sz="2200" dirty="0"/>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68857BEF-51BE-74FD-602A-53E9E6411E9B}"/>
                  </a:ext>
                </a:extLst>
              </p14:cNvPr>
              <p14:cNvContentPartPr/>
              <p14:nvPr/>
            </p14:nvContentPartPr>
            <p14:xfrm>
              <a:off x="12801427" y="7737173"/>
              <a:ext cx="1663200" cy="274680"/>
            </p14:xfrm>
          </p:contentPart>
        </mc:Choice>
        <mc:Fallback>
          <p:pic>
            <p:nvPicPr>
              <p:cNvPr id="10" name="Ink 9">
                <a:extLst>
                  <a:ext uri="{FF2B5EF4-FFF2-40B4-BE49-F238E27FC236}">
                    <a16:creationId xmlns:a16="http://schemas.microsoft.com/office/drawing/2014/main" id="{68857BEF-51BE-74FD-602A-53E9E6411E9B}"/>
                  </a:ext>
                </a:extLst>
              </p:cNvPr>
              <p:cNvPicPr/>
              <p:nvPr/>
            </p:nvPicPr>
            <p:blipFill>
              <a:blip r:embed="rId4"/>
              <a:stretch>
                <a:fillRect/>
              </a:stretch>
            </p:blipFill>
            <p:spPr>
              <a:xfrm>
                <a:off x="12711427" y="7557173"/>
                <a:ext cx="1842840" cy="6343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58309" y="2355533"/>
            <a:ext cx="5701546" cy="712708"/>
          </a:xfrm>
          <a:prstGeom prst="rect">
            <a:avLst/>
          </a:prstGeom>
          <a:noFill/>
          <a:ln/>
        </p:spPr>
        <p:txBody>
          <a:bodyPr wrap="none" lIns="0" tIns="0" rIns="0" bIns="0" rtlCol="0" anchor="t"/>
          <a:lstStyle/>
          <a:p>
            <a:pPr marL="0" indent="0" algn="l">
              <a:lnSpc>
                <a:spcPts val="5600"/>
              </a:lnSpc>
              <a:buNone/>
            </a:pPr>
            <a:r>
              <a:rPr lang="en-US" sz="4450" dirty="0">
                <a:solidFill>
                  <a:srgbClr val="FAEBEB"/>
                </a:solidFill>
                <a:latin typeface="Dela Gothic One" pitchFamily="34" charset="0"/>
                <a:ea typeface="Dela Gothic One" pitchFamily="34" charset="-122"/>
                <a:cs typeface="Dela Gothic One" pitchFamily="34" charset="-120"/>
              </a:rPr>
              <a:t>Thank you</a:t>
            </a:r>
            <a:endParaRPr lang="en-US" sz="4450" dirty="0"/>
          </a:p>
        </p:txBody>
      </p:sp>
      <p:sp>
        <p:nvSpPr>
          <p:cNvPr id="3" name="Text 1"/>
          <p:cNvSpPr/>
          <p:nvPr/>
        </p:nvSpPr>
        <p:spPr>
          <a:xfrm>
            <a:off x="758309" y="3501509"/>
            <a:ext cx="13113782" cy="346710"/>
          </a:xfrm>
          <a:prstGeom prst="rect">
            <a:avLst/>
          </a:prstGeom>
          <a:noFill/>
          <a:ln/>
        </p:spPr>
        <p:txBody>
          <a:bodyPr wrap="none" lIns="0" tIns="0" rIns="0" bIns="0" rtlCol="0" anchor="t"/>
          <a:lstStyle/>
          <a:p>
            <a:pPr marL="0" indent="0" algn="l">
              <a:lnSpc>
                <a:spcPts val="2700"/>
              </a:lnSpc>
              <a:buNone/>
            </a:pPr>
            <a:r>
              <a:rPr lang="en-US" sz="1700" dirty="0">
                <a:solidFill>
                  <a:srgbClr val="FFE5E5"/>
                </a:solidFill>
                <a:latin typeface="DM Sans" pitchFamily="34" charset="0"/>
                <a:ea typeface="DM Sans" pitchFamily="34" charset="-122"/>
                <a:cs typeface="DM Sans" pitchFamily="34" charset="-120"/>
              </a:rPr>
              <a:t>Thank you for your time. Together, we can work towards achieving this vision. These are our key takeaways:</a:t>
            </a:r>
            <a:endParaRPr lang="en-US" sz="1700" dirty="0"/>
          </a:p>
        </p:txBody>
      </p:sp>
      <p:sp>
        <p:nvSpPr>
          <p:cNvPr id="4" name="Text 2"/>
          <p:cNvSpPr/>
          <p:nvPr/>
        </p:nvSpPr>
        <p:spPr>
          <a:xfrm>
            <a:off x="758309" y="4091940"/>
            <a:ext cx="1311378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FFE5E5"/>
                </a:solidFill>
                <a:latin typeface="DM Sans" pitchFamily="34" charset="0"/>
                <a:ea typeface="DM Sans" pitchFamily="34" charset="-122"/>
                <a:cs typeface="DM Sans" pitchFamily="34" charset="-120"/>
              </a:rPr>
              <a:t>Leverage digital solutions to enhance customer experience.</a:t>
            </a:r>
            <a:endParaRPr lang="en-US" sz="1700" dirty="0"/>
          </a:p>
        </p:txBody>
      </p:sp>
      <p:sp>
        <p:nvSpPr>
          <p:cNvPr id="5" name="Text 3"/>
          <p:cNvSpPr/>
          <p:nvPr/>
        </p:nvSpPr>
        <p:spPr>
          <a:xfrm>
            <a:off x="758309" y="4514374"/>
            <a:ext cx="1311378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FFE5E5"/>
                </a:solidFill>
                <a:latin typeface="DM Sans" pitchFamily="34" charset="0"/>
                <a:ea typeface="DM Sans" pitchFamily="34" charset="-122"/>
                <a:cs typeface="DM Sans" pitchFamily="34" charset="-120"/>
              </a:rPr>
              <a:t>Proactively address punctuality and reduce delays.</a:t>
            </a:r>
            <a:endParaRPr lang="en-US" sz="1700" dirty="0"/>
          </a:p>
        </p:txBody>
      </p:sp>
      <p:sp>
        <p:nvSpPr>
          <p:cNvPr id="6" name="Text 4"/>
          <p:cNvSpPr/>
          <p:nvPr/>
        </p:nvSpPr>
        <p:spPr>
          <a:xfrm>
            <a:off x="758309" y="4936808"/>
            <a:ext cx="1311378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FFE5E5"/>
                </a:solidFill>
                <a:latin typeface="DM Sans" pitchFamily="34" charset="0"/>
                <a:ea typeface="DM Sans" pitchFamily="34" charset="-122"/>
                <a:cs typeface="DM Sans" pitchFamily="34" charset="-120"/>
              </a:rPr>
              <a:t>Address Oxford's unusually high refund rates</a:t>
            </a:r>
            <a:endParaRPr lang="en-US" sz="1700" dirty="0"/>
          </a:p>
        </p:txBody>
      </p:sp>
      <p:sp>
        <p:nvSpPr>
          <p:cNvPr id="7" name="Text 5"/>
          <p:cNvSpPr/>
          <p:nvPr/>
        </p:nvSpPr>
        <p:spPr>
          <a:xfrm>
            <a:off x="758309" y="5527238"/>
            <a:ext cx="13113782" cy="346710"/>
          </a:xfrm>
          <a:prstGeom prst="rect">
            <a:avLst/>
          </a:prstGeom>
          <a:noFill/>
          <a:ln/>
        </p:spPr>
        <p:txBody>
          <a:bodyPr wrap="none" lIns="0" tIns="0" rIns="0" bIns="0" rtlCol="0" anchor="t"/>
          <a:lstStyle/>
          <a:p>
            <a:pPr marL="0" indent="0" algn="l">
              <a:lnSpc>
                <a:spcPts val="2700"/>
              </a:lnSpc>
              <a:buNone/>
            </a:pPr>
            <a:r>
              <a:rPr lang="en-US" sz="1700" dirty="0">
                <a:solidFill>
                  <a:srgbClr val="FFE5E5"/>
                </a:solidFill>
                <a:latin typeface="DM Sans" pitchFamily="34" charset="0"/>
                <a:ea typeface="DM Sans" pitchFamily="34" charset="-122"/>
                <a:cs typeface="DM Sans" pitchFamily="34" charset="-120"/>
              </a:rPr>
              <a:t>Next steps include further analysis of Q1 2025 data.</a:t>
            </a:r>
            <a:endParaRPr lang="en-US" sz="1700" dirty="0"/>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C558C494-E0C1-0025-B261-86B74880A35E}"/>
                  </a:ext>
                </a:extLst>
              </p14:cNvPr>
              <p14:cNvContentPartPr/>
              <p14:nvPr/>
            </p14:nvContentPartPr>
            <p14:xfrm>
              <a:off x="12869107" y="7924373"/>
              <a:ext cx="1541160" cy="36000"/>
            </p14:xfrm>
          </p:contentPart>
        </mc:Choice>
        <mc:Fallback>
          <p:pic>
            <p:nvPicPr>
              <p:cNvPr id="9" name="Ink 8">
                <a:extLst>
                  <a:ext uri="{FF2B5EF4-FFF2-40B4-BE49-F238E27FC236}">
                    <a16:creationId xmlns:a16="http://schemas.microsoft.com/office/drawing/2014/main" id="{C558C494-E0C1-0025-B261-86B74880A35E}"/>
                  </a:ext>
                </a:extLst>
              </p:cNvPr>
              <p:cNvPicPr/>
              <p:nvPr/>
            </p:nvPicPr>
            <p:blipFill>
              <a:blip r:embed="rId4"/>
              <a:stretch>
                <a:fillRect/>
              </a:stretch>
            </p:blipFill>
            <p:spPr>
              <a:xfrm>
                <a:off x="12779467" y="7744373"/>
                <a:ext cx="172080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544F0660-2F6C-9624-DBAC-B5D430C8A109}"/>
                  </a:ext>
                </a:extLst>
              </p14:cNvPr>
              <p14:cNvContentPartPr/>
              <p14:nvPr/>
            </p14:nvContentPartPr>
            <p14:xfrm>
              <a:off x="12896827" y="7958213"/>
              <a:ext cx="818640" cy="7200"/>
            </p14:xfrm>
          </p:contentPart>
        </mc:Choice>
        <mc:Fallback>
          <p:pic>
            <p:nvPicPr>
              <p:cNvPr id="10" name="Ink 9">
                <a:extLst>
                  <a:ext uri="{FF2B5EF4-FFF2-40B4-BE49-F238E27FC236}">
                    <a16:creationId xmlns:a16="http://schemas.microsoft.com/office/drawing/2014/main" id="{544F0660-2F6C-9624-DBAC-B5D430C8A109}"/>
                  </a:ext>
                </a:extLst>
              </p:cNvPr>
              <p:cNvPicPr/>
              <p:nvPr/>
            </p:nvPicPr>
            <p:blipFill>
              <a:blip r:embed="rId6"/>
              <a:stretch>
                <a:fillRect/>
              </a:stretch>
            </p:blipFill>
            <p:spPr>
              <a:xfrm>
                <a:off x="12807187" y="7778213"/>
                <a:ext cx="99828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C401130D-A16A-EECE-C700-4B9EF7C67E15}"/>
                  </a:ext>
                </a:extLst>
              </p14:cNvPr>
              <p14:cNvContentPartPr/>
              <p14:nvPr/>
            </p14:nvContentPartPr>
            <p14:xfrm>
              <a:off x="14494867" y="7907453"/>
              <a:ext cx="360" cy="360"/>
            </p14:xfrm>
          </p:contentPart>
        </mc:Choice>
        <mc:Fallback>
          <p:pic>
            <p:nvPicPr>
              <p:cNvPr id="11" name="Ink 10">
                <a:extLst>
                  <a:ext uri="{FF2B5EF4-FFF2-40B4-BE49-F238E27FC236}">
                    <a16:creationId xmlns:a16="http://schemas.microsoft.com/office/drawing/2014/main" id="{C401130D-A16A-EECE-C700-4B9EF7C67E15}"/>
                  </a:ext>
                </a:extLst>
              </p:cNvPr>
              <p:cNvPicPr/>
              <p:nvPr/>
            </p:nvPicPr>
            <p:blipFill>
              <a:blip r:embed="rId8"/>
              <a:stretch>
                <a:fillRect/>
              </a:stretch>
            </p:blipFill>
            <p:spPr>
              <a:xfrm>
                <a:off x="14404867" y="7727813"/>
                <a:ext cx="180000" cy="36000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642</Words>
  <Application>Microsoft Office PowerPoint</Application>
  <PresentationFormat>Custom</PresentationFormat>
  <Paragraphs>84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DM Sans</vt:lpstr>
      <vt:lpstr>Dela Gothic One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Moaz Gaber Aboelhamed</cp:lastModifiedBy>
  <cp:revision>3</cp:revision>
  <dcterms:created xsi:type="dcterms:W3CDTF">2025-03-26T22:26:40Z</dcterms:created>
  <dcterms:modified xsi:type="dcterms:W3CDTF">2025-03-26T22:43:17Z</dcterms:modified>
</cp:coreProperties>
</file>