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9" r:id="rId6"/>
    <p:sldId id="260" r:id="rId7"/>
    <p:sldId id="261" r:id="rId8"/>
    <p:sldId id="262" r:id="rId9"/>
    <p:sldId id="263" r:id="rId10"/>
    <p:sldId id="264" r:id="rId11"/>
    <p:sldId id="265" r:id="rId12"/>
    <p:sldId id="266" r:id="rId13"/>
    <p:sldId id="267"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7/31/2020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7/31/2020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7/31/2020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6600" dirty="0"/>
              <a:t>Appropriate Neighborhood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FA382-87B9-4235-A0FB-9D729124B043}"/>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952576E7-980B-40E4-8A19-5AD64385C61F}"/>
              </a:ext>
            </a:extLst>
          </p:cNvPr>
          <p:cNvSpPr>
            <a:spLocks noGrp="1"/>
          </p:cNvSpPr>
          <p:nvPr>
            <p:ph idx="1"/>
          </p:nvPr>
        </p:nvSpPr>
        <p:spPr/>
        <p:txBody>
          <a:bodyPr>
            <a:normAutofit/>
          </a:bodyPr>
          <a:lstStyle/>
          <a:p>
            <a:r>
              <a:rPr lang="en-US" sz="2800" dirty="0">
                <a:effectLst/>
                <a:latin typeface="Calibri" panose="020F0502020204030204" pitchFamily="34" charset="0"/>
                <a:ea typeface="Calibri" panose="020F0502020204030204" pitchFamily="34" charset="0"/>
                <a:cs typeface="Arial" panose="020B0604020202020204" pitchFamily="34" charset="0"/>
              </a:rPr>
              <a:t>An idea to work on in the future is analyzing the whole venues and giving weight to each order descendible way. Ex: the first common venues gets the most weight and the less takes less weight. Afterwards we can check the weight of each service in a specific neighborhood and decide on the action based on those weight ([where restaurants, Bars, Cafes &amp; Diners can be all specified into one service [food &amp; beverages])</a:t>
            </a:r>
          </a:p>
        </p:txBody>
      </p:sp>
    </p:spTree>
    <p:extLst>
      <p:ext uri="{BB962C8B-B14F-4D97-AF65-F5344CB8AC3E}">
        <p14:creationId xmlns:p14="http://schemas.microsoft.com/office/powerpoint/2010/main" val="39902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There are a lot of risks when opening a project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1305-8559-4447-8A9A-27DF47E95A6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0583C5A-5637-4995-8739-4722544E4503}"/>
              </a:ext>
            </a:extLst>
          </p:cNvPr>
          <p:cNvSpPr>
            <a:spLocks noGrp="1"/>
          </p:cNvSpPr>
          <p:nvPr>
            <p:ph idx="1"/>
          </p:nvPr>
        </p:nvSpPr>
        <p:spPr/>
        <p:txBody>
          <a:bodyPr/>
          <a:lstStyle/>
          <a:p>
            <a:r>
              <a:rPr lang="en-US" sz="2800" dirty="0"/>
              <a:t>There are many risks in opening a project. One of them is opening that project in an inappropriate neighborhood where people already have their needs fulfilled and don’t require any additional improvement.</a:t>
            </a:r>
          </a:p>
          <a:p>
            <a:r>
              <a:rPr lang="en-US" sz="2800" dirty="0">
                <a:effectLst/>
                <a:latin typeface="Calibri" panose="020F0502020204030204" pitchFamily="34" charset="0"/>
                <a:ea typeface="Calibri" panose="020F0502020204030204" pitchFamily="34" charset="0"/>
                <a:cs typeface="Arial" panose="020B0604020202020204" pitchFamily="34" charset="0"/>
              </a:rPr>
              <a:t>Project Managers would need such info to notice what are the most common venues in this neighborhood and to check if opening their project would be feasible and succeed </a:t>
            </a:r>
            <a:r>
              <a:rPr lang="en-US" sz="2800" dirty="0"/>
              <a:t>or not.</a:t>
            </a:r>
          </a:p>
        </p:txBody>
      </p:sp>
    </p:spTree>
    <p:extLst>
      <p:ext uri="{BB962C8B-B14F-4D97-AF65-F5344CB8AC3E}">
        <p14:creationId xmlns:p14="http://schemas.microsoft.com/office/powerpoint/2010/main" val="335549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D2BA-1EC4-4BF4-993E-7A9CB5E28389}"/>
              </a:ext>
            </a:extLst>
          </p:cNvPr>
          <p:cNvSpPr>
            <a:spLocks noGrp="1"/>
          </p:cNvSpPr>
          <p:nvPr>
            <p:ph type="title"/>
          </p:nvPr>
        </p:nvSpPr>
        <p:spPr/>
        <p:txBody>
          <a:bodyPr/>
          <a:lstStyle/>
          <a:p>
            <a:r>
              <a:rPr lang="en-US" dirty="0">
                <a:effectLst/>
                <a:latin typeface="Arial" panose="020B0604020202020204" pitchFamily="34" charset="0"/>
              </a:rPr>
              <a:t>Data acquisition and cleaning</a:t>
            </a:r>
            <a:endParaRPr lang="en-US" dirty="0"/>
          </a:p>
        </p:txBody>
      </p:sp>
      <p:sp>
        <p:nvSpPr>
          <p:cNvPr id="3" name="Content Placeholder 2">
            <a:extLst>
              <a:ext uri="{FF2B5EF4-FFF2-40B4-BE49-F238E27FC236}">
                <a16:creationId xmlns:a16="http://schemas.microsoft.com/office/drawing/2014/main" id="{9545E0ED-2688-4209-A1B6-84B2917530EB}"/>
              </a:ext>
            </a:extLst>
          </p:cNvPr>
          <p:cNvSpPr>
            <a:spLocks noGrp="1"/>
          </p:cNvSpPr>
          <p:nvPr>
            <p:ph idx="1"/>
          </p:nvPr>
        </p:nvSpPr>
        <p:spPr/>
        <p:txBody>
          <a:bodyPr/>
          <a:lstStyle/>
          <a:p>
            <a:r>
              <a:rPr lang="en-US" sz="2800" dirty="0">
                <a:effectLst/>
                <a:latin typeface="Calibri" panose="020F0502020204030204" pitchFamily="34" charset="0"/>
                <a:ea typeface="Calibri" panose="020F0502020204030204" pitchFamily="34" charset="0"/>
                <a:cs typeface="Arial" panose="020B0604020202020204" pitchFamily="34" charset="0"/>
              </a:rPr>
              <a:t>We used a dataset from Coursera’s IBM data science course to get New York city neighborhoods along with the coordinates for each neighborhood and we used the Foursquare API to explore the neighborhoods and get information on the neighborhood venues</a:t>
            </a:r>
          </a:p>
          <a:p>
            <a:r>
              <a:rPr lang="en-US" sz="2800" dirty="0">
                <a:effectLst/>
                <a:latin typeface="Calibri" panose="020F0502020204030204" pitchFamily="34" charset="0"/>
                <a:ea typeface="Calibri" panose="020F0502020204030204" pitchFamily="34" charset="0"/>
                <a:cs typeface="Arial" panose="020B0604020202020204" pitchFamily="34" charset="0"/>
              </a:rPr>
              <a:t>The data had all New York city neighborhoods, for simplifying purposes we minimized the data to Manhattan island only and filtered all other brogues.</a:t>
            </a:r>
          </a:p>
          <a:p>
            <a:endParaRPr lang="en-US" dirty="0"/>
          </a:p>
        </p:txBody>
      </p:sp>
    </p:spTree>
    <p:extLst>
      <p:ext uri="{BB962C8B-B14F-4D97-AF65-F5344CB8AC3E}">
        <p14:creationId xmlns:p14="http://schemas.microsoft.com/office/powerpoint/2010/main" val="296980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4B0B-FDA2-4EA1-80A5-EB1F61524575}"/>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9526F3F5-B9E4-4571-8B1A-666F0DD53227}"/>
              </a:ext>
            </a:extLst>
          </p:cNvPr>
          <p:cNvSpPr>
            <a:spLocks noGrp="1"/>
          </p:cNvSpPr>
          <p:nvPr>
            <p:ph idx="1"/>
          </p:nvPr>
        </p:nvSpPr>
        <p:spPr/>
        <p:txBody>
          <a:bodyPr>
            <a:noAutofit/>
          </a:bodyPr>
          <a:lstStyle/>
          <a:p>
            <a:r>
              <a:rPr lang="en-US" sz="2800" dirty="0">
                <a:effectLst/>
                <a:latin typeface="Calibri" panose="020F0502020204030204" pitchFamily="34" charset="0"/>
                <a:ea typeface="Calibri" panose="020F0502020204030204" pitchFamily="34" charset="0"/>
                <a:cs typeface="Arial" panose="020B0604020202020204" pitchFamily="34" charset="0"/>
              </a:rPr>
              <a:t>Whereas this report is devoted for the restaurant. The way the project works is by clustering all the neighborhoods and their venues without aiming to any target. Which means that the clusters produced could be used for many other purposes like checking where to open a hospital, where should the fire trucks be stationed, etc.…</a:t>
            </a:r>
            <a:br>
              <a:rPr lang="en-US" sz="2800" dirty="0">
                <a:effectLst/>
                <a:latin typeface="Calibri" panose="020F0502020204030204" pitchFamily="34" charset="0"/>
                <a:ea typeface="Calibri" panose="020F0502020204030204" pitchFamily="34" charset="0"/>
                <a:cs typeface="Arial" panose="020B0604020202020204" pitchFamily="34" charset="0"/>
              </a:rPr>
            </a:br>
            <a:r>
              <a:rPr lang="en-US" sz="2800" dirty="0">
                <a:effectLst/>
                <a:latin typeface="Calibri" panose="020F0502020204030204" pitchFamily="34" charset="0"/>
                <a:ea typeface="Calibri" panose="020F0502020204030204" pitchFamily="34" charset="0"/>
                <a:cs typeface="Arial" panose="020B0604020202020204" pitchFamily="34" charset="0"/>
              </a:rPr>
              <a:t>therefore the technique taken for this approach would be clustering and we used K-Means algorithm.</a:t>
            </a:r>
          </a:p>
        </p:txBody>
      </p:sp>
    </p:spTree>
    <p:extLst>
      <p:ext uri="{BB962C8B-B14F-4D97-AF65-F5344CB8AC3E}">
        <p14:creationId xmlns:p14="http://schemas.microsoft.com/office/powerpoint/2010/main" val="185129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BB82-48B7-4FD5-8349-D1CA15A2CDC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80F4FF8-47ED-4765-898C-AAEE75317003}"/>
              </a:ext>
            </a:extLst>
          </p:cNvPr>
          <p:cNvSpPr>
            <a:spLocks noGrp="1"/>
          </p:cNvSpPr>
          <p:nvPr>
            <p:ph idx="1"/>
          </p:nvPr>
        </p:nvSpPr>
        <p:spPr/>
        <p:txBody>
          <a:bodyPr>
            <a:normAutofit/>
          </a:bodyPr>
          <a:lstStyle/>
          <a:p>
            <a:r>
              <a:rPr lang="en-US" sz="2800" dirty="0">
                <a:effectLst/>
                <a:latin typeface="Calibri" panose="020F0502020204030204" pitchFamily="34" charset="0"/>
                <a:ea typeface="Calibri" panose="020F0502020204030204" pitchFamily="34" charset="0"/>
                <a:cs typeface="Arial" panose="020B0604020202020204" pitchFamily="34" charset="0"/>
              </a:rPr>
              <a:t>The relation between the clusters and the action that will be taken is based upon the most common venues. As we can notice some clusters like [1,2] have restaurants &amp; Bars as the Top 3 Common venues. Which would be a disadvantage to open a restaurant in that neighborhood. </a:t>
            </a:r>
          </a:p>
        </p:txBody>
      </p:sp>
    </p:spTree>
    <p:extLst>
      <p:ext uri="{BB962C8B-B14F-4D97-AF65-F5344CB8AC3E}">
        <p14:creationId xmlns:p14="http://schemas.microsoft.com/office/powerpoint/2010/main" val="237237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no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2008196-00AF-4F75-BA1F-0980E67C2384}"/>
              </a:ext>
            </a:extLst>
          </p:cNvPr>
          <p:cNvPicPr>
            <a:picLocks noGrp="1"/>
          </p:cNvPicPr>
          <p:nvPr>
            <p:ph idx="1"/>
          </p:nvPr>
        </p:nvPicPr>
        <p:blipFill>
          <a:blip r:embed="rId2"/>
          <a:stretch>
            <a:fillRect/>
          </a:stretch>
        </p:blipFill>
        <p:spPr>
          <a:xfrm>
            <a:off x="3900966" y="905933"/>
            <a:ext cx="4422071" cy="5039728"/>
          </a:xfrm>
          <a:prstGeom prst="rect">
            <a:avLst/>
          </a:prstGeom>
        </p:spPr>
      </p:pic>
    </p:spTree>
    <p:extLst>
      <p:ext uri="{BB962C8B-B14F-4D97-AF65-F5344CB8AC3E}">
        <p14:creationId xmlns:p14="http://schemas.microsoft.com/office/powerpoint/2010/main" val="5791315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04082-A9F3-443A-9096-520A43911F0A}"/>
              </a:ext>
            </a:extLst>
          </p:cNvPr>
          <p:cNvSpPr>
            <a:spLocks noGrp="1"/>
          </p:cNvSpPr>
          <p:nvPr>
            <p:ph type="title"/>
          </p:nvPr>
        </p:nvSpPr>
        <p:spPr>
          <a:xfrm>
            <a:off x="642256" y="642257"/>
            <a:ext cx="3417677" cy="5226837"/>
          </a:xfrm>
        </p:spPr>
        <p:txBody>
          <a:bodyPr anchor="t">
            <a:normAutofit/>
          </a:bodyPr>
          <a:lstStyle/>
          <a:p>
            <a:r>
              <a:rPr lang="en-US" dirty="0"/>
              <a:t>Results</a:t>
            </a:r>
          </a:p>
        </p:txBody>
      </p:sp>
      <p:sp>
        <p:nvSpPr>
          <p:cNvPr id="3" name="Content Placeholder 2">
            <a:extLst>
              <a:ext uri="{FF2B5EF4-FFF2-40B4-BE49-F238E27FC236}">
                <a16:creationId xmlns:a16="http://schemas.microsoft.com/office/drawing/2014/main" id="{0D49B029-2042-4D66-8B4C-031614878F7B}"/>
              </a:ext>
            </a:extLst>
          </p:cNvPr>
          <p:cNvSpPr>
            <a:spLocks noGrp="1"/>
          </p:cNvSpPr>
          <p:nvPr>
            <p:ph idx="1"/>
          </p:nvPr>
        </p:nvSpPr>
        <p:spPr>
          <a:xfrm>
            <a:off x="4713512" y="642258"/>
            <a:ext cx="6847117" cy="2537672"/>
          </a:xfrm>
        </p:spPr>
        <p:txBody>
          <a:bodyPr>
            <a:normAutofit fontScale="85000" lnSpcReduction="20000"/>
          </a:bodyPr>
          <a:lstStyle/>
          <a:p>
            <a:r>
              <a:rPr lang="en-US" sz="3000" dirty="0">
                <a:effectLst/>
                <a:latin typeface="Calibri" panose="020F0502020204030204" pitchFamily="34" charset="0"/>
                <a:ea typeface="Calibri" panose="020F0502020204030204" pitchFamily="34" charset="0"/>
                <a:cs typeface="Arial" panose="020B0604020202020204" pitchFamily="34" charset="0"/>
              </a:rPr>
              <a:t>Whereas other clusters like Cluster 4 has Gyms as the most common Venues and restaurants are not listed as the top 3 commons.</a:t>
            </a:r>
          </a:p>
          <a:p>
            <a:r>
              <a:rPr lang="en-US" sz="3000" dirty="0">
                <a:effectLst/>
                <a:latin typeface="Calibri" panose="020F0502020204030204" pitchFamily="34" charset="0"/>
                <a:ea typeface="Calibri" panose="020F0502020204030204" pitchFamily="34" charset="0"/>
                <a:cs typeface="Arial" panose="020B0604020202020204" pitchFamily="34" charset="0"/>
              </a:rPr>
              <a:t>therefore, opening a restaurant in that district [maybe specialized in healthy food] would be a good idea.</a:t>
            </a:r>
          </a:p>
          <a:p>
            <a:endParaRPr lang="en-US" dirty="0"/>
          </a:p>
        </p:txBody>
      </p:sp>
      <p:pic>
        <p:nvPicPr>
          <p:cNvPr id="4" name="Picture 3">
            <a:extLst>
              <a:ext uri="{FF2B5EF4-FFF2-40B4-BE49-F238E27FC236}">
                <a16:creationId xmlns:a16="http://schemas.microsoft.com/office/drawing/2014/main" id="{9439B8D7-B7FA-4894-B31A-4930792A151D}"/>
              </a:ext>
            </a:extLst>
          </p:cNvPr>
          <p:cNvPicPr/>
          <p:nvPr/>
        </p:nvPicPr>
        <p:blipFill>
          <a:blip r:embed="rId2"/>
          <a:stretch>
            <a:fillRect/>
          </a:stretch>
        </p:blipFill>
        <p:spPr>
          <a:xfrm>
            <a:off x="4713512" y="4114212"/>
            <a:ext cx="6847117" cy="1352305"/>
          </a:xfrm>
          <a:prstGeom prst="rect">
            <a:avLst/>
          </a:prstGeom>
        </p:spPr>
      </p:pic>
      <p:sp>
        <p:nvSpPr>
          <p:cNvPr id="11" name="Rectangle 10">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28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32B85-ED53-4107-AC9F-22B649169840}"/>
              </a:ext>
            </a:extLst>
          </p:cNvPr>
          <p:cNvSpPr>
            <a:spLocks noGrp="1"/>
          </p:cNvSpPr>
          <p:nvPr>
            <p:ph type="title"/>
          </p:nvPr>
        </p:nvSpPr>
        <p:spPr>
          <a:xfrm>
            <a:off x="642256" y="642257"/>
            <a:ext cx="3417677" cy="5226837"/>
          </a:xfrm>
        </p:spPr>
        <p:txBody>
          <a:bodyPr anchor="t">
            <a:normAutofit/>
          </a:bodyPr>
          <a:lstStyle/>
          <a:p>
            <a:r>
              <a:rPr lang="en-US" dirty="0"/>
              <a:t>Results</a:t>
            </a:r>
          </a:p>
        </p:txBody>
      </p:sp>
      <p:sp>
        <p:nvSpPr>
          <p:cNvPr id="3" name="Content Placeholder 2">
            <a:extLst>
              <a:ext uri="{FF2B5EF4-FFF2-40B4-BE49-F238E27FC236}">
                <a16:creationId xmlns:a16="http://schemas.microsoft.com/office/drawing/2014/main" id="{141B6E3F-554C-42CB-BB6A-6A195568808A}"/>
              </a:ext>
            </a:extLst>
          </p:cNvPr>
          <p:cNvSpPr>
            <a:spLocks noGrp="1"/>
          </p:cNvSpPr>
          <p:nvPr>
            <p:ph idx="1"/>
          </p:nvPr>
        </p:nvSpPr>
        <p:spPr>
          <a:xfrm>
            <a:off x="4713512" y="642258"/>
            <a:ext cx="6847117" cy="2537672"/>
          </a:xfrm>
        </p:spPr>
        <p:txBody>
          <a:bodyPr>
            <a:normAutofit/>
          </a:bodyPr>
          <a:lstStyle/>
          <a:p>
            <a:r>
              <a:rPr lang="en-US">
                <a:effectLst/>
                <a:latin typeface="Calibri" panose="020F0502020204030204" pitchFamily="34" charset="0"/>
                <a:ea typeface="Calibri" panose="020F0502020204030204" pitchFamily="34" charset="0"/>
                <a:cs typeface="Arial" panose="020B0604020202020204" pitchFamily="34" charset="0"/>
              </a:rPr>
              <a:t>Another approach I would take is by using the clusters to analyze the venues by key words and check whether the top venues contains anything related for the desired search.</a:t>
            </a:r>
          </a:p>
          <a:p>
            <a:pPr marL="0" indent="0">
              <a:buNone/>
            </a:pPr>
            <a:endParaRPr lang="en-US"/>
          </a:p>
        </p:txBody>
      </p:sp>
      <p:pic>
        <p:nvPicPr>
          <p:cNvPr id="4" name="Picture 3">
            <a:extLst>
              <a:ext uri="{FF2B5EF4-FFF2-40B4-BE49-F238E27FC236}">
                <a16:creationId xmlns:a16="http://schemas.microsoft.com/office/drawing/2014/main" id="{ED94DCD3-396C-4606-96D8-A59DF794BCD7}"/>
              </a:ext>
            </a:extLst>
          </p:cNvPr>
          <p:cNvPicPr/>
          <p:nvPr/>
        </p:nvPicPr>
        <p:blipFill>
          <a:blip r:embed="rId2"/>
          <a:stretch>
            <a:fillRect/>
          </a:stretch>
        </p:blipFill>
        <p:spPr>
          <a:xfrm>
            <a:off x="4713512" y="1814733"/>
            <a:ext cx="6381247" cy="4156164"/>
          </a:xfrm>
          <a:prstGeom prst="rect">
            <a:avLst/>
          </a:prstGeom>
        </p:spPr>
      </p:pic>
      <p:sp>
        <p:nvSpPr>
          <p:cNvPr id="11" name="Rectangle 10">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691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E81B-FC22-4D54-9390-9ACF655E807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2911D6F-9DD9-4D52-A2A2-5A4F0E0AAE2E}"/>
              </a:ext>
            </a:extLst>
          </p:cNvPr>
          <p:cNvSpPr>
            <a:spLocks noGrp="1"/>
          </p:cNvSpPr>
          <p:nvPr>
            <p:ph idx="1"/>
          </p:nvPr>
        </p:nvSpPr>
        <p:spPr/>
        <p:txBody>
          <a:bodyPr>
            <a:normAutofit/>
          </a:bodyPr>
          <a:lstStyle/>
          <a:p>
            <a:r>
              <a:rPr lang="en-US" sz="2800" dirty="0">
                <a:effectLst/>
                <a:latin typeface="Calibri" panose="020F0502020204030204" pitchFamily="34" charset="0"/>
                <a:ea typeface="Calibri" panose="020F0502020204030204" pitchFamily="34" charset="0"/>
                <a:cs typeface="Arial" panose="020B0604020202020204" pitchFamily="34" charset="0"/>
              </a:rPr>
              <a:t>In this study, we could get Manhattan neighborhoods and cluster them based on their venues and the clusters where clearly shown on the map using Folium API. This clustering would help us to decide if we should open a project/shop in some neighborhood based on the customer need. And we can use those clusters to generate many other actions to be taken. </a:t>
            </a:r>
          </a:p>
          <a:p>
            <a:endParaRPr lang="en-US" sz="2800" dirty="0"/>
          </a:p>
        </p:txBody>
      </p:sp>
    </p:spTree>
    <p:extLst>
      <p:ext uri="{BB962C8B-B14F-4D97-AF65-F5344CB8AC3E}">
        <p14:creationId xmlns:p14="http://schemas.microsoft.com/office/powerpoint/2010/main" val="293973497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518</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Appropriate Neighborhood</vt:lpstr>
      <vt:lpstr>Introduction</vt:lpstr>
      <vt:lpstr>Data acquisition and cleaning</vt:lpstr>
      <vt:lpstr>Exploratory Data Analysis</vt:lpstr>
      <vt:lpstr>Results</vt:lpstr>
      <vt:lpstr>PowerPoint Presentation</vt:lpstr>
      <vt:lpstr>Results</vt:lpstr>
      <vt:lpstr>Results</vt:lpstr>
      <vt:lpstr>Conclusion</vt:lpstr>
      <vt:lpstr>Future directions</vt:lpstr>
      <vt:lpstr>There are a lot of risks when opening a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2020-07-31T09:57:54Z</dcterms:created>
  <dcterms:modified xsi:type="dcterms:W3CDTF">2020-07-31T10:00:43Z</dcterms:modified>
</cp:coreProperties>
</file>