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Gill Sans MT" panose="020B0502020104020203" pitchFamily="34" charset="0"/>
      <p:regular r:id="rId11"/>
      <p:bold r:id="rId12"/>
      <p:italic r:id="rId13"/>
      <p:boldItalic r:id="rId14"/>
    </p:embeddedFont>
    <p:embeddedFont>
      <p:font typeface="Inter" panose="020B0604020202020204"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0603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6D22F896-40B5-4ADD-8801-0D06FADFA095}" type="slidenum">
              <a:rPr lang="en-US" dirty="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575843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51075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52519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0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64565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5460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4668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6325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48078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948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450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67199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35428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0079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496412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983407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6964259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37705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48A87A34-81AB-432B-8DAE-1953F412C126}" type="datetimeFigureOut">
              <a:rPr lang="en-US" dirty="0"/>
              <a:pPr/>
              <a:t>12/9/2024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178265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dirty="0"/>
              <a:pPr/>
              <a:t>12/9/2024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907925"/>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723430"/>
            <a:ext cx="7556421" cy="2338864"/>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Database Management Systems: A Comprehensive Overview</a:t>
            </a:r>
            <a:endParaRPr lang="en-US" sz="4900" dirty="0"/>
          </a:p>
        </p:txBody>
      </p:sp>
      <p:sp>
        <p:nvSpPr>
          <p:cNvPr id="4" name="Text 1"/>
          <p:cNvSpPr/>
          <p:nvPr/>
        </p:nvSpPr>
        <p:spPr>
          <a:xfrm>
            <a:off x="793790" y="4402455"/>
            <a:ext cx="7556421"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Welcome! Today we'll explore the world of Database Management Systems (DBMS), understanding their vital role in modern computing. We'll cover fundamental concepts, architectural designs, and emerging trends shaping the future of data management.</a:t>
            </a:r>
            <a:endParaRPr lang="en-US" sz="1750" dirty="0"/>
          </a:p>
        </p:txBody>
      </p:sp>
      <p:sp>
        <p:nvSpPr>
          <p:cNvPr id="5" name="Shape 2"/>
          <p:cNvSpPr/>
          <p:nvPr/>
        </p:nvSpPr>
        <p:spPr>
          <a:xfrm>
            <a:off x="793790" y="6126123"/>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109216"/>
            <a:ext cx="6769989"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Yash Panchal ,Devarsh Prajapati , </a:t>
            </a:r>
            <a:r>
              <a:rPr lang="en-US" sz="2200" b="1" kern="0" spc="-36" dirty="0" err="1">
                <a:solidFill>
                  <a:srgbClr val="272525"/>
                </a:solidFill>
                <a:latin typeface="Inter Bold" pitchFamily="34" charset="0"/>
                <a:ea typeface="Inter Bold" pitchFamily="34" charset="-122"/>
                <a:cs typeface="Inter Bold" pitchFamily="34" charset="-120"/>
              </a:rPr>
              <a:t>Sanskuti</a:t>
            </a:r>
            <a:r>
              <a:rPr lang="en-US" sz="2200" b="1" kern="0" spc="-36" dirty="0">
                <a:solidFill>
                  <a:srgbClr val="272525"/>
                </a:solidFill>
                <a:latin typeface="Inter Bold" pitchFamily="34" charset="0"/>
                <a:ea typeface="Inter Bold" pitchFamily="34" charset="-122"/>
                <a:cs typeface="Inter Bold" pitchFamily="34" charset="-120"/>
              </a:rPr>
              <a:t> </a:t>
            </a:r>
            <a:r>
              <a:rPr lang="en-US" sz="2200" b="1" kern="0" spc="-36">
                <a:solidFill>
                  <a:srgbClr val="272525"/>
                </a:solidFill>
                <a:latin typeface="Inter Bold" pitchFamily="34" charset="0"/>
                <a:ea typeface="Inter Bold" pitchFamily="34" charset="-122"/>
                <a:cs typeface="Inter Bold" pitchFamily="34" charset="-120"/>
              </a:rPr>
              <a:t>Bosiya</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624971"/>
            <a:ext cx="11622048" cy="779621"/>
          </a:xfrm>
          <a:prstGeom prst="rect">
            <a:avLst/>
          </a:prstGeom>
          <a:noFill/>
          <a:ln/>
        </p:spPr>
        <p:txBody>
          <a:bodyPr wrap="non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The Power of DBMS in Modern Computing</a:t>
            </a:r>
            <a:endParaRPr lang="en-US" sz="4900" dirty="0"/>
          </a:p>
        </p:txBody>
      </p:sp>
      <p:sp>
        <p:nvSpPr>
          <p:cNvPr id="3" name="Text 1"/>
          <p:cNvSpPr/>
          <p:nvPr/>
        </p:nvSpPr>
        <p:spPr>
          <a:xfrm>
            <a:off x="793790" y="3948827"/>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DBMS facilitate efficient data storage and retrieval, enabling organizations to manage massive volumes of information.</a:t>
            </a:r>
            <a:endParaRPr lang="en-US" sz="1750" dirty="0"/>
          </a:p>
        </p:txBody>
      </p:sp>
      <p:sp>
        <p:nvSpPr>
          <p:cNvPr id="4" name="Text 2"/>
          <p:cNvSpPr/>
          <p:nvPr/>
        </p:nvSpPr>
        <p:spPr>
          <a:xfrm>
            <a:off x="5332928" y="3948827"/>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They provide a robust foundation for various applications, such as e-commerce platforms, social media networks, and financial systems.</a:t>
            </a:r>
            <a:endParaRPr lang="en-US" sz="1750" dirty="0"/>
          </a:p>
        </p:txBody>
      </p:sp>
      <p:sp>
        <p:nvSpPr>
          <p:cNvPr id="5" name="Text 3"/>
          <p:cNvSpPr/>
          <p:nvPr/>
        </p:nvSpPr>
        <p:spPr>
          <a:xfrm>
            <a:off x="9872067" y="3948827"/>
            <a:ext cx="3978116"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DBMS empower data-driven decision making by offering analytical tools for extracting insights and trends from stored data.</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49548"/>
            <a:ext cx="75564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Fundamental DBMS Concepts</a:t>
            </a:r>
            <a:endParaRPr lang="en-US" sz="4900" dirty="0"/>
          </a:p>
        </p:txBody>
      </p:sp>
      <p:sp>
        <p:nvSpPr>
          <p:cNvPr id="4" name="Shape 1"/>
          <p:cNvSpPr/>
          <p:nvPr/>
        </p:nvSpPr>
        <p:spPr>
          <a:xfrm>
            <a:off x="6280190" y="3048953"/>
            <a:ext cx="3664863" cy="2446496"/>
          </a:xfrm>
          <a:prstGeom prst="roundRect">
            <a:avLst>
              <a:gd name="adj" fmla="val 3894"/>
            </a:avLst>
          </a:prstGeom>
          <a:solidFill>
            <a:srgbClr val="E0D7F4"/>
          </a:solidFill>
          <a:ln w="7620">
            <a:solidFill>
              <a:srgbClr val="C6BDDA"/>
            </a:solidFill>
            <a:prstDash val="solid"/>
          </a:ln>
        </p:spPr>
      </p:sp>
      <p:sp>
        <p:nvSpPr>
          <p:cNvPr id="5" name="Text 2"/>
          <p:cNvSpPr/>
          <p:nvPr/>
        </p:nvSpPr>
        <p:spPr>
          <a:xfrm>
            <a:off x="6514624" y="3283387"/>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Data Models</a:t>
            </a:r>
            <a:endParaRPr lang="en-US" sz="2450" dirty="0"/>
          </a:p>
        </p:txBody>
      </p:sp>
      <p:sp>
        <p:nvSpPr>
          <p:cNvPr id="6" name="Text 3"/>
          <p:cNvSpPr/>
          <p:nvPr/>
        </p:nvSpPr>
        <p:spPr>
          <a:xfrm>
            <a:off x="6514624" y="3809405"/>
            <a:ext cx="3195995"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Represent the logical structure of data, defining relationships between entities.</a:t>
            </a:r>
            <a:endParaRPr lang="en-US" sz="1750" dirty="0"/>
          </a:p>
        </p:txBody>
      </p:sp>
      <p:sp>
        <p:nvSpPr>
          <p:cNvPr id="7" name="Shape 4"/>
          <p:cNvSpPr/>
          <p:nvPr/>
        </p:nvSpPr>
        <p:spPr>
          <a:xfrm>
            <a:off x="10171867" y="3048953"/>
            <a:ext cx="3664863" cy="2446496"/>
          </a:xfrm>
          <a:prstGeom prst="roundRect">
            <a:avLst>
              <a:gd name="adj" fmla="val 3894"/>
            </a:avLst>
          </a:prstGeom>
          <a:solidFill>
            <a:srgbClr val="E0D7F4"/>
          </a:solidFill>
          <a:ln w="7620">
            <a:solidFill>
              <a:srgbClr val="C6BDDA"/>
            </a:solidFill>
            <a:prstDash val="solid"/>
          </a:ln>
        </p:spPr>
      </p:sp>
      <p:sp>
        <p:nvSpPr>
          <p:cNvPr id="8" name="Text 5"/>
          <p:cNvSpPr/>
          <p:nvPr/>
        </p:nvSpPr>
        <p:spPr>
          <a:xfrm>
            <a:off x="10406301" y="3283387"/>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Schemas</a:t>
            </a:r>
            <a:endParaRPr lang="en-US" sz="2450" dirty="0"/>
          </a:p>
        </p:txBody>
      </p:sp>
      <p:sp>
        <p:nvSpPr>
          <p:cNvPr id="9" name="Text 6"/>
          <p:cNvSpPr/>
          <p:nvPr/>
        </p:nvSpPr>
        <p:spPr>
          <a:xfrm>
            <a:off x="10406301" y="3809405"/>
            <a:ext cx="3195995" cy="1451610"/>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Describe the organization of data within the database, specifying data types and constraints.</a:t>
            </a:r>
            <a:endParaRPr lang="en-US" sz="1750" dirty="0"/>
          </a:p>
        </p:txBody>
      </p:sp>
      <p:sp>
        <p:nvSpPr>
          <p:cNvPr id="10" name="Shape 7"/>
          <p:cNvSpPr/>
          <p:nvPr/>
        </p:nvSpPr>
        <p:spPr>
          <a:xfrm>
            <a:off x="6280190" y="5722263"/>
            <a:ext cx="7556421" cy="1357789"/>
          </a:xfrm>
          <a:prstGeom prst="roundRect">
            <a:avLst>
              <a:gd name="adj" fmla="val 7016"/>
            </a:avLst>
          </a:prstGeom>
          <a:solidFill>
            <a:srgbClr val="E0D7F4"/>
          </a:solidFill>
          <a:ln w="7620">
            <a:solidFill>
              <a:srgbClr val="C6BDDA"/>
            </a:solidFill>
            <a:prstDash val="solid"/>
          </a:ln>
        </p:spPr>
      </p:sp>
      <p:sp>
        <p:nvSpPr>
          <p:cNvPr id="11" name="Text 8"/>
          <p:cNvSpPr/>
          <p:nvPr/>
        </p:nvSpPr>
        <p:spPr>
          <a:xfrm>
            <a:off x="6514624" y="5956697"/>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Queries</a:t>
            </a:r>
            <a:endParaRPr lang="en-US" sz="2450" dirty="0"/>
          </a:p>
        </p:txBody>
      </p:sp>
      <p:sp>
        <p:nvSpPr>
          <p:cNvPr id="12" name="Text 9"/>
          <p:cNvSpPr/>
          <p:nvPr/>
        </p:nvSpPr>
        <p:spPr>
          <a:xfrm>
            <a:off x="6514624" y="6482715"/>
            <a:ext cx="7087553" cy="362903"/>
          </a:xfrm>
          <a:prstGeom prst="rect">
            <a:avLst/>
          </a:prstGeom>
          <a:noFill/>
          <a:ln/>
        </p:spPr>
        <p:txBody>
          <a:bodyPr wrap="non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Used to retrieve, manipulate, and update data stored in the database.</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768209"/>
            <a:ext cx="8167687" cy="779621"/>
          </a:xfrm>
          <a:prstGeom prst="rect">
            <a:avLst/>
          </a:prstGeom>
          <a:noFill/>
          <a:ln/>
        </p:spPr>
        <p:txBody>
          <a:bodyPr wrap="non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Relational Databases and SQL</a:t>
            </a:r>
            <a:endParaRPr lang="en-US" sz="4900" dirty="0"/>
          </a:p>
        </p:txBody>
      </p:sp>
      <p:pic>
        <p:nvPicPr>
          <p:cNvPr id="4" name="Image 1" descr="preencoded.png"/>
          <p:cNvPicPr>
            <a:picLocks noChangeAspect="1"/>
          </p:cNvPicPr>
          <p:nvPr/>
        </p:nvPicPr>
        <p:blipFill>
          <a:blip r:embed="rId4"/>
          <a:stretch>
            <a:fillRect/>
          </a:stretch>
        </p:blipFill>
        <p:spPr>
          <a:xfrm>
            <a:off x="793790" y="4887992"/>
            <a:ext cx="566976" cy="566976"/>
          </a:xfrm>
          <a:prstGeom prst="rect">
            <a:avLst/>
          </a:prstGeom>
        </p:spPr>
      </p:pic>
      <p:sp>
        <p:nvSpPr>
          <p:cNvPr id="5" name="Text 1"/>
          <p:cNvSpPr/>
          <p:nvPr/>
        </p:nvSpPr>
        <p:spPr>
          <a:xfrm>
            <a:off x="793790" y="5681782"/>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Relational Model</a:t>
            </a:r>
            <a:endParaRPr lang="en-US" sz="2450" dirty="0"/>
          </a:p>
        </p:txBody>
      </p:sp>
      <p:sp>
        <p:nvSpPr>
          <p:cNvPr id="6" name="Text 2"/>
          <p:cNvSpPr/>
          <p:nvPr/>
        </p:nvSpPr>
        <p:spPr>
          <a:xfrm>
            <a:off x="793790" y="6207800"/>
            <a:ext cx="6351270"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Organizes data into tables with rows and columns, enforcing relationships between data entities.</a:t>
            </a:r>
            <a:endParaRPr lang="en-US" sz="1750" dirty="0"/>
          </a:p>
        </p:txBody>
      </p:sp>
      <p:pic>
        <p:nvPicPr>
          <p:cNvPr id="7" name="Image 2" descr="preencoded.png"/>
          <p:cNvPicPr>
            <a:picLocks noChangeAspect="1"/>
          </p:cNvPicPr>
          <p:nvPr/>
        </p:nvPicPr>
        <p:blipFill>
          <a:blip r:embed="rId4"/>
          <a:stretch>
            <a:fillRect/>
          </a:stretch>
        </p:blipFill>
        <p:spPr>
          <a:xfrm>
            <a:off x="7485221" y="4887992"/>
            <a:ext cx="566976" cy="566976"/>
          </a:xfrm>
          <a:prstGeom prst="rect">
            <a:avLst/>
          </a:prstGeom>
        </p:spPr>
      </p:pic>
      <p:sp>
        <p:nvSpPr>
          <p:cNvPr id="8" name="Text 3"/>
          <p:cNvSpPr/>
          <p:nvPr/>
        </p:nvSpPr>
        <p:spPr>
          <a:xfrm>
            <a:off x="7485221" y="5681782"/>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SQL</a:t>
            </a:r>
            <a:endParaRPr lang="en-US" sz="2450" dirty="0"/>
          </a:p>
        </p:txBody>
      </p:sp>
      <p:sp>
        <p:nvSpPr>
          <p:cNvPr id="9" name="Text 4"/>
          <p:cNvSpPr/>
          <p:nvPr/>
        </p:nvSpPr>
        <p:spPr>
          <a:xfrm>
            <a:off x="7485221" y="6207800"/>
            <a:ext cx="6351389"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 structured query language used to interact with relational databases, defining queries, data manipulation, and control operations.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917502"/>
            <a:ext cx="7472839" cy="779621"/>
          </a:xfrm>
          <a:prstGeom prst="rect">
            <a:avLst/>
          </a:prstGeom>
          <a:noFill/>
          <a:ln/>
        </p:spPr>
        <p:txBody>
          <a:bodyPr wrap="non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Database Design Principles</a:t>
            </a:r>
            <a:endParaRPr lang="en-US" sz="4900" dirty="0"/>
          </a:p>
        </p:txBody>
      </p:sp>
      <p:sp>
        <p:nvSpPr>
          <p:cNvPr id="3" name="Shape 1"/>
          <p:cNvSpPr/>
          <p:nvPr/>
        </p:nvSpPr>
        <p:spPr>
          <a:xfrm>
            <a:off x="793790" y="3150751"/>
            <a:ext cx="3260646" cy="1342549"/>
          </a:xfrm>
          <a:prstGeom prst="roundRect">
            <a:avLst>
              <a:gd name="adj" fmla="val 7096"/>
            </a:avLst>
          </a:prstGeom>
          <a:solidFill>
            <a:srgbClr val="E0D7F4"/>
          </a:solidFill>
          <a:ln w="7620">
            <a:solidFill>
              <a:srgbClr val="C6BDDA"/>
            </a:solidFill>
            <a:prstDash val="solid"/>
          </a:ln>
        </p:spPr>
      </p:sp>
      <p:sp>
        <p:nvSpPr>
          <p:cNvPr id="4" name="Text 2"/>
          <p:cNvSpPr/>
          <p:nvPr/>
        </p:nvSpPr>
        <p:spPr>
          <a:xfrm>
            <a:off x="1028224" y="3595211"/>
            <a:ext cx="115729"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1</a:t>
            </a:r>
            <a:endParaRPr lang="en-US" sz="2200" dirty="0"/>
          </a:p>
        </p:txBody>
      </p:sp>
      <p:sp>
        <p:nvSpPr>
          <p:cNvPr id="5" name="Text 3"/>
          <p:cNvSpPr/>
          <p:nvPr/>
        </p:nvSpPr>
        <p:spPr>
          <a:xfrm>
            <a:off x="4281249" y="3377565"/>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Normalization</a:t>
            </a:r>
            <a:endParaRPr lang="en-US" sz="2450" dirty="0"/>
          </a:p>
        </p:txBody>
      </p:sp>
      <p:sp>
        <p:nvSpPr>
          <p:cNvPr id="6" name="Text 4"/>
          <p:cNvSpPr/>
          <p:nvPr/>
        </p:nvSpPr>
        <p:spPr>
          <a:xfrm>
            <a:off x="4281249" y="3903583"/>
            <a:ext cx="617303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Eliminates data redundancy and promotes data consistency.</a:t>
            </a:r>
            <a:endParaRPr lang="en-US" sz="1750" dirty="0"/>
          </a:p>
        </p:txBody>
      </p:sp>
      <p:sp>
        <p:nvSpPr>
          <p:cNvPr id="7" name="Shape 5"/>
          <p:cNvSpPr/>
          <p:nvPr/>
        </p:nvSpPr>
        <p:spPr>
          <a:xfrm>
            <a:off x="4167783" y="4478060"/>
            <a:ext cx="9555480" cy="15240"/>
          </a:xfrm>
          <a:prstGeom prst="roundRect">
            <a:avLst>
              <a:gd name="adj" fmla="val 625116"/>
            </a:avLst>
          </a:prstGeom>
          <a:solidFill>
            <a:srgbClr val="C6BDDA"/>
          </a:solidFill>
          <a:ln/>
        </p:spPr>
      </p:sp>
      <p:sp>
        <p:nvSpPr>
          <p:cNvPr id="8" name="Shape 6"/>
          <p:cNvSpPr/>
          <p:nvPr/>
        </p:nvSpPr>
        <p:spPr>
          <a:xfrm>
            <a:off x="793790" y="4606647"/>
            <a:ext cx="6521410" cy="1705451"/>
          </a:xfrm>
          <a:prstGeom prst="roundRect">
            <a:avLst>
              <a:gd name="adj" fmla="val 5586"/>
            </a:avLst>
          </a:prstGeom>
          <a:solidFill>
            <a:srgbClr val="E0D7F4"/>
          </a:solidFill>
          <a:ln w="7620">
            <a:solidFill>
              <a:srgbClr val="C6BDDA"/>
            </a:solidFill>
            <a:prstDash val="solid"/>
          </a:ln>
        </p:spPr>
      </p:sp>
      <p:sp>
        <p:nvSpPr>
          <p:cNvPr id="9" name="Text 7"/>
          <p:cNvSpPr/>
          <p:nvPr/>
        </p:nvSpPr>
        <p:spPr>
          <a:xfrm>
            <a:off x="1028224" y="5232559"/>
            <a:ext cx="155019"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2</a:t>
            </a:r>
            <a:endParaRPr lang="en-US" sz="2200" dirty="0"/>
          </a:p>
        </p:txBody>
      </p:sp>
      <p:sp>
        <p:nvSpPr>
          <p:cNvPr id="10" name="Text 8"/>
          <p:cNvSpPr/>
          <p:nvPr/>
        </p:nvSpPr>
        <p:spPr>
          <a:xfrm>
            <a:off x="7542014" y="4833461"/>
            <a:ext cx="407777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Entity-Relationship Modeling</a:t>
            </a:r>
            <a:endParaRPr lang="en-US" sz="2450" dirty="0"/>
          </a:p>
        </p:txBody>
      </p:sp>
      <p:sp>
        <p:nvSpPr>
          <p:cNvPr id="11" name="Text 9"/>
          <p:cNvSpPr/>
          <p:nvPr/>
        </p:nvSpPr>
        <p:spPr>
          <a:xfrm>
            <a:off x="7542014" y="5359479"/>
            <a:ext cx="6067782"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Represents relationships between entities in a database, providing a visual blueprint for database design.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987623"/>
            <a:ext cx="75564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Data Storage, Indexing, and Optimization</a:t>
            </a:r>
            <a:endParaRPr lang="en-US" sz="4900" dirty="0"/>
          </a:p>
        </p:txBody>
      </p:sp>
      <p:sp>
        <p:nvSpPr>
          <p:cNvPr id="4" name="Shape 1"/>
          <p:cNvSpPr/>
          <p:nvPr/>
        </p:nvSpPr>
        <p:spPr>
          <a:xfrm>
            <a:off x="1118711" y="2887028"/>
            <a:ext cx="30480" cy="4354830"/>
          </a:xfrm>
          <a:prstGeom prst="roundRect">
            <a:avLst>
              <a:gd name="adj" fmla="val 312558"/>
            </a:avLst>
          </a:prstGeom>
          <a:solidFill>
            <a:srgbClr val="C6BDDA"/>
          </a:solidFill>
          <a:ln/>
        </p:spPr>
      </p:sp>
      <p:sp>
        <p:nvSpPr>
          <p:cNvPr id="5" name="Shape 2"/>
          <p:cNvSpPr/>
          <p:nvPr/>
        </p:nvSpPr>
        <p:spPr>
          <a:xfrm>
            <a:off x="1358622" y="3382089"/>
            <a:ext cx="793790" cy="30480"/>
          </a:xfrm>
          <a:prstGeom prst="roundRect">
            <a:avLst>
              <a:gd name="adj" fmla="val 312558"/>
            </a:avLst>
          </a:prstGeom>
          <a:solidFill>
            <a:srgbClr val="C6BDDA"/>
          </a:solidFill>
          <a:ln/>
        </p:spPr>
      </p:sp>
      <p:sp>
        <p:nvSpPr>
          <p:cNvPr id="6" name="Shape 3"/>
          <p:cNvSpPr/>
          <p:nvPr/>
        </p:nvSpPr>
        <p:spPr>
          <a:xfrm>
            <a:off x="878800" y="3142178"/>
            <a:ext cx="510302" cy="510302"/>
          </a:xfrm>
          <a:prstGeom prst="roundRect">
            <a:avLst>
              <a:gd name="adj" fmla="val 18669"/>
            </a:avLst>
          </a:prstGeom>
          <a:solidFill>
            <a:srgbClr val="E0D7F4"/>
          </a:solidFill>
          <a:ln w="7620">
            <a:solidFill>
              <a:srgbClr val="C6BDDA"/>
            </a:solidFill>
            <a:prstDash val="solid"/>
          </a:ln>
        </p:spPr>
      </p:sp>
      <p:sp>
        <p:nvSpPr>
          <p:cNvPr id="7" name="Text 4"/>
          <p:cNvSpPr/>
          <p:nvPr/>
        </p:nvSpPr>
        <p:spPr>
          <a:xfrm>
            <a:off x="1057513" y="3210163"/>
            <a:ext cx="152757"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1</a:t>
            </a:r>
            <a:endParaRPr lang="en-US" sz="2900" dirty="0"/>
          </a:p>
        </p:txBody>
      </p:sp>
      <p:sp>
        <p:nvSpPr>
          <p:cNvPr id="8" name="Text 5"/>
          <p:cNvSpPr/>
          <p:nvPr/>
        </p:nvSpPr>
        <p:spPr>
          <a:xfrm>
            <a:off x="2381488" y="3113842"/>
            <a:ext cx="5968722"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Different storage techniques, like file systems and block storage, optimize for specific needs.</a:t>
            </a:r>
            <a:endParaRPr lang="en-US" sz="1750" dirty="0"/>
          </a:p>
        </p:txBody>
      </p:sp>
      <p:sp>
        <p:nvSpPr>
          <p:cNvPr id="9" name="Shape 6"/>
          <p:cNvSpPr/>
          <p:nvPr/>
        </p:nvSpPr>
        <p:spPr>
          <a:xfrm>
            <a:off x="1358622" y="4788337"/>
            <a:ext cx="793790" cy="30480"/>
          </a:xfrm>
          <a:prstGeom prst="roundRect">
            <a:avLst>
              <a:gd name="adj" fmla="val 312558"/>
            </a:avLst>
          </a:prstGeom>
          <a:solidFill>
            <a:srgbClr val="C6BDDA"/>
          </a:solidFill>
          <a:ln/>
        </p:spPr>
      </p:sp>
      <p:sp>
        <p:nvSpPr>
          <p:cNvPr id="10" name="Shape 7"/>
          <p:cNvSpPr/>
          <p:nvPr/>
        </p:nvSpPr>
        <p:spPr>
          <a:xfrm>
            <a:off x="878800" y="4548426"/>
            <a:ext cx="510302" cy="510302"/>
          </a:xfrm>
          <a:prstGeom prst="roundRect">
            <a:avLst>
              <a:gd name="adj" fmla="val 18669"/>
            </a:avLst>
          </a:prstGeom>
          <a:solidFill>
            <a:srgbClr val="E0D7F4"/>
          </a:solidFill>
          <a:ln w="7620">
            <a:solidFill>
              <a:srgbClr val="C6BDDA"/>
            </a:solidFill>
            <a:prstDash val="solid"/>
          </a:ln>
        </p:spPr>
      </p:sp>
      <p:sp>
        <p:nvSpPr>
          <p:cNvPr id="11" name="Text 8"/>
          <p:cNvSpPr/>
          <p:nvPr/>
        </p:nvSpPr>
        <p:spPr>
          <a:xfrm>
            <a:off x="1031558" y="4616410"/>
            <a:ext cx="204787"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2</a:t>
            </a:r>
            <a:endParaRPr lang="en-US" sz="2900" dirty="0"/>
          </a:p>
        </p:txBody>
      </p:sp>
      <p:sp>
        <p:nvSpPr>
          <p:cNvPr id="12" name="Text 9"/>
          <p:cNvSpPr/>
          <p:nvPr/>
        </p:nvSpPr>
        <p:spPr>
          <a:xfrm>
            <a:off x="2381488" y="4520089"/>
            <a:ext cx="5968722"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Indexing allows faster data retrieval by creating searchable data structures within the database.</a:t>
            </a:r>
            <a:endParaRPr lang="en-US" sz="1750" dirty="0"/>
          </a:p>
        </p:txBody>
      </p:sp>
      <p:sp>
        <p:nvSpPr>
          <p:cNvPr id="13" name="Shape 10"/>
          <p:cNvSpPr/>
          <p:nvPr/>
        </p:nvSpPr>
        <p:spPr>
          <a:xfrm>
            <a:off x="1358622" y="6194584"/>
            <a:ext cx="793790" cy="30480"/>
          </a:xfrm>
          <a:prstGeom prst="roundRect">
            <a:avLst>
              <a:gd name="adj" fmla="val 312558"/>
            </a:avLst>
          </a:prstGeom>
          <a:solidFill>
            <a:srgbClr val="C6BDDA"/>
          </a:solidFill>
          <a:ln/>
        </p:spPr>
      </p:sp>
      <p:sp>
        <p:nvSpPr>
          <p:cNvPr id="14" name="Shape 11"/>
          <p:cNvSpPr/>
          <p:nvPr/>
        </p:nvSpPr>
        <p:spPr>
          <a:xfrm>
            <a:off x="878800" y="5954673"/>
            <a:ext cx="510302" cy="510302"/>
          </a:xfrm>
          <a:prstGeom prst="roundRect">
            <a:avLst>
              <a:gd name="adj" fmla="val 18669"/>
            </a:avLst>
          </a:prstGeom>
          <a:solidFill>
            <a:srgbClr val="E0D7F4"/>
          </a:solidFill>
          <a:ln w="7620">
            <a:solidFill>
              <a:srgbClr val="C6BDDA"/>
            </a:solidFill>
            <a:prstDash val="solid"/>
          </a:ln>
        </p:spPr>
      </p:sp>
      <p:sp>
        <p:nvSpPr>
          <p:cNvPr id="15" name="Text 12"/>
          <p:cNvSpPr/>
          <p:nvPr/>
        </p:nvSpPr>
        <p:spPr>
          <a:xfrm>
            <a:off x="1031677" y="6022658"/>
            <a:ext cx="204430"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3</a:t>
            </a:r>
            <a:endParaRPr lang="en-US" sz="2900" dirty="0"/>
          </a:p>
        </p:txBody>
      </p:sp>
      <p:sp>
        <p:nvSpPr>
          <p:cNvPr id="16" name="Text 13"/>
          <p:cNvSpPr/>
          <p:nvPr/>
        </p:nvSpPr>
        <p:spPr>
          <a:xfrm>
            <a:off x="2381488" y="5926336"/>
            <a:ext cx="5968722"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Optimization techniques include query tuning, database clustering, and data compression to improve performance and efficiency.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47718"/>
            <a:ext cx="13042821" cy="1559243"/>
          </a:xfrm>
          <a:prstGeom prst="rect">
            <a:avLst/>
          </a:prstGeom>
          <a:noFill/>
          <a:ln/>
        </p:spPr>
        <p:txBody>
          <a:bodyPr wrap="squar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DBMS Security, Transactions, and Concurrency Control</a:t>
            </a:r>
            <a:endParaRPr lang="en-US" sz="4900" dirty="0"/>
          </a:p>
        </p:txBody>
      </p:sp>
      <p:sp>
        <p:nvSpPr>
          <p:cNvPr id="4" name="Shape 1"/>
          <p:cNvSpPr/>
          <p:nvPr/>
        </p:nvSpPr>
        <p:spPr>
          <a:xfrm>
            <a:off x="793790" y="5802273"/>
            <a:ext cx="510302" cy="510302"/>
          </a:xfrm>
          <a:prstGeom prst="roundRect">
            <a:avLst>
              <a:gd name="adj" fmla="val 18669"/>
            </a:avLst>
          </a:prstGeom>
          <a:solidFill>
            <a:srgbClr val="E0D7F4"/>
          </a:solidFill>
          <a:ln w="7620">
            <a:solidFill>
              <a:srgbClr val="C6BDDA"/>
            </a:solidFill>
            <a:prstDash val="solid"/>
          </a:ln>
        </p:spPr>
      </p:sp>
      <p:sp>
        <p:nvSpPr>
          <p:cNvPr id="5" name="Text 2"/>
          <p:cNvSpPr/>
          <p:nvPr/>
        </p:nvSpPr>
        <p:spPr>
          <a:xfrm>
            <a:off x="972503" y="5870258"/>
            <a:ext cx="152757"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1</a:t>
            </a:r>
            <a:endParaRPr lang="en-US" sz="2900" dirty="0"/>
          </a:p>
        </p:txBody>
      </p:sp>
      <p:sp>
        <p:nvSpPr>
          <p:cNvPr id="6" name="Text 3"/>
          <p:cNvSpPr/>
          <p:nvPr/>
        </p:nvSpPr>
        <p:spPr>
          <a:xfrm>
            <a:off x="1530906" y="5802273"/>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Security Measures</a:t>
            </a:r>
            <a:endParaRPr lang="en-US" sz="2450" dirty="0"/>
          </a:p>
        </p:txBody>
      </p:sp>
      <p:sp>
        <p:nvSpPr>
          <p:cNvPr id="7" name="Text 4"/>
          <p:cNvSpPr/>
          <p:nvPr/>
        </p:nvSpPr>
        <p:spPr>
          <a:xfrm>
            <a:off x="1530906" y="6328291"/>
            <a:ext cx="3459242"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Protect sensitive data through authentication, authorization, and encryption.</a:t>
            </a:r>
            <a:endParaRPr lang="en-US" sz="1750" dirty="0"/>
          </a:p>
        </p:txBody>
      </p:sp>
      <p:sp>
        <p:nvSpPr>
          <p:cNvPr id="8" name="Shape 5"/>
          <p:cNvSpPr/>
          <p:nvPr/>
        </p:nvSpPr>
        <p:spPr>
          <a:xfrm>
            <a:off x="5216962" y="5802273"/>
            <a:ext cx="510302" cy="510302"/>
          </a:xfrm>
          <a:prstGeom prst="roundRect">
            <a:avLst>
              <a:gd name="adj" fmla="val 18669"/>
            </a:avLst>
          </a:prstGeom>
          <a:solidFill>
            <a:srgbClr val="E0D7F4"/>
          </a:solidFill>
          <a:ln w="7620">
            <a:solidFill>
              <a:srgbClr val="C6BDDA"/>
            </a:solidFill>
            <a:prstDash val="solid"/>
          </a:ln>
        </p:spPr>
      </p:sp>
      <p:sp>
        <p:nvSpPr>
          <p:cNvPr id="9" name="Text 6"/>
          <p:cNvSpPr/>
          <p:nvPr/>
        </p:nvSpPr>
        <p:spPr>
          <a:xfrm>
            <a:off x="5369719" y="5870258"/>
            <a:ext cx="204787"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2</a:t>
            </a:r>
            <a:endParaRPr lang="en-US" sz="2900" dirty="0"/>
          </a:p>
        </p:txBody>
      </p:sp>
      <p:sp>
        <p:nvSpPr>
          <p:cNvPr id="10" name="Text 7"/>
          <p:cNvSpPr/>
          <p:nvPr/>
        </p:nvSpPr>
        <p:spPr>
          <a:xfrm>
            <a:off x="5954078" y="5802273"/>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Transactions</a:t>
            </a:r>
            <a:endParaRPr lang="en-US" sz="2450" dirty="0"/>
          </a:p>
        </p:txBody>
      </p:sp>
      <p:sp>
        <p:nvSpPr>
          <p:cNvPr id="11" name="Text 8"/>
          <p:cNvSpPr/>
          <p:nvPr/>
        </p:nvSpPr>
        <p:spPr>
          <a:xfrm>
            <a:off x="5954078" y="6328291"/>
            <a:ext cx="3459242"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Ensure data integrity by treating database operations as atomic units.</a:t>
            </a:r>
            <a:endParaRPr lang="en-US" sz="1750" dirty="0"/>
          </a:p>
        </p:txBody>
      </p:sp>
      <p:sp>
        <p:nvSpPr>
          <p:cNvPr id="12" name="Shape 9"/>
          <p:cNvSpPr/>
          <p:nvPr/>
        </p:nvSpPr>
        <p:spPr>
          <a:xfrm>
            <a:off x="9640133" y="5802273"/>
            <a:ext cx="510302" cy="510302"/>
          </a:xfrm>
          <a:prstGeom prst="roundRect">
            <a:avLst>
              <a:gd name="adj" fmla="val 18669"/>
            </a:avLst>
          </a:prstGeom>
          <a:solidFill>
            <a:srgbClr val="E0D7F4"/>
          </a:solidFill>
          <a:ln w="7620">
            <a:solidFill>
              <a:srgbClr val="C6BDDA"/>
            </a:solidFill>
            <a:prstDash val="solid"/>
          </a:ln>
        </p:spPr>
      </p:sp>
      <p:sp>
        <p:nvSpPr>
          <p:cNvPr id="13" name="Text 10"/>
          <p:cNvSpPr/>
          <p:nvPr/>
        </p:nvSpPr>
        <p:spPr>
          <a:xfrm>
            <a:off x="9793010" y="5870258"/>
            <a:ext cx="204430" cy="374213"/>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3</a:t>
            </a:r>
            <a:endParaRPr lang="en-US" sz="2900" dirty="0"/>
          </a:p>
        </p:txBody>
      </p:sp>
      <p:sp>
        <p:nvSpPr>
          <p:cNvPr id="14" name="Text 11"/>
          <p:cNvSpPr/>
          <p:nvPr/>
        </p:nvSpPr>
        <p:spPr>
          <a:xfrm>
            <a:off x="10377249" y="5802273"/>
            <a:ext cx="3118842" cy="389930"/>
          </a:xfrm>
          <a:prstGeom prst="rect">
            <a:avLst/>
          </a:prstGeom>
          <a:noFill/>
          <a:ln/>
        </p:spPr>
        <p:txBody>
          <a:bodyPr wrap="none" lIns="0" tIns="0" rIns="0" bIns="0" rtlCol="0" anchor="t"/>
          <a:lstStyle/>
          <a:p>
            <a:pPr marL="0" indent="0">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Concurrency Control</a:t>
            </a:r>
            <a:endParaRPr lang="en-US" sz="2450" dirty="0"/>
          </a:p>
        </p:txBody>
      </p:sp>
      <p:sp>
        <p:nvSpPr>
          <p:cNvPr id="15" name="Text 12"/>
          <p:cNvSpPr/>
          <p:nvPr/>
        </p:nvSpPr>
        <p:spPr>
          <a:xfrm>
            <a:off x="10377249" y="6328291"/>
            <a:ext cx="3459242" cy="1088708"/>
          </a:xfrm>
          <a:prstGeom prst="rect">
            <a:avLst/>
          </a:prstGeom>
          <a:noFill/>
          <a:ln/>
        </p:spPr>
        <p:txBody>
          <a:bodyPr wrap="square" lIns="0" tIns="0" rIns="0" bIns="0" rtlCol="0" anchor="t"/>
          <a:lstStyle/>
          <a:p>
            <a:pPr marL="0" indent="0">
              <a:lnSpc>
                <a:spcPts val="2850"/>
              </a:lnSpc>
              <a:buNone/>
            </a:pPr>
            <a:r>
              <a:rPr lang="en-US" sz="1750" kern="0" spc="-36" dirty="0">
                <a:solidFill>
                  <a:srgbClr val="272525"/>
                </a:solidFill>
                <a:latin typeface="Inter" pitchFamily="34" charset="0"/>
                <a:ea typeface="Inter" pitchFamily="34" charset="-122"/>
                <a:cs typeface="Inter" pitchFamily="34" charset="-120"/>
              </a:rPr>
              <a:t>Manages simultaneous access to data, preventing data corruption and inconsistencies.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83325"/>
            <a:ext cx="9657874" cy="779621"/>
          </a:xfrm>
          <a:prstGeom prst="rect">
            <a:avLst/>
          </a:prstGeom>
          <a:noFill/>
          <a:ln/>
        </p:spPr>
        <p:txBody>
          <a:bodyPr wrap="none" lIns="0" tIns="0" rIns="0" bIns="0" rtlCol="0" anchor="t"/>
          <a:lstStyle/>
          <a:p>
            <a:pPr marL="0" indent="0">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Emerging Trends and Technologies</a:t>
            </a:r>
            <a:endParaRPr lang="en-US" sz="4900" dirty="0"/>
          </a:p>
        </p:txBody>
      </p:sp>
      <p:pic>
        <p:nvPicPr>
          <p:cNvPr id="3" name="Image 0" descr="preencoded.png"/>
          <p:cNvPicPr>
            <a:picLocks noChangeAspect="1"/>
          </p:cNvPicPr>
          <p:nvPr/>
        </p:nvPicPr>
        <p:blipFill>
          <a:blip r:embed="rId3"/>
          <a:stretch>
            <a:fillRect/>
          </a:stretch>
        </p:blipFill>
        <p:spPr>
          <a:xfrm>
            <a:off x="2978348" y="2116574"/>
            <a:ext cx="2152055" cy="1705451"/>
          </a:xfrm>
          <a:prstGeom prst="rect">
            <a:avLst/>
          </a:prstGeom>
        </p:spPr>
      </p:pic>
      <p:sp>
        <p:nvSpPr>
          <p:cNvPr id="4" name="Text 1"/>
          <p:cNvSpPr/>
          <p:nvPr/>
        </p:nvSpPr>
        <p:spPr>
          <a:xfrm>
            <a:off x="3996452" y="2964299"/>
            <a:ext cx="115729"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1</a:t>
            </a:r>
            <a:endParaRPr lang="en-US" sz="2200" dirty="0"/>
          </a:p>
        </p:txBody>
      </p:sp>
      <p:sp>
        <p:nvSpPr>
          <p:cNvPr id="5" name="Text 2"/>
          <p:cNvSpPr/>
          <p:nvPr/>
        </p:nvSpPr>
        <p:spPr>
          <a:xfrm>
            <a:off x="5357217" y="2524839"/>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Cloud Databases</a:t>
            </a:r>
            <a:endParaRPr lang="en-US" sz="2450" dirty="0"/>
          </a:p>
        </p:txBody>
      </p:sp>
      <p:sp>
        <p:nvSpPr>
          <p:cNvPr id="6" name="Text 3"/>
          <p:cNvSpPr/>
          <p:nvPr/>
        </p:nvSpPr>
        <p:spPr>
          <a:xfrm>
            <a:off x="5357217" y="3050858"/>
            <a:ext cx="5137785"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Offer scalable and on-demand database services.</a:t>
            </a:r>
            <a:endParaRPr lang="en-US" sz="1750" dirty="0"/>
          </a:p>
        </p:txBody>
      </p:sp>
      <p:sp>
        <p:nvSpPr>
          <p:cNvPr id="7" name="Shape 4"/>
          <p:cNvSpPr/>
          <p:nvPr/>
        </p:nvSpPr>
        <p:spPr>
          <a:xfrm>
            <a:off x="5187077" y="3835122"/>
            <a:ext cx="8592860" cy="15240"/>
          </a:xfrm>
          <a:prstGeom prst="roundRect">
            <a:avLst>
              <a:gd name="adj" fmla="val 625116"/>
            </a:avLst>
          </a:prstGeom>
          <a:solidFill>
            <a:srgbClr val="C6BDDA"/>
          </a:solidFill>
          <a:ln/>
        </p:spPr>
      </p:sp>
      <p:pic>
        <p:nvPicPr>
          <p:cNvPr id="8" name="Image 1" descr="preencoded.png"/>
          <p:cNvPicPr>
            <a:picLocks noChangeAspect="1"/>
          </p:cNvPicPr>
          <p:nvPr/>
        </p:nvPicPr>
        <p:blipFill>
          <a:blip r:embed="rId4"/>
          <a:stretch>
            <a:fillRect/>
          </a:stretch>
        </p:blipFill>
        <p:spPr>
          <a:xfrm>
            <a:off x="1902381" y="3878699"/>
            <a:ext cx="4304109" cy="1705451"/>
          </a:xfrm>
          <a:prstGeom prst="rect">
            <a:avLst/>
          </a:prstGeom>
        </p:spPr>
      </p:pic>
      <p:sp>
        <p:nvSpPr>
          <p:cNvPr id="9" name="Text 5"/>
          <p:cNvSpPr/>
          <p:nvPr/>
        </p:nvSpPr>
        <p:spPr>
          <a:xfrm>
            <a:off x="3976807" y="4504611"/>
            <a:ext cx="155019"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2</a:t>
            </a:r>
            <a:endParaRPr lang="en-US" sz="2200" dirty="0"/>
          </a:p>
        </p:txBody>
      </p:sp>
      <p:sp>
        <p:nvSpPr>
          <p:cNvPr id="10" name="Text 6"/>
          <p:cNvSpPr/>
          <p:nvPr/>
        </p:nvSpPr>
        <p:spPr>
          <a:xfrm>
            <a:off x="6433304" y="4286964"/>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NoSQL Databases</a:t>
            </a:r>
            <a:endParaRPr lang="en-US" sz="2450" dirty="0"/>
          </a:p>
        </p:txBody>
      </p:sp>
      <p:sp>
        <p:nvSpPr>
          <p:cNvPr id="11" name="Text 7"/>
          <p:cNvSpPr/>
          <p:nvPr/>
        </p:nvSpPr>
        <p:spPr>
          <a:xfrm>
            <a:off x="6433304" y="4812983"/>
            <a:ext cx="613648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Provide flexible and distributed data management solutions.</a:t>
            </a:r>
            <a:endParaRPr lang="en-US" sz="1750" dirty="0"/>
          </a:p>
        </p:txBody>
      </p:sp>
      <p:sp>
        <p:nvSpPr>
          <p:cNvPr id="12" name="Shape 8"/>
          <p:cNvSpPr/>
          <p:nvPr/>
        </p:nvSpPr>
        <p:spPr>
          <a:xfrm>
            <a:off x="6263164" y="5597247"/>
            <a:ext cx="7516773" cy="15240"/>
          </a:xfrm>
          <a:prstGeom prst="roundRect">
            <a:avLst>
              <a:gd name="adj" fmla="val 625116"/>
            </a:avLst>
          </a:prstGeom>
          <a:solidFill>
            <a:srgbClr val="C6BDDA"/>
          </a:solidFill>
          <a:ln/>
        </p:spPr>
      </p:sp>
      <p:pic>
        <p:nvPicPr>
          <p:cNvPr id="13" name="Image 2" descr="preencoded.png"/>
          <p:cNvPicPr>
            <a:picLocks noChangeAspect="1"/>
          </p:cNvPicPr>
          <p:nvPr/>
        </p:nvPicPr>
        <p:blipFill>
          <a:blip r:embed="rId5"/>
          <a:stretch>
            <a:fillRect/>
          </a:stretch>
        </p:blipFill>
        <p:spPr>
          <a:xfrm>
            <a:off x="826294" y="5640824"/>
            <a:ext cx="6456164" cy="1705451"/>
          </a:xfrm>
          <a:prstGeom prst="rect">
            <a:avLst/>
          </a:prstGeom>
        </p:spPr>
      </p:pic>
      <p:sp>
        <p:nvSpPr>
          <p:cNvPr id="14" name="Text 9"/>
          <p:cNvSpPr/>
          <p:nvPr/>
        </p:nvSpPr>
        <p:spPr>
          <a:xfrm>
            <a:off x="3976926" y="6266736"/>
            <a:ext cx="154781"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3</a:t>
            </a:r>
            <a:endParaRPr lang="en-US" sz="2200" dirty="0"/>
          </a:p>
        </p:txBody>
      </p:sp>
      <p:sp>
        <p:nvSpPr>
          <p:cNvPr id="15" name="Text 10"/>
          <p:cNvSpPr/>
          <p:nvPr/>
        </p:nvSpPr>
        <p:spPr>
          <a:xfrm>
            <a:off x="7509272" y="5867638"/>
            <a:ext cx="4795004"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AI-powered Database Optimization</a:t>
            </a:r>
            <a:endParaRPr lang="en-US" sz="2450" dirty="0"/>
          </a:p>
        </p:txBody>
      </p:sp>
      <p:sp>
        <p:nvSpPr>
          <p:cNvPr id="16" name="Text 11"/>
          <p:cNvSpPr/>
          <p:nvPr/>
        </p:nvSpPr>
        <p:spPr>
          <a:xfrm>
            <a:off x="7509272" y="6393656"/>
            <a:ext cx="6100524"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Automate database performance tuning and data management.</a:t>
            </a:r>
            <a:endParaRPr lang="en-US" sz="1750" dirty="0"/>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TotalTime>
  <Words>396</Words>
  <Application>Microsoft Office PowerPoint</Application>
  <PresentationFormat>Custom</PresentationFormat>
  <Paragraphs>61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Gill Sans MT</vt:lpstr>
      <vt:lpstr>Petrona Bold</vt:lpstr>
      <vt:lpstr>Inter Bold</vt:lpstr>
      <vt:lpstr>Inter</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YASH PANCHAL</cp:lastModifiedBy>
  <cp:revision>2</cp:revision>
  <dcterms:created xsi:type="dcterms:W3CDTF">2024-12-09T07:28:09Z</dcterms:created>
  <dcterms:modified xsi:type="dcterms:W3CDTF">2024-12-09T10:09:07Z</dcterms:modified>
</cp:coreProperties>
</file>