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4"/>
  </p:sldMasterIdLst>
  <p:notesMasterIdLst>
    <p:notesMasterId r:id="rId14"/>
  </p:notesMasterIdLst>
  <p:handoutMasterIdLst>
    <p:handoutMasterId r:id="rId15"/>
  </p:handoutMasterIdLst>
  <p:sldIdLst>
    <p:sldId id="312" r:id="rId5"/>
    <p:sldId id="304" r:id="rId6"/>
    <p:sldId id="307" r:id="rId7"/>
    <p:sldId id="282" r:id="rId8"/>
    <p:sldId id="314" r:id="rId9"/>
    <p:sldId id="319" r:id="rId10"/>
    <p:sldId id="315" r:id="rId11"/>
    <p:sldId id="318"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91" d="100"/>
          <a:sy n="91" d="100"/>
        </p:scale>
        <p:origin x="32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2159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35064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8546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4056189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71596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614550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0382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268246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377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28202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9130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0914276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53710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884935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976218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19F0C61F-C4A8-9BC1-146C-C8630BBC18B4}"/>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83A1436-1940-0D56-1179-6FA2D97DE38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4680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6D828F61-A0A2-6797-59CE-C66168248F82}"/>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0F76E2C3-CBCF-9AD6-7BA5-3558D4C7CAA8}"/>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65409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E3E86A06-260E-3077-C8A3-8205EE36A92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556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BA46BA46-2577-BFE4-69EF-34BBBE92F36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69438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8/29/2024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52463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90" r:id="rId18"/>
    <p:sldLayoutId id="2147483794" r:id="rId19"/>
    <p:sldLayoutId id="2147483653" r:id="rId20"/>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u="sng" dirty="0"/>
              <a:t>Matrix unit - 1</a:t>
            </a:r>
            <a:br>
              <a:rPr lang="en-US" dirty="0"/>
            </a:br>
            <a:r>
              <a:rPr lang="en-US" u="sng" dirty="0"/>
              <a:t>semester – 1 </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p:txBody>
          <a:bodyPr>
            <a:normAutofit lnSpcReduction="10000"/>
          </a:bodyPr>
          <a:lstStyle/>
          <a:p>
            <a:r>
              <a:rPr lang="en-US" dirty="0"/>
              <a:t>Introduction- what is matrix </a:t>
            </a:r>
          </a:p>
          <a:p>
            <a:r>
              <a:rPr lang="en-US" dirty="0"/>
              <a:t>Matrix Definition </a:t>
            </a:r>
          </a:p>
          <a:p>
            <a:r>
              <a:rPr lang="en-US" dirty="0"/>
              <a:t>Matrix used in real life</a:t>
            </a:r>
          </a:p>
          <a:p>
            <a:r>
              <a:rPr lang="en-US" dirty="0"/>
              <a:t>11 types of matrix  </a:t>
            </a:r>
          </a:p>
          <a:p>
            <a:r>
              <a:rPr lang="en-US" dirty="0"/>
              <a:t>Number system </a:t>
            </a:r>
          </a:p>
          <a:p>
            <a:r>
              <a:rPr lang="en-US" dirty="0"/>
              <a:t>Sets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941116" y="276837"/>
            <a:ext cx="6727970" cy="4085438"/>
          </a:xfrm>
        </p:spPr>
        <p:txBody>
          <a:bodyPr/>
          <a:lstStyle/>
          <a:p>
            <a:pPr algn="ctr"/>
            <a:r>
              <a:rPr lang="en-US" u="sng" dirty="0"/>
              <a:t>What is matrix </a:t>
            </a:r>
            <a:br>
              <a:rPr lang="en-US" u="sng" dirty="0"/>
            </a:br>
            <a:r>
              <a:rPr lang="en-US" u="sng" dirty="0"/>
              <a:t>Definition</a:t>
            </a:r>
            <a:r>
              <a:rPr lang="en-US" sz="1050" dirty="0"/>
              <a:t>.   </a:t>
            </a:r>
            <a:br>
              <a:rPr lang="en-US" sz="1050" dirty="0"/>
            </a:br>
            <a:r>
              <a:rPr lang="en-US" sz="1000" dirty="0">
                <a:latin typeface="+mn-lt"/>
              </a:rPr>
              <a:t> A matrix is a rectangular array of numbers (or other mathematical objects), called the entries of the matrix. Matrices are subject to standard operations such as addition and multiplication. Most commonly, a matrix over a field F is a rectangular array of elements of F.</a:t>
            </a:r>
            <a:endParaRPr lang="en-US" sz="1050" dirty="0">
              <a:latin typeface="+mn-lt"/>
            </a:endParaRP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p:pic>
      <p:pic>
        <p:nvPicPr>
          <p:cNvPr id="3" name="Picture 2">
            <a:extLst>
              <a:ext uri="{FF2B5EF4-FFF2-40B4-BE49-F238E27FC236}">
                <a16:creationId xmlns:a16="http://schemas.microsoft.com/office/drawing/2014/main" id="{AAA48FE4-3FC6-2565-F3D7-86DE56614AA0}"/>
              </a:ext>
            </a:extLst>
          </p:cNvPr>
          <p:cNvPicPr>
            <a:picLocks noChangeAspect="1"/>
          </p:cNvPicPr>
          <p:nvPr/>
        </p:nvPicPr>
        <p:blipFill>
          <a:blip r:embed="rId4"/>
          <a:stretch>
            <a:fillRect/>
          </a:stretch>
        </p:blipFill>
        <p:spPr>
          <a:xfrm>
            <a:off x="6811860" y="3429000"/>
            <a:ext cx="3179427" cy="2862743"/>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764947" y="1283516"/>
            <a:ext cx="5385732" cy="767922"/>
          </a:xfrm>
        </p:spPr>
        <p:txBody>
          <a:bodyPr/>
          <a:lstStyle/>
          <a:p>
            <a:pPr algn="ctr"/>
            <a:r>
              <a:rPr lang="en-US" u="sng" dirty="0"/>
              <a:t>Matrix definition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051438"/>
            <a:ext cx="7965460" cy="4500363"/>
          </a:xfrm>
        </p:spPr>
        <p:txBody>
          <a:bodyPr>
            <a:normAutofit fontScale="55000" lnSpcReduction="20000"/>
          </a:bodyPr>
          <a:lstStyle/>
          <a:p>
            <a:pPr marL="0" indent="0" algn="ctr">
              <a:buNone/>
            </a:pPr>
            <a:r>
              <a:rPr lang="en-US" dirty="0"/>
              <a:t>Matrices also have important applications in computer graphics, where they have been used to represent rotations and other transformations of images.</a:t>
            </a:r>
          </a:p>
          <a:p>
            <a:pPr marL="0" indent="0" algn="ctr">
              <a:buNone/>
            </a:pPr>
            <a:endParaRPr lang="en-US" dirty="0"/>
          </a:p>
          <a:p>
            <a:pPr marL="0" indent="0" algn="ctr">
              <a:buNone/>
            </a:pPr>
            <a:r>
              <a:rPr lang="en-US" dirty="0"/>
              <a:t>Historically, it was not the matrix but a certain number associated with a square array of numbers called the determinant that was first recognized. Only gradually did the idea of the matrix as an algebraic entity emerge. The term matrix was introduced by the 19th-century English mathematician James Sylvester, but it was his friend the mathematician Arthur Cayley who developed the algebraic aspect of matrices in two papers in the 1850s. Cayley first applied them to the study of systems of linear equations, where they are still very useful. They are also important because, as Cayley recognized, certain sets of matrices form algebraic systems in which many of the ordinary laws of arithmetic (e.g., the associative and distributive laws) are valid but in which other laws (e.g., the commutative law) are not valid.</a:t>
            </a:r>
          </a:p>
          <a:p>
            <a:pPr marL="0" indent="0" algn="ctr">
              <a:buNone/>
            </a:pPr>
            <a:r>
              <a:rPr lang="en-US" dirty="0"/>
              <a:t>If there are m rows and n columns, the matrix is said to be an “m by n” matrix, written “m × n.” For example,</a:t>
            </a:r>
          </a:p>
          <a:p>
            <a:pPr marL="0" indent="0" algn="ctr">
              <a:buNone/>
            </a:pPr>
            <a:r>
              <a:rPr lang="en-US" dirty="0"/>
              <a:t>Matrix.</a:t>
            </a:r>
          </a:p>
          <a:p>
            <a:pPr marL="0" indent="0" algn="ctr">
              <a:buNone/>
            </a:pPr>
            <a:endParaRPr lang="en-US" dirty="0"/>
          </a:p>
          <a:p>
            <a:pPr marL="0" indent="0" algn="ctr">
              <a:buNone/>
            </a:pPr>
            <a:r>
              <a:rPr lang="en-US" dirty="0"/>
              <a:t>is a 2 × 3 matrix. A matrix with n rows and n columns is called a square matrix of order n. An ordinary number can be regarded as a 1 × 1 matrix; thus, 3 can be thought of as the matrix [3]. A matrix with only one row and n columns is called a row vector, and a matrix with only one column and n rows is called a column vector.</a:t>
            </a:r>
          </a:p>
          <a:p>
            <a:pPr marL="0" indent="0" algn="ctr">
              <a:buNone/>
            </a:pPr>
            <a:endParaRPr lang="en-US" dirty="0"/>
          </a:p>
          <a:p>
            <a:pPr marL="0" indent="0" algn="ctr">
              <a:buNone/>
            </a:pPr>
            <a:r>
              <a:rPr lang="en-US" dirty="0"/>
              <a:t>In a common notation, a capital letter denotes a matrix, and the corresponding small letter with a double subscript describes an element of the matrix. Thus, </a:t>
            </a:r>
            <a:r>
              <a:rPr lang="en-US" dirty="0" err="1"/>
              <a:t>aij</a:t>
            </a:r>
            <a:r>
              <a:rPr lang="en-US" dirty="0"/>
              <a:t> is the element in the </a:t>
            </a:r>
            <a:r>
              <a:rPr lang="en-US" dirty="0" err="1"/>
              <a:t>ith</a:t>
            </a:r>
            <a:r>
              <a:rPr lang="en-US" dirty="0"/>
              <a:t> row and </a:t>
            </a:r>
            <a:r>
              <a:rPr lang="en-US" dirty="0" err="1"/>
              <a:t>jth</a:t>
            </a:r>
            <a:r>
              <a:rPr lang="en-US" dirty="0"/>
              <a:t> column of the matrix A. If A is the 2 × 3 matrix shown above, then a11 = 1, a12 = 3, a13 = 8, a21 = 2, a22 = −4, and a23 = 5. Under certain conditions, matrices can be added and multiplied as individual entities, giving rise to important mathematical systems known as matrix algebras.</a:t>
            </a:r>
          </a:p>
          <a:p>
            <a:pPr marL="0" indent="0" algn="ctr">
              <a:buNone/>
            </a:pPr>
            <a:endParaRPr lang="en-US" dirty="0"/>
          </a:p>
          <a:p>
            <a:pPr marL="0" indent="0" algn="ctr">
              <a:buNone/>
            </a:pPr>
            <a:r>
              <a:rPr lang="en-US" dirty="0"/>
              <a:t>Matrices occur naturally in systems of simultaneous equations. In the following system for the unknowns x and y,</a:t>
            </a:r>
          </a:p>
          <a:p>
            <a:pPr marL="0" indent="0" algn="ctr">
              <a:buNone/>
            </a:pPr>
            <a:r>
              <a:rPr lang="en-US" dirty="0"/>
              <a:t>Equations.</a:t>
            </a:r>
          </a:p>
          <a:p>
            <a:pPr marL="0" indent="0" algn="ctr">
              <a:buNone/>
            </a:pPr>
            <a:r>
              <a:rPr lang="en-US" dirty="0"/>
              <a:t>the array of numbers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5522490" y="2030136"/>
            <a:ext cx="3780902" cy="993682"/>
          </a:xfrm>
        </p:spPr>
        <p:txBody>
          <a:bodyPr/>
          <a:lstStyle/>
          <a:p>
            <a:pPr algn="ctr"/>
            <a:r>
              <a:rPr lang="en-US" u="sng" dirty="0"/>
              <a:t>Matrix used in real life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429000"/>
            <a:ext cx="7043618" cy="3366083"/>
          </a:xfrm>
        </p:spPr>
        <p:txBody>
          <a:bodyPr>
            <a:normAutofit fontScale="62500" lnSpcReduction="20000"/>
          </a:bodyPr>
          <a:lstStyle/>
          <a:p>
            <a:pPr marL="342900" indent="-342900">
              <a:buFont typeface="Wingdings" panose="05000000000000000000" pitchFamily="2" charset="2"/>
              <a:buChar char="Ø"/>
            </a:pPr>
            <a:r>
              <a:rPr lang="en-US" dirty="0"/>
              <a:t>Enhancing your presentation A matrix is a rectangular array of numbers arranged in rows and columns. Matrices can be used in many fields to model and solve real-world problems. Here are some examples of how matrices are used in real life: </a:t>
            </a:r>
          </a:p>
          <a:p>
            <a:pPr marL="342900" indent="-342900">
              <a:buFont typeface="Wingdings" panose="05000000000000000000" pitchFamily="2" charset="2"/>
              <a:buChar char="Ø"/>
            </a:pPr>
            <a:r>
              <a:rPr lang="en-US" dirty="0"/>
              <a:t>Health care: Matrix multiplication can be used to develop scans. </a:t>
            </a:r>
          </a:p>
          <a:p>
            <a:pPr marL="342900" indent="-342900">
              <a:buFont typeface="Wingdings" panose="05000000000000000000" pitchFamily="2" charset="2"/>
              <a:buChar char="Ø"/>
            </a:pPr>
            <a:r>
              <a:rPr lang="en-US" dirty="0"/>
              <a:t>Communication: Matrix multiplication can be used to encrypt messages and facilitate electronic communication. </a:t>
            </a:r>
          </a:p>
          <a:p>
            <a:pPr marL="342900" indent="-342900">
              <a:buFont typeface="Wingdings" panose="05000000000000000000" pitchFamily="2" charset="2"/>
              <a:buChar char="Ø"/>
            </a:pPr>
            <a:r>
              <a:rPr lang="en-US" dirty="0"/>
              <a:t>Statistics: Matrices can be used to perform statistics, represent real-world statistics, and create graphs. </a:t>
            </a:r>
          </a:p>
          <a:p>
            <a:pPr marL="342900" indent="-342900">
              <a:buFont typeface="Wingdings" panose="05000000000000000000" pitchFamily="2" charset="2"/>
              <a:buChar char="Ø"/>
            </a:pPr>
            <a:r>
              <a:rPr lang="en-US" dirty="0"/>
              <a:t>Economics: Matrices can be used to study business trends, create business models, and solve challenges like maximizing the use of assets. </a:t>
            </a:r>
          </a:p>
          <a:p>
            <a:pPr marL="342900" indent="-342900">
              <a:buFont typeface="Wingdings" panose="05000000000000000000" pitchFamily="2" charset="2"/>
              <a:buChar char="Ø"/>
            </a:pPr>
            <a:r>
              <a:rPr lang="en-US" dirty="0"/>
              <a:t>Geology: Matrices can be used to conduct seismic surveys and scientific studies. </a:t>
            </a:r>
          </a:p>
          <a:p>
            <a:pPr marL="342900" indent="-342900">
              <a:buFont typeface="Wingdings" panose="05000000000000000000" pitchFamily="2" charset="2"/>
              <a:buChar char="Ø"/>
            </a:pPr>
            <a:r>
              <a:rPr lang="en-US" dirty="0"/>
              <a:t>Physics: Matrices can be used to model electrical circuits, quantum mechanics, and optics. </a:t>
            </a:r>
          </a:p>
          <a:p>
            <a:pPr marL="342900" indent="-342900">
              <a:buFont typeface="Wingdings" panose="05000000000000000000" pitchFamily="2" charset="2"/>
              <a:buChar char="Ø"/>
            </a:pPr>
            <a:r>
              <a:rPr lang="en-US" dirty="0"/>
              <a:t>Computer applications: Matrices can be used for 3D image projection, page ranking algorithms, encryption, and computer graphics. </a:t>
            </a:r>
          </a:p>
          <a:p>
            <a:pPr marL="342900" indent="-342900">
              <a:buFont typeface="Wingdings" panose="05000000000000000000" pitchFamily="2" charset="2"/>
              <a:buChar char="Ø"/>
            </a:pPr>
            <a:r>
              <a:rPr lang="en-US" dirty="0"/>
              <a:t>Gaming: Matrices can be used to alter objects in in-d space. </a:t>
            </a:r>
          </a:p>
          <a:p>
            <a:endParaRPr lang="en-US" dirty="0"/>
          </a:p>
        </p:txBody>
      </p:sp>
      <p:pic>
        <p:nvPicPr>
          <p:cNvPr id="5" name="Picture 4">
            <a:extLst>
              <a:ext uri="{FF2B5EF4-FFF2-40B4-BE49-F238E27FC236}">
                <a16:creationId xmlns:a16="http://schemas.microsoft.com/office/drawing/2014/main" id="{AB580323-E017-1F5F-93D5-0556E6E89478}"/>
              </a:ext>
            </a:extLst>
          </p:cNvPr>
          <p:cNvPicPr>
            <a:picLocks noChangeAspect="1"/>
          </p:cNvPicPr>
          <p:nvPr/>
        </p:nvPicPr>
        <p:blipFill>
          <a:blip r:embed="rId3"/>
          <a:stretch>
            <a:fillRect/>
          </a:stretch>
        </p:blipFill>
        <p:spPr>
          <a:xfrm>
            <a:off x="-47539" y="-58778"/>
            <a:ext cx="3478636" cy="2374140"/>
          </a:xfrm>
          <a:prstGeom prst="rect">
            <a:avLst/>
          </a:prstGeom>
        </p:spPr>
      </p:pic>
      <p:pic>
        <p:nvPicPr>
          <p:cNvPr id="6" name="Picture 5">
            <a:extLst>
              <a:ext uri="{FF2B5EF4-FFF2-40B4-BE49-F238E27FC236}">
                <a16:creationId xmlns:a16="http://schemas.microsoft.com/office/drawing/2014/main" id="{41BB8AF2-9DB2-EFBD-C729-AA0DEFD38592}"/>
              </a:ext>
            </a:extLst>
          </p:cNvPr>
          <p:cNvPicPr>
            <a:picLocks noChangeAspect="1"/>
          </p:cNvPicPr>
          <p:nvPr/>
        </p:nvPicPr>
        <p:blipFill>
          <a:blip r:embed="rId4"/>
          <a:stretch>
            <a:fillRect/>
          </a:stretch>
        </p:blipFill>
        <p:spPr>
          <a:xfrm>
            <a:off x="0" y="2315361"/>
            <a:ext cx="3431097" cy="2227277"/>
          </a:xfrm>
          <a:prstGeom prst="rect">
            <a:avLst/>
          </a:prstGeom>
        </p:spPr>
      </p:pic>
      <p:pic>
        <p:nvPicPr>
          <p:cNvPr id="7" name="Picture 6">
            <a:extLst>
              <a:ext uri="{FF2B5EF4-FFF2-40B4-BE49-F238E27FC236}">
                <a16:creationId xmlns:a16="http://schemas.microsoft.com/office/drawing/2014/main" id="{4D2B4850-2CAC-05AB-E0F0-79F9E17CE20E}"/>
              </a:ext>
            </a:extLst>
          </p:cNvPr>
          <p:cNvPicPr>
            <a:picLocks noChangeAspect="1"/>
          </p:cNvPicPr>
          <p:nvPr/>
        </p:nvPicPr>
        <p:blipFill>
          <a:blip r:embed="rId5"/>
          <a:stretch>
            <a:fillRect/>
          </a:stretch>
        </p:blipFill>
        <p:spPr>
          <a:xfrm>
            <a:off x="-47539" y="4542638"/>
            <a:ext cx="3478636" cy="237414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992CCD-BA89-BA23-7D59-3C0A012967D2}"/>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872EB757-E68F-ABD1-A769-9E5F4907B159}"/>
              </a:ext>
            </a:extLst>
          </p:cNvPr>
          <p:cNvSpPr>
            <a:spLocks noGrp="1"/>
          </p:cNvSpPr>
          <p:nvPr>
            <p:ph idx="11"/>
          </p:nvPr>
        </p:nvSpPr>
        <p:spPr>
          <a:xfrm>
            <a:off x="4364808" y="360728"/>
            <a:ext cx="7043618" cy="4823668"/>
          </a:xfrm>
        </p:spPr>
        <p:txBody>
          <a:bodyPr>
            <a:normAutofit lnSpcReduction="10000"/>
          </a:bodyPr>
          <a:lstStyle/>
          <a:p>
            <a:pPr marL="285750" indent="-285750">
              <a:buFont typeface="Wingdings" panose="05000000000000000000" pitchFamily="2" charset="2"/>
              <a:buChar char="Ø"/>
            </a:pPr>
            <a:r>
              <a:rPr lang="en-US" sz="1800" dirty="0"/>
              <a:t>Diagonal matrix: A special square matrix where all entries that are not diagonal are zero, but the diagonal entries can be zero or non-zero. </a:t>
            </a:r>
          </a:p>
          <a:p>
            <a:pPr marL="285750" indent="-285750">
              <a:buFont typeface="Wingdings" panose="05000000000000000000" pitchFamily="2" charset="2"/>
              <a:buChar char="Ø"/>
            </a:pPr>
            <a:r>
              <a:rPr lang="en-US" sz="1800" dirty="0"/>
              <a:t>Identity matrix: A square matrix with all elements as zero, except for the diagonal elements, which are non-zero. It is denoted by I. </a:t>
            </a:r>
          </a:p>
          <a:p>
            <a:pPr marL="285750" indent="-285750">
              <a:buFont typeface="Wingdings" panose="05000000000000000000" pitchFamily="2" charset="2"/>
              <a:buChar char="Ø"/>
            </a:pPr>
            <a:r>
              <a:rPr lang="en-US" sz="1800" dirty="0"/>
              <a:t>Null matrix: A matrix with all elements as zero, and can be of any order. It is also a singular matrix, meaning it doesn't have an inverse and its determinant is zero. </a:t>
            </a:r>
          </a:p>
          <a:p>
            <a:pPr marL="285750" indent="-285750">
              <a:buFont typeface="Wingdings" panose="05000000000000000000" pitchFamily="2" charset="2"/>
              <a:buChar char="Ø"/>
            </a:pPr>
            <a:r>
              <a:rPr lang="en-US" sz="1800" dirty="0"/>
              <a:t>Row matrix: A matrix with only one row, and the number of columns is irrelevant. </a:t>
            </a:r>
          </a:p>
          <a:p>
            <a:pPr marL="285750" indent="-285750">
              <a:buFont typeface="Wingdings" panose="05000000000000000000" pitchFamily="2" charset="2"/>
              <a:buChar char="Ø"/>
            </a:pPr>
            <a:r>
              <a:rPr lang="en-US" sz="1800" dirty="0"/>
              <a:t>Square matrix: A matrix with elements a11, a22, …, </a:t>
            </a:r>
            <a:r>
              <a:rPr lang="en-US" sz="1800" dirty="0" err="1"/>
              <a:t>ann</a:t>
            </a:r>
            <a:r>
              <a:rPr lang="en-US" sz="1800" dirty="0"/>
              <a:t>, where </a:t>
            </a:r>
            <a:r>
              <a:rPr lang="en-US" sz="1800" dirty="0" err="1"/>
              <a:t>i</a:t>
            </a:r>
            <a:r>
              <a:rPr lang="en-US" sz="1800" dirty="0"/>
              <a:t> = j, and these elements are called the diagonal elements. </a:t>
            </a:r>
          </a:p>
          <a:p>
            <a:pPr marL="285750" indent="-285750">
              <a:buFont typeface="Wingdings" panose="05000000000000000000" pitchFamily="2" charset="2"/>
              <a:buChar char="Ø"/>
            </a:pPr>
            <a:r>
              <a:rPr lang="en-US" sz="1800" dirty="0"/>
              <a:t>Upper triangular matrix: A matrix with all elements below the main diagonal as zero. </a:t>
            </a:r>
          </a:p>
          <a:p>
            <a:pPr marL="285750" indent="-285750">
              <a:buFont typeface="Wingdings" panose="05000000000000000000" pitchFamily="2" charset="2"/>
              <a:buChar char="Ø"/>
            </a:pPr>
            <a:r>
              <a:rPr lang="en-US" sz="1800" dirty="0"/>
              <a:t>Lower triangular matrix: A matrix similar to an upper triangular matrix, but with all elements above the diagonal as zero. </a:t>
            </a:r>
          </a:p>
          <a:p>
            <a:pPr marL="285750" indent="-285750">
              <a:buFont typeface="Wingdings" panose="05000000000000000000" pitchFamily="2" charset="2"/>
              <a:buChar char="Ø"/>
            </a:pPr>
            <a:r>
              <a:rPr lang="en-US" sz="1800" dirty="0"/>
              <a:t>Skew symmetric matrix: A matrix where all values of det A are equal to zero.</a:t>
            </a:r>
            <a:endParaRPr lang="en-IN" sz="1800" dirty="0"/>
          </a:p>
        </p:txBody>
      </p:sp>
      <p:pic>
        <p:nvPicPr>
          <p:cNvPr id="6" name="Picture 5">
            <a:extLst>
              <a:ext uri="{FF2B5EF4-FFF2-40B4-BE49-F238E27FC236}">
                <a16:creationId xmlns:a16="http://schemas.microsoft.com/office/drawing/2014/main" id="{5A2C72BA-D1E5-F2B0-7838-D7BA6AAA4E05}"/>
              </a:ext>
            </a:extLst>
          </p:cNvPr>
          <p:cNvPicPr>
            <a:picLocks noChangeAspect="1"/>
          </p:cNvPicPr>
          <p:nvPr/>
        </p:nvPicPr>
        <p:blipFill>
          <a:blip r:embed="rId2"/>
          <a:stretch>
            <a:fillRect/>
          </a:stretch>
        </p:blipFill>
        <p:spPr>
          <a:xfrm>
            <a:off x="0" y="0"/>
            <a:ext cx="3523375" cy="4052525"/>
          </a:xfrm>
          <a:prstGeom prst="rect">
            <a:avLst/>
          </a:prstGeom>
        </p:spPr>
      </p:pic>
    </p:spTree>
    <p:extLst>
      <p:ext uri="{BB962C8B-B14F-4D97-AF65-F5344CB8AC3E}">
        <p14:creationId xmlns:p14="http://schemas.microsoft.com/office/powerpoint/2010/main" val="207125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p:txBody>
          <a:bodyPr/>
          <a:lstStyle/>
          <a:p>
            <a:pPr algn="ctr"/>
            <a:r>
              <a:rPr lang="en-US" u="sng" dirty="0"/>
              <a:t>Number system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42614" y="1774521"/>
            <a:ext cx="8053430" cy="4374609"/>
          </a:xfrm>
        </p:spPr>
        <p:txBody>
          <a:bodyPr>
            <a:normAutofit/>
          </a:bodyPr>
          <a:lstStyle/>
          <a:p>
            <a:pPr marL="285750" indent="-285750">
              <a:buFont typeface="Wingdings" panose="05000000000000000000" pitchFamily="2" charset="2"/>
              <a:buChar char="Ø"/>
            </a:pPr>
            <a:r>
              <a:rPr lang="en-US" dirty="0"/>
              <a:t>A number system is a mathematical notation that uses symbols or digits to represent numbers in a consistent way. Number systems allow us to uniquely represent numbers, perform arithmetic operations, and understand the algebraic and arithmetic structure of numbers. </a:t>
            </a:r>
          </a:p>
          <a:p>
            <a:pPr marL="285750" indent="-285750">
              <a:buFont typeface="Wingdings" panose="05000000000000000000" pitchFamily="2" charset="2"/>
              <a:buChar char="Ø"/>
            </a:pPr>
            <a:r>
              <a:rPr lang="en-US" dirty="0"/>
              <a:t>The value of a digit in a number is determined by its position in the number, the digit itself, and the base of the number system. For example, in hexadecimal numbers, you can convert a decimal number into a hexadecimal number by dividing the decimal number by 16. The remainder becomes the least significant digit of the hexadecimal number, and you can use 0–9 for remainders 0–9 and A–F for remainders 10–15. You can then use the quotient as the new dividend and repeat the process until the quotient is 0, with the last remainder being the most significant digit. </a:t>
            </a:r>
          </a:p>
          <a:p>
            <a:pPr marL="285750" indent="-285750">
              <a:buFont typeface="Wingdings" panose="05000000000000000000" pitchFamily="2" charset="2"/>
              <a:buChar char="Ø"/>
            </a:pPr>
            <a:r>
              <a:rPr lang="en-US" dirty="0"/>
              <a:t>There are many different types of number systems, including whole numbers, real numbers, and decimal number systems. The most common number system is the Hindu–Arabic numeral system, which uses 10 digits (0–9) and combinations of those digits to represent any number.</a:t>
            </a:r>
          </a:p>
        </p:txBody>
      </p:sp>
      <p:pic>
        <p:nvPicPr>
          <p:cNvPr id="6" name="Picture 5">
            <a:extLst>
              <a:ext uri="{FF2B5EF4-FFF2-40B4-BE49-F238E27FC236}">
                <a16:creationId xmlns:a16="http://schemas.microsoft.com/office/drawing/2014/main" id="{5A65730A-A381-99A2-41B1-BD9534C5EFDA}"/>
              </a:ext>
            </a:extLst>
          </p:cNvPr>
          <p:cNvPicPr>
            <a:picLocks noChangeAspect="1"/>
          </p:cNvPicPr>
          <p:nvPr/>
        </p:nvPicPr>
        <p:blipFill>
          <a:blip r:embed="rId3"/>
          <a:stretch>
            <a:fillRect/>
          </a:stretch>
        </p:blipFill>
        <p:spPr>
          <a:xfrm>
            <a:off x="8481270" y="0"/>
            <a:ext cx="3710730" cy="2692866"/>
          </a:xfrm>
          <a:prstGeom prst="rect">
            <a:avLst/>
          </a:prstGeom>
        </p:spPr>
      </p:pic>
      <p:pic>
        <p:nvPicPr>
          <p:cNvPr id="7" name="Picture 6">
            <a:extLst>
              <a:ext uri="{FF2B5EF4-FFF2-40B4-BE49-F238E27FC236}">
                <a16:creationId xmlns:a16="http://schemas.microsoft.com/office/drawing/2014/main" id="{61D870EA-41F6-9256-C190-5BA65F414977}"/>
              </a:ext>
            </a:extLst>
          </p:cNvPr>
          <p:cNvPicPr>
            <a:picLocks noChangeAspect="1"/>
          </p:cNvPicPr>
          <p:nvPr/>
        </p:nvPicPr>
        <p:blipFill>
          <a:blip r:embed="rId4"/>
          <a:stretch>
            <a:fillRect/>
          </a:stretch>
        </p:blipFill>
        <p:spPr>
          <a:xfrm>
            <a:off x="8481270" y="2692866"/>
            <a:ext cx="3710730" cy="2751589"/>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p:txBody>
          <a:bodyPr/>
          <a:lstStyle/>
          <a:p>
            <a:pPr algn="ctr"/>
            <a:r>
              <a:rPr lang="en-US" b="0" u="sng" dirty="0"/>
              <a:t>Sets </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1974716"/>
            <a:ext cx="6984461" cy="4518364"/>
          </a:xfrm>
        </p:spPr>
        <p:txBody>
          <a:bodyPr>
            <a:normAutofit fontScale="55000" lnSpcReduction="20000"/>
          </a:bodyPr>
          <a:lstStyle/>
          <a:p>
            <a:pPr marL="342900" indent="-342900">
              <a:buFont typeface="Wingdings" panose="05000000000000000000" pitchFamily="2" charset="2"/>
              <a:buChar char="Ø"/>
            </a:pPr>
            <a:r>
              <a:rPr lang="en-US" dirty="0"/>
              <a:t> set is a collection of objects or elements that are well-defined. Sets can be represented in three forms: roster form, statement form, and set builder form. </a:t>
            </a:r>
          </a:p>
          <a:p>
            <a:pPr marL="342900" indent="-342900">
              <a:buFont typeface="Wingdings" panose="05000000000000000000" pitchFamily="2" charset="2"/>
              <a:buChar char="Ø"/>
            </a:pPr>
            <a:r>
              <a:rPr lang="en-US" dirty="0"/>
              <a:t>Roster form</a:t>
            </a:r>
          </a:p>
          <a:p>
            <a:pPr marL="342900" indent="-342900">
              <a:buFont typeface="Wingdings" panose="05000000000000000000" pitchFamily="2" charset="2"/>
              <a:buChar char="Ø"/>
            </a:pPr>
            <a:r>
              <a:rPr lang="en-US" dirty="0"/>
              <a:t>An example of a set in roster form is the set of even numbers less than 8, which is {2, 4, 6}. </a:t>
            </a:r>
          </a:p>
          <a:p>
            <a:pPr marL="342900" indent="-342900">
              <a:buFont typeface="Wingdings" panose="05000000000000000000" pitchFamily="2" charset="2"/>
              <a:buChar char="Ø"/>
            </a:pPr>
            <a:r>
              <a:rPr lang="en-US" dirty="0"/>
              <a:t>Statement form</a:t>
            </a:r>
          </a:p>
          <a:p>
            <a:pPr marL="342900" indent="-342900">
              <a:buFont typeface="Wingdings" panose="05000000000000000000" pitchFamily="2" charset="2"/>
              <a:buChar char="Ø"/>
            </a:pPr>
            <a:r>
              <a:rPr lang="en-US" dirty="0"/>
              <a:t>An example of a set in statement form is A = {Set of Odd numbers less than 9}. </a:t>
            </a:r>
          </a:p>
          <a:p>
            <a:pPr marL="342900" indent="-342900">
              <a:buFont typeface="Wingdings" panose="05000000000000000000" pitchFamily="2" charset="2"/>
              <a:buChar char="Ø"/>
            </a:pPr>
            <a:r>
              <a:rPr lang="en-US" dirty="0"/>
              <a:t>Set builder form</a:t>
            </a:r>
          </a:p>
          <a:p>
            <a:pPr marL="342900" indent="-342900">
              <a:buFont typeface="Wingdings" panose="05000000000000000000" pitchFamily="2" charset="2"/>
              <a:buChar char="Ø"/>
            </a:pPr>
            <a:r>
              <a:rPr lang="en-US" dirty="0"/>
              <a:t>An example of a set in set builder form is A = {x: x=2n, n ∈ N and 1 ≤ n ≤ 4}. </a:t>
            </a:r>
          </a:p>
          <a:p>
            <a:pPr marL="342900" indent="-342900">
              <a:buFont typeface="Wingdings" panose="05000000000000000000" pitchFamily="2" charset="2"/>
              <a:buChar char="Ø"/>
            </a:pPr>
            <a:r>
              <a:rPr lang="en-US" dirty="0"/>
              <a:t>Here are some other types of sets: </a:t>
            </a:r>
          </a:p>
          <a:p>
            <a:pPr marL="342900" indent="-342900">
              <a:buFont typeface="Wingdings" panose="05000000000000000000" pitchFamily="2" charset="2"/>
              <a:buChar char="Ø"/>
            </a:pPr>
            <a:r>
              <a:rPr lang="en-US" dirty="0"/>
              <a:t>Empty set</a:t>
            </a:r>
          </a:p>
          <a:p>
            <a:pPr marL="342900" indent="-342900">
              <a:buFont typeface="Wingdings" panose="05000000000000000000" pitchFamily="2" charset="2"/>
              <a:buChar char="Ø"/>
            </a:pPr>
            <a:r>
              <a:rPr lang="en-US" dirty="0"/>
              <a:t>Also called a null set or void set, an empty set has no elements and is represented by {}. For example, if Set X = {</a:t>
            </a:r>
            <a:r>
              <a:rPr lang="en-US" dirty="0" err="1"/>
              <a:t>x:x</a:t>
            </a:r>
            <a:r>
              <a:rPr lang="en-US" dirty="0"/>
              <a:t> is the number of students studying in Class 6th and Class 7th}, then Set X is an empty set because a student cannot learn in two classes at the same time. </a:t>
            </a:r>
          </a:p>
          <a:p>
            <a:pPr marL="342900" indent="-342900">
              <a:buFont typeface="Wingdings" panose="05000000000000000000" pitchFamily="2" charset="2"/>
              <a:buChar char="Ø"/>
            </a:pPr>
            <a:r>
              <a:rPr lang="en-US" dirty="0"/>
              <a:t>Equal set</a:t>
            </a:r>
          </a:p>
          <a:p>
            <a:pPr marL="342900" indent="-342900">
              <a:buFont typeface="Wingdings" panose="05000000000000000000" pitchFamily="2" charset="2"/>
              <a:buChar char="Ø"/>
            </a:pPr>
            <a:r>
              <a:rPr lang="en-US" dirty="0"/>
              <a:t>Two sets are equal if they have the same elements. For example, A = {1,2,3} and B = {1,2,3} are equal sets, which can be represented as A = B. </a:t>
            </a:r>
          </a:p>
          <a:p>
            <a:pPr marL="342900" indent="-342900">
              <a:buFont typeface="Wingdings" panose="05000000000000000000" pitchFamily="2" charset="2"/>
              <a:buChar char="Ø"/>
            </a:pPr>
            <a:r>
              <a:rPr lang="en-US" dirty="0"/>
              <a:t>Infinite set</a:t>
            </a:r>
          </a:p>
          <a:p>
            <a:pPr marL="342900" indent="-342900">
              <a:buFont typeface="Wingdings" panose="05000000000000000000" pitchFamily="2" charset="2"/>
              <a:buChar char="Ø"/>
            </a:pPr>
            <a:r>
              <a:rPr lang="en-US" dirty="0"/>
              <a:t>An infinite set has an infinite number of elements. For example, A = {x : x is a natural number} is an infinite set because there are an infinite number of natural numbers. </a:t>
            </a:r>
          </a:p>
          <a:p>
            <a:pPr marL="342900" indent="-342900">
              <a:buFont typeface="Wingdings" panose="05000000000000000000" pitchFamily="2" charset="2"/>
              <a:buChar char="Ø"/>
            </a:pPr>
            <a:r>
              <a:rPr lang="en-US" dirty="0"/>
              <a:t>Singleton set</a:t>
            </a:r>
          </a:p>
          <a:p>
            <a:pPr marL="342900" indent="-342900">
              <a:buFont typeface="Wingdings" panose="05000000000000000000" pitchFamily="2" charset="2"/>
              <a:buChar char="Ø"/>
            </a:pPr>
            <a:r>
              <a:rPr lang="en-US" dirty="0"/>
              <a:t>A singleton set has only one element. For example, A = {0} is a singleton set. </a:t>
            </a:r>
          </a:p>
          <a:p>
            <a:pPr marL="342900" indent="-342900">
              <a:buFont typeface="Wingdings" panose="05000000000000000000" pitchFamily="2" charset="2"/>
              <a:buChar char="Ø"/>
            </a:pPr>
            <a:r>
              <a:rPr lang="en-US" dirty="0"/>
              <a:t>Universal set</a:t>
            </a:r>
          </a:p>
          <a:p>
            <a:pPr marL="342900" indent="-342900">
              <a:buFont typeface="Wingdings" panose="05000000000000000000" pitchFamily="2" charset="2"/>
              <a:buChar char="Ø"/>
            </a:pPr>
            <a:r>
              <a:rPr lang="en-US" dirty="0"/>
              <a:t>A universal set is a collection of all the elements in a particular subject and is represented by the letter "U". For example, if U is the set of all natural numbers, then the set of even numbers, odd numbers, and prime numbers are subsets of the universal set. </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4" name="Picture 13">
            <a:extLst>
              <a:ext uri="{FF2B5EF4-FFF2-40B4-BE49-F238E27FC236}">
                <a16:creationId xmlns:a16="http://schemas.microsoft.com/office/drawing/2014/main" id="{CBBF9FE3-89A6-A975-0C45-700B4EAB1961}"/>
              </a:ext>
            </a:extLst>
          </p:cNvPr>
          <p:cNvPicPr>
            <a:picLocks noChangeAspect="1"/>
          </p:cNvPicPr>
          <p:nvPr/>
        </p:nvPicPr>
        <p:blipFill>
          <a:blip r:embed="rId3"/>
          <a:stretch>
            <a:fillRect/>
          </a:stretch>
        </p:blipFill>
        <p:spPr>
          <a:xfrm>
            <a:off x="8229599" y="0"/>
            <a:ext cx="4231937" cy="6858000"/>
          </a:xfrm>
          <a:prstGeom prst="rect">
            <a:avLst/>
          </a:prstGeom>
          <a:effectLst>
            <a:softEdge rad="292100"/>
          </a:effectLst>
        </p:spPr>
      </p:pic>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088860" y="2733835"/>
            <a:ext cx="3618688" cy="1079771"/>
          </a:xfrm>
        </p:spPr>
        <p:txBody>
          <a:bodyPr/>
          <a:lstStyle/>
          <a:p>
            <a:pPr algn="ctr"/>
            <a:r>
              <a:rPr lang="en-US" u="sng" dirty="0"/>
              <a:t>Thank-you </a:t>
            </a:r>
            <a:r>
              <a:rPr lang="en-US" dirty="0"/>
              <a:t> </a:t>
            </a:r>
            <a:br>
              <a:rPr lang="en-US" dirty="0"/>
            </a:br>
            <a:endParaRPr lang="en-US" dirty="0"/>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p:txBody>
          <a:bodyPr>
            <a:normAutofit fontScale="92500" lnSpcReduction="10000"/>
          </a:bodyPr>
          <a:lstStyle/>
          <a:p>
            <a:pPr algn="ctr"/>
            <a:r>
              <a:rPr lang="en-US" dirty="0"/>
              <a:t>Name – Yash A Panchal </a:t>
            </a:r>
          </a:p>
          <a:p>
            <a:pPr algn="ctr"/>
            <a:r>
              <a:rPr lang="en-US" dirty="0"/>
              <a:t>Course – B.Sc. cs it </a:t>
            </a:r>
          </a:p>
          <a:p>
            <a:pPr algn="ctr"/>
            <a:r>
              <a:rPr lang="en-US" dirty="0"/>
              <a:t>Semester – 1 ( 2024-25)</a:t>
            </a:r>
          </a:p>
          <a:p>
            <a:pPr algn="ctr"/>
            <a:r>
              <a:rPr lang="en-US" dirty="0"/>
              <a:t>Division – B</a:t>
            </a:r>
          </a:p>
          <a:p>
            <a:pPr algn="ctr"/>
            <a:r>
              <a:rPr lang="en-US" dirty="0"/>
              <a:t>Temporary enrollment number - 061</a:t>
            </a:r>
          </a:p>
          <a:p>
            <a:pPr algn="ctr"/>
            <a:r>
              <a:rPr lang="en-US" dirty="0"/>
              <a:t>Email – ypanchal376@gmail.com</a:t>
            </a:r>
          </a:p>
        </p:txBody>
      </p:sp>
      <p:sp>
        <p:nvSpPr>
          <p:cNvPr id="5" name="TextBox 4">
            <a:extLst>
              <a:ext uri="{FF2B5EF4-FFF2-40B4-BE49-F238E27FC236}">
                <a16:creationId xmlns:a16="http://schemas.microsoft.com/office/drawing/2014/main" id="{2572847E-5862-3705-EE78-D67A97171C1F}"/>
              </a:ext>
            </a:extLst>
          </p:cNvPr>
          <p:cNvSpPr txBox="1"/>
          <p:nvPr/>
        </p:nvSpPr>
        <p:spPr>
          <a:xfrm>
            <a:off x="1296100" y="993906"/>
            <a:ext cx="6098796" cy="923330"/>
          </a:xfrm>
          <a:prstGeom prst="rect">
            <a:avLst/>
          </a:prstGeom>
          <a:noFill/>
        </p:spPr>
        <p:txBody>
          <a:bodyPr wrap="square">
            <a:spAutoFit/>
          </a:bodyPr>
          <a:lstStyle/>
          <a:p>
            <a:pPr algn="ctr"/>
            <a:r>
              <a:rPr lang="en-US" u="sng" dirty="0"/>
              <a:t>Can you solve this ?</a:t>
            </a:r>
          </a:p>
          <a:p>
            <a:r>
              <a:rPr lang="en-US" dirty="0"/>
              <a:t>If a hen and a half lay an egg and a half in a day and a half, how many eggs will half a dozen hens lay in half a dozen days ?</a:t>
            </a:r>
            <a:endParaRPr lang="en-IN" dirty="0"/>
          </a:p>
        </p:txBody>
      </p:sp>
    </p:spTree>
    <p:extLst>
      <p:ext uri="{BB962C8B-B14F-4D97-AF65-F5344CB8AC3E}">
        <p14:creationId xmlns:p14="http://schemas.microsoft.com/office/powerpoint/2010/main" val="1973173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39</TotalTime>
  <Words>1533</Words>
  <Application>Microsoft Office PowerPoint</Application>
  <PresentationFormat>Widescreen</PresentationFormat>
  <Paragraphs>79</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Tw Cen MT</vt:lpstr>
      <vt:lpstr>Tw Cen MT Condensed</vt:lpstr>
      <vt:lpstr>Wingdings</vt:lpstr>
      <vt:lpstr>Wingdings 3</vt:lpstr>
      <vt:lpstr>Integral</vt:lpstr>
      <vt:lpstr>Matrix unit - 1 semester – 1 </vt:lpstr>
      <vt:lpstr>agenda</vt:lpstr>
      <vt:lpstr>What is matrix  Definition.     A matrix is a rectangular array of numbers (or other mathematical objects), called the entries of the matrix. Matrices are subject to standard operations such as addition and multiplication. Most commonly, a matrix over a field F is a rectangular array of elements of F.</vt:lpstr>
      <vt:lpstr>Matrix definition   </vt:lpstr>
      <vt:lpstr>Matrix used in real life </vt:lpstr>
      <vt:lpstr>PowerPoint Presentation</vt:lpstr>
      <vt:lpstr>Number system </vt:lpstr>
      <vt:lpstr>Sets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YASH PANCHAL</dc:creator>
  <cp:lastModifiedBy>YASH PANCHAL</cp:lastModifiedBy>
  <cp:revision>2</cp:revision>
  <dcterms:created xsi:type="dcterms:W3CDTF">2024-08-28T12:54:28Z</dcterms:created>
  <dcterms:modified xsi:type="dcterms:W3CDTF">2024-08-29T04:59:08Z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