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62185b1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62185b1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4107e97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4107e97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5ee68e9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5ee68e9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152e08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152e08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4107e97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84107e9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5a273f1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a5a273f1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4152e08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4152e08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4aff7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4aff7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Qu’est ce qu’une </a:t>
            </a:r>
            <a:r>
              <a:rPr lang="fr"/>
              <a:t>métaheuristique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4aff745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4aff74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Pourquoi c’est utile en IOT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4152e0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4152e0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</a:t>
            </a:r>
            <a:r>
              <a:rPr lang="fr"/>
              <a:t> mathématqiue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1473eba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1473eba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Notre problème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Choix de la métaheuristique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4107e97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4107e97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outil utilisé 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comment fonctionne NSGA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NSGA 2 initialise une </a:t>
            </a:r>
            <a:r>
              <a:rPr lang="fr"/>
              <a:t>population</a:t>
            </a:r>
            <a:r>
              <a:rPr lang="fr"/>
              <a:t> qu’il place sur la courbe du problème. Il </a:t>
            </a:r>
            <a:r>
              <a:rPr lang="fr"/>
              <a:t>choisit</a:t>
            </a:r>
            <a:r>
              <a:rPr lang="fr"/>
              <a:t> ensuite les solutions non </a:t>
            </a:r>
            <a:r>
              <a:rPr lang="fr"/>
              <a:t>dominées</a:t>
            </a:r>
            <a:r>
              <a:rPr lang="fr"/>
              <a:t> en fonction des objectifs que nous avons </a:t>
            </a:r>
            <a:r>
              <a:rPr lang="fr"/>
              <a:t>définis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</a:t>
            </a:r>
            <a:r>
              <a:rPr lang="fr"/>
              <a:t>d'évaluer</a:t>
            </a:r>
            <a:r>
              <a:rPr lang="fr"/>
              <a:t> les solutions trouvés pour cette population , NSGA 2 va calculer la crowning distance qui se représente </a:t>
            </a:r>
            <a:r>
              <a:rPr lang="fr"/>
              <a:t>graphiquement</a:t>
            </a:r>
            <a:r>
              <a:rPr lang="fr"/>
              <a:t> de la </a:t>
            </a:r>
            <a:r>
              <a:rPr lang="fr"/>
              <a:t>façon</a:t>
            </a:r>
            <a:r>
              <a:rPr lang="fr"/>
              <a:t> suivante.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rank crownding distance selection tournament 8 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Crossover SBX non linear probability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mutation -&gt; exploring search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62185b1b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62185b1b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5ee68e9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5ee68e9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1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9100" y="3452323"/>
            <a:ext cx="2107200" cy="16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9100" y="1764224"/>
            <a:ext cx="2107200" cy="16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89100" y="76125"/>
            <a:ext cx="2107200" cy="16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266950" y="76275"/>
            <a:ext cx="6801000" cy="498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ctrTitle"/>
          </p:nvPr>
        </p:nvSpPr>
        <p:spPr>
          <a:xfrm>
            <a:off x="2933700" y="733425"/>
            <a:ext cx="5391300" cy="367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3">
  <p:cSld name="AUTOLAYOUT_3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08782" y="1640000"/>
            <a:ext cx="8526000" cy="3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440287" y="1640000"/>
            <a:ext cx="2131500" cy="332100"/>
          </a:xfrm>
          <a:prstGeom prst="rect">
            <a:avLst/>
          </a:pr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4571811" y="1640000"/>
            <a:ext cx="2131500" cy="332100"/>
          </a:xfrm>
          <a:prstGeom prst="rect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308750" y="1640000"/>
            <a:ext cx="2131500" cy="332100"/>
          </a:xfrm>
          <a:prstGeom prst="rect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3" type="body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4">
  <p:cSld name="AUTOLAYOUT_4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836400" y="769175"/>
            <a:ext cx="7490400" cy="157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moo.org/algorithms/moo/nsga2.html" TargetMode="External"/><Relationship Id="rId4" Type="http://schemas.openxmlformats.org/officeDocument/2006/relationships/hyperlink" Target="https://oklahomaanalytics.com/data-science-techniques/nsga-ii-explaine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18300" y="1449850"/>
            <a:ext cx="91074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Optimisation Méta-heuristiques Scheduling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62" name="Google Shape;162;p18"/>
          <p:cNvSpPr txBox="1"/>
          <p:nvPr/>
        </p:nvSpPr>
        <p:spPr>
          <a:xfrm>
            <a:off x="523525" y="3426825"/>
            <a:ext cx="5611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FAJOL Pierre - FEYA Fabiola - TAHRI Yassine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314675" y="3426825"/>
            <a:ext cx="3294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Mardi 6 Mars 2022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36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75" y="1457250"/>
            <a:ext cx="57340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819150" y="36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0" y="2006275"/>
            <a:ext cx="2395750" cy="15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900" y="1007297"/>
            <a:ext cx="5846774" cy="16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913" y="2822300"/>
            <a:ext cx="5764749" cy="16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843525" y="1558025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de pareto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 d’amélioration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Ajouter des contraintes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Quantifier l’impact des paramètres par rapport à notre sujet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Pouvoir choisir </a:t>
            </a:r>
            <a:r>
              <a:rPr lang="fr"/>
              <a:t>quels</a:t>
            </a:r>
            <a:r>
              <a:rPr lang="fr"/>
              <a:t> objectifs à inclure.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Pouvoir inclure des algorithmes de résolution autres que NSGA 2 et comparer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Tenter de nouvelles approches (IA)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764075" y="76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https://pymoo.org/algorithms/moo/nsga2.htm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4"/>
              </a:rPr>
              <a:t>https://oklahomaanalytics.com/data-science-techniques/nsga-ii-explained/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320450" y="1928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</a:t>
            </a:r>
            <a:r>
              <a:rPr lang="fr"/>
              <a:t>questions</a:t>
            </a:r>
            <a:r>
              <a:rPr b="1" lang="fr"/>
              <a:t> ?</a:t>
            </a:r>
            <a:endParaRPr b="1"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Sommaire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Scheduling et objets connectés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Notre problème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Modélisation mathématique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NSGA II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Démonstration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Résultats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-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Pistes d’améliorations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700" y="0"/>
            <a:ext cx="4572000" cy="5143500"/>
          </a:xfrm>
          <a:prstGeom prst="frame">
            <a:avLst>
              <a:gd fmla="val 2895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flipH="1" rot="10800000">
            <a:off x="0" y="2737100"/>
            <a:ext cx="2207700" cy="2402400"/>
          </a:xfrm>
          <a:prstGeom prst="halfFrame">
            <a:avLst>
              <a:gd fmla="val 5904" name="adj1"/>
              <a:gd fmla="val 599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flipH="1">
            <a:off x="2364301" y="0"/>
            <a:ext cx="2207700" cy="2402400"/>
          </a:xfrm>
          <a:prstGeom prst="halfFrame">
            <a:avLst>
              <a:gd fmla="val 5904" name="adj1"/>
              <a:gd fmla="val 599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 amt="75000"/>
          </a:blip>
          <a:srcRect b="0" l="11773" r="11773" t="0"/>
          <a:stretch/>
        </p:blipFill>
        <p:spPr>
          <a:xfrm>
            <a:off x="89100" y="3452326"/>
            <a:ext cx="2107199" cy="16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 amt="75000"/>
          </a:blip>
          <a:srcRect b="0" l="6324" r="6316" t="0"/>
          <a:stretch/>
        </p:blipFill>
        <p:spPr>
          <a:xfrm>
            <a:off x="89100" y="76125"/>
            <a:ext cx="2107200" cy="16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 amt="75000"/>
          </a:blip>
          <a:srcRect b="2280" l="0" r="0" t="2280"/>
          <a:stretch/>
        </p:blipFill>
        <p:spPr>
          <a:xfrm>
            <a:off x="89100" y="1764225"/>
            <a:ext cx="2107199" cy="16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6">
            <a:alphaModFix amt="30000"/>
          </a:blip>
          <a:srcRect b="0" l="5260" r="5269" t="0"/>
          <a:stretch/>
        </p:blipFill>
        <p:spPr>
          <a:xfrm>
            <a:off x="2267025" y="76125"/>
            <a:ext cx="6800848" cy="49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type="ctrTitle"/>
          </p:nvPr>
        </p:nvSpPr>
        <p:spPr>
          <a:xfrm>
            <a:off x="2933700" y="733425"/>
            <a:ext cx="53913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 amt="90000"/>
          </a:blip>
          <a:srcRect b="0" l="258" r="268" t="0"/>
          <a:stretch/>
        </p:blipFill>
        <p:spPr>
          <a:xfrm>
            <a:off x="5520950" y="1070675"/>
            <a:ext cx="2967600" cy="298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type="title"/>
          </p:nvPr>
        </p:nvSpPr>
        <p:spPr>
          <a:xfrm>
            <a:off x="339575" y="851900"/>
            <a:ext cx="47562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Scheduling et objets connectés</a:t>
            </a:r>
            <a:endParaRPr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Modélisation mathématique</a:t>
            </a:r>
            <a:endParaRPr b="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2525" y="2286000"/>
            <a:ext cx="2690400" cy="26529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Nunito"/>
                <a:ea typeface="Nunito"/>
                <a:cs typeface="Nunito"/>
                <a:sym typeface="Nunito"/>
              </a:rPr>
              <a:t>Fonction objectif 1 : F1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Minimiser temps d’exécution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latin typeface="Open Sans"/>
                <a:ea typeface="Open Sans"/>
                <a:cs typeface="Open Sans"/>
                <a:sym typeface="Open Sans"/>
              </a:rPr>
              <a:t>F1= </a:t>
            </a: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Min (Max(Ti))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Ti:</a:t>
            </a:r>
            <a:r>
              <a:rPr lang="fr" sz="1200">
                <a:latin typeface="Open Sans"/>
                <a:ea typeface="Open Sans"/>
                <a:cs typeface="Open Sans"/>
                <a:sym typeface="Open Sans"/>
              </a:rPr>
              <a:t> le temps d’exécution de chaque tâche sur le serveur attribué.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3226550" y="2286000"/>
            <a:ext cx="2690400" cy="26529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Nunito"/>
                <a:ea typeface="Nunito"/>
                <a:cs typeface="Nunito"/>
                <a:sym typeface="Nunito"/>
              </a:rPr>
              <a:t>Fonction objectif 2 : F2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Minimiser coût d’exécution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fr" sz="1300">
                <a:latin typeface="Nunito"/>
                <a:ea typeface="Nunito"/>
                <a:cs typeface="Nunito"/>
                <a:sym typeface="Nunito"/>
              </a:rPr>
              <a:t>F2= </a:t>
            </a: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Min (                       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Cvmi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: coût d’exécution unitaire d’un serveur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2"/>
          <p:cNvSpPr txBox="1"/>
          <p:nvPr>
            <p:ph idx="3" type="body"/>
          </p:nvPr>
        </p:nvSpPr>
        <p:spPr>
          <a:xfrm>
            <a:off x="6140575" y="2286000"/>
            <a:ext cx="2690400" cy="265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Nunito"/>
                <a:ea typeface="Nunito"/>
                <a:cs typeface="Nunito"/>
                <a:sym typeface="Nunito"/>
              </a:rPr>
              <a:t>Fonction objectif 3 : F3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Minimiser l’utilisation des ressources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fr" sz="1300">
                <a:latin typeface="Nunito"/>
                <a:ea typeface="Nunito"/>
                <a:cs typeface="Nunito"/>
                <a:sym typeface="Nunito"/>
              </a:rPr>
              <a:t>F3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=  </a:t>
            </a: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 Min (Rs)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latin typeface="Open Sans"/>
                <a:ea typeface="Open Sans"/>
                <a:cs typeface="Open Sans"/>
                <a:sym typeface="Open Sans"/>
              </a:rPr>
              <a:t>Rs : Nombre de ressources utilisés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12825" y="1650325"/>
            <a:ext cx="21054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2418225" y="1650325"/>
            <a:ext cx="2153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572000" y="1650325"/>
            <a:ext cx="2153700" cy="3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677275" y="1650325"/>
            <a:ext cx="2153700" cy="3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19470" l="0" r="0" t="-19470"/>
          <a:stretch/>
        </p:blipFill>
        <p:spPr>
          <a:xfrm>
            <a:off x="4571925" y="3131550"/>
            <a:ext cx="828313" cy="45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19025" y="393750"/>
            <a:ext cx="7505700" cy="95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problème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							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1801825" y="1810725"/>
            <a:ext cx="5414100" cy="19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Nunito"/>
                <a:ea typeface="Nunito"/>
                <a:cs typeface="Nunito"/>
                <a:sym typeface="Nunito"/>
              </a:rPr>
              <a:t>Notre problème ici est que nous cherchons à répartir l'exécution de nos tâches sur les serveurs mis à notre disposition tout en minimisant le temps d'exécution, le coût d'exécution et l’utilisation des ressources.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 amt="90000"/>
          </a:blip>
          <a:srcRect b="11574" l="0" r="0" t="11567"/>
          <a:stretch/>
        </p:blipFill>
        <p:spPr>
          <a:xfrm>
            <a:off x="0" y="3076975"/>
            <a:ext cx="4543331" cy="205819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 amt="85000"/>
          </a:blip>
          <a:srcRect b="2534" l="0" r="0" t="2543"/>
          <a:stretch/>
        </p:blipFill>
        <p:spPr>
          <a:xfrm>
            <a:off x="4554525" y="3076975"/>
            <a:ext cx="4579954" cy="20581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4"/>
          <p:cNvSpPr txBox="1"/>
          <p:nvPr>
            <p:ph type="title"/>
          </p:nvPr>
        </p:nvSpPr>
        <p:spPr>
          <a:xfrm>
            <a:off x="836400" y="769175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par NSGA 2</a:t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NSGA 2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00" y="1910625"/>
            <a:ext cx="4108450" cy="24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025" y="1800200"/>
            <a:ext cx="3387822" cy="243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75" y="2291150"/>
            <a:ext cx="2609500" cy="1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975" y="2070800"/>
            <a:ext cx="1745450" cy="17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