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56" r:id="rId3"/>
    <p:sldId id="275" r:id="rId4"/>
    <p:sldId id="276" r:id="rId5"/>
    <p:sldId id="277" r:id="rId6"/>
    <p:sldId id="268" r:id="rId7"/>
    <p:sldId id="257" r:id="rId8"/>
    <p:sldId id="269" r:id="rId9"/>
    <p:sldId id="264" r:id="rId10"/>
    <p:sldId id="271" r:id="rId11"/>
    <p:sldId id="272" r:id="rId12"/>
    <p:sldId id="261" r:id="rId13"/>
    <p:sldId id="263" r:id="rId14"/>
    <p:sldId id="273" r:id="rId15"/>
    <p:sldId id="260" r:id="rId16"/>
    <p:sldId id="258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6" d="100"/>
          <a:sy n="66" d="100"/>
        </p:scale>
        <p:origin x="129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F2657-F4E4-450D-8627-96FD50E715BE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DAAFE-FCE8-4876-89E6-E89D8E99E9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05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AAFE-FCE8-4876-89E6-E89D8E99E90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42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9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8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20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14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80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00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8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1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7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8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8991-42E3-4D43-9850-17D52BFE9F1F}" type="datetimeFigureOut">
              <a:rPr lang="en-CA" smtClean="0"/>
              <a:t>29/05/2017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E69E-7672-4514-8253-51D0F2A0B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5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995680"/>
            <a:ext cx="7542212" cy="523208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 algn="ctr">
              <a:lnSpc>
                <a:spcPct val="95000"/>
              </a:lnSpc>
            </a:pPr>
            <a:r>
              <a:rPr lang="fr-FR" altLang="en-US" sz="5000" dirty="0">
                <a:latin typeface="Times New Roman" panose="02020603050405020304" pitchFamily="18" charset="0"/>
              </a:rPr>
              <a:t/>
            </a:r>
            <a:br>
              <a:rPr lang="fr-FR" altLang="en-US" sz="5000" dirty="0">
                <a:latin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File 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r>
              <a:rPr lang="en-CA" sz="5400" dirty="0"/>
              <a:t/>
            </a:r>
            <a:br>
              <a:rPr lang="en-CA" sz="5400" dirty="0"/>
            </a:br>
            <a:r>
              <a:rPr lang="fr-FR" altLang="en-US" sz="5000" dirty="0">
                <a:latin typeface="Times New Roman" panose="02020603050405020304" pitchFamily="18" charset="0"/>
              </a:rPr>
              <a:t/>
            </a:r>
            <a:br>
              <a:rPr lang="fr-FR" altLang="en-US" sz="5000" dirty="0">
                <a:latin typeface="Times New Roman" panose="02020603050405020304" pitchFamily="18" charset="0"/>
              </a:rPr>
            </a:br>
            <a:r>
              <a:rPr lang="fr-FR" altLang="en-US" sz="5000" dirty="0">
                <a:latin typeface="Times New Roman" panose="02020603050405020304" pitchFamily="18" charset="0"/>
              </a:rPr>
              <a:t/>
            </a:r>
            <a:br>
              <a:rPr lang="fr-FR" altLang="en-US" sz="5000" dirty="0">
                <a:latin typeface="Times New Roman" panose="02020603050405020304" pitchFamily="18" charset="0"/>
              </a:rPr>
            </a:br>
            <a:r>
              <a:rPr lang="fr-FR" altLang="en-US" sz="3600" dirty="0">
                <a:latin typeface="Times New Roman" panose="02020603050405020304" pitchFamily="18" charset="0"/>
              </a:rPr>
              <a:t/>
            </a:r>
            <a:br>
              <a:rPr lang="fr-FR" altLang="en-US" sz="3600" dirty="0">
                <a:latin typeface="Times New Roman" panose="02020603050405020304" pitchFamily="18" charset="0"/>
              </a:rPr>
            </a:br>
            <a:r>
              <a:rPr lang="fr-FR" altLang="en-US" sz="3600" dirty="0">
                <a:latin typeface="Times New Roman" panose="02020603050405020304" pitchFamily="18" charset="0"/>
              </a:rPr>
              <a:t>Team Members:      Wei &amp; Yas</a:t>
            </a:r>
            <a:br>
              <a:rPr lang="fr-FR" altLang="en-US" sz="3600" dirty="0">
                <a:latin typeface="Times New Roman" panose="02020603050405020304" pitchFamily="18" charset="0"/>
              </a:rPr>
            </a:br>
            <a:endParaRPr lang="en-US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851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5536" y="4145012"/>
            <a:ext cx="8291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type="submit" class="</a:t>
            </a:r>
            <a:r>
              <a:rPr lang="en-C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style="height: 50px; width: 505px; margin: auto; font-size: 20px; background-color: </a:t>
            </a:r>
            <a:r>
              <a:rPr lang="en-C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lightskyblue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value="Sign in!"&gt;&lt;/input&gt;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type="submit" class="</a:t>
            </a:r>
            <a:r>
              <a:rPr lang="en-C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"&gt;Sign in!&lt;/button&gt;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4280" y="2204864"/>
            <a:ext cx="4528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(Login button not working)</a:t>
            </a:r>
          </a:p>
        </p:txBody>
      </p:sp>
    </p:spTree>
    <p:extLst>
      <p:ext uri="{BB962C8B-B14F-4D97-AF65-F5344CB8AC3E}">
        <p14:creationId xmlns:p14="http://schemas.microsoft.com/office/powerpoint/2010/main" val="300106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3384376" cy="3143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1" y="2004494"/>
            <a:ext cx="4896544" cy="106446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689562"/>
            <a:ext cx="4896534" cy="9716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78221"/>
            <a:ext cx="3384376" cy="169093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999334"/>
            <a:ext cx="3384376" cy="381994"/>
          </a:xfrm>
          <a:prstGeom prst="rect">
            <a:avLst/>
          </a:prstGeom>
        </p:spPr>
      </p:pic>
      <p:cxnSp>
        <p:nvCxnSpPr>
          <p:cNvPr id="21" name="曲线连接符 20"/>
          <p:cNvCxnSpPr>
            <a:stCxn id="12" idx="1"/>
            <a:endCxn id="16" idx="0"/>
          </p:cNvCxnSpPr>
          <p:nvPr/>
        </p:nvCxnSpPr>
        <p:spPr>
          <a:xfrm rot="10800000" flipV="1">
            <a:off x="2159733" y="2536727"/>
            <a:ext cx="1692189" cy="64149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3" idx="3"/>
            <a:endCxn id="12" idx="0"/>
          </p:cNvCxnSpPr>
          <p:nvPr/>
        </p:nvCxnSpPr>
        <p:spPr>
          <a:xfrm>
            <a:off x="3851920" y="1353937"/>
            <a:ext cx="2448273" cy="65055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6" idx="3"/>
            <a:endCxn id="14" idx="0"/>
          </p:cNvCxnSpPr>
          <p:nvPr/>
        </p:nvCxnSpPr>
        <p:spPr>
          <a:xfrm>
            <a:off x="3851920" y="4023691"/>
            <a:ext cx="2448267" cy="66587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17" idx="0"/>
          </p:cNvCxnSpPr>
          <p:nvPr/>
        </p:nvCxnSpPr>
        <p:spPr>
          <a:xfrm rot="16200000" flipH="1">
            <a:off x="676543" y="4516145"/>
            <a:ext cx="1778246" cy="11881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8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268760"/>
            <a:ext cx="3340659" cy="3143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03" y="2141147"/>
            <a:ext cx="4940261" cy="10718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1495"/>
            <a:ext cx="3340658" cy="16916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04" y="4883744"/>
            <a:ext cx="4940260" cy="921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66718"/>
            <a:ext cx="3340658" cy="386618"/>
          </a:xfrm>
          <a:prstGeom prst="rect">
            <a:avLst/>
          </a:prstGeom>
        </p:spPr>
      </p:pic>
      <p:cxnSp>
        <p:nvCxnSpPr>
          <p:cNvPr id="15" name="曲线连接符 14"/>
          <p:cNvCxnSpPr>
            <a:stCxn id="6" idx="3"/>
            <a:endCxn id="8" idx="0"/>
          </p:cNvCxnSpPr>
          <p:nvPr/>
        </p:nvCxnSpPr>
        <p:spPr>
          <a:xfrm>
            <a:off x="3808202" y="1425945"/>
            <a:ext cx="2470132" cy="71520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1"/>
            <a:endCxn id="9" idx="0"/>
          </p:cNvCxnSpPr>
          <p:nvPr/>
        </p:nvCxnSpPr>
        <p:spPr>
          <a:xfrm rot="10800000" flipV="1">
            <a:off x="2137873" y="2677061"/>
            <a:ext cx="1670330" cy="64443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9" idx="3"/>
            <a:endCxn id="10" idx="0"/>
          </p:cNvCxnSpPr>
          <p:nvPr/>
        </p:nvCxnSpPr>
        <p:spPr>
          <a:xfrm>
            <a:off x="3808202" y="4167336"/>
            <a:ext cx="2470132" cy="71640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0" idx="1"/>
            <a:endCxn id="11" idx="0"/>
          </p:cNvCxnSpPr>
          <p:nvPr/>
        </p:nvCxnSpPr>
        <p:spPr>
          <a:xfrm rot="10800000" flipV="1">
            <a:off x="2137874" y="5344504"/>
            <a:ext cx="1670331" cy="72221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07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75" y="1052736"/>
            <a:ext cx="3384376" cy="245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29881"/>
            <a:ext cx="5328592" cy="1987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31" y="4278285"/>
            <a:ext cx="3833124" cy="1166939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8" idx="2"/>
            <a:endCxn id="10" idx="0"/>
          </p:cNvCxnSpPr>
          <p:nvPr/>
        </p:nvCxnSpPr>
        <p:spPr>
          <a:xfrm flipH="1">
            <a:off x="4427984" y="1298291"/>
            <a:ext cx="379" cy="431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427984" y="3717032"/>
            <a:ext cx="2909" cy="5612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4" y="6005598"/>
            <a:ext cx="7981770" cy="447738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11" idx="2"/>
            <a:endCxn id="6" idx="0"/>
          </p:cNvCxnSpPr>
          <p:nvPr/>
        </p:nvCxnSpPr>
        <p:spPr>
          <a:xfrm>
            <a:off x="4430893" y="5445224"/>
            <a:ext cx="3786" cy="5603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9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8" y="1052736"/>
            <a:ext cx="4475572" cy="12961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4392446" cy="15695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168352" cy="17601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83" y="4221088"/>
            <a:ext cx="3176681" cy="1786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59" y="5229200"/>
            <a:ext cx="3210373" cy="1438476"/>
          </a:xfrm>
          <a:prstGeom prst="rect">
            <a:avLst/>
          </a:prstGeom>
        </p:spPr>
      </p:pic>
      <p:cxnSp>
        <p:nvCxnSpPr>
          <p:cNvPr id="18" name="曲线连接符 17"/>
          <p:cNvCxnSpPr>
            <a:stCxn id="6" idx="3"/>
            <a:endCxn id="12" idx="0"/>
          </p:cNvCxnSpPr>
          <p:nvPr/>
        </p:nvCxnSpPr>
        <p:spPr>
          <a:xfrm>
            <a:off x="4932040" y="1700808"/>
            <a:ext cx="2232248" cy="50405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1"/>
            <a:endCxn id="10" idx="3"/>
          </p:cNvCxnSpPr>
          <p:nvPr/>
        </p:nvCxnSpPr>
        <p:spPr>
          <a:xfrm rot="10800000" flipV="1">
            <a:off x="4859990" y="3084961"/>
            <a:ext cx="720122" cy="76875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2"/>
            <a:endCxn id="14" idx="1"/>
          </p:cNvCxnSpPr>
          <p:nvPr/>
        </p:nvCxnSpPr>
        <p:spPr>
          <a:xfrm rot="16200000" flipH="1">
            <a:off x="3879867" y="3422370"/>
            <a:ext cx="475817" cy="29080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flipV="1">
            <a:off x="3635896" y="4437112"/>
            <a:ext cx="1935887" cy="18002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flipV="1">
            <a:off x="4603839" y="5114287"/>
            <a:ext cx="2848481" cy="141105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0800000">
            <a:off x="4499993" y="3356992"/>
            <a:ext cx="2660131" cy="11234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5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learned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5287113" cy="10574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5410956" cy="13622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35" y="2264814"/>
            <a:ext cx="3602021" cy="109217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21" y="4312816"/>
            <a:ext cx="1581371" cy="1752845"/>
          </a:xfrm>
          <a:prstGeom prst="rect">
            <a:avLst/>
          </a:prstGeom>
        </p:spPr>
      </p:pic>
      <p:cxnSp>
        <p:nvCxnSpPr>
          <p:cNvPr id="18" name="曲线连接符 17"/>
          <p:cNvCxnSpPr>
            <a:stCxn id="8" idx="3"/>
            <a:endCxn id="12" idx="0"/>
          </p:cNvCxnSpPr>
          <p:nvPr/>
        </p:nvCxnSpPr>
        <p:spPr>
          <a:xfrm>
            <a:off x="5754657" y="1653456"/>
            <a:ext cx="1120789" cy="61135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2" idx="1"/>
            <a:endCxn id="10" idx="0"/>
          </p:cNvCxnSpPr>
          <p:nvPr/>
        </p:nvCxnSpPr>
        <p:spPr>
          <a:xfrm rot="10800000" flipV="1">
            <a:off x="3173023" y="2810902"/>
            <a:ext cx="1901413" cy="618097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>
            <a:off x="3563888" y="4110132"/>
            <a:ext cx="3311558" cy="169513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703390" y="4560390"/>
            <a:ext cx="1440159" cy="133762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1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 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77" y="2132856"/>
            <a:ext cx="3590925" cy="290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8882"/>
            <a:ext cx="4345156" cy="40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7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27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124744"/>
            <a:ext cx="8136904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File Management System uses the following:</a:t>
            </a:r>
          </a:p>
          <a:p>
            <a:pPr marL="0" indent="0"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 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Languages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Twig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Slim/Slim and Slim/Views </a:t>
            </a:r>
          </a:p>
          <a:p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Simotod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/Slim-download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0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47700" y="332656"/>
            <a:ext cx="8189913" cy="8640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anose="05000000000000000000" pitchFamily="2" charset="2"/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anose="05000000000000000000" pitchFamily="2" charset="2"/>
              <a:defRPr sz="3000" b="1"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anose="05000000000000000000" pitchFamily="2" charset="2"/>
              <a:defRPr sz="3000" b="1"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anose="05000000000000000000" pitchFamily="2" charset="2"/>
              <a:defRPr sz="3000" b="1"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anose="05000000000000000000" pitchFamily="2" charset="2"/>
              <a:defRPr sz="3000" b="1">
                <a:solidFill>
                  <a:schemeClr val="tx2"/>
                </a:solidFill>
                <a:latin typeface="Arial Narrow" panose="020B0606020202030204" pitchFamily="34" charset="0"/>
              </a:defRPr>
            </a:lvl5pPr>
            <a:lvl6pPr marL="4572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anose="05000000000000000000" pitchFamily="2" charset="2"/>
              <a:defRPr sz="3000" b="1">
                <a:solidFill>
                  <a:schemeClr val="tx2"/>
                </a:solidFill>
                <a:latin typeface="Arial Narrow" panose="020B0606020202030204" pitchFamily="34" charset="0"/>
              </a:defRPr>
            </a:lvl6pPr>
            <a:lvl7pPr marL="9144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anose="05000000000000000000" pitchFamily="2" charset="2"/>
              <a:defRPr sz="3000" b="1">
                <a:solidFill>
                  <a:schemeClr val="tx2"/>
                </a:solidFill>
                <a:latin typeface="Arial Narrow" panose="020B0606020202030204" pitchFamily="34" charset="0"/>
              </a:defRPr>
            </a:lvl7pPr>
            <a:lvl8pPr marL="13716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anose="05000000000000000000" pitchFamily="2" charset="2"/>
              <a:defRPr sz="3000" b="1">
                <a:solidFill>
                  <a:schemeClr val="tx2"/>
                </a:solidFill>
                <a:latin typeface="Arial Narrow" panose="020B0606020202030204" pitchFamily="34" charset="0"/>
              </a:defRPr>
            </a:lvl8pPr>
            <a:lvl9pPr marL="1828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anose="05000000000000000000" pitchFamily="2" charset="2"/>
              <a:defRPr sz="3000" b="1">
                <a:solidFill>
                  <a:schemeClr val="tx2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dirty="0"/>
              <a:t> </a:t>
            </a:r>
            <a:r>
              <a:rPr lang="en-US" alt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File Management System?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1412776"/>
            <a:ext cx="734481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 System is basically a software that manages data files.</a:t>
            </a:r>
          </a:p>
          <a:p>
            <a:endParaRPr lang="en-CA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 the ability to </a:t>
            </a:r>
            <a:r>
              <a:rPr lang="en-CA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add, delete and modify </a:t>
            </a:r>
            <a:r>
              <a:rPr lang="en-CA" sz="3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users’access</a:t>
            </a:r>
            <a:r>
              <a:rPr lang="en-CA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levels. </a:t>
            </a:r>
            <a:endParaRPr lang="en-CA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view, upload, </a:t>
            </a:r>
            <a:r>
              <a:rPr lang="en-CA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list, delete, </a:t>
            </a:r>
            <a:r>
              <a:rPr lang="en-CA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files</a:t>
            </a:r>
            <a:r>
              <a:rPr lang="en-CA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CA" sz="2800" dirty="0">
              <a:solidFill>
                <a:srgbClr val="000000"/>
              </a:solidFill>
              <a:latin typeface="Roboto-300"/>
            </a:endParaRPr>
          </a:p>
          <a:p>
            <a:endParaRPr lang="en-CA" dirty="0">
              <a:solidFill>
                <a:srgbClr val="000000"/>
              </a:solidFill>
              <a:latin typeface="Roboto-300"/>
            </a:endParaRPr>
          </a:p>
          <a:p>
            <a:r>
              <a:rPr lang="en-CA" dirty="0">
                <a:solidFill>
                  <a:srgbClr val="000000"/>
                </a:solidFill>
                <a:latin typeface="Roboto-300"/>
              </a:rPr>
              <a:t> </a:t>
            </a:r>
          </a:p>
          <a:p>
            <a:endParaRPr lang="en-CA" dirty="0">
              <a:solidFill>
                <a:srgbClr val="000000"/>
              </a:solidFill>
              <a:latin typeface="Roboto-300"/>
            </a:endParaRPr>
          </a:p>
        </p:txBody>
      </p:sp>
    </p:spTree>
    <p:extLst>
      <p:ext uri="{BB962C8B-B14F-4D97-AF65-F5344CB8AC3E}">
        <p14:creationId xmlns:p14="http://schemas.microsoft.com/office/powerpoint/2010/main" val="146596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772400" cy="5334000"/>
          </a:xfrm>
          <a:prstGeom prst="rect">
            <a:avLst/>
          </a:prstGeom>
        </p:spPr>
      </p:pic>
      <p:sp>
        <p:nvSpPr>
          <p:cNvPr id="3" name="标题 57"/>
          <p:cNvSpPr txBox="1">
            <a:spLocks/>
          </p:cNvSpPr>
          <p:nvPr/>
        </p:nvSpPr>
        <p:spPr>
          <a:xfrm>
            <a:off x="493204" y="234206"/>
            <a:ext cx="8229600" cy="74652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 System Examples: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7"/>
          <p:cNvSpPr txBox="1">
            <a:spLocks/>
          </p:cNvSpPr>
          <p:nvPr/>
        </p:nvSpPr>
        <p:spPr>
          <a:xfrm>
            <a:off x="493204" y="378222"/>
            <a:ext cx="8229600" cy="74652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 System Examples: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97205"/>
            <a:ext cx="7696200" cy="53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59632" y="1124744"/>
            <a:ext cx="7200800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a choice of English or French language.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(non-admin) user can: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Upload, rename, delete, list and download files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Reports </a:t>
            </a:r>
          </a:p>
          <a:p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user manages other users: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view, delete and block users  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other users’ access level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other users’ activities </a:t>
            </a:r>
          </a:p>
        </p:txBody>
      </p:sp>
      <p:sp>
        <p:nvSpPr>
          <p:cNvPr id="3" name="标题 57"/>
          <p:cNvSpPr txBox="1">
            <a:spLocks/>
          </p:cNvSpPr>
          <p:nvPr/>
        </p:nvSpPr>
        <p:spPr>
          <a:xfrm>
            <a:off x="493204" y="404664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System</a:t>
            </a:r>
            <a:endParaRPr lang="en-CA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59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5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724128" y="2132857"/>
            <a:ext cx="2520280" cy="36441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4" y="3577223"/>
            <a:ext cx="865955" cy="865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47" y="3430193"/>
            <a:ext cx="1160016" cy="11600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99" y="5272967"/>
            <a:ext cx="1008112" cy="10081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7" y="4105815"/>
            <a:ext cx="1080000" cy="105132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85" y="2829873"/>
            <a:ext cx="1080000" cy="1051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85" y="4077060"/>
            <a:ext cx="1080000" cy="1051425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>
            <a:off x="1431039" y="4010201"/>
            <a:ext cx="68470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10" idx="0"/>
          </p:cNvCxnSpPr>
          <p:nvPr/>
        </p:nvCxnSpPr>
        <p:spPr>
          <a:xfrm>
            <a:off x="2695755" y="4590209"/>
            <a:ext cx="0" cy="68275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3"/>
            <a:endCxn id="19" idx="1"/>
          </p:cNvCxnSpPr>
          <p:nvPr/>
        </p:nvCxnSpPr>
        <p:spPr>
          <a:xfrm flipV="1">
            <a:off x="3275763" y="3355586"/>
            <a:ext cx="864822" cy="654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3"/>
            <a:endCxn id="20" idx="1"/>
          </p:cNvCxnSpPr>
          <p:nvPr/>
        </p:nvCxnSpPr>
        <p:spPr>
          <a:xfrm>
            <a:off x="3275763" y="4010201"/>
            <a:ext cx="864822" cy="59257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3"/>
          </p:cNvCxnSpPr>
          <p:nvPr/>
        </p:nvCxnSpPr>
        <p:spPr>
          <a:xfrm>
            <a:off x="5220585" y="3355586"/>
            <a:ext cx="1220712" cy="1275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</p:cNvCxnSpPr>
          <p:nvPr/>
        </p:nvCxnSpPr>
        <p:spPr>
          <a:xfrm>
            <a:off x="5220585" y="4602773"/>
            <a:ext cx="1220712" cy="28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1" idx="0"/>
            <a:endCxn id="8" idx="0"/>
          </p:cNvCxnSpPr>
          <p:nvPr/>
        </p:nvCxnSpPr>
        <p:spPr>
          <a:xfrm rot="16200000" flipH="1" flipV="1">
            <a:off x="4191344" y="637268"/>
            <a:ext cx="1297336" cy="4288513"/>
          </a:xfrm>
          <a:prstGeom prst="bentConnector3">
            <a:avLst>
              <a:gd name="adj1" fmla="val -40505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776641" y="1200614"/>
            <a:ext cx="9749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2000" b="1" cap="none" spc="0" dirty="0">
                <a:ln w="17780" cmpd="sng">
                  <a:solidFill>
                    <a:schemeClr val="accent1"/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Log out</a:t>
            </a:r>
            <a:endParaRPr lang="zh-CN" altLang="en-US" sz="2000" b="1" cap="none" spc="0" dirty="0">
              <a:ln w="17780" cmpd="sng">
                <a:solidFill>
                  <a:schemeClr val="accent1"/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8" name="标题 57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  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7" y="2827393"/>
            <a:ext cx="1076475" cy="1047896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19" idx="3"/>
          </p:cNvCxnSpPr>
          <p:nvPr/>
        </p:nvCxnSpPr>
        <p:spPr>
          <a:xfrm flipV="1">
            <a:off x="5220585" y="3351341"/>
            <a:ext cx="1220712" cy="4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0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55576" y="1268760"/>
            <a:ext cx="1512168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  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73" y="1697618"/>
            <a:ext cx="1076475" cy="10478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09054" y="1772816"/>
            <a:ext cx="10052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Rename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5810" y="1379121"/>
            <a:ext cx="9140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Upload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0622" y="2564904"/>
            <a:ext cx="121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Download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88114" y="2204864"/>
            <a:ext cx="847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Delete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769774" y="4862308"/>
            <a:ext cx="1512168" cy="16630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矩形 29"/>
          <p:cNvSpPr/>
          <p:nvPr/>
        </p:nvSpPr>
        <p:spPr>
          <a:xfrm>
            <a:off x="7181629" y="5291916"/>
            <a:ext cx="6884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33547" y="4931876"/>
            <a:ext cx="5788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Edit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76648" y="6011996"/>
            <a:ext cx="7328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02312" y="5651956"/>
            <a:ext cx="847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CA" altLang="zh-CN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Delete</a:t>
            </a:r>
            <a:endParaRPr lang="zh-CN" altLang="en-US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73" y="5169877"/>
            <a:ext cx="1076475" cy="104789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32" y="3501008"/>
            <a:ext cx="865955" cy="86595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13" idx="1"/>
            <a:endCxn id="19" idx="3"/>
          </p:cNvCxnSpPr>
          <p:nvPr/>
        </p:nvCxnSpPr>
        <p:spPr>
          <a:xfrm flipH="1" flipV="1">
            <a:off x="2267744" y="2204864"/>
            <a:ext cx="1659829" cy="16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5" idx="0"/>
            <a:endCxn id="13" idx="2"/>
          </p:cNvCxnSpPr>
          <p:nvPr/>
        </p:nvCxnSpPr>
        <p:spPr>
          <a:xfrm flipV="1">
            <a:off x="4465810" y="2745514"/>
            <a:ext cx="1" cy="755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5" idx="2"/>
            <a:endCxn id="24" idx="0"/>
          </p:cNvCxnSpPr>
          <p:nvPr/>
        </p:nvCxnSpPr>
        <p:spPr>
          <a:xfrm>
            <a:off x="4465810" y="4366963"/>
            <a:ext cx="1" cy="802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3"/>
            <a:endCxn id="29" idx="1"/>
          </p:cNvCxnSpPr>
          <p:nvPr/>
        </p:nvCxnSpPr>
        <p:spPr>
          <a:xfrm>
            <a:off x="5004048" y="5693825"/>
            <a:ext cx="176572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55834" y="4583754"/>
            <a:ext cx="16642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Admin only</a:t>
            </a:r>
            <a:endParaRPr lang="zh-CN" altLang="en-US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2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57"/>
          <p:cNvSpPr>
            <a:spLocks noGrp="1"/>
          </p:cNvSpPr>
          <p:nvPr>
            <p:ph type="title"/>
          </p:nvPr>
        </p:nvSpPr>
        <p:spPr>
          <a:xfrm>
            <a:off x="49320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  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79712" y="1124744"/>
            <a:ext cx="4968552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The code we will develop include some URLs.</a:t>
            </a:r>
          </a:p>
          <a:p>
            <a:r>
              <a:rPr lang="en-US" sz="2000" b="1" dirty="0"/>
              <a:t>The list is shown below: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/login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/register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/passwordreset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/logout</a:t>
            </a:r>
            <a:endParaRPr lang="en-CA" sz="2000" b="1" dirty="0"/>
          </a:p>
        </p:txBody>
      </p:sp>
      <p:sp>
        <p:nvSpPr>
          <p:cNvPr id="4" name="矩形 3"/>
          <p:cNvSpPr/>
          <p:nvPr/>
        </p:nvSpPr>
        <p:spPr>
          <a:xfrm>
            <a:off x="5796136" y="4298320"/>
            <a:ext cx="2941538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/>
              <a:t>Admin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/admin/list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/admin/edit/:userid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/admin/delete/:userid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/admin/block/:userid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/admin/view/:userid</a:t>
            </a:r>
            <a:endParaRPr lang="en-CA" sz="2000" b="1" dirty="0"/>
          </a:p>
        </p:txBody>
      </p:sp>
      <p:sp>
        <p:nvSpPr>
          <p:cNvPr id="6" name="矩形 5"/>
          <p:cNvSpPr/>
          <p:nvPr/>
        </p:nvSpPr>
        <p:spPr>
          <a:xfrm>
            <a:off x="467544" y="4266962"/>
            <a:ext cx="2520280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/>
              <a:t>No-admin User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/upload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/list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/download/:fileid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/delete/:fileid</a:t>
            </a:r>
            <a:endParaRPr lang="en-CA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/rename/:fileid</a:t>
            </a:r>
            <a:endParaRPr lang="en-CA" sz="2000" b="1" dirty="0"/>
          </a:p>
        </p:txBody>
      </p:sp>
      <p:cxnSp>
        <p:nvCxnSpPr>
          <p:cNvPr id="11" name="直接箭头连接符 10"/>
          <p:cNvCxnSpPr>
            <a:stCxn id="2" idx="2"/>
            <a:endCxn id="6" idx="0"/>
          </p:cNvCxnSpPr>
          <p:nvPr/>
        </p:nvCxnSpPr>
        <p:spPr>
          <a:xfrm flipH="1">
            <a:off x="1727684" y="3063736"/>
            <a:ext cx="2736304" cy="12032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4" idx="0"/>
          </p:cNvCxnSpPr>
          <p:nvPr/>
        </p:nvCxnSpPr>
        <p:spPr>
          <a:xfrm>
            <a:off x="4463988" y="3063736"/>
            <a:ext cx="2802917" cy="12345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0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980728"/>
            <a:ext cx="828092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83568" y="2348880"/>
            <a:ext cx="8003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\Slim\Route::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setDefaultConditions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(array(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=&gt; '(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en|fr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)'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385771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6A6A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Slim</a:t>
            </a:r>
            <a:r>
              <a:rPr lang="en-CA" sz="2800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lets you assign </a:t>
            </a:r>
            <a:r>
              <a:rPr lang="en-CA" sz="2800" b="1" dirty="0">
                <a:solidFill>
                  <a:srgbClr val="6A6A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CA" sz="2800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CA" sz="2800" b="1" dirty="0">
                <a:solidFill>
                  <a:srgbClr val="6A6A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CA" sz="2800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parameters.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4221088"/>
            <a:ext cx="7848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/>
              <a:t>$app-&gt;get('(/:</a:t>
            </a:r>
            <a:r>
              <a:rPr lang="en-CA" sz="3200" dirty="0" err="1"/>
              <a:t>lang</a:t>
            </a:r>
            <a:r>
              <a:rPr lang="en-CA" sz="3200" dirty="0"/>
              <a:t>)/', function($</a:t>
            </a:r>
            <a:r>
              <a:rPr lang="en-CA" sz="3200" dirty="0" err="1"/>
              <a:t>lang</a:t>
            </a:r>
            <a:r>
              <a:rPr lang="en-CA" sz="3200" dirty="0"/>
              <a:t> = '</a:t>
            </a:r>
            <a:r>
              <a:rPr lang="en-CA" sz="3200" dirty="0" err="1"/>
              <a:t>en</a:t>
            </a:r>
            <a:r>
              <a:rPr lang="en-CA" sz="3200" dirty="0"/>
              <a:t>') use ($app) {</a:t>
            </a:r>
          </a:p>
          <a:p>
            <a:r>
              <a:rPr lang="en-CA" sz="3200" dirty="0"/>
              <a:t>    $app-&gt;render($</a:t>
            </a:r>
            <a:r>
              <a:rPr lang="en-CA" sz="3200" dirty="0" err="1"/>
              <a:t>lang</a:t>
            </a:r>
            <a:r>
              <a:rPr lang="en-CA" sz="3200" dirty="0"/>
              <a:t> . '/</a:t>
            </a:r>
            <a:r>
              <a:rPr lang="en-CA" sz="3200" dirty="0" err="1"/>
              <a:t>register.html.twig</a:t>
            </a:r>
            <a:r>
              <a:rPr lang="en-CA" sz="3200" dirty="0"/>
              <a:t>');</a:t>
            </a:r>
          </a:p>
          <a:p>
            <a:r>
              <a:rPr lang="en-CA" sz="3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907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344</Words>
  <Application>Microsoft Office PowerPoint</Application>
  <PresentationFormat>On-screen Show (4:3)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Roboto-300</vt:lpstr>
      <vt:lpstr>Times New Roman</vt:lpstr>
      <vt:lpstr>Wingdings</vt:lpstr>
      <vt:lpstr>Office 主题​​</vt:lpstr>
      <vt:lpstr> Online File  Management System    Team Members:      Wei &amp; Yas </vt:lpstr>
      <vt:lpstr>PowerPoint Presentation</vt:lpstr>
      <vt:lpstr>PowerPoint Presentation</vt:lpstr>
      <vt:lpstr>PowerPoint Presentation</vt:lpstr>
      <vt:lpstr>PowerPoint Presentation</vt:lpstr>
      <vt:lpstr>Solution Overview  </vt:lpstr>
      <vt:lpstr>Solution Overview  </vt:lpstr>
      <vt:lpstr>Solution Overview  </vt:lpstr>
      <vt:lpstr>Challenges and Solutions </vt:lpstr>
      <vt:lpstr>Challenges and Solutions </vt:lpstr>
      <vt:lpstr>Challenges and Solutions </vt:lpstr>
      <vt:lpstr>PowerPoint Presentation</vt:lpstr>
      <vt:lpstr>Challenges and Solutions </vt:lpstr>
      <vt:lpstr>What we learned </vt:lpstr>
      <vt:lpstr>What we learned </vt:lpstr>
      <vt:lpstr>Future Work  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Wei_Shao</dc:creator>
  <cp:lastModifiedBy>student (password is student)</cp:lastModifiedBy>
  <cp:revision>181</cp:revision>
  <dcterms:created xsi:type="dcterms:W3CDTF">2017-04-29T22:13:59Z</dcterms:created>
  <dcterms:modified xsi:type="dcterms:W3CDTF">2017-05-29T13:24:46Z</dcterms:modified>
</cp:coreProperties>
</file>