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566ce48d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566ce48d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e65989dd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e65989dd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e65989dd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e65989dd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566ce48d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566ce48d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e65989dd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e65989dd5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376b41a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376b41a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e65989d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e65989d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376b41a2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376b41a2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376b41a2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376b41a2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566ce48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566ce48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566ce48d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566ce48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566ce48d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566ce48d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e65989dd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e65989dd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w3schools.com/css/css3_animations.asp" TargetMode="External"/><Relationship Id="rId4" Type="http://schemas.openxmlformats.org/officeDocument/2006/relationships/hyperlink" Target="https://en.wikipedia.org/wiki/CSS_animatio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09525" y="433275"/>
            <a:ext cx="8520600" cy="297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7000"/>
          </a:p>
          <a:p>
            <a:pPr indent="0" lvl="0" marL="0" rtl="0" algn="ctr">
              <a:spcBef>
                <a:spcPts val="0"/>
              </a:spcBef>
              <a:spcAft>
                <a:spcPts val="0"/>
              </a:spcAft>
              <a:buNone/>
            </a:pPr>
            <a:r>
              <a:rPr lang="fr" sz="7000"/>
              <a:t>ANIMATION</a:t>
            </a:r>
            <a:endParaRPr sz="7000"/>
          </a:p>
          <a:p>
            <a:pPr indent="0" lvl="0" marL="0" rtl="0" algn="ctr">
              <a:spcBef>
                <a:spcPts val="0"/>
              </a:spcBef>
              <a:spcAft>
                <a:spcPts val="0"/>
              </a:spcAft>
              <a:buNone/>
            </a:pPr>
            <a:r>
              <a:rPr lang="fr" sz="7000"/>
              <a:t>TRANSITION</a:t>
            </a:r>
            <a:endParaRPr sz="7000"/>
          </a:p>
          <a:p>
            <a:pPr indent="0" lvl="0" marL="0" rtl="0" algn="ctr">
              <a:spcBef>
                <a:spcPts val="0"/>
              </a:spcBef>
              <a:spcAft>
                <a:spcPts val="0"/>
              </a:spcAft>
              <a:buNone/>
            </a:pPr>
            <a:r>
              <a:rPr lang="fr" sz="7000"/>
              <a:t>SLIDE</a:t>
            </a:r>
            <a:endParaRPr sz="7000"/>
          </a:p>
          <a:p>
            <a:pPr indent="0" lvl="0" marL="0" rtl="0" algn="l">
              <a:spcBef>
                <a:spcPts val="0"/>
              </a:spcBef>
              <a:spcAft>
                <a:spcPts val="0"/>
              </a:spcAft>
              <a:buNone/>
            </a:pPr>
            <a:r>
              <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idx="1" type="body"/>
          </p:nvPr>
        </p:nvSpPr>
        <p:spPr>
          <a:xfrm>
            <a:off x="819150" y="830625"/>
            <a:ext cx="7505700" cy="31527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fr" sz="1600">
                <a:solidFill>
                  <a:srgbClr val="000000"/>
                </a:solidFill>
              </a:rPr>
              <a:t>Les Transitions permettent de modifier les valeurs de propriétés CSS dans le temps, d’un état A à un état B. Par exemple, il est possible de modifier la taille d’un élément progressivement.</a:t>
            </a:r>
            <a:endParaRPr sz="1600">
              <a:solidFill>
                <a:srgbClr val="000000"/>
              </a:solidFill>
            </a:endParaRPr>
          </a:p>
          <a:p>
            <a:pPr indent="0" lvl="0" marL="0" rtl="0" algn="l">
              <a:spcBef>
                <a:spcPts val="500"/>
              </a:spcBef>
              <a:spcAft>
                <a:spcPts val="0"/>
              </a:spcAft>
              <a:buNone/>
            </a:pPr>
            <a:r>
              <a:rPr lang="fr" sz="1600">
                <a:solidFill>
                  <a:srgbClr val="000000"/>
                </a:solidFill>
              </a:rPr>
              <a:t>Les transitions CSS vous permettent de choisir :</a:t>
            </a:r>
            <a:endParaRPr sz="1600">
              <a:solidFill>
                <a:srgbClr val="000000"/>
              </a:solidFill>
            </a:endParaRPr>
          </a:p>
          <a:p>
            <a:pPr indent="0" lvl="0" marL="0" rtl="0" algn="l">
              <a:spcBef>
                <a:spcPts val="500"/>
              </a:spcBef>
              <a:spcAft>
                <a:spcPts val="0"/>
              </a:spcAft>
              <a:buNone/>
            </a:pPr>
            <a:r>
              <a:rPr lang="fr" sz="1600">
                <a:solidFill>
                  <a:srgbClr val="000000"/>
                </a:solidFill>
                <a:latin typeface="Arial"/>
                <a:ea typeface="Arial"/>
                <a:cs typeface="Arial"/>
                <a:sym typeface="Arial"/>
              </a:rPr>
              <a:t>•</a:t>
            </a:r>
            <a:r>
              <a:rPr lang="fr" sz="1600">
                <a:solidFill>
                  <a:srgbClr val="000000"/>
                </a:solidFill>
              </a:rPr>
              <a:t>les propriétés à animer en les listant explicitement</a:t>
            </a:r>
            <a:endParaRPr sz="1600">
              <a:solidFill>
                <a:srgbClr val="000000"/>
              </a:solidFill>
            </a:endParaRPr>
          </a:p>
          <a:p>
            <a:pPr indent="0" lvl="0" marL="0" rtl="0" algn="l">
              <a:spcBef>
                <a:spcPts val="500"/>
              </a:spcBef>
              <a:spcAft>
                <a:spcPts val="0"/>
              </a:spcAft>
              <a:buNone/>
            </a:pPr>
            <a:r>
              <a:rPr lang="fr" sz="1600">
                <a:solidFill>
                  <a:srgbClr val="000000"/>
                </a:solidFill>
                <a:latin typeface="Arial"/>
                <a:ea typeface="Arial"/>
                <a:cs typeface="Arial"/>
                <a:sym typeface="Arial"/>
              </a:rPr>
              <a:t>•</a:t>
            </a:r>
            <a:r>
              <a:rPr lang="fr" sz="1600">
                <a:solidFill>
                  <a:srgbClr val="000000"/>
                </a:solidFill>
              </a:rPr>
              <a:t>le début de l'animation</a:t>
            </a:r>
            <a:endParaRPr sz="1600">
              <a:solidFill>
                <a:srgbClr val="000000"/>
              </a:solidFill>
            </a:endParaRPr>
          </a:p>
          <a:p>
            <a:pPr indent="0" lvl="0" marL="0" rtl="0" algn="l">
              <a:spcBef>
                <a:spcPts val="500"/>
              </a:spcBef>
              <a:spcAft>
                <a:spcPts val="0"/>
              </a:spcAft>
              <a:buNone/>
            </a:pPr>
            <a:r>
              <a:rPr lang="fr" sz="1600">
                <a:solidFill>
                  <a:srgbClr val="000000"/>
                </a:solidFill>
                <a:latin typeface="Arial"/>
                <a:ea typeface="Arial"/>
                <a:cs typeface="Arial"/>
                <a:sym typeface="Arial"/>
              </a:rPr>
              <a:t>•</a:t>
            </a:r>
            <a:r>
              <a:rPr lang="fr" sz="1600">
                <a:solidFill>
                  <a:srgbClr val="000000"/>
                </a:solidFill>
              </a:rPr>
              <a:t>la durée de l'animation</a:t>
            </a:r>
            <a:endParaRPr sz="1600">
              <a:solidFill>
                <a:srgbClr val="000000"/>
              </a:solidFill>
            </a:endParaRPr>
          </a:p>
          <a:p>
            <a:pPr indent="0" lvl="0" marL="0" rtl="0" algn="l">
              <a:spcBef>
                <a:spcPts val="500"/>
              </a:spcBef>
              <a:spcAft>
                <a:spcPts val="0"/>
              </a:spcAft>
              <a:buNone/>
            </a:pPr>
            <a:r>
              <a:rPr lang="fr" sz="1600">
                <a:solidFill>
                  <a:srgbClr val="000000"/>
                </a:solidFill>
                <a:latin typeface="Arial"/>
                <a:ea typeface="Arial"/>
                <a:cs typeface="Arial"/>
                <a:sym typeface="Arial"/>
              </a:rPr>
              <a:t>•</a:t>
            </a:r>
            <a:r>
              <a:rPr lang="fr" sz="1600">
                <a:solidFill>
                  <a:srgbClr val="000000"/>
                </a:solidFill>
              </a:rPr>
              <a:t>la façon dont la transition s'exécutera</a:t>
            </a:r>
            <a:endParaRPr sz="1600">
              <a:solidFill>
                <a:srgbClr val="000000"/>
              </a:solidFill>
              <a:latin typeface="Arial"/>
              <a:ea typeface="Arial"/>
              <a:cs typeface="Arial"/>
              <a:sym typeface="Arial"/>
            </a:endParaRPr>
          </a:p>
          <a:p>
            <a:pPr indent="0" lvl="0" marL="0" rtl="0" algn="l">
              <a:spcBef>
                <a:spcPts val="0"/>
              </a:spcBef>
              <a:spcAft>
                <a:spcPts val="1600"/>
              </a:spcAft>
              <a:buNone/>
            </a:pPr>
            <a:r>
              <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3" name="Google Shape;193;p23"/>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7000"/>
              <a:t>SLIDE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212625" y="213100"/>
            <a:ext cx="7053600" cy="53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introduction: </a:t>
            </a:r>
            <a:endParaRPr/>
          </a:p>
          <a:p>
            <a:pPr indent="0" lvl="0" marL="0" rtl="0" algn="l">
              <a:lnSpc>
                <a:spcPct val="115000"/>
              </a:lnSpc>
              <a:spcBef>
                <a:spcPts val="600"/>
              </a:spcBef>
              <a:spcAft>
                <a:spcPts val="0"/>
              </a:spcAft>
              <a:buNone/>
            </a:pPr>
            <a:r>
              <a:rPr lang="fr" sz="2200">
                <a:solidFill>
                  <a:srgbClr val="ACC2C9"/>
                </a:solidFill>
                <a:latin typeface="Arial"/>
                <a:ea typeface="Arial"/>
                <a:cs typeface="Arial"/>
                <a:sym typeface="Arial"/>
              </a:rPr>
              <a:t>•</a:t>
            </a:r>
            <a:r>
              <a:rPr lang="fr" sz="2200">
                <a:solidFill>
                  <a:srgbClr val="DFE6D0"/>
                </a:solidFill>
                <a:latin typeface="Arial"/>
                <a:ea typeface="Arial"/>
                <a:cs typeface="Arial"/>
                <a:sym typeface="Arial"/>
              </a:rPr>
              <a:t>Un diaporama peut être utilisé pour afficher du texte ou des images qui défilent continuellement d'une diapositive à l'autre pour afficher son contenu. Cet article montre une approche de la création d'un diaporama en utilisant uniquement HTML et CSS</a:t>
            </a:r>
            <a:endParaRPr sz="2200">
              <a:solidFill>
                <a:srgbClr val="DFE6D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9" name="Google Shape;209;p26"/>
          <p:cNvPicPr preferRelativeResize="0"/>
          <p:nvPr/>
        </p:nvPicPr>
        <p:blipFill>
          <a:blip r:embed="rId3">
            <a:alphaModFix/>
          </a:blip>
          <a:stretch>
            <a:fillRect/>
          </a:stretch>
        </p:blipFill>
        <p:spPr>
          <a:xfrm>
            <a:off x="-245500" y="0"/>
            <a:ext cx="9783597"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1888675" y="444900"/>
            <a:ext cx="58824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500"/>
              <a:t>GROUPE B</a:t>
            </a:r>
            <a:endParaRPr sz="5500"/>
          </a:p>
        </p:txBody>
      </p:sp>
      <p:sp>
        <p:nvSpPr>
          <p:cNvPr id="134" name="Google Shape;134;p14"/>
          <p:cNvSpPr txBox="1"/>
          <p:nvPr/>
        </p:nvSpPr>
        <p:spPr>
          <a:xfrm>
            <a:off x="1906075" y="2296200"/>
            <a:ext cx="5847600" cy="28782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dk2"/>
              </a:buClr>
              <a:buSzPts val="2300"/>
              <a:buFont typeface="Calibri"/>
              <a:buChar char="●"/>
            </a:pPr>
            <a:r>
              <a:rPr lang="fr" sz="2300">
                <a:solidFill>
                  <a:schemeClr val="dk2"/>
                </a:solidFill>
                <a:latin typeface="Calibri"/>
                <a:ea typeface="Calibri"/>
                <a:cs typeface="Calibri"/>
                <a:sym typeface="Calibri"/>
              </a:rPr>
              <a:t>Bouchlouch Yassin</a:t>
            </a:r>
            <a:endParaRPr sz="2300">
              <a:solidFill>
                <a:schemeClr val="dk2"/>
              </a:solidFill>
              <a:latin typeface="Calibri"/>
              <a:ea typeface="Calibri"/>
              <a:cs typeface="Calibri"/>
              <a:sym typeface="Calibri"/>
            </a:endParaRPr>
          </a:p>
          <a:p>
            <a:pPr indent="-374650" lvl="0" marL="457200" rtl="0" algn="l">
              <a:spcBef>
                <a:spcPts val="0"/>
              </a:spcBef>
              <a:spcAft>
                <a:spcPts val="0"/>
              </a:spcAft>
              <a:buClr>
                <a:schemeClr val="dk2"/>
              </a:buClr>
              <a:buSzPts val="2300"/>
              <a:buFont typeface="Calibri"/>
              <a:buChar char="●"/>
            </a:pPr>
            <a:r>
              <a:rPr lang="fr" sz="2300">
                <a:solidFill>
                  <a:schemeClr val="dk2"/>
                </a:solidFill>
                <a:latin typeface="Calibri"/>
                <a:ea typeface="Calibri"/>
                <a:cs typeface="Calibri"/>
                <a:sym typeface="Calibri"/>
              </a:rPr>
              <a:t>Hamid Arhroud</a:t>
            </a:r>
            <a:endParaRPr sz="2300">
              <a:solidFill>
                <a:schemeClr val="dk2"/>
              </a:solidFill>
              <a:latin typeface="Calibri"/>
              <a:ea typeface="Calibri"/>
              <a:cs typeface="Calibri"/>
              <a:sym typeface="Calibri"/>
            </a:endParaRPr>
          </a:p>
          <a:p>
            <a:pPr indent="-374650" lvl="0" marL="457200" rtl="0" algn="l">
              <a:spcBef>
                <a:spcPts val="0"/>
              </a:spcBef>
              <a:spcAft>
                <a:spcPts val="0"/>
              </a:spcAft>
              <a:buClr>
                <a:schemeClr val="dk2"/>
              </a:buClr>
              <a:buSzPts val="2300"/>
              <a:buFont typeface="Calibri"/>
              <a:buChar char="●"/>
            </a:pPr>
            <a:r>
              <a:rPr lang="fr" sz="2300">
                <a:solidFill>
                  <a:schemeClr val="dk2"/>
                </a:solidFill>
                <a:latin typeface="Calibri"/>
                <a:ea typeface="Calibri"/>
                <a:cs typeface="Calibri"/>
                <a:sym typeface="Calibri"/>
              </a:rPr>
              <a:t>Med Reda Ajendouz</a:t>
            </a:r>
            <a:endParaRPr sz="2300">
              <a:solidFill>
                <a:schemeClr val="dk2"/>
              </a:solidFill>
              <a:latin typeface="Calibri"/>
              <a:ea typeface="Calibri"/>
              <a:cs typeface="Calibri"/>
              <a:sym typeface="Calibri"/>
            </a:endParaRPr>
          </a:p>
          <a:p>
            <a:pPr indent="-374650" lvl="0" marL="457200" rtl="0" algn="l">
              <a:spcBef>
                <a:spcPts val="0"/>
              </a:spcBef>
              <a:spcAft>
                <a:spcPts val="0"/>
              </a:spcAft>
              <a:buClr>
                <a:schemeClr val="dk2"/>
              </a:buClr>
              <a:buSzPts val="2300"/>
              <a:buFont typeface="Calibri"/>
              <a:buChar char="●"/>
            </a:pPr>
            <a:r>
              <a:rPr lang="fr" sz="2300">
                <a:solidFill>
                  <a:schemeClr val="dk2"/>
                </a:solidFill>
                <a:latin typeface="Calibri"/>
                <a:ea typeface="Calibri"/>
                <a:cs typeface="Calibri"/>
                <a:sym typeface="Calibri"/>
              </a:rPr>
              <a:t>EL-Morhit Abderrahmane </a:t>
            </a:r>
            <a:endParaRPr sz="2300">
              <a:solidFill>
                <a:schemeClr val="dk2"/>
              </a:solidFill>
              <a:latin typeface="Calibri"/>
              <a:ea typeface="Calibri"/>
              <a:cs typeface="Calibri"/>
              <a:sym typeface="Calibri"/>
            </a:endParaRPr>
          </a:p>
          <a:p>
            <a:pPr indent="-374650" lvl="0" marL="457200" rtl="0" algn="l">
              <a:spcBef>
                <a:spcPts val="0"/>
              </a:spcBef>
              <a:spcAft>
                <a:spcPts val="0"/>
              </a:spcAft>
              <a:buClr>
                <a:schemeClr val="dk2"/>
              </a:buClr>
              <a:buSzPts val="2300"/>
              <a:buFont typeface="Calibri"/>
              <a:buChar char="●"/>
            </a:pPr>
            <a:r>
              <a:rPr lang="fr" sz="2300">
                <a:solidFill>
                  <a:schemeClr val="dk2"/>
                </a:solidFill>
                <a:latin typeface="Calibri"/>
                <a:ea typeface="Calibri"/>
                <a:cs typeface="Calibri"/>
                <a:sym typeface="Calibri"/>
              </a:rPr>
              <a:t>Abbadi Anouar</a:t>
            </a:r>
            <a:endParaRPr sz="2300">
              <a:solidFill>
                <a:schemeClr val="dk2"/>
              </a:solidFill>
              <a:latin typeface="Calibri"/>
              <a:ea typeface="Calibri"/>
              <a:cs typeface="Calibri"/>
              <a:sym typeface="Calibri"/>
            </a:endParaRPr>
          </a:p>
          <a:p>
            <a:pPr indent="0" lvl="0" marL="0" rtl="0" algn="l">
              <a:spcBef>
                <a:spcPts val="0"/>
              </a:spcBef>
              <a:spcAft>
                <a:spcPts val="0"/>
              </a:spcAft>
              <a:buNone/>
            </a:pPr>
            <a:r>
              <a:t/>
            </a:r>
            <a:endParaRPr sz="2300">
              <a:solidFill>
                <a:schemeClr val="dk2"/>
              </a:solidFill>
              <a:latin typeface="Calibri"/>
              <a:ea typeface="Calibri"/>
              <a:cs typeface="Calibri"/>
              <a:sym typeface="Calibri"/>
            </a:endParaRPr>
          </a:p>
          <a:p>
            <a:pPr indent="0" lvl="0" marL="0" rtl="0" algn="l">
              <a:spcBef>
                <a:spcPts val="0"/>
              </a:spcBef>
              <a:spcAft>
                <a:spcPts val="0"/>
              </a:spcAft>
              <a:buNone/>
            </a:pPr>
            <a:r>
              <a:t/>
            </a:r>
            <a:endParaRPr sz="2300">
              <a:solidFill>
                <a:schemeClr val="dk2"/>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7000"/>
              <a:t>ANIMATION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819150" y="845600"/>
            <a:ext cx="75057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DÉFINITION</a:t>
            </a:r>
            <a:endParaRPr/>
          </a:p>
        </p:txBody>
      </p:sp>
      <p:sp>
        <p:nvSpPr>
          <p:cNvPr id="145" name="Google Shape;145;p16"/>
          <p:cNvSpPr txBox="1"/>
          <p:nvPr>
            <p:ph idx="1" type="body"/>
          </p:nvPr>
        </p:nvSpPr>
        <p:spPr>
          <a:xfrm>
            <a:off x="819150" y="1495400"/>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fr" sz="2000"/>
              <a:t>CSS Animations est un module de feuilles de style en cascade. Il permet aux utilisateurs de survoler les objets et une animation sera lue. Actuellement, il est adopté par tous les principaux moteurs de recherche. Malgré la controverse de ceux qui préfèrent l'animation via Javascript, la balise de survol est maintenant largement utilisée dans la communauté des feuilles de style en cascade.</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819150" y="845600"/>
            <a:ext cx="7505700" cy="6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EXEMPLE SIMPLE</a:t>
            </a:r>
            <a:endParaRPr/>
          </a:p>
        </p:txBody>
      </p:sp>
      <p:sp>
        <p:nvSpPr>
          <p:cNvPr id="151" name="Google Shape;151;p17"/>
          <p:cNvSpPr txBox="1"/>
          <p:nvPr>
            <p:ph idx="1" type="body"/>
          </p:nvPr>
        </p:nvSpPr>
        <p:spPr>
          <a:xfrm>
            <a:off x="819150" y="3997325"/>
            <a:ext cx="2172000" cy="62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fr" sz="3000"/>
              <a:t>HTML</a:t>
            </a:r>
            <a:endParaRPr b="1" sz="3000"/>
          </a:p>
        </p:txBody>
      </p:sp>
      <p:sp>
        <p:nvSpPr>
          <p:cNvPr id="152" name="Google Shape;152;p17"/>
          <p:cNvSpPr txBox="1"/>
          <p:nvPr>
            <p:ph idx="1" type="body"/>
          </p:nvPr>
        </p:nvSpPr>
        <p:spPr>
          <a:xfrm>
            <a:off x="5402225" y="3997325"/>
            <a:ext cx="2172000" cy="62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fr" sz="3000"/>
              <a:t>CSS</a:t>
            </a:r>
            <a:endParaRPr b="1" sz="3000"/>
          </a:p>
        </p:txBody>
      </p:sp>
      <p:pic>
        <p:nvPicPr>
          <p:cNvPr id="153" name="Google Shape;153;p17"/>
          <p:cNvPicPr preferRelativeResize="0"/>
          <p:nvPr/>
        </p:nvPicPr>
        <p:blipFill>
          <a:blip r:embed="rId3">
            <a:alphaModFix/>
          </a:blip>
          <a:stretch>
            <a:fillRect/>
          </a:stretch>
        </p:blipFill>
        <p:spPr>
          <a:xfrm>
            <a:off x="889025" y="1619900"/>
            <a:ext cx="2400300" cy="2225025"/>
          </a:xfrm>
          <a:prstGeom prst="rect">
            <a:avLst/>
          </a:prstGeom>
          <a:noFill/>
          <a:ln>
            <a:noFill/>
          </a:ln>
        </p:spPr>
      </p:pic>
      <p:pic>
        <p:nvPicPr>
          <p:cNvPr id="154" name="Google Shape;154;p17"/>
          <p:cNvPicPr preferRelativeResize="0"/>
          <p:nvPr/>
        </p:nvPicPr>
        <p:blipFill>
          <a:blip r:embed="rId4">
            <a:alphaModFix/>
          </a:blip>
          <a:stretch>
            <a:fillRect/>
          </a:stretch>
        </p:blipFill>
        <p:spPr>
          <a:xfrm>
            <a:off x="4781950" y="1619900"/>
            <a:ext cx="3412561" cy="2225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426275"/>
            <a:ext cx="75057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EXEMPLE COMPOSE</a:t>
            </a:r>
            <a:endParaRPr/>
          </a:p>
        </p:txBody>
      </p:sp>
      <p:pic>
        <p:nvPicPr>
          <p:cNvPr id="160" name="Google Shape;160;p18"/>
          <p:cNvPicPr preferRelativeResize="0"/>
          <p:nvPr/>
        </p:nvPicPr>
        <p:blipFill>
          <a:blip r:embed="rId3">
            <a:alphaModFix/>
          </a:blip>
          <a:stretch>
            <a:fillRect/>
          </a:stretch>
        </p:blipFill>
        <p:spPr>
          <a:xfrm>
            <a:off x="501825" y="1228725"/>
            <a:ext cx="2473925" cy="3088000"/>
          </a:xfrm>
          <a:prstGeom prst="rect">
            <a:avLst/>
          </a:prstGeom>
          <a:noFill/>
          <a:ln>
            <a:noFill/>
          </a:ln>
        </p:spPr>
      </p:pic>
      <p:pic>
        <p:nvPicPr>
          <p:cNvPr id="161" name="Google Shape;161;p18"/>
          <p:cNvPicPr preferRelativeResize="0"/>
          <p:nvPr/>
        </p:nvPicPr>
        <p:blipFill>
          <a:blip r:embed="rId4">
            <a:alphaModFix/>
          </a:blip>
          <a:stretch>
            <a:fillRect/>
          </a:stretch>
        </p:blipFill>
        <p:spPr>
          <a:xfrm>
            <a:off x="2975750" y="1228725"/>
            <a:ext cx="2922500" cy="3088001"/>
          </a:xfrm>
          <a:prstGeom prst="rect">
            <a:avLst/>
          </a:prstGeom>
          <a:noFill/>
          <a:ln>
            <a:noFill/>
          </a:ln>
        </p:spPr>
      </p:pic>
      <p:pic>
        <p:nvPicPr>
          <p:cNvPr id="162" name="Google Shape;162;p18"/>
          <p:cNvPicPr preferRelativeResize="0"/>
          <p:nvPr/>
        </p:nvPicPr>
        <p:blipFill>
          <a:blip r:embed="rId5">
            <a:alphaModFix/>
          </a:blip>
          <a:stretch>
            <a:fillRect/>
          </a:stretch>
        </p:blipFill>
        <p:spPr>
          <a:xfrm>
            <a:off x="5898250" y="1228725"/>
            <a:ext cx="2940950" cy="3087998"/>
          </a:xfrm>
          <a:prstGeom prst="rect">
            <a:avLst/>
          </a:prstGeom>
          <a:noFill/>
          <a:ln>
            <a:noFill/>
          </a:ln>
        </p:spPr>
      </p:pic>
      <p:sp>
        <p:nvSpPr>
          <p:cNvPr id="163" name="Google Shape;163;p18"/>
          <p:cNvSpPr txBox="1"/>
          <p:nvPr>
            <p:ph idx="1" type="body"/>
          </p:nvPr>
        </p:nvSpPr>
        <p:spPr>
          <a:xfrm>
            <a:off x="4254750" y="4399500"/>
            <a:ext cx="634500" cy="503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fr" sz="2000"/>
              <a:t>CSS</a:t>
            </a:r>
            <a:endParaRPr b="1" sz="2000"/>
          </a:p>
        </p:txBody>
      </p:sp>
      <p:sp>
        <p:nvSpPr>
          <p:cNvPr id="164" name="Google Shape;164;p18"/>
          <p:cNvSpPr txBox="1"/>
          <p:nvPr>
            <p:ph idx="1" type="body"/>
          </p:nvPr>
        </p:nvSpPr>
        <p:spPr>
          <a:xfrm>
            <a:off x="1254594" y="4399500"/>
            <a:ext cx="968400" cy="503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fr" sz="2000"/>
              <a:t>HTML</a:t>
            </a:r>
            <a:endParaRPr b="1" sz="2000"/>
          </a:p>
        </p:txBody>
      </p:sp>
      <p:sp>
        <p:nvSpPr>
          <p:cNvPr id="165" name="Google Shape;165;p18"/>
          <p:cNvSpPr txBox="1"/>
          <p:nvPr>
            <p:ph idx="1" type="body"/>
          </p:nvPr>
        </p:nvSpPr>
        <p:spPr>
          <a:xfrm>
            <a:off x="6921000" y="4399500"/>
            <a:ext cx="634500" cy="503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fr" sz="2000"/>
              <a:t>CSS</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mots clés</a:t>
            </a:r>
            <a:endParaRPr/>
          </a:p>
        </p:txBody>
      </p:sp>
      <p:sp>
        <p:nvSpPr>
          <p:cNvPr id="171" name="Google Shape;171;p19"/>
          <p:cNvSpPr txBox="1"/>
          <p:nvPr>
            <p:ph idx="1" type="body"/>
          </p:nvPr>
        </p:nvSpPr>
        <p:spPr>
          <a:xfrm>
            <a:off x="819150" y="1543475"/>
            <a:ext cx="7505700" cy="24480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b="1" lang="fr" sz="2300"/>
              <a:t>css</a:t>
            </a:r>
            <a:endParaRPr b="1" sz="2300"/>
          </a:p>
          <a:p>
            <a:pPr indent="-374650" lvl="0" marL="457200" rtl="0" algn="l">
              <a:spcBef>
                <a:spcPts val="0"/>
              </a:spcBef>
              <a:spcAft>
                <a:spcPts val="0"/>
              </a:spcAft>
              <a:buSzPts val="2300"/>
              <a:buChar char="●"/>
            </a:pPr>
            <a:r>
              <a:rPr b="1" lang="fr" sz="2300"/>
              <a:t>animation</a:t>
            </a:r>
            <a:endParaRPr b="1" sz="2300"/>
          </a:p>
          <a:p>
            <a:pPr indent="-374650" lvl="0" marL="457200" rtl="0" algn="l">
              <a:spcBef>
                <a:spcPts val="0"/>
              </a:spcBef>
              <a:spcAft>
                <a:spcPts val="0"/>
              </a:spcAft>
              <a:buSzPts val="2300"/>
              <a:buChar char="●"/>
            </a:pPr>
            <a:r>
              <a:rPr b="1" lang="fr" sz="2300"/>
              <a:t>transition</a:t>
            </a:r>
            <a:endParaRPr b="1"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Réferences</a:t>
            </a:r>
            <a:endParaRPr/>
          </a:p>
        </p:txBody>
      </p:sp>
      <p:sp>
        <p:nvSpPr>
          <p:cNvPr id="177" name="Google Shape;177;p20"/>
          <p:cNvSpPr txBox="1"/>
          <p:nvPr>
            <p:ph idx="1" type="body"/>
          </p:nvPr>
        </p:nvSpPr>
        <p:spPr>
          <a:xfrm>
            <a:off x="819150" y="1655275"/>
            <a:ext cx="7505700" cy="1042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fr" sz="2400" u="sng">
                <a:solidFill>
                  <a:schemeClr val="hlink"/>
                </a:solidFill>
                <a:hlinkClick r:id="rId3"/>
              </a:rPr>
              <a:t>https://www.w3schools.com/css/css3_animations.asp</a:t>
            </a:r>
            <a:endParaRPr sz="2400"/>
          </a:p>
          <a:p>
            <a:pPr indent="-381000" lvl="0" marL="457200" rtl="0" algn="l">
              <a:spcBef>
                <a:spcPts val="0"/>
              </a:spcBef>
              <a:spcAft>
                <a:spcPts val="0"/>
              </a:spcAft>
              <a:buSzPts val="2400"/>
              <a:buChar char="●"/>
            </a:pPr>
            <a:r>
              <a:rPr lang="fr" sz="2400" u="sng">
                <a:solidFill>
                  <a:schemeClr val="hlink"/>
                </a:solidFill>
                <a:hlinkClick r:id="rId4"/>
              </a:rPr>
              <a:t>https://en.wikipedia.org/wiki/CSS_animations</a:t>
            </a:r>
            <a:endParaRPr sz="24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ctrTitle"/>
          </p:nvPr>
        </p:nvSpPr>
        <p:spPr>
          <a:xfrm>
            <a:off x="1858700" y="1822825"/>
            <a:ext cx="57168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7000"/>
              <a:t>TRANSITION</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