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0af7dc4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0af7dc4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0af7dc4a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0af7dc4a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498064bc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498064bc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498064b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498064b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498064bc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498064bc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498064bc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498064bc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498064bc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498064bc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347af31f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347af31f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347af31f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347af31f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347af31f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347af31f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498064bc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498064bc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fr">
                <a:solidFill>
                  <a:srgbClr val="222E72"/>
                </a:solidFill>
              </a:rPr>
              <a:t>L A N D I N G    P A G E</a:t>
            </a:r>
            <a:endParaRPr b="1">
              <a:solidFill>
                <a:srgbClr val="222E72"/>
              </a:solidFill>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rPr>
              <a:t>B O U C H L O U C H   Y A S S I N</a:t>
            </a:r>
            <a:endParaRPr>
              <a:solidFill>
                <a:srgbClr val="6D9EEB"/>
              </a:solidFill>
            </a:endParaRPr>
          </a:p>
          <a:p>
            <a:pPr indent="0" lvl="0" marL="0" rtl="0" algn="ctr">
              <a:spcBef>
                <a:spcPts val="0"/>
              </a:spcBef>
              <a:spcAft>
                <a:spcPts val="0"/>
              </a:spcAft>
              <a:buNone/>
            </a:pPr>
            <a:r>
              <a:t/>
            </a:r>
            <a:endParaRPr>
              <a:solidFill>
                <a:srgbClr val="6D9EEB"/>
              </a:solidFill>
            </a:endParaRPr>
          </a:p>
          <a:p>
            <a:pPr indent="0" lvl="0" marL="0" rtl="0" algn="ctr">
              <a:lnSpc>
                <a:spcPct val="115000"/>
              </a:lnSpc>
              <a:spcBef>
                <a:spcPts val="0"/>
              </a:spcBef>
              <a:spcAft>
                <a:spcPts val="600"/>
              </a:spcAft>
              <a:buNone/>
            </a:pPr>
            <a:r>
              <a:rPr lang="fr">
                <a:solidFill>
                  <a:srgbClr val="6D9EEB"/>
                </a:solidFill>
              </a:rPr>
              <a:t>E N C A D R E N T :  </a:t>
            </a:r>
            <a:r>
              <a:rPr lang="fr">
                <a:solidFill>
                  <a:srgbClr val="6D9EEB"/>
                </a:solidFill>
              </a:rPr>
              <a:t>E S -S A R R A J  </a:t>
            </a:r>
            <a:r>
              <a:rPr lang="fr">
                <a:solidFill>
                  <a:srgbClr val="6D9EEB"/>
                </a:solidFill>
              </a:rPr>
              <a:t>  F O U A D</a:t>
            </a:r>
            <a:endParaRPr>
              <a:solidFill>
                <a:srgbClr val="6D9EE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9" name="Google Shape;139;p22"/>
          <p:cNvPicPr preferRelativeResize="0"/>
          <p:nvPr/>
        </p:nvPicPr>
        <p:blipFill>
          <a:blip r:embed="rId3">
            <a:alphaModFix/>
          </a:blip>
          <a:stretch>
            <a:fillRect/>
          </a:stretch>
        </p:blipFill>
        <p:spPr>
          <a:xfrm>
            <a:off x="0" y="0"/>
            <a:ext cx="9143990" cy="5143500"/>
          </a:xfrm>
          <a:prstGeom prst="rect">
            <a:avLst/>
          </a:prstGeom>
          <a:noFill/>
          <a:ln>
            <a:noFill/>
          </a:ln>
        </p:spPr>
      </p:pic>
      <p:pic>
        <p:nvPicPr>
          <p:cNvPr id="140" name="Google Shape;140;p22"/>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p23"/>
          <p:cNvSpPr txBox="1"/>
          <p:nvPr/>
        </p:nvSpPr>
        <p:spPr>
          <a:xfrm>
            <a:off x="1301175" y="1526000"/>
            <a:ext cx="6674400" cy="7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4800">
                <a:solidFill>
                  <a:srgbClr val="FFFFFF"/>
                </a:solidFill>
                <a:latin typeface="Roboto"/>
                <a:ea typeface="Roboto"/>
                <a:cs typeface="Roboto"/>
                <a:sym typeface="Roboto"/>
              </a:rPr>
              <a:t>Réalisation</a:t>
            </a:r>
            <a:endParaRPr b="1" sz="4800">
              <a:solidFill>
                <a:srgbClr val="FFFFFF"/>
              </a:solidFill>
              <a:latin typeface="Roboto"/>
              <a:ea typeface="Roboto"/>
              <a:cs typeface="Roboto"/>
              <a:sym typeface="Roboto"/>
            </a:endParaRPr>
          </a:p>
          <a:p>
            <a:pPr indent="0" lvl="0" marL="0" rtl="0" algn="ctr">
              <a:spcBef>
                <a:spcPts val="0"/>
              </a:spcBef>
              <a:spcAft>
                <a:spcPts val="0"/>
              </a:spcAft>
              <a:buNone/>
            </a:pPr>
            <a:r>
              <a:rPr b="1" lang="fr" sz="4800">
                <a:solidFill>
                  <a:srgbClr val="FFFFFF"/>
                </a:solidFill>
                <a:latin typeface="Roboto"/>
                <a:ea typeface="Roboto"/>
                <a:cs typeface="Roboto"/>
                <a:sym typeface="Roboto"/>
              </a:rPr>
              <a:t>Final</a:t>
            </a:r>
            <a:endParaRPr sz="4800">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pic>
        <p:nvPicPr>
          <p:cNvPr id="150" name="Google Shape;150;p24"/>
          <p:cNvPicPr preferRelativeResize="0"/>
          <p:nvPr/>
        </p:nvPicPr>
        <p:blipFill>
          <a:blip r:embed="rId4">
            <a:alphaModFix/>
          </a:blip>
          <a:stretch>
            <a:fillRect/>
          </a:stretch>
        </p:blipFill>
        <p:spPr>
          <a:xfrm>
            <a:off x="270938" y="152400"/>
            <a:ext cx="8602133"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sz="3500"/>
              <a:t>Définition</a:t>
            </a:r>
            <a:r>
              <a:rPr b="1" lang="fr" sz="3500"/>
              <a:t> </a:t>
            </a:r>
            <a:endParaRPr/>
          </a:p>
        </p:txBody>
      </p:sp>
      <p:sp>
        <p:nvSpPr>
          <p:cNvPr id="92" name="Google Shape;92;p14"/>
          <p:cNvSpPr txBox="1"/>
          <p:nvPr>
            <p:ph idx="1" type="body"/>
          </p:nvPr>
        </p:nvSpPr>
        <p:spPr>
          <a:xfrm>
            <a:off x="311700" y="1132800"/>
            <a:ext cx="8520600" cy="3436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8E7CC3"/>
              </a:buClr>
              <a:buSzPts val="2200"/>
              <a:buFont typeface="Arial"/>
              <a:buChar char="●"/>
            </a:pPr>
            <a:r>
              <a:rPr lang="fr" sz="2200">
                <a:solidFill>
                  <a:srgbClr val="8E7CC3"/>
                </a:solidFill>
                <a:latin typeface="Arial"/>
                <a:ea typeface="Arial"/>
                <a:cs typeface="Arial"/>
                <a:sym typeface="Arial"/>
              </a:rPr>
              <a:t>Une “</a:t>
            </a:r>
            <a:r>
              <a:rPr b="1" lang="fr" sz="2200">
                <a:solidFill>
                  <a:srgbClr val="8E7CC3"/>
                </a:solidFill>
                <a:latin typeface="Arial"/>
                <a:ea typeface="Arial"/>
                <a:cs typeface="Arial"/>
                <a:sym typeface="Arial"/>
              </a:rPr>
              <a:t>Landing page</a:t>
            </a:r>
            <a:r>
              <a:rPr lang="fr" sz="2200">
                <a:solidFill>
                  <a:srgbClr val="8E7CC3"/>
                </a:solidFill>
                <a:latin typeface="Arial"/>
                <a:ea typeface="Arial"/>
                <a:cs typeface="Arial"/>
                <a:sym typeface="Arial"/>
              </a:rPr>
              <a:t>” est une page Web autonome, créée spécifiquement pour une campagne de marketing ou de publicité. C'est là qu'un visiteur «atterrit» après avoir cliqué sur un lien dans un annonce par exemple .</a:t>
            </a:r>
            <a:endParaRPr sz="2200">
              <a:solidFill>
                <a:srgbClr val="8E7CC3"/>
              </a:solidFill>
              <a:latin typeface="Arial"/>
              <a:ea typeface="Arial"/>
              <a:cs typeface="Arial"/>
              <a:sym typeface="Arial"/>
            </a:endParaRPr>
          </a:p>
          <a:p>
            <a:pPr indent="-368300" lvl="0" marL="457200" rtl="0" algn="l">
              <a:spcBef>
                <a:spcPts val="0"/>
              </a:spcBef>
              <a:spcAft>
                <a:spcPts val="0"/>
              </a:spcAft>
              <a:buClr>
                <a:srgbClr val="8E7CC3"/>
              </a:buClr>
              <a:buSzPts val="2200"/>
              <a:buFont typeface="Arial"/>
              <a:buChar char="●"/>
            </a:pPr>
            <a:r>
              <a:rPr lang="fr" sz="2200">
                <a:solidFill>
                  <a:srgbClr val="8E7CC3"/>
                </a:solidFill>
                <a:latin typeface="Arial"/>
                <a:ea typeface="Arial"/>
                <a:cs typeface="Arial"/>
                <a:sym typeface="Arial"/>
              </a:rPr>
              <a:t>Contrairement aux pages Web, qui ont généralement de nombreux objectifs et encouragent l'exploration, les pages de destination sont conçues avec un seul objectif ou objectif, appelé call to action (or CTA).</a:t>
            </a:r>
            <a:endParaRPr sz="2200">
              <a:solidFill>
                <a:srgbClr val="8E7CC3"/>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8" name="Google Shape;98;p15"/>
          <p:cNvSpPr/>
          <p:nvPr/>
        </p:nvSpPr>
        <p:spPr>
          <a:xfrm>
            <a:off x="0" y="-20675"/>
            <a:ext cx="9144000" cy="5143500"/>
          </a:xfrm>
          <a:prstGeom prst="rect">
            <a:avLst/>
          </a:prstGeom>
          <a:solidFill>
            <a:srgbClr val="FECE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p15"/>
          <p:cNvPicPr preferRelativeResize="0"/>
          <p:nvPr/>
        </p:nvPicPr>
        <p:blipFill>
          <a:blip r:embed="rId3">
            <a:alphaModFix/>
          </a:blip>
          <a:stretch>
            <a:fillRect/>
          </a:stretch>
        </p:blipFill>
        <p:spPr>
          <a:xfrm>
            <a:off x="957200" y="1229875"/>
            <a:ext cx="7229599" cy="3913625"/>
          </a:xfrm>
          <a:prstGeom prst="rect">
            <a:avLst/>
          </a:prstGeom>
          <a:noFill/>
          <a:ln>
            <a:noFill/>
          </a:ln>
        </p:spPr>
      </p:pic>
      <p:sp>
        <p:nvSpPr>
          <p:cNvPr id="100" name="Google Shape;100;p15"/>
          <p:cNvSpPr txBox="1"/>
          <p:nvPr>
            <p:ph type="title"/>
          </p:nvPr>
        </p:nvSpPr>
        <p:spPr>
          <a:xfrm>
            <a:off x="311700" y="244925"/>
            <a:ext cx="8520600" cy="9849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fr" sz="3500"/>
              <a:t>Différence entre une page d'accueil et une Landing Page.</a:t>
            </a:r>
            <a:endParaRPr b="1" sz="3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68300" lvl="0" marL="914400" marR="0" rtl="0" algn="l">
              <a:lnSpc>
                <a:spcPct val="100000"/>
              </a:lnSpc>
              <a:spcBef>
                <a:spcPts val="0"/>
              </a:spcBef>
              <a:spcAft>
                <a:spcPts val="0"/>
              </a:spcAft>
              <a:buClr>
                <a:srgbClr val="8E7CC3"/>
              </a:buClr>
              <a:buSzPts val="2200"/>
              <a:buFont typeface="Arial"/>
              <a:buChar char="●"/>
            </a:pPr>
            <a:r>
              <a:rPr lang="fr" sz="2200">
                <a:solidFill>
                  <a:srgbClr val="8E7CC3"/>
                </a:solidFill>
                <a:latin typeface="Arial"/>
                <a:ea typeface="Arial"/>
                <a:cs typeface="Arial"/>
                <a:sym typeface="Arial"/>
              </a:rPr>
              <a:t>Voyez comment la page d'accueil contient des tonnes de liens alors que le “Landing Page” n'en a qu'un? C’est assez typique.</a:t>
            </a:r>
            <a:endParaRPr sz="2200">
              <a:solidFill>
                <a:srgbClr val="8E7CC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2267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a:t>Exemple</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sz="3500"/>
              <a:t>Analyse de Besoin</a:t>
            </a:r>
            <a:endParaRPr b="1" sz="3500"/>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7350" lvl="0" marL="457200" rtl="0" algn="l">
              <a:lnSpc>
                <a:spcPct val="100000"/>
              </a:lnSpc>
              <a:spcBef>
                <a:spcPts val="0"/>
              </a:spcBef>
              <a:spcAft>
                <a:spcPts val="0"/>
              </a:spcAft>
              <a:buClr>
                <a:srgbClr val="674EA7"/>
              </a:buClr>
              <a:buSzPts val="2500"/>
              <a:buFont typeface="Arial"/>
              <a:buChar char="➢"/>
            </a:pPr>
            <a:r>
              <a:rPr b="1" lang="fr" sz="2500">
                <a:solidFill>
                  <a:srgbClr val="674EA7"/>
                </a:solidFill>
                <a:latin typeface="Arial"/>
                <a:ea typeface="Arial"/>
                <a:cs typeface="Arial"/>
                <a:sym typeface="Arial"/>
              </a:rPr>
              <a:t>Liste des fonctionnalités : </a:t>
            </a:r>
            <a:endParaRPr b="1" sz="2500">
              <a:solidFill>
                <a:srgbClr val="674EA7"/>
              </a:solidFill>
              <a:latin typeface="Arial"/>
              <a:ea typeface="Arial"/>
              <a:cs typeface="Arial"/>
              <a:sym typeface="Arial"/>
            </a:endParaRPr>
          </a:p>
          <a:p>
            <a:pPr indent="0" lvl="0" marL="0" rtl="0" algn="l">
              <a:lnSpc>
                <a:spcPct val="100000"/>
              </a:lnSpc>
              <a:spcBef>
                <a:spcPts val="0"/>
              </a:spcBef>
              <a:spcAft>
                <a:spcPts val="0"/>
              </a:spcAft>
              <a:buNone/>
            </a:pPr>
            <a:r>
              <a:t/>
            </a:r>
            <a:endParaRPr sz="2200">
              <a:solidFill>
                <a:srgbClr val="8E7CC3"/>
              </a:solidFill>
              <a:latin typeface="Arial"/>
              <a:ea typeface="Arial"/>
              <a:cs typeface="Arial"/>
              <a:sym typeface="Arial"/>
            </a:endParaRPr>
          </a:p>
          <a:p>
            <a:pPr indent="-368300" lvl="0" marL="914400" rtl="0" algn="l">
              <a:lnSpc>
                <a:spcPct val="100000"/>
              </a:lnSpc>
              <a:spcBef>
                <a:spcPts val="0"/>
              </a:spcBef>
              <a:spcAft>
                <a:spcPts val="0"/>
              </a:spcAft>
              <a:buClr>
                <a:srgbClr val="8E7CC3"/>
              </a:buClr>
              <a:buSzPts val="2200"/>
              <a:buFont typeface="Arial"/>
              <a:buChar char="●"/>
            </a:pPr>
            <a:r>
              <a:rPr lang="fr" sz="2200">
                <a:solidFill>
                  <a:srgbClr val="8E7CC3"/>
                </a:solidFill>
                <a:latin typeface="Arial"/>
                <a:ea typeface="Arial"/>
                <a:cs typeface="Arial"/>
                <a:sym typeface="Arial"/>
              </a:rPr>
              <a:t>Menu</a:t>
            </a:r>
            <a:endParaRPr sz="2200">
              <a:solidFill>
                <a:srgbClr val="8E7CC3"/>
              </a:solidFill>
              <a:latin typeface="Arial"/>
              <a:ea typeface="Arial"/>
              <a:cs typeface="Arial"/>
              <a:sym typeface="Arial"/>
            </a:endParaRPr>
          </a:p>
          <a:p>
            <a:pPr indent="-368300" lvl="0" marL="914400" rtl="0" algn="l">
              <a:lnSpc>
                <a:spcPct val="100000"/>
              </a:lnSpc>
              <a:spcBef>
                <a:spcPts val="0"/>
              </a:spcBef>
              <a:spcAft>
                <a:spcPts val="0"/>
              </a:spcAft>
              <a:buClr>
                <a:srgbClr val="8E7CC3"/>
              </a:buClr>
              <a:buSzPts val="2200"/>
              <a:buFont typeface="Arial"/>
              <a:buChar char="●"/>
            </a:pPr>
            <a:r>
              <a:rPr lang="fr" sz="2200">
                <a:solidFill>
                  <a:srgbClr val="8E7CC3"/>
                </a:solidFill>
                <a:latin typeface="Arial"/>
                <a:ea typeface="Arial"/>
                <a:cs typeface="Arial"/>
                <a:sym typeface="Arial"/>
              </a:rPr>
              <a:t>Shop Now</a:t>
            </a:r>
            <a:endParaRPr sz="1900">
              <a:solidFill>
                <a:srgbClr val="8E7CC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sz="3500"/>
              <a:t>Analyse Technique</a:t>
            </a:r>
            <a:endParaRPr b="1" sz="3500"/>
          </a:p>
          <a:p>
            <a:pPr indent="0" lvl="0" marL="0" rtl="0" algn="ctr">
              <a:spcBef>
                <a:spcPts val="0"/>
              </a:spcBef>
              <a:spcAft>
                <a:spcPts val="0"/>
              </a:spcAft>
              <a:buNone/>
            </a:pPr>
            <a:r>
              <a:t/>
            </a:r>
            <a:endParaRPr sz="4000">
              <a:solidFill>
                <a:srgbClr val="3C78D8"/>
              </a:solidFill>
              <a:latin typeface="Arial"/>
              <a:ea typeface="Arial"/>
              <a:cs typeface="Arial"/>
              <a:sym typeface="Arial"/>
            </a:endParaRPr>
          </a:p>
          <a:p>
            <a:pPr indent="0" lvl="0" marL="0" rtl="0" algn="l">
              <a:spcBef>
                <a:spcPts val="0"/>
              </a:spcBef>
              <a:spcAft>
                <a:spcPts val="0"/>
              </a:spcAft>
              <a:buNone/>
            </a:pPr>
            <a:r>
              <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7350" lvl="0" marL="457200" rtl="0" algn="l">
              <a:lnSpc>
                <a:spcPct val="100000"/>
              </a:lnSpc>
              <a:spcBef>
                <a:spcPts val="0"/>
              </a:spcBef>
              <a:spcAft>
                <a:spcPts val="0"/>
              </a:spcAft>
              <a:buClr>
                <a:srgbClr val="674EA7"/>
              </a:buClr>
              <a:buSzPts val="2500"/>
              <a:buFont typeface="Arial"/>
              <a:buChar char="➢"/>
            </a:pPr>
            <a:r>
              <a:rPr b="1" lang="fr" sz="2500">
                <a:solidFill>
                  <a:srgbClr val="674EA7"/>
                </a:solidFill>
                <a:latin typeface="Arial"/>
                <a:ea typeface="Arial"/>
                <a:cs typeface="Arial"/>
                <a:sym typeface="Arial"/>
              </a:rPr>
              <a:t>Liste des fonctionnalités : </a:t>
            </a:r>
            <a:endParaRPr b="1" sz="2500">
              <a:solidFill>
                <a:srgbClr val="674EA7"/>
              </a:solidFill>
              <a:latin typeface="Arial"/>
              <a:ea typeface="Arial"/>
              <a:cs typeface="Arial"/>
              <a:sym typeface="Arial"/>
            </a:endParaRPr>
          </a:p>
          <a:p>
            <a:pPr indent="0" lvl="0" marL="457200" rtl="0" algn="l">
              <a:lnSpc>
                <a:spcPct val="100000"/>
              </a:lnSpc>
              <a:spcBef>
                <a:spcPts val="0"/>
              </a:spcBef>
              <a:spcAft>
                <a:spcPts val="0"/>
              </a:spcAft>
              <a:buNone/>
            </a:pPr>
            <a:r>
              <a:t/>
            </a:r>
            <a:endParaRPr>
              <a:solidFill>
                <a:srgbClr val="674EA7"/>
              </a:solidFill>
              <a:latin typeface="Arial"/>
              <a:ea typeface="Arial"/>
              <a:cs typeface="Arial"/>
              <a:sym typeface="Arial"/>
            </a:endParaRPr>
          </a:p>
          <a:p>
            <a:pPr indent="-368300" lvl="0" marL="914400" rtl="0" algn="l">
              <a:lnSpc>
                <a:spcPct val="100000"/>
              </a:lnSpc>
              <a:spcBef>
                <a:spcPts val="0"/>
              </a:spcBef>
              <a:spcAft>
                <a:spcPts val="0"/>
              </a:spcAft>
              <a:buClr>
                <a:srgbClr val="8E7CC3"/>
              </a:buClr>
              <a:buSzPts val="2200"/>
              <a:buFont typeface="Arial"/>
              <a:buChar char="●"/>
            </a:pPr>
            <a:r>
              <a:rPr lang="fr" sz="2200">
                <a:solidFill>
                  <a:srgbClr val="8E7CC3"/>
                </a:solidFill>
                <a:latin typeface="Arial"/>
                <a:ea typeface="Arial"/>
                <a:cs typeface="Arial"/>
                <a:sym typeface="Arial"/>
              </a:rPr>
              <a:t>Connu Les Bases du HTML</a:t>
            </a:r>
            <a:endParaRPr sz="2200">
              <a:solidFill>
                <a:srgbClr val="8E7CC3"/>
              </a:solidFill>
              <a:latin typeface="Arial"/>
              <a:ea typeface="Arial"/>
              <a:cs typeface="Arial"/>
              <a:sym typeface="Arial"/>
            </a:endParaRPr>
          </a:p>
          <a:p>
            <a:pPr indent="-368300" lvl="0" marL="914400" rtl="0" algn="l">
              <a:lnSpc>
                <a:spcPct val="100000"/>
              </a:lnSpc>
              <a:spcBef>
                <a:spcPts val="0"/>
              </a:spcBef>
              <a:spcAft>
                <a:spcPts val="0"/>
              </a:spcAft>
              <a:buClr>
                <a:srgbClr val="8E7CC3"/>
              </a:buClr>
              <a:buSzPts val="2200"/>
              <a:buFont typeface="Arial"/>
              <a:buChar char="●"/>
            </a:pPr>
            <a:r>
              <a:rPr lang="fr" sz="2200">
                <a:solidFill>
                  <a:srgbClr val="8E7CC3"/>
                </a:solidFill>
                <a:latin typeface="Arial"/>
                <a:ea typeface="Arial"/>
                <a:cs typeface="Arial"/>
                <a:sym typeface="Arial"/>
              </a:rPr>
              <a:t>Connu Les Bases du CSS</a:t>
            </a:r>
            <a:endParaRPr sz="2200">
              <a:solidFill>
                <a:srgbClr val="8E7CC3"/>
              </a:solidFill>
              <a:latin typeface="Arial"/>
              <a:ea typeface="Arial"/>
              <a:cs typeface="Arial"/>
              <a:sym typeface="Arial"/>
            </a:endParaRPr>
          </a:p>
          <a:p>
            <a:pPr indent="-368300" lvl="0" marL="914400" rtl="0" algn="l">
              <a:lnSpc>
                <a:spcPct val="100000"/>
              </a:lnSpc>
              <a:spcBef>
                <a:spcPts val="0"/>
              </a:spcBef>
              <a:spcAft>
                <a:spcPts val="0"/>
              </a:spcAft>
              <a:buClr>
                <a:srgbClr val="8E7CC3"/>
              </a:buClr>
              <a:buSzPts val="2200"/>
              <a:buFont typeface="Arial"/>
              <a:buChar char="●"/>
            </a:pPr>
            <a:r>
              <a:rPr lang="fr" sz="2200">
                <a:solidFill>
                  <a:srgbClr val="8E7CC3"/>
                </a:solidFill>
                <a:latin typeface="Arial"/>
                <a:ea typeface="Arial"/>
                <a:cs typeface="Arial"/>
                <a:sym typeface="Arial"/>
              </a:rPr>
              <a:t>Photoshop</a:t>
            </a:r>
            <a:endParaRPr sz="2200">
              <a:solidFill>
                <a:srgbClr val="8E7CC3"/>
              </a:solidFill>
              <a:latin typeface="Arial"/>
              <a:ea typeface="Arial"/>
              <a:cs typeface="Arial"/>
              <a:sym typeface="Arial"/>
            </a:endParaRPr>
          </a:p>
          <a:p>
            <a:pPr indent="-368300" lvl="0" marL="914400" rtl="0" algn="l">
              <a:lnSpc>
                <a:spcPct val="100000"/>
              </a:lnSpc>
              <a:spcBef>
                <a:spcPts val="0"/>
              </a:spcBef>
              <a:spcAft>
                <a:spcPts val="0"/>
              </a:spcAft>
              <a:buClr>
                <a:srgbClr val="8E7CC3"/>
              </a:buClr>
              <a:buSzPts val="2200"/>
              <a:buFont typeface="Arial"/>
              <a:buChar char="●"/>
            </a:pPr>
            <a:r>
              <a:rPr lang="fr" sz="2200">
                <a:solidFill>
                  <a:srgbClr val="8E7CC3"/>
                </a:solidFill>
                <a:latin typeface="Arial"/>
                <a:ea typeface="Arial"/>
                <a:cs typeface="Arial"/>
                <a:sym typeface="Arial"/>
              </a:rPr>
              <a:t>Adobe XD</a:t>
            </a:r>
            <a:endParaRPr sz="2200">
              <a:solidFill>
                <a:srgbClr val="8E7CC3"/>
              </a:solidFill>
              <a:latin typeface="Arial"/>
              <a:ea typeface="Arial"/>
              <a:cs typeface="Arial"/>
              <a:sym typeface="Arial"/>
            </a:endParaRPr>
          </a:p>
          <a:p>
            <a:pPr indent="0" lvl="0" marL="914400" rtl="0" algn="l">
              <a:lnSpc>
                <a:spcPct val="10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842050"/>
            <a:ext cx="8520600" cy="20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fr" sz="3500"/>
              <a:t>Wireframe</a:t>
            </a:r>
            <a:endParaRPr b="1" sz="3500"/>
          </a:p>
          <a:p>
            <a:pPr indent="0" lvl="0" marL="0" rtl="0" algn="ctr">
              <a:spcBef>
                <a:spcPts val="0"/>
              </a:spcBef>
              <a:spcAft>
                <a:spcPts val="0"/>
              </a:spcAft>
              <a:buNone/>
            </a:pPr>
            <a:r>
              <a:t/>
            </a:r>
            <a:endParaRPr/>
          </a:p>
        </p:txBody>
      </p:sp>
      <p:pic>
        <p:nvPicPr>
          <p:cNvPr id="128" name="Google Shape;128;p20"/>
          <p:cNvPicPr preferRelativeResize="0"/>
          <p:nvPr/>
        </p:nvPicPr>
        <p:blipFill>
          <a:blip r:embed="rId3">
            <a:alphaModFix/>
          </a:blip>
          <a:stretch>
            <a:fillRect/>
          </a:stretch>
        </p:blipFill>
        <p:spPr>
          <a:xfrm>
            <a:off x="1283712" y="1153675"/>
            <a:ext cx="6576576" cy="3699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p21"/>
          <p:cNvSpPr txBox="1"/>
          <p:nvPr/>
        </p:nvSpPr>
        <p:spPr>
          <a:xfrm>
            <a:off x="1301175" y="1526000"/>
            <a:ext cx="6674400" cy="7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4800">
                <a:solidFill>
                  <a:srgbClr val="FFFFFF"/>
                </a:solidFill>
                <a:latin typeface="Roboto"/>
                <a:ea typeface="Roboto"/>
                <a:cs typeface="Roboto"/>
                <a:sym typeface="Roboto"/>
              </a:rPr>
              <a:t>Prototype With </a:t>
            </a:r>
            <a:endParaRPr b="1" sz="4800">
              <a:solidFill>
                <a:srgbClr val="FFFFFF"/>
              </a:solidFill>
              <a:latin typeface="Roboto"/>
              <a:ea typeface="Roboto"/>
              <a:cs typeface="Roboto"/>
              <a:sym typeface="Roboto"/>
            </a:endParaRPr>
          </a:p>
          <a:p>
            <a:pPr indent="0" lvl="0" marL="0" rtl="0" algn="ctr">
              <a:spcBef>
                <a:spcPts val="0"/>
              </a:spcBef>
              <a:spcAft>
                <a:spcPts val="0"/>
              </a:spcAft>
              <a:buNone/>
            </a:pPr>
            <a:r>
              <a:rPr b="1" lang="fr" sz="4800">
                <a:solidFill>
                  <a:srgbClr val="FFFFFF"/>
                </a:solidFill>
                <a:latin typeface="Roboto"/>
                <a:ea typeface="Roboto"/>
                <a:cs typeface="Roboto"/>
                <a:sym typeface="Roboto"/>
              </a:rPr>
              <a:t>Adobe XD</a:t>
            </a:r>
            <a:endParaRPr sz="4800">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