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33ba764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33ba764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2858b712b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2858b712b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2858b712b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2858b712b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65fab2a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65fab2a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65fab2a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65fab2a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65fab2a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65fab2a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5fab2a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65fab2a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65fab2a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65fab2a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65fab2a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65fab2a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281ccc7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281ccc7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1691874e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1691874e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33ba764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33ba764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1691874e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1691874e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281ccc7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281ccc7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281ccc7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281ccc7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691874e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1691874e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3ba7644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3ba7644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3141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4" y="1308625"/>
            <a:ext cx="4260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24B4B"/>
                </a:solidFill>
                <a:latin typeface="Montserrat"/>
                <a:ea typeface="Montserrat"/>
                <a:cs typeface="Montserrat"/>
                <a:sym typeface="Montserrat"/>
              </a:rPr>
              <a:t>Podcast</a:t>
            </a:r>
            <a:endParaRPr b="1">
              <a:solidFill>
                <a:srgbClr val="F24B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Portfolio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042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Encadrée par</a:t>
            </a:r>
            <a:r>
              <a:rPr lang="en-GB" sz="1100">
                <a:solidFill>
                  <a:srgbClr val="F24B4B"/>
                </a:solidFill>
                <a:latin typeface="Montserrat"/>
                <a:ea typeface="Montserrat"/>
                <a:cs typeface="Montserrat"/>
                <a:sym typeface="Montserrat"/>
              </a:rPr>
              <a:t> : ES-SARRAJ FOUAD</a:t>
            </a:r>
            <a:endParaRPr sz="1100">
              <a:solidFill>
                <a:srgbClr val="F24B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Réalisé par</a:t>
            </a:r>
            <a:r>
              <a:rPr lang="en-GB" sz="1100">
                <a:solidFill>
                  <a:srgbClr val="F24B4B"/>
                </a:solidFill>
                <a:latin typeface="Montserrat"/>
                <a:ea typeface="Montserrat"/>
                <a:cs typeface="Montserrat"/>
                <a:sym typeface="Montserrat"/>
              </a:rPr>
              <a:t> : BOUCHLOUCH YASSIN</a:t>
            </a:r>
            <a:endParaRPr sz="1100">
              <a:solidFill>
                <a:srgbClr val="F24B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24B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890200" y="226875"/>
            <a:ext cx="118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F P P T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979025" y="226875"/>
            <a:ext cx="151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 O L I C O D 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498825" y="226875"/>
            <a:ext cx="151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SIMPLON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502700"/>
            <a:ext cx="85206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88">
                <a:solidFill>
                  <a:srgbClr val="F24B4B"/>
                </a:solidFill>
                <a:latin typeface="Montserrat"/>
                <a:ea typeface="Montserrat"/>
                <a:cs typeface="Montserrat"/>
                <a:sym typeface="Montserrat"/>
              </a:rPr>
              <a:t>Ideate</a:t>
            </a:r>
            <a:endParaRPr b="1" sz="3788">
              <a:solidFill>
                <a:srgbClr val="F24B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0140"/>
                </a:solidFill>
                <a:latin typeface="Montserrat"/>
                <a:ea typeface="Montserrat"/>
                <a:cs typeface="Montserrat"/>
                <a:sym typeface="Montserrat"/>
              </a:rPr>
              <a:t>Trouver la solution</a:t>
            </a:r>
            <a:endParaRPr>
              <a:solidFill>
                <a:srgbClr val="F24B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11700" y="2464600"/>
            <a:ext cx="8520600" cy="27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85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0140"/>
              </a:buClr>
              <a:buSzPts val="1311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Créer une page de profil où les podcasteurs peuvent présenter leur travail.</a:t>
            </a:r>
            <a:endParaRPr sz="1600">
              <a:solidFill>
                <a:srgbClr val="13141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85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0140"/>
              </a:buClr>
              <a:buSzPts val="1311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Créer une page de découverte où les gens peuvent voir les podcasts les plus récents et les plus populaires.</a:t>
            </a:r>
            <a:endParaRPr sz="1600">
              <a:solidFill>
                <a:srgbClr val="13141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85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0140"/>
              </a:buClr>
              <a:buSzPts val="1311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Presenter et organiser les Podcasts selon des categorie.</a:t>
            </a:r>
            <a:endParaRPr sz="1600">
              <a:solidFill>
                <a:srgbClr val="13141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85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0140"/>
              </a:buClr>
              <a:buSzPts val="1311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Ajouter une section de contact où les clients potentiels peuvent contacter les podcasteurs.</a:t>
            </a:r>
            <a:endParaRPr sz="1600">
              <a:solidFill>
                <a:srgbClr val="13141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85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0140"/>
              </a:buClr>
              <a:buSzPts val="1311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Créer une page ou les utilisateurs peuvent sauvegarder les podcasts pour un ultérieur écoute.</a:t>
            </a:r>
            <a:endParaRPr sz="1311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1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1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p23"/>
          <p:cNvCxnSpPr/>
          <p:nvPr/>
        </p:nvCxnSpPr>
        <p:spPr>
          <a:xfrm>
            <a:off x="1344325" y="331225"/>
            <a:ext cx="0" cy="740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3"/>
          <p:cNvCxnSpPr/>
          <p:nvPr/>
        </p:nvCxnSpPr>
        <p:spPr>
          <a:xfrm>
            <a:off x="1344325" y="490225"/>
            <a:ext cx="0" cy="422400"/>
          </a:xfrm>
          <a:prstGeom prst="straightConnector1">
            <a:avLst/>
          </a:prstGeom>
          <a:noFill/>
          <a:ln cap="flat" cmpd="sng" w="28575">
            <a:solidFill>
              <a:srgbClr val="F2495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24957">
                <a:alpha val="31000"/>
              </a:srgbClr>
            </a:outerShdw>
          </a:effectLst>
        </p:spPr>
      </p:cxnSp>
      <p:sp>
        <p:nvSpPr>
          <p:cNvPr id="154" name="Google Shape;154;p23"/>
          <p:cNvSpPr txBox="1"/>
          <p:nvPr/>
        </p:nvSpPr>
        <p:spPr>
          <a:xfrm>
            <a:off x="1679250" y="490225"/>
            <a:ext cx="434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24957"/>
                </a:solidFill>
                <a:latin typeface="Montserrat"/>
                <a:ea typeface="Montserrat"/>
                <a:cs typeface="Montserrat"/>
                <a:sym typeface="Montserrat"/>
              </a:rPr>
              <a:t>Design System</a:t>
            </a:r>
            <a:endParaRPr sz="1800">
              <a:solidFill>
                <a:srgbClr val="F2495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5" name="Google Shape;155;p23"/>
          <p:cNvSpPr txBox="1"/>
          <p:nvPr/>
        </p:nvSpPr>
        <p:spPr>
          <a:xfrm>
            <a:off x="798800" y="1650225"/>
            <a:ext cx="4345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10140"/>
                </a:solidFill>
                <a:latin typeface="Montserrat"/>
                <a:ea typeface="Montserrat"/>
                <a:cs typeface="Montserrat"/>
                <a:sym typeface="Montserrat"/>
              </a:rPr>
              <a:t>Couleurs</a:t>
            </a:r>
            <a:endParaRPr sz="1800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10140"/>
                </a:solidFill>
                <a:latin typeface="Montserrat"/>
                <a:ea typeface="Montserrat"/>
                <a:cs typeface="Montserrat"/>
                <a:sym typeface="Montserrat"/>
              </a:rPr>
              <a:t>Élégantes, simples,  mais aussi modernes et attrayantes</a:t>
            </a:r>
            <a:endParaRPr sz="1200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6" name="Google Shape;156;p23"/>
          <p:cNvSpPr/>
          <p:nvPr/>
        </p:nvSpPr>
        <p:spPr>
          <a:xfrm>
            <a:off x="3135737" y="2810223"/>
            <a:ext cx="966000" cy="966000"/>
          </a:xfrm>
          <a:prstGeom prst="roundRect">
            <a:avLst>
              <a:gd fmla="val 16667" name="adj"/>
            </a:avLst>
          </a:prstGeom>
          <a:solidFill>
            <a:srgbClr val="131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PRIMARY 1</a:t>
            </a: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#13141c</a:t>
            </a: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1760696" y="2810223"/>
            <a:ext cx="966000" cy="966000"/>
          </a:xfrm>
          <a:prstGeom prst="roundRect">
            <a:avLst>
              <a:gd fmla="val 16667" name="adj"/>
            </a:avLst>
          </a:prstGeom>
          <a:solidFill>
            <a:srgbClr val="F2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PRIMAIRE 2</a:t>
            </a: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#F24B4B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798800" y="487075"/>
            <a:ext cx="389700" cy="422400"/>
          </a:xfrm>
          <a:prstGeom prst="roundRect">
            <a:avLst>
              <a:gd fmla="val 16667" name="adj"/>
            </a:avLst>
          </a:prstGeom>
          <a:solidFill>
            <a:srgbClr val="F24957"/>
          </a:solidFill>
          <a:ln>
            <a:noFill/>
          </a:ln>
          <a:effectLst>
            <a:outerShdw blurRad="100013" rotWithShape="0" algn="bl" dir="5400000" dist="47625">
              <a:srgbClr val="F24957">
                <a:alpha val="3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742250" y="492825"/>
            <a:ext cx="502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DS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/>
        </p:nvSpPr>
        <p:spPr>
          <a:xfrm>
            <a:off x="904350" y="357225"/>
            <a:ext cx="1634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F24957"/>
                </a:solidFill>
                <a:latin typeface="Roboto"/>
                <a:ea typeface="Roboto"/>
                <a:cs typeface="Roboto"/>
                <a:sym typeface="Roboto"/>
              </a:rPr>
              <a:t>Aa</a:t>
            </a:r>
            <a:endParaRPr sz="7200">
              <a:solidFill>
                <a:srgbClr val="F249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4049850" y="357225"/>
            <a:ext cx="2185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60259"/>
                </a:solidFill>
                <a:latin typeface="Montserrat"/>
                <a:ea typeface="Montserrat"/>
                <a:cs typeface="Montserrat"/>
                <a:sym typeface="Montserrat"/>
              </a:rPr>
              <a:t>Font Family 	</a:t>
            </a:r>
            <a:endParaRPr sz="1100">
              <a:solidFill>
                <a:srgbClr val="2602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F24957"/>
                </a:solidFill>
                <a:latin typeface="Kanit"/>
                <a:ea typeface="Kanit"/>
                <a:cs typeface="Kanit"/>
                <a:sym typeface="Kanit"/>
              </a:rPr>
              <a:t>Kanit</a:t>
            </a:r>
            <a:endParaRPr sz="2300">
              <a:solidFill>
                <a:srgbClr val="F24957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24"/>
          <p:cNvSpPr txBox="1"/>
          <p:nvPr/>
        </p:nvSpPr>
        <p:spPr>
          <a:xfrm>
            <a:off x="798800" y="1650225"/>
            <a:ext cx="284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3141C"/>
                </a:solidFill>
                <a:latin typeface="Montserrat"/>
                <a:ea typeface="Montserrat"/>
                <a:cs typeface="Montserrat"/>
                <a:sym typeface="Montserrat"/>
              </a:rPr>
              <a:t>Typography</a:t>
            </a:r>
            <a:endParaRPr sz="1800">
              <a:solidFill>
                <a:srgbClr val="1314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3141C"/>
                </a:solidFill>
                <a:latin typeface="Montserrat"/>
                <a:ea typeface="Montserrat"/>
                <a:cs typeface="Montserrat"/>
                <a:sym typeface="Montserrat"/>
              </a:rPr>
              <a:t>Professionnel, Clair et moderne.</a:t>
            </a:r>
            <a:endParaRPr sz="1200">
              <a:solidFill>
                <a:srgbClr val="1314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41C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049850" y="1111600"/>
            <a:ext cx="5579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3141C"/>
                </a:solidFill>
                <a:latin typeface="Kanit"/>
                <a:ea typeface="Kanit"/>
                <a:cs typeface="Kanit"/>
                <a:sym typeface="Kanit"/>
              </a:rPr>
              <a:t>Aa Bb Cc Dd Ee Ff Gg Hh Ii Jj Kk Ll</a:t>
            </a:r>
            <a:endParaRPr sz="1800">
              <a:solidFill>
                <a:srgbClr val="13141C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3141C"/>
                </a:solidFill>
                <a:latin typeface="Kanit"/>
                <a:ea typeface="Kanit"/>
                <a:cs typeface="Kanit"/>
                <a:sym typeface="Kanit"/>
              </a:rPr>
              <a:t>Mm Nn Oo Pp Qq Rr Ss Tt Uu Vv </a:t>
            </a:r>
            <a:endParaRPr sz="1800">
              <a:solidFill>
                <a:srgbClr val="13141C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3141C"/>
                </a:solidFill>
                <a:latin typeface="Kanit"/>
                <a:ea typeface="Kanit"/>
                <a:cs typeface="Kanit"/>
                <a:sym typeface="Kanit"/>
              </a:rPr>
              <a:t>Ww Xx Yy Zx</a:t>
            </a:r>
            <a:endParaRPr sz="1800">
              <a:solidFill>
                <a:srgbClr val="13141C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800">
                <a:solidFill>
                  <a:srgbClr val="13141C"/>
                </a:solidFill>
                <a:latin typeface="Kanit"/>
                <a:ea typeface="Kanit"/>
                <a:cs typeface="Kanit"/>
                <a:sym typeface="Kanit"/>
              </a:rPr>
              <a:t>123456789</a:t>
            </a:r>
            <a:endParaRPr sz="1800">
              <a:solidFill>
                <a:srgbClr val="13141C"/>
              </a:solidFill>
              <a:latin typeface="Kanit"/>
              <a:ea typeface="Kanit"/>
              <a:cs typeface="Kanit"/>
              <a:sym typeface="Kan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141C"/>
              </a:solidFill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4049850" y="2845175"/>
            <a:ext cx="2185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60259"/>
                </a:solidFill>
                <a:latin typeface="Montserrat"/>
                <a:ea typeface="Montserrat"/>
                <a:cs typeface="Montserrat"/>
                <a:sym typeface="Montserrat"/>
              </a:rPr>
              <a:t>Font Family</a:t>
            </a:r>
            <a:endParaRPr sz="1100">
              <a:solidFill>
                <a:srgbClr val="2602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24957"/>
                </a:solidFill>
                <a:latin typeface="Montserrat"/>
                <a:ea typeface="Montserrat"/>
                <a:cs typeface="Montserrat"/>
                <a:sym typeface="Montserrat"/>
              </a:rPr>
              <a:t>Montserrat</a:t>
            </a:r>
            <a:endParaRPr sz="1800">
              <a:solidFill>
                <a:srgbClr val="F2495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9" name="Google Shape;169;p24"/>
          <p:cNvSpPr txBox="1"/>
          <p:nvPr/>
        </p:nvSpPr>
        <p:spPr>
          <a:xfrm>
            <a:off x="4049850" y="3599550"/>
            <a:ext cx="5579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3141C"/>
                </a:solidFill>
                <a:latin typeface="Montserrat"/>
                <a:ea typeface="Montserrat"/>
                <a:cs typeface="Montserrat"/>
                <a:sym typeface="Montserrat"/>
              </a:rPr>
              <a:t>Aa Bb Cc Dd Ee Ff Gg Hh Ii Jj Kk Ll</a:t>
            </a:r>
            <a:endParaRPr sz="1800">
              <a:solidFill>
                <a:srgbClr val="1314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3141C"/>
                </a:solidFill>
                <a:latin typeface="Montserrat"/>
                <a:ea typeface="Montserrat"/>
                <a:cs typeface="Montserrat"/>
                <a:sym typeface="Montserrat"/>
              </a:rPr>
              <a:t>Mm Nn Oo Pp Qq Rr Ss Tt Uu Vv </a:t>
            </a:r>
            <a:endParaRPr sz="1800">
              <a:solidFill>
                <a:srgbClr val="1314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3141C"/>
                </a:solidFill>
                <a:latin typeface="Montserrat"/>
                <a:ea typeface="Montserrat"/>
                <a:cs typeface="Montserrat"/>
                <a:sym typeface="Montserrat"/>
              </a:rPr>
              <a:t>Ww Xx Yy Zx</a:t>
            </a:r>
            <a:endParaRPr sz="1800">
              <a:solidFill>
                <a:srgbClr val="1314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800">
                <a:solidFill>
                  <a:srgbClr val="13141C"/>
                </a:solidFill>
                <a:latin typeface="Montserrat"/>
                <a:ea typeface="Montserrat"/>
                <a:cs typeface="Montserrat"/>
                <a:sym typeface="Montserrat"/>
              </a:rPr>
              <a:t>123456789</a:t>
            </a:r>
            <a:endParaRPr sz="1800">
              <a:solidFill>
                <a:srgbClr val="1314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3141C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6271925" y="357225"/>
            <a:ext cx="152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60259"/>
                </a:solidFill>
                <a:latin typeface="Montserrat"/>
                <a:ea typeface="Montserrat"/>
                <a:cs typeface="Montserrat"/>
                <a:sym typeface="Montserrat"/>
              </a:rPr>
              <a:t>Logo &amp; Headlines </a:t>
            </a:r>
            <a:endParaRPr sz="1100">
              <a:solidFill>
                <a:srgbClr val="2602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6271925" y="2845175"/>
            <a:ext cx="152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60259"/>
                </a:solidFill>
                <a:latin typeface="Montserrat"/>
                <a:ea typeface="Montserrat"/>
                <a:cs typeface="Montserrat"/>
                <a:sym typeface="Montserrat"/>
              </a:rPr>
              <a:t>Text </a:t>
            </a:r>
            <a:endParaRPr sz="1100">
              <a:solidFill>
                <a:srgbClr val="2602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0"/>
          <p:cNvCxnSpPr/>
          <p:nvPr/>
        </p:nvCxnSpPr>
        <p:spPr>
          <a:xfrm>
            <a:off x="1344325" y="331225"/>
            <a:ext cx="0" cy="740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0"/>
          <p:cNvCxnSpPr/>
          <p:nvPr/>
        </p:nvCxnSpPr>
        <p:spPr>
          <a:xfrm>
            <a:off x="1344325" y="490225"/>
            <a:ext cx="0" cy="422400"/>
          </a:xfrm>
          <a:prstGeom prst="straightConnector1">
            <a:avLst/>
          </a:prstGeom>
          <a:noFill/>
          <a:ln cap="flat" cmpd="sng" w="28575">
            <a:solidFill>
              <a:srgbClr val="F2495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24957">
                <a:alpha val="31000"/>
              </a:srgbClr>
            </a:outerShdw>
          </a:effectLst>
        </p:spPr>
      </p:cxnSp>
      <p:sp>
        <p:nvSpPr>
          <p:cNvPr id="213" name="Google Shape;213;p30"/>
          <p:cNvSpPr txBox="1"/>
          <p:nvPr/>
        </p:nvSpPr>
        <p:spPr>
          <a:xfrm>
            <a:off x="1679250" y="490225"/>
            <a:ext cx="434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24957"/>
                </a:solidFill>
                <a:latin typeface="Montserrat"/>
                <a:ea typeface="Montserrat"/>
                <a:cs typeface="Montserrat"/>
                <a:sym typeface="Montserrat"/>
              </a:rPr>
              <a:t>Realisation</a:t>
            </a:r>
            <a:endParaRPr sz="1800">
              <a:solidFill>
                <a:srgbClr val="F2495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p30"/>
          <p:cNvSpPr/>
          <p:nvPr/>
        </p:nvSpPr>
        <p:spPr>
          <a:xfrm>
            <a:off x="798800" y="487075"/>
            <a:ext cx="389700" cy="422400"/>
          </a:xfrm>
          <a:prstGeom prst="roundRect">
            <a:avLst>
              <a:gd fmla="val 16667" name="adj"/>
            </a:avLst>
          </a:prstGeom>
          <a:solidFill>
            <a:srgbClr val="F24957"/>
          </a:solidFill>
          <a:ln>
            <a:noFill/>
          </a:ln>
          <a:effectLst>
            <a:outerShdw blurRad="100013" rotWithShape="0" algn="bl" dir="5400000" dist="47625">
              <a:srgbClr val="F24957">
                <a:alpha val="3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742250" y="492825"/>
            <a:ext cx="502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DS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4"/>
          <p:cNvCxnSpPr/>
          <p:nvPr/>
        </p:nvCxnSpPr>
        <p:spPr>
          <a:xfrm>
            <a:off x="1344325" y="331225"/>
            <a:ext cx="0" cy="740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1344325" y="490225"/>
            <a:ext cx="0" cy="422400"/>
          </a:xfrm>
          <a:prstGeom prst="straightConnector1">
            <a:avLst/>
          </a:prstGeom>
          <a:noFill/>
          <a:ln cap="flat" cmpd="sng" w="28575">
            <a:solidFill>
              <a:srgbClr val="F2495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24957">
                <a:alpha val="31000"/>
              </a:srgbClr>
            </a:outerShdw>
          </a:effectLst>
        </p:spPr>
      </p:cxnSp>
      <p:sp>
        <p:nvSpPr>
          <p:cNvPr id="66" name="Google Shape;66;p14"/>
          <p:cNvSpPr/>
          <p:nvPr/>
        </p:nvSpPr>
        <p:spPr>
          <a:xfrm>
            <a:off x="798800" y="487075"/>
            <a:ext cx="389700" cy="422400"/>
          </a:xfrm>
          <a:prstGeom prst="roundRect">
            <a:avLst>
              <a:gd fmla="val 16667" name="adj"/>
            </a:avLst>
          </a:prstGeom>
          <a:solidFill>
            <a:srgbClr val="F24B4B"/>
          </a:solidFill>
          <a:ln>
            <a:noFill/>
          </a:ln>
          <a:effectLst>
            <a:outerShdw blurRad="100013" rotWithShape="0" algn="bl" dir="5400000" dist="47625">
              <a:srgbClr val="F24957">
                <a:alpha val="3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42250" y="492825"/>
            <a:ext cx="502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14"/>
          <p:cNvSpPr txBox="1"/>
          <p:nvPr/>
        </p:nvSpPr>
        <p:spPr>
          <a:xfrm>
            <a:off x="1679250" y="490225"/>
            <a:ext cx="434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24B4B"/>
                </a:solidFill>
                <a:latin typeface="Montserrat"/>
                <a:ea typeface="Montserrat"/>
                <a:cs typeface="Montserrat"/>
                <a:sym typeface="Montserrat"/>
              </a:rPr>
              <a:t>Plan</a:t>
            </a:r>
            <a:endParaRPr sz="1800">
              <a:solidFill>
                <a:srgbClr val="F24B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4B4B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98800" y="1573675"/>
            <a:ext cx="7539900" cy="3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41C"/>
              </a:buClr>
              <a:buSzPts val="1200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Besoin</a:t>
            </a:r>
            <a:endParaRPr sz="1600">
              <a:solidFill>
                <a:srgbClr val="13141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41C"/>
              </a:buClr>
              <a:buSzPts val="1200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Processus de développement</a:t>
            </a:r>
            <a:endParaRPr sz="1600">
              <a:solidFill>
                <a:srgbClr val="13141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41C"/>
              </a:buClr>
              <a:buSzPts val="1200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Gestion de projet</a:t>
            </a:r>
            <a:endParaRPr sz="1600">
              <a:solidFill>
                <a:srgbClr val="13141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41C"/>
              </a:buClr>
              <a:buSzPts val="1200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Problématique</a:t>
            </a:r>
            <a:endParaRPr sz="1600">
              <a:solidFill>
                <a:srgbClr val="13141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41C"/>
              </a:buClr>
              <a:buSzPts val="1200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Modélisation</a:t>
            </a:r>
            <a:endParaRPr sz="1600">
              <a:solidFill>
                <a:srgbClr val="13141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41C"/>
              </a:buClr>
              <a:buSzPts val="1200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Design Systeme</a:t>
            </a:r>
            <a:endParaRPr sz="1600">
              <a:solidFill>
                <a:srgbClr val="13141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41C"/>
              </a:buClr>
              <a:buSzPts val="1200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Réalisation</a:t>
            </a:r>
            <a:endParaRPr sz="1800">
              <a:solidFill>
                <a:srgbClr val="1314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1344325" y="331225"/>
            <a:ext cx="0" cy="740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>
            <a:off x="1344325" y="490225"/>
            <a:ext cx="0" cy="422400"/>
          </a:xfrm>
          <a:prstGeom prst="straightConnector1">
            <a:avLst/>
          </a:prstGeom>
          <a:noFill/>
          <a:ln cap="flat" cmpd="sng" w="28575">
            <a:solidFill>
              <a:srgbClr val="F2495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24957">
                <a:alpha val="31000"/>
              </a:srgbClr>
            </a:outerShdw>
          </a:effectLst>
        </p:spPr>
      </p:cxnSp>
      <p:sp>
        <p:nvSpPr>
          <p:cNvPr id="76" name="Google Shape;76;p15"/>
          <p:cNvSpPr/>
          <p:nvPr/>
        </p:nvSpPr>
        <p:spPr>
          <a:xfrm>
            <a:off x="798800" y="487075"/>
            <a:ext cx="389700" cy="422400"/>
          </a:xfrm>
          <a:prstGeom prst="roundRect">
            <a:avLst>
              <a:gd fmla="val 16667" name="adj"/>
            </a:avLst>
          </a:prstGeom>
          <a:solidFill>
            <a:srgbClr val="F24B4B"/>
          </a:solidFill>
          <a:ln>
            <a:noFill/>
          </a:ln>
          <a:effectLst>
            <a:outerShdw blurRad="100013" rotWithShape="0" algn="bl" dir="5400000" dist="47625">
              <a:srgbClr val="F24957">
                <a:alpha val="3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42250" y="492825"/>
            <a:ext cx="502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15"/>
          <p:cNvSpPr txBox="1"/>
          <p:nvPr/>
        </p:nvSpPr>
        <p:spPr>
          <a:xfrm>
            <a:off x="1679250" y="490225"/>
            <a:ext cx="434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24B4B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sz="1800">
              <a:solidFill>
                <a:srgbClr val="F24B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4B4B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798800" y="1573675"/>
            <a:ext cx="7539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314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41C"/>
              </a:buClr>
              <a:buSzPts val="1200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C’est quoi un podcast ?</a:t>
            </a:r>
            <a:endParaRPr sz="1600">
              <a:solidFill>
                <a:srgbClr val="13141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3141C"/>
              </a:buClr>
              <a:buSzPts val="1200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Pourquoi Podcaster ?</a:t>
            </a:r>
            <a:endParaRPr sz="1200">
              <a:solidFill>
                <a:srgbClr val="1314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6"/>
          <p:cNvCxnSpPr/>
          <p:nvPr/>
        </p:nvCxnSpPr>
        <p:spPr>
          <a:xfrm>
            <a:off x="1344325" y="331225"/>
            <a:ext cx="0" cy="740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6"/>
          <p:cNvCxnSpPr/>
          <p:nvPr/>
        </p:nvCxnSpPr>
        <p:spPr>
          <a:xfrm>
            <a:off x="1344325" y="490225"/>
            <a:ext cx="0" cy="422400"/>
          </a:xfrm>
          <a:prstGeom prst="straightConnector1">
            <a:avLst/>
          </a:prstGeom>
          <a:noFill/>
          <a:ln cap="flat" cmpd="sng" w="28575">
            <a:solidFill>
              <a:srgbClr val="F2495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24957">
                <a:alpha val="31000"/>
              </a:srgbClr>
            </a:outerShdw>
          </a:effectLst>
        </p:spPr>
      </p:cxnSp>
      <p:sp>
        <p:nvSpPr>
          <p:cNvPr id="86" name="Google Shape;86;p16"/>
          <p:cNvSpPr/>
          <p:nvPr/>
        </p:nvSpPr>
        <p:spPr>
          <a:xfrm>
            <a:off x="798800" y="487075"/>
            <a:ext cx="389700" cy="422400"/>
          </a:xfrm>
          <a:prstGeom prst="roundRect">
            <a:avLst>
              <a:gd fmla="val 16667" name="adj"/>
            </a:avLst>
          </a:prstGeom>
          <a:solidFill>
            <a:srgbClr val="F24B4B"/>
          </a:solidFill>
          <a:ln>
            <a:noFill/>
          </a:ln>
          <a:effectLst>
            <a:outerShdw blurRad="100013" rotWithShape="0" algn="bl" dir="5400000" dist="47625">
              <a:srgbClr val="F24957">
                <a:alpha val="3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42250" y="492825"/>
            <a:ext cx="502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" name="Google Shape;88;p16"/>
          <p:cNvSpPr txBox="1"/>
          <p:nvPr/>
        </p:nvSpPr>
        <p:spPr>
          <a:xfrm>
            <a:off x="1679250" y="490225"/>
            <a:ext cx="434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24B4B"/>
                </a:solidFill>
                <a:latin typeface="Montserrat"/>
                <a:ea typeface="Montserrat"/>
                <a:cs typeface="Montserrat"/>
                <a:sym typeface="Montserrat"/>
              </a:rPr>
              <a:t>Objectif du projet</a:t>
            </a:r>
            <a:endParaRPr sz="1800">
              <a:solidFill>
                <a:srgbClr val="F24B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4B4B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98800" y="1573675"/>
            <a:ext cx="75399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10140"/>
                </a:solidFill>
                <a:latin typeface="Montserrat"/>
                <a:ea typeface="Montserrat"/>
                <a:cs typeface="Montserrat"/>
                <a:sym typeface="Montserrat"/>
              </a:rPr>
              <a:t>Besoin</a:t>
            </a:r>
            <a:endParaRPr sz="1800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0140"/>
              </a:buClr>
              <a:buSzPts val="1200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Créer une Site Web où les podcasteurs peuvent présenter leur travail et atteindre de nouveaux clients potentiels</a:t>
            </a:r>
            <a:endParaRPr sz="1200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7"/>
          <p:cNvCxnSpPr/>
          <p:nvPr/>
        </p:nvCxnSpPr>
        <p:spPr>
          <a:xfrm>
            <a:off x="1344325" y="331225"/>
            <a:ext cx="0" cy="740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>
            <a:off x="1344325" y="490225"/>
            <a:ext cx="0" cy="422400"/>
          </a:xfrm>
          <a:prstGeom prst="straightConnector1">
            <a:avLst/>
          </a:prstGeom>
          <a:noFill/>
          <a:ln cap="flat" cmpd="sng" w="28575">
            <a:solidFill>
              <a:srgbClr val="F24957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24957">
                <a:alpha val="31000"/>
              </a:srgbClr>
            </a:outerShdw>
          </a:effectLst>
        </p:spPr>
      </p:cxnSp>
      <p:sp>
        <p:nvSpPr>
          <p:cNvPr id="96" name="Google Shape;96;p17"/>
          <p:cNvSpPr/>
          <p:nvPr/>
        </p:nvSpPr>
        <p:spPr>
          <a:xfrm>
            <a:off x="798800" y="487075"/>
            <a:ext cx="389700" cy="422400"/>
          </a:xfrm>
          <a:prstGeom prst="roundRect">
            <a:avLst>
              <a:gd fmla="val 16667" name="adj"/>
            </a:avLst>
          </a:prstGeom>
          <a:solidFill>
            <a:srgbClr val="F24957"/>
          </a:solidFill>
          <a:ln>
            <a:noFill/>
          </a:ln>
          <a:effectLst>
            <a:outerShdw blurRad="100013" rotWithShape="0" algn="bl" dir="5400000" dist="47625">
              <a:srgbClr val="F24957">
                <a:alpha val="3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742250" y="492825"/>
            <a:ext cx="502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DT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7"/>
          <p:cNvSpPr txBox="1"/>
          <p:nvPr/>
        </p:nvSpPr>
        <p:spPr>
          <a:xfrm>
            <a:off x="1679250" y="490225"/>
            <a:ext cx="434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24957"/>
                </a:solidFill>
                <a:latin typeface="Montserrat"/>
                <a:ea typeface="Montserrat"/>
                <a:cs typeface="Montserrat"/>
                <a:sym typeface="Montserrat"/>
              </a:rPr>
              <a:t>Design Thinking</a:t>
            </a:r>
            <a:endParaRPr sz="1800">
              <a:solidFill>
                <a:srgbClr val="F2495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17"/>
          <p:cNvSpPr txBox="1"/>
          <p:nvPr/>
        </p:nvSpPr>
        <p:spPr>
          <a:xfrm>
            <a:off x="798800" y="3122575"/>
            <a:ext cx="43458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10140"/>
                </a:solidFill>
                <a:latin typeface="Montserrat"/>
                <a:ea typeface="Montserrat"/>
                <a:cs typeface="Montserrat"/>
                <a:sym typeface="Montserrat"/>
              </a:rPr>
              <a:t>Process</a:t>
            </a:r>
            <a:endParaRPr sz="1800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0140"/>
              </a:buClr>
              <a:buSzPts val="1200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01  Comprendre les clients</a:t>
            </a:r>
            <a:endParaRPr sz="1600">
              <a:solidFill>
                <a:srgbClr val="13141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0140"/>
              </a:buClr>
              <a:buSzPts val="1200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02 Définir le problème</a:t>
            </a:r>
            <a:endParaRPr sz="1600">
              <a:solidFill>
                <a:srgbClr val="13141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0140"/>
              </a:buClr>
              <a:buSzPts val="1200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03 Trouver la solution</a:t>
            </a:r>
            <a:endParaRPr sz="1600">
              <a:solidFill>
                <a:srgbClr val="13141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0140"/>
              </a:buClr>
              <a:buSzPts val="1200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04 Prototyper la solution</a:t>
            </a:r>
            <a:endParaRPr sz="1600">
              <a:solidFill>
                <a:srgbClr val="13141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0140"/>
              </a:buClr>
              <a:buSzPts val="1200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05 Tester la solution</a:t>
            </a:r>
            <a:endParaRPr sz="1200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" name="Google Shape;100;p17"/>
          <p:cNvSpPr/>
          <p:nvPr/>
        </p:nvSpPr>
        <p:spPr>
          <a:xfrm>
            <a:off x="1568738" y="1786998"/>
            <a:ext cx="966000" cy="966000"/>
          </a:xfrm>
          <a:prstGeom prst="roundRect">
            <a:avLst>
              <a:gd fmla="val 16667" name="adj"/>
            </a:avLst>
          </a:prstGeom>
          <a:solidFill>
            <a:srgbClr val="F249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Discover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349127" y="1786998"/>
            <a:ext cx="966000" cy="966000"/>
          </a:xfrm>
          <a:prstGeom prst="roundRect">
            <a:avLst>
              <a:gd fmla="val 16667" name="adj"/>
            </a:avLst>
          </a:prstGeom>
          <a:solidFill>
            <a:srgbClr val="F249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Design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2828867" y="1786998"/>
            <a:ext cx="966000" cy="966000"/>
          </a:xfrm>
          <a:prstGeom prst="roundRect">
            <a:avLst>
              <a:gd fmla="val 16667" name="adj"/>
            </a:avLst>
          </a:prstGeom>
          <a:solidFill>
            <a:srgbClr val="F249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Define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4088997" y="1786998"/>
            <a:ext cx="966000" cy="966000"/>
          </a:xfrm>
          <a:prstGeom prst="roundRect">
            <a:avLst>
              <a:gd fmla="val 16667" name="adj"/>
            </a:avLst>
          </a:prstGeom>
          <a:solidFill>
            <a:srgbClr val="F249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Ideate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609256" y="1786998"/>
            <a:ext cx="966000" cy="966000"/>
          </a:xfrm>
          <a:prstGeom prst="roundRect">
            <a:avLst>
              <a:gd fmla="val 16667" name="adj"/>
            </a:avLst>
          </a:prstGeom>
          <a:solidFill>
            <a:srgbClr val="F249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Test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502700"/>
            <a:ext cx="8520600" cy="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88">
                <a:solidFill>
                  <a:srgbClr val="F24B4B"/>
                </a:solidFill>
                <a:latin typeface="Montserrat"/>
                <a:ea typeface="Montserrat"/>
                <a:cs typeface="Montserrat"/>
                <a:sym typeface="Montserrat"/>
              </a:rPr>
              <a:t>Discover</a:t>
            </a:r>
            <a:endParaRPr b="1" sz="3788">
              <a:solidFill>
                <a:srgbClr val="F24B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4B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11700" y="2464600"/>
            <a:ext cx="852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Cette première étape du processus de Design Thinking consiste à acquérir une compréhension empathique du problème que j'essaie de résoudre.</a:t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311700" y="1266375"/>
            <a:ext cx="56112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11">
                <a:solidFill>
                  <a:srgbClr val="210140"/>
                </a:solidFill>
                <a:latin typeface="Montserrat"/>
                <a:ea typeface="Montserrat"/>
                <a:cs typeface="Montserrat"/>
                <a:sym typeface="Montserrat"/>
              </a:rPr>
              <a:t>Comprendre les clients</a:t>
            </a:r>
            <a:endParaRPr sz="1311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5366063" y="1546236"/>
            <a:ext cx="87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3141C"/>
                </a:solidFill>
              </a:rPr>
              <a:t>Podcaster</a:t>
            </a:r>
            <a:endParaRPr sz="1200">
              <a:solidFill>
                <a:srgbClr val="13141C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3510600" y="467575"/>
            <a:ext cx="1787700" cy="1787700"/>
          </a:xfrm>
          <a:prstGeom prst="roundRect">
            <a:avLst>
              <a:gd fmla="val 16667" name="adj"/>
            </a:avLst>
          </a:prstGeom>
          <a:solidFill>
            <a:srgbClr val="13141C"/>
          </a:solidFill>
          <a:ln>
            <a:noFill/>
          </a:ln>
          <a:effectLst>
            <a:outerShdw blurRad="357188" rotWithShape="0" algn="bl" dir="5400000" dist="114300">
              <a:srgbClr val="26025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Pense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Je souhaite si j'avais une Site Web où je peux présenter mes enregistrements.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6359007" y="467575"/>
            <a:ext cx="1787700" cy="1787700"/>
          </a:xfrm>
          <a:prstGeom prst="roundRect">
            <a:avLst>
              <a:gd fmla="val 16667" name="adj"/>
            </a:avLst>
          </a:prstGeom>
          <a:solidFill>
            <a:srgbClr val="13141C"/>
          </a:solidFill>
          <a:ln>
            <a:noFill/>
          </a:ln>
          <a:effectLst>
            <a:outerShdw blurRad="357188" rotWithShape="0" algn="bl" dir="5400000" dist="114300">
              <a:srgbClr val="26025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Dit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j'aimerais être découvert par un nouveau public.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j'aimerais avoir plus de clients.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3510600" y="2887054"/>
            <a:ext cx="1787700" cy="1787700"/>
          </a:xfrm>
          <a:prstGeom prst="roundRect">
            <a:avLst>
              <a:gd fmla="val 16667" name="adj"/>
            </a:avLst>
          </a:prstGeom>
          <a:solidFill>
            <a:srgbClr val="13141C"/>
          </a:solidFill>
          <a:ln>
            <a:noFill/>
          </a:ln>
          <a:effectLst>
            <a:outerShdw blurRad="357188" rotWithShape="0" algn="bl" dir="5400000" dist="114300">
              <a:srgbClr val="26025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Sent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frustré de ne pas être reconnu</a:t>
            </a:r>
            <a:endParaRPr b="1" sz="1800">
              <a:solidFill>
                <a:srgbClr val="2602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6359007" y="2887054"/>
            <a:ext cx="1787700" cy="1787700"/>
          </a:xfrm>
          <a:prstGeom prst="roundRect">
            <a:avLst>
              <a:gd fmla="val 16667" name="adj"/>
            </a:avLst>
          </a:prstGeom>
          <a:solidFill>
            <a:srgbClr val="13141C"/>
          </a:solidFill>
          <a:ln>
            <a:noFill/>
          </a:ln>
          <a:effectLst>
            <a:outerShdw blurRad="357188" rotWithShape="0" algn="bl" dir="5400000" dist="114300">
              <a:srgbClr val="260259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Fait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Produire des Enregistrement Vocal.</a:t>
            </a:r>
            <a:endParaRPr b="1" sz="1800">
              <a:solidFill>
                <a:srgbClr val="2602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5599750" y="2074050"/>
            <a:ext cx="457800" cy="457800"/>
          </a:xfrm>
          <a:prstGeom prst="ellipse">
            <a:avLst/>
          </a:prstGeom>
          <a:solidFill>
            <a:srgbClr val="1314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 rot="-2700000">
            <a:off x="5432165" y="2561127"/>
            <a:ext cx="792950" cy="79295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rgbClr val="13141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331225" y="54552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10140"/>
                </a:solidFill>
                <a:latin typeface="Montserrat"/>
                <a:ea typeface="Montserrat"/>
                <a:cs typeface="Montserrat"/>
                <a:sym typeface="Montserrat"/>
              </a:rPr>
              <a:t>Carte d’empathie</a:t>
            </a:r>
            <a:endParaRPr sz="1800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0140"/>
              </a:buClr>
              <a:buSzPts val="1800"/>
              <a:buFont typeface="Montserrat"/>
              <a:buChar char="-"/>
            </a:pPr>
            <a:r>
              <a:rPr lang="en-GB" sz="1800">
                <a:solidFill>
                  <a:srgbClr val="210140"/>
                </a:solidFill>
                <a:latin typeface="Montserrat"/>
                <a:ea typeface="Montserrat"/>
                <a:cs typeface="Montserrat"/>
                <a:sym typeface="Montserrat"/>
              </a:rPr>
              <a:t>Podcaster</a:t>
            </a:r>
            <a:endParaRPr sz="1800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5366063" y="1546236"/>
            <a:ext cx="87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24B4B"/>
                </a:solidFill>
              </a:rPr>
              <a:t>Client Potentiel</a:t>
            </a:r>
            <a:endParaRPr sz="1200">
              <a:solidFill>
                <a:srgbClr val="F24B4B"/>
              </a:solidFill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3510600" y="467575"/>
            <a:ext cx="1787700" cy="1787700"/>
          </a:xfrm>
          <a:prstGeom prst="roundRect">
            <a:avLst>
              <a:gd fmla="val 16667" name="adj"/>
            </a:avLst>
          </a:prstGeom>
          <a:solidFill>
            <a:srgbClr val="F24957"/>
          </a:solidFill>
          <a:ln>
            <a:noFill/>
          </a:ln>
          <a:effectLst>
            <a:outerShdw blurRad="357188" rotWithShape="0" algn="bl" dir="5400000" dist="114300">
              <a:srgbClr val="F24B4B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Pense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je souhaite si je connaissais un podcasteur professionnel pour mon projet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6359007" y="467575"/>
            <a:ext cx="1787700" cy="1787700"/>
          </a:xfrm>
          <a:prstGeom prst="roundRect">
            <a:avLst>
              <a:gd fmla="val 16667" name="adj"/>
            </a:avLst>
          </a:prstGeom>
          <a:solidFill>
            <a:srgbClr val="F24957"/>
          </a:solidFill>
          <a:ln>
            <a:noFill/>
          </a:ln>
          <a:effectLst>
            <a:outerShdw blurRad="357188" rotWithShape="0" algn="bl" dir="5400000" dist="114300">
              <a:srgbClr val="F24B4B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Dit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j'aimerais avoir plus de choix.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3510600" y="2887054"/>
            <a:ext cx="1787700" cy="1787700"/>
          </a:xfrm>
          <a:prstGeom prst="roundRect">
            <a:avLst>
              <a:gd fmla="val 16667" name="adj"/>
            </a:avLst>
          </a:prstGeom>
          <a:solidFill>
            <a:srgbClr val="F24957"/>
          </a:solidFill>
          <a:ln>
            <a:noFill/>
          </a:ln>
          <a:effectLst>
            <a:outerShdw blurRad="357188" rotWithShape="0" algn="bl" dir="5400000" dist="114300">
              <a:srgbClr val="F24B4B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Sent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frustré de ne pas trouver de podcasteur professionnel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6359007" y="2887054"/>
            <a:ext cx="1787700" cy="1787700"/>
          </a:xfrm>
          <a:prstGeom prst="roundRect">
            <a:avLst>
              <a:gd fmla="val 16667" name="adj"/>
            </a:avLst>
          </a:prstGeom>
          <a:solidFill>
            <a:srgbClr val="F24957"/>
          </a:solidFill>
          <a:ln>
            <a:noFill/>
          </a:ln>
          <a:effectLst>
            <a:outerShdw blurRad="357188" rotWithShape="0" algn="bl" dir="5400000" dist="114300">
              <a:srgbClr val="F24B4B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Fait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Produire des vidéos de commercialisation.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5599750" y="2074050"/>
            <a:ext cx="457800" cy="457800"/>
          </a:xfrm>
          <a:prstGeom prst="ellipse">
            <a:avLst/>
          </a:prstGeom>
          <a:solidFill>
            <a:srgbClr val="F24B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 rot="-2700000">
            <a:off x="5432165" y="2561127"/>
            <a:ext cx="792950" cy="79295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rgbClr val="F24B4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331225" y="54552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10140"/>
                </a:solidFill>
                <a:latin typeface="Montserrat"/>
                <a:ea typeface="Montserrat"/>
                <a:cs typeface="Montserrat"/>
                <a:sym typeface="Montserrat"/>
              </a:rPr>
              <a:t>Carte d’empathie</a:t>
            </a:r>
            <a:endParaRPr sz="1800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0140"/>
              </a:buClr>
              <a:buSzPts val="1800"/>
              <a:buFont typeface="Montserrat"/>
              <a:buChar char="-"/>
            </a:pPr>
            <a:r>
              <a:rPr lang="en-GB" sz="1800">
                <a:solidFill>
                  <a:srgbClr val="210140"/>
                </a:solidFill>
                <a:latin typeface="Montserrat"/>
                <a:ea typeface="Montserrat"/>
                <a:cs typeface="Montserrat"/>
                <a:sym typeface="Montserrat"/>
              </a:rPr>
              <a:t>Client</a:t>
            </a:r>
            <a:endParaRPr sz="1800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502700"/>
            <a:ext cx="85206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88">
                <a:solidFill>
                  <a:srgbClr val="F24B4B"/>
                </a:solidFill>
                <a:latin typeface="Montserrat"/>
                <a:ea typeface="Montserrat"/>
                <a:cs typeface="Montserrat"/>
                <a:sym typeface="Montserrat"/>
              </a:rPr>
              <a:t>Define</a:t>
            </a:r>
            <a:endParaRPr sz="3788">
              <a:solidFill>
                <a:srgbClr val="F24B4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11">
                <a:solidFill>
                  <a:srgbClr val="210140"/>
                </a:solidFill>
                <a:latin typeface="Montserrat"/>
                <a:ea typeface="Montserrat"/>
                <a:cs typeface="Montserrat"/>
                <a:sym typeface="Montserrat"/>
              </a:rPr>
              <a:t>Définir le problème</a:t>
            </a:r>
            <a:endParaRPr>
              <a:solidFill>
                <a:srgbClr val="F24B4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311700" y="2464600"/>
            <a:ext cx="8520600" cy="17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855" lvl="0" marL="457200" rtl="0" algn="l">
              <a:spcBef>
                <a:spcPts val="0"/>
              </a:spcBef>
              <a:spcAft>
                <a:spcPts val="0"/>
              </a:spcAft>
              <a:buClr>
                <a:srgbClr val="210140"/>
              </a:buClr>
              <a:buSzPts val="1311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Les podcasteurs veulent une plate-forme pour les connecter avec des clients potentiels.</a:t>
            </a:r>
            <a:endParaRPr sz="1600">
              <a:solidFill>
                <a:srgbClr val="13141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855" lvl="0" marL="457200" rtl="0" algn="l">
              <a:spcBef>
                <a:spcPts val="0"/>
              </a:spcBef>
              <a:spcAft>
                <a:spcPts val="0"/>
              </a:spcAft>
              <a:buClr>
                <a:srgbClr val="210140"/>
              </a:buClr>
              <a:buSzPts val="1311"/>
              <a:buFont typeface="Montserrat"/>
              <a:buChar char="-"/>
            </a:pPr>
            <a:r>
              <a:rPr lang="en-GB" sz="1600">
                <a:solidFill>
                  <a:srgbClr val="13141C"/>
                </a:solidFill>
                <a:latin typeface="Poppins"/>
                <a:ea typeface="Poppins"/>
                <a:cs typeface="Poppins"/>
                <a:sym typeface="Poppins"/>
              </a:rPr>
              <a:t>Les producteurs sont frustrés de ne pas trouver le bon podcasteur pour leur projet.</a:t>
            </a:r>
            <a:endParaRPr sz="1311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1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11">
              <a:solidFill>
                <a:srgbClr val="2101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