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309" r:id="rId5"/>
    <p:sldId id="262" r:id="rId6"/>
    <p:sldId id="314" r:id="rId7"/>
    <p:sldId id="315" r:id="rId8"/>
    <p:sldId id="317" r:id="rId9"/>
    <p:sldId id="318" r:id="rId10"/>
    <p:sldId id="316" r:id="rId11"/>
    <p:sldId id="304" r:id="rId12"/>
    <p:sldId id="308" r:id="rId13"/>
    <p:sldId id="303" r:id="rId14"/>
    <p:sldId id="313" r:id="rId15"/>
    <p:sldId id="32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65A5CA7-5A03-4059-9A42-5D2F66D3E93F}">
          <p14:sldIdLst>
            <p14:sldId id="309"/>
            <p14:sldId id="262"/>
            <p14:sldId id="314"/>
            <p14:sldId id="315"/>
            <p14:sldId id="317"/>
            <p14:sldId id="318"/>
            <p14:sldId id="316"/>
            <p14:sldId id="304"/>
            <p14:sldId id="308"/>
            <p14:sldId id="303"/>
            <p14:sldId id="313"/>
            <p14:sldId id="320"/>
          </p14:sldIdLst>
        </p14:section>
        <p14:section name="DETAILS" id="{848F1254-A8CF-428E-900A-99D1720F741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8BC"/>
    <a:srgbClr val="1B4BA5"/>
    <a:srgbClr val="F7F1ED"/>
    <a:srgbClr val="FCDCAE"/>
    <a:srgbClr val="F9EBE1"/>
    <a:srgbClr val="FBCC87"/>
    <a:srgbClr val="FFA620"/>
    <a:srgbClr val="EAE7E9"/>
    <a:srgbClr val="BFBFBF"/>
    <a:srgbClr val="D49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4CBD5-3004-4ECC-AA6D-E8E8E701D42C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54D61-BBFB-4FE8-A82E-AE6AEA6A72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39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BF79B-7EC1-4248-0394-71092B915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8DE9E4-8968-F290-F112-D6FDF782C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E93A06-A3AC-C6D6-E772-19015DDB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19E9-B981-4BCE-B91A-6D5A14F5B895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DCBF2-4D59-6C7B-1119-54DB2560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34E0AB-AC22-3D4B-C1B5-0A3417BB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2C1F-48BA-4D20-8C61-E3B1DF731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2F4A2-7494-D1EF-89FC-96C8C07B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9D721B-B811-BC77-3A8E-02B68075D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BB932-41C2-41E9-7729-AB34ED22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19E9-B981-4BCE-B91A-6D5A14F5B895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AE2202-FAB8-9F80-9FD5-AC4A968E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8978A2-07BA-B485-7B22-41E1426E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2C1F-48BA-4D20-8C61-E3B1DF731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38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D2EFA6-22CE-202D-0F88-3E426B2A5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9390E6-8652-76A6-CE01-A74C44F54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7E3695-C4F0-8438-080B-2B246213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19E9-B981-4BCE-B91A-6D5A14F5B895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204076-EDD2-13A6-DA2F-32028821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EB6A2E-6798-8882-6085-1C39934D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2C1F-48BA-4D20-8C61-E3B1DF731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13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9D843-5BD6-300C-023D-A49301D7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815F1-A4A4-6898-6605-7CA2B3A9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978DB-CCEE-3DE2-AB10-7C9587CF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19E9-B981-4BCE-B91A-6D5A14F5B895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9256C7-A4D5-ABCB-AAEA-449B5F4A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6390D-2058-8224-204D-BE183832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2C1F-48BA-4D20-8C61-E3B1DF731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11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B619B-7223-EB32-1D15-4A186846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8E0043-6926-E170-3AC8-DA4D800A8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B7C4D7-3077-83B8-07FA-E1C06EF0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19E9-B981-4BCE-B91A-6D5A14F5B895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C0439C-813A-4C53-FA55-2A4820F9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00C36-175A-7572-32E3-E964B700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2C1F-48BA-4D20-8C61-E3B1DF731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1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E774E-17A6-BE9D-858D-582FA9B8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606E2A-E87E-5B64-DCD1-6349A62C9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F0E07D-26E2-EE01-0C48-E95F09B4A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1C5176-C8E2-8E7F-1735-41751409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19E9-B981-4BCE-B91A-6D5A14F5B895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6C7DB4-C1A0-9405-49A9-57F105D5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E2DF81-F259-6638-EE1C-0B765FA1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2C1F-48BA-4D20-8C61-E3B1DF731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48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74BB9-BD14-0308-B8DB-DDB121E8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D88FDA-7810-F747-7D54-865959C4D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C2A58E-ED78-85CC-5D37-A395356E2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1CFA03-F24D-C9A5-BF67-1916B6210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F9A04F-6D9C-38BF-4DA3-63EBA8324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3A34F5-FFDB-A1A5-91AB-14B669E2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19E9-B981-4BCE-B91A-6D5A14F5B895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C5E39F-D13A-1FDA-F563-7FFF327E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45B661-7A3B-B636-DA1F-1728D5EF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2C1F-48BA-4D20-8C61-E3B1DF731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50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96E08-7D5F-7FAA-1988-1EE9BBEA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780431-281C-2351-72DF-7C80B6E8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19E9-B981-4BCE-B91A-6D5A14F5B895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99F3F7-2852-7D59-33CD-8B6AF1B1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D4285A-1979-DDCB-2062-F7CAB0D0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2C1F-48BA-4D20-8C61-E3B1DF731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21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03244F-04A6-1692-CE28-1C95A443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19E9-B981-4BCE-B91A-6D5A14F5B895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B4B62D-07FE-DF60-0C8C-1A854A1C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C10600-923D-ADC0-DDA5-943EFC36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2C1F-48BA-4D20-8C61-E3B1DF731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32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8F90B-22D8-2201-0476-63A8E140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CF3AD-B410-ACAA-B06B-01324B57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85D177-D772-BCE7-7298-3D235CED8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C31ED5-711C-60FE-61C8-BB294854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19E9-B981-4BCE-B91A-6D5A14F5B895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39DECD-028B-F14B-278B-C96464FE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B05C04-A96D-473B-DCF5-00D1C014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2C1F-48BA-4D20-8C61-E3B1DF731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22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286EC-D3DD-2276-A782-9A3CA0D8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D7EEC1-81F0-6277-4ABF-FE9EB5BC6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73DB0E-A2F2-2DF4-DA5B-B073CBE95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AD41E3-2EF7-B653-D74B-78F3DCAB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19E9-B981-4BCE-B91A-6D5A14F5B895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686280-07B8-77A1-1EC7-0966B55C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0A719B-63C2-8BC6-6B8C-D5868D71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2C1F-48BA-4D20-8C61-E3B1DF731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38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BEEE1C-F634-6B5D-EE8E-44518FC3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B3FC7-4833-214C-31E2-6AE98862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53C736-326C-AC53-F4C0-A1958ECED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Montserrat" pitchFamily="2" charset="0"/>
              </a:defRPr>
            </a:lvl1pPr>
          </a:lstStyle>
          <a:p>
            <a:fld id="{D3AC19E9-B981-4BCE-B91A-6D5A14F5B895}" type="datetimeFigureOut">
              <a:rPr lang="fr-FR" smtClean="0"/>
              <a:pPr/>
              <a:t>08/02/2025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47395-29F9-8D3E-EF7F-331C534FB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Montserrat" pitchFamily="2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87BE7-D201-D2D1-0E57-A048FE1D0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Montserrat" pitchFamily="2" charset="0"/>
              </a:defRPr>
            </a:lvl1pPr>
          </a:lstStyle>
          <a:p>
            <a:fld id="{83562C1F-48BA-4D20-8C61-E3B1DF731A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80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Montserrat Medium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svg"/><Relationship Id="rId7" Type="http://schemas.openxmlformats.org/officeDocument/2006/relationships/image" Target="../media/image3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5.svg"/><Relationship Id="rId4" Type="http://schemas.openxmlformats.org/officeDocument/2006/relationships/image" Target="../media/image16.png"/><Relationship Id="rId9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.png"/><Relationship Id="rId4" Type="http://schemas.microsoft.com/office/2017/06/relationships/model3d" Target="../media/model3d1.glb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1.svg"/><Relationship Id="rId4" Type="http://schemas.microsoft.com/office/2017/06/relationships/model3d" Target="../media/model3d1.glb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3.svg"/><Relationship Id="rId3" Type="http://schemas.openxmlformats.org/officeDocument/2006/relationships/image" Target="../media/image3.svg"/><Relationship Id="rId7" Type="http://schemas.openxmlformats.org/officeDocument/2006/relationships/image" Target="../media/image17.sv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svg"/><Relationship Id="rId7" Type="http://schemas.openxmlformats.org/officeDocument/2006/relationships/image" Target="../media/image2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5.svg"/><Relationship Id="rId4" Type="http://schemas.openxmlformats.org/officeDocument/2006/relationships/image" Target="../media/image16.png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3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1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0CED00AD-EB1C-8259-C555-FB5B4E2A5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60850" y="2573084"/>
            <a:ext cx="1470300" cy="15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">
        <p:fade/>
      </p:transition>
    </mc:Choice>
    <mc:Fallback xmlns="">
      <p:transition spd="med" advTm="3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9B2A25E-E2DB-99C1-340A-8BF40FB1DB42}"/>
              </a:ext>
            </a:extLst>
          </p:cNvPr>
          <p:cNvSpPr/>
          <p:nvPr/>
        </p:nvSpPr>
        <p:spPr>
          <a:xfrm>
            <a:off x="668154" y="330812"/>
            <a:ext cx="10855693" cy="6196377"/>
          </a:xfrm>
          <a:prstGeom prst="roundRect">
            <a:avLst>
              <a:gd name="adj" fmla="val 4894"/>
            </a:avLst>
          </a:prstGeom>
          <a:solidFill>
            <a:schemeClr val="bg1"/>
          </a:solidFill>
          <a:ln>
            <a:solidFill>
              <a:srgbClr val="FCDCAE"/>
            </a:solidFill>
          </a:ln>
          <a:effectLst>
            <a:outerShdw blurRad="190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A4783FC4-2914-1D39-A8BE-93F467FED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2921" y="568495"/>
            <a:ext cx="778236" cy="838321"/>
          </a:xfrm>
          <a:prstGeom prst="rect">
            <a:avLst/>
          </a:prstGeom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74868D4-79C1-4F0A-52D3-472C002FFBD9}"/>
              </a:ext>
            </a:extLst>
          </p:cNvPr>
          <p:cNvSpPr txBox="1"/>
          <p:nvPr/>
        </p:nvSpPr>
        <p:spPr>
          <a:xfrm>
            <a:off x="4191475" y="664491"/>
            <a:ext cx="380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solidFill>
                  <a:srgbClr val="1B4BA5"/>
                </a:solidFill>
                <a:latin typeface="Montserrat Medium" pitchFamily="2" charset="0"/>
              </a:rPr>
              <a:t>KEY PARTNERS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7572B7D-96E6-E072-D053-6ECAC1992ACF}"/>
              </a:ext>
            </a:extLst>
          </p:cNvPr>
          <p:cNvCxnSpPr>
            <a:cxnSpLocks/>
          </p:cNvCxnSpPr>
          <p:nvPr/>
        </p:nvCxnSpPr>
        <p:spPr>
          <a:xfrm>
            <a:off x="4624466" y="1466058"/>
            <a:ext cx="29430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75B45DF0-140B-B191-8C31-8F7AFFC78EC0}"/>
              </a:ext>
            </a:extLst>
          </p:cNvPr>
          <p:cNvSpPr txBox="1"/>
          <p:nvPr/>
        </p:nvSpPr>
        <p:spPr>
          <a:xfrm>
            <a:off x="1867812" y="4824055"/>
            <a:ext cx="3507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>
                <a:solidFill>
                  <a:srgbClr val="1B4BA5"/>
                </a:solidFill>
                <a:latin typeface="Montserrat Medium" pitchFamily="2" charset="0"/>
              </a:rPr>
              <a:t>Universities</a:t>
            </a:r>
            <a:r>
              <a:rPr lang="fr-FR" sz="2000" b="1" dirty="0">
                <a:solidFill>
                  <a:srgbClr val="1B4BA5"/>
                </a:solidFill>
                <a:latin typeface="Montserrat Medium" pitchFamily="2" charset="0"/>
              </a:rPr>
              <a:t>, </a:t>
            </a:r>
            <a:r>
              <a:rPr lang="fr-FR" sz="2000" b="1" dirty="0" err="1">
                <a:solidFill>
                  <a:srgbClr val="1B4BA5"/>
                </a:solidFill>
                <a:latin typeface="Montserrat Medium" pitchFamily="2" charset="0"/>
              </a:rPr>
              <a:t>Colleges</a:t>
            </a:r>
            <a:r>
              <a:rPr lang="fr-FR" sz="2000" b="1" dirty="0">
                <a:solidFill>
                  <a:srgbClr val="1B4BA5"/>
                </a:solidFill>
                <a:latin typeface="Montserrat Medium" pitchFamily="2" charset="0"/>
              </a:rPr>
              <a:t> and</a:t>
            </a:r>
          </a:p>
          <a:p>
            <a:pPr algn="ctr"/>
            <a:r>
              <a:rPr lang="fr-FR" sz="2000" b="1" dirty="0">
                <a:solidFill>
                  <a:srgbClr val="1B4BA5"/>
                </a:solidFill>
                <a:latin typeface="Montserrat Medium" pitchFamily="2" charset="0"/>
              </a:rPr>
              <a:t>Educative Institutions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91F7E9-9716-8F0A-1E74-AF7A5431F61B}"/>
              </a:ext>
            </a:extLst>
          </p:cNvPr>
          <p:cNvSpPr txBox="1"/>
          <p:nvPr/>
        </p:nvSpPr>
        <p:spPr>
          <a:xfrm>
            <a:off x="7049315" y="4824055"/>
            <a:ext cx="3708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4BA5"/>
                </a:solidFill>
                <a:latin typeface="Montserrat Medium" pitchFamily="2" charset="0"/>
              </a:rPr>
              <a:t>National </a:t>
            </a:r>
            <a:r>
              <a:rPr lang="fr-FR" sz="2000" b="1" dirty="0" err="1">
                <a:solidFill>
                  <a:srgbClr val="1B4BA5"/>
                </a:solidFill>
                <a:latin typeface="Montserrat Medium" pitchFamily="2" charset="0"/>
              </a:rPr>
              <a:t>scientific</a:t>
            </a:r>
            <a:r>
              <a:rPr lang="fr-FR" sz="2000" b="1" dirty="0">
                <a:solidFill>
                  <a:srgbClr val="1B4BA5"/>
                </a:solidFill>
                <a:latin typeface="Montserrat Medium" pitchFamily="2" charset="0"/>
              </a:rPr>
              <a:t> </a:t>
            </a:r>
            <a:r>
              <a:rPr lang="fr-FR" sz="2000" b="1" dirty="0" err="1">
                <a:solidFill>
                  <a:srgbClr val="1B4BA5"/>
                </a:solidFill>
                <a:latin typeface="Montserrat Medium" pitchFamily="2" charset="0"/>
              </a:rPr>
              <a:t>research</a:t>
            </a:r>
            <a:endParaRPr lang="fr-FR" sz="2000" b="1" dirty="0">
              <a:solidFill>
                <a:srgbClr val="1B4BA5"/>
              </a:solidFill>
              <a:latin typeface="Montserrat Medium" pitchFamily="2" charset="0"/>
            </a:endParaRPr>
          </a:p>
          <a:p>
            <a:pPr algn="ctr"/>
            <a:r>
              <a:rPr lang="fr-FR" sz="2000" b="1" dirty="0">
                <a:solidFill>
                  <a:srgbClr val="1B4BA5"/>
                </a:solidFill>
                <a:latin typeface="Montserrat Medium" pitchFamily="2" charset="0"/>
              </a:rPr>
              <a:t>centers</a:t>
            </a:r>
          </a:p>
        </p:txBody>
      </p:sp>
      <p:pic>
        <p:nvPicPr>
          <p:cNvPr id="6" name="Graphique 5" descr="École avec un remplissage uni">
            <a:extLst>
              <a:ext uri="{FF2B5EF4-FFF2-40B4-BE49-F238E27FC236}">
                <a16:creationId xmlns:a16="http://schemas.microsoft.com/office/drawing/2014/main" id="{07AE919A-26AF-2499-0DE3-298EE87F7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41965" y="2359495"/>
            <a:ext cx="2464560" cy="246456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98D36708-FA1C-D90F-59DC-C77D7D5B25BC}"/>
              </a:ext>
            </a:extLst>
          </p:cNvPr>
          <p:cNvGrpSpPr/>
          <p:nvPr/>
        </p:nvGrpSpPr>
        <p:grpSpPr>
          <a:xfrm>
            <a:off x="3854022" y="3677712"/>
            <a:ext cx="1146343" cy="1146343"/>
            <a:chOff x="3216104" y="3677712"/>
            <a:chExt cx="1146343" cy="1146343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5A41244A-5DA7-316D-353D-8F8D53DC2034}"/>
                </a:ext>
              </a:extLst>
            </p:cNvPr>
            <p:cNvSpPr/>
            <p:nvPr/>
          </p:nvSpPr>
          <p:spPr>
            <a:xfrm>
              <a:off x="3454927" y="4266406"/>
              <a:ext cx="668700" cy="271062"/>
            </a:xfrm>
            <a:custGeom>
              <a:avLst/>
              <a:gdLst>
                <a:gd name="connsiteX0" fmla="*/ 0 w 668700"/>
                <a:gd name="connsiteY0" fmla="*/ 0 h 271062"/>
                <a:gd name="connsiteX1" fmla="*/ 0 w 668700"/>
                <a:gd name="connsiteY1" fmla="*/ 139711 h 271062"/>
                <a:gd name="connsiteX2" fmla="*/ 334350 w 668700"/>
                <a:gd name="connsiteY2" fmla="*/ 271062 h 271062"/>
                <a:gd name="connsiteX3" fmla="*/ 668700 w 668700"/>
                <a:gd name="connsiteY3" fmla="*/ 139711 h 271062"/>
                <a:gd name="connsiteX4" fmla="*/ 668700 w 668700"/>
                <a:gd name="connsiteY4" fmla="*/ 0 h 271062"/>
                <a:gd name="connsiteX5" fmla="*/ 334350 w 668700"/>
                <a:gd name="connsiteY5" fmla="*/ 118217 h 271062"/>
                <a:gd name="connsiteX6" fmla="*/ 0 w 668700"/>
                <a:gd name="connsiteY6" fmla="*/ 0 h 27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700" h="271062">
                  <a:moveTo>
                    <a:pt x="0" y="0"/>
                  </a:moveTo>
                  <a:lnTo>
                    <a:pt x="0" y="139711"/>
                  </a:lnTo>
                  <a:cubicBezTo>
                    <a:pt x="0" y="205386"/>
                    <a:pt x="149263" y="271062"/>
                    <a:pt x="334350" y="271062"/>
                  </a:cubicBezTo>
                  <a:cubicBezTo>
                    <a:pt x="519437" y="271062"/>
                    <a:pt x="668700" y="205386"/>
                    <a:pt x="668700" y="139711"/>
                  </a:cubicBezTo>
                  <a:lnTo>
                    <a:pt x="668700" y="0"/>
                  </a:lnTo>
                  <a:lnTo>
                    <a:pt x="334350" y="118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079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C5E49859-9D3C-93E8-8085-776ED0EEBF5B}"/>
                </a:ext>
              </a:extLst>
            </p:cNvPr>
            <p:cNvSpPr/>
            <p:nvPr/>
          </p:nvSpPr>
          <p:spPr>
            <a:xfrm>
              <a:off x="3268646" y="3964297"/>
              <a:ext cx="1041261" cy="453760"/>
            </a:xfrm>
            <a:custGeom>
              <a:avLst/>
              <a:gdLst>
                <a:gd name="connsiteX0" fmla="*/ 520631 w 1041261"/>
                <a:gd name="connsiteY0" fmla="*/ 368979 h 453760"/>
                <a:gd name="connsiteX1" fmla="*/ 1041262 w 1041261"/>
                <a:gd name="connsiteY1" fmla="*/ 186281 h 453760"/>
                <a:gd name="connsiteX2" fmla="*/ 520631 w 1041261"/>
                <a:gd name="connsiteY2" fmla="*/ 0 h 453760"/>
                <a:gd name="connsiteX3" fmla="*/ 0 w 1041261"/>
                <a:gd name="connsiteY3" fmla="*/ 186281 h 453760"/>
                <a:gd name="connsiteX4" fmla="*/ 66870 w 1041261"/>
                <a:gd name="connsiteY4" fmla="*/ 210163 h 453760"/>
                <a:gd name="connsiteX5" fmla="*/ 66870 w 1041261"/>
                <a:gd name="connsiteY5" fmla="*/ 429879 h 453760"/>
                <a:gd name="connsiteX6" fmla="*/ 90752 w 1041261"/>
                <a:gd name="connsiteY6" fmla="*/ 453761 h 453760"/>
                <a:gd name="connsiteX7" fmla="*/ 114634 w 1041261"/>
                <a:gd name="connsiteY7" fmla="*/ 429879 h 453760"/>
                <a:gd name="connsiteX8" fmla="*/ 114634 w 1041261"/>
                <a:gd name="connsiteY8" fmla="*/ 226880 h 453760"/>
                <a:gd name="connsiteX9" fmla="*/ 520631 w 1041261"/>
                <a:gd name="connsiteY9" fmla="*/ 368979 h 45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261" h="453760">
                  <a:moveTo>
                    <a:pt x="520631" y="368979"/>
                  </a:moveTo>
                  <a:lnTo>
                    <a:pt x="1041262" y="186281"/>
                  </a:lnTo>
                  <a:lnTo>
                    <a:pt x="520631" y="0"/>
                  </a:lnTo>
                  <a:lnTo>
                    <a:pt x="0" y="186281"/>
                  </a:lnTo>
                  <a:lnTo>
                    <a:pt x="66870" y="210163"/>
                  </a:lnTo>
                  <a:lnTo>
                    <a:pt x="66870" y="429879"/>
                  </a:lnTo>
                  <a:cubicBezTo>
                    <a:pt x="66870" y="443014"/>
                    <a:pt x="77617" y="453761"/>
                    <a:pt x="90752" y="453761"/>
                  </a:cubicBezTo>
                  <a:cubicBezTo>
                    <a:pt x="103887" y="453761"/>
                    <a:pt x="114634" y="443014"/>
                    <a:pt x="114634" y="429879"/>
                  </a:cubicBezTo>
                  <a:lnTo>
                    <a:pt x="114634" y="226880"/>
                  </a:lnTo>
                  <a:lnTo>
                    <a:pt x="520631" y="368979"/>
                  </a:lnTo>
                  <a:close/>
                </a:path>
              </a:pathLst>
            </a:custGeom>
            <a:solidFill>
              <a:srgbClr val="000000"/>
            </a:solidFill>
            <a:ln w="107950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pic>
          <p:nvPicPr>
            <p:cNvPr id="14" name="Graphique 13" descr="Toque d'étudiant avec un remplissage uni">
              <a:extLst>
                <a:ext uri="{FF2B5EF4-FFF2-40B4-BE49-F238E27FC236}">
                  <a16:creationId xmlns:a16="http://schemas.microsoft.com/office/drawing/2014/main" id="{994823AA-2DE5-97C7-D330-233E94CA5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216104" y="3677712"/>
              <a:ext cx="1146343" cy="1146343"/>
            </a:xfrm>
            <a:prstGeom prst="rect">
              <a:avLst/>
            </a:prstGeom>
          </p:spPr>
        </p:pic>
      </p:grpSp>
      <p:pic>
        <p:nvPicPr>
          <p:cNvPr id="18" name="Graphique 17" descr="Livre ouvert avec un remplissage uni">
            <a:extLst>
              <a:ext uri="{FF2B5EF4-FFF2-40B4-BE49-F238E27FC236}">
                <a16:creationId xmlns:a16="http://schemas.microsoft.com/office/drawing/2014/main" id="{F22C095E-9DDA-7D94-0FB8-714A64B8BF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835430" y="2639801"/>
            <a:ext cx="2135835" cy="213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B41716D-9E54-867C-26B6-6F90AC0E19CE}"/>
              </a:ext>
            </a:extLst>
          </p:cNvPr>
          <p:cNvSpPr/>
          <p:nvPr/>
        </p:nvSpPr>
        <p:spPr>
          <a:xfrm>
            <a:off x="668154" y="330812"/>
            <a:ext cx="10855693" cy="6196377"/>
          </a:xfrm>
          <a:prstGeom prst="roundRect">
            <a:avLst>
              <a:gd name="adj" fmla="val 4894"/>
            </a:avLst>
          </a:prstGeom>
          <a:solidFill>
            <a:schemeClr val="bg1"/>
          </a:solidFill>
          <a:ln>
            <a:solidFill>
              <a:srgbClr val="FCDCAE"/>
            </a:solidFill>
          </a:ln>
          <a:effectLst>
            <a:outerShdw blurRad="190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4C5D2843-441F-A3AB-9478-55B6C4790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2921" y="568495"/>
            <a:ext cx="778236" cy="838321"/>
          </a:xfrm>
          <a:prstGeom prst="rect">
            <a:avLst/>
          </a:prstGeom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74868D4-79C1-4F0A-52D3-472C002FFBD9}"/>
              </a:ext>
            </a:extLst>
          </p:cNvPr>
          <p:cNvSpPr txBox="1"/>
          <p:nvPr/>
        </p:nvSpPr>
        <p:spPr>
          <a:xfrm>
            <a:off x="4738101" y="664491"/>
            <a:ext cx="2715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solidFill>
                  <a:srgbClr val="1B4BA5"/>
                </a:solidFill>
                <a:latin typeface="Montserrat Medium" pitchFamily="2" charset="0"/>
              </a:rPr>
              <a:t>OUR PLAN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7572B7D-96E6-E072-D053-6ECAC1992ACF}"/>
              </a:ext>
            </a:extLst>
          </p:cNvPr>
          <p:cNvCxnSpPr>
            <a:cxnSpLocks/>
          </p:cNvCxnSpPr>
          <p:nvPr/>
        </p:nvCxnSpPr>
        <p:spPr>
          <a:xfrm>
            <a:off x="4624466" y="1466058"/>
            <a:ext cx="29430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AA5740D-9E23-4BEF-219D-30204BD74A23}"/>
              </a:ext>
            </a:extLst>
          </p:cNvPr>
          <p:cNvSpPr/>
          <p:nvPr/>
        </p:nvSpPr>
        <p:spPr>
          <a:xfrm rot="966081">
            <a:off x="373324" y="2144717"/>
            <a:ext cx="11404600" cy="4305300"/>
          </a:xfrm>
          <a:custGeom>
            <a:avLst/>
            <a:gdLst>
              <a:gd name="connsiteX0" fmla="*/ 0 w 11404600"/>
              <a:gd name="connsiteY0" fmla="*/ 4305300 h 4305300"/>
              <a:gd name="connsiteX1" fmla="*/ 2095500 w 11404600"/>
              <a:gd name="connsiteY1" fmla="*/ 2895600 h 4305300"/>
              <a:gd name="connsiteX2" fmla="*/ 5346700 w 11404600"/>
              <a:gd name="connsiteY2" fmla="*/ 3251200 h 4305300"/>
              <a:gd name="connsiteX3" fmla="*/ 8458200 w 11404600"/>
              <a:gd name="connsiteY3" fmla="*/ 1092200 h 4305300"/>
              <a:gd name="connsiteX4" fmla="*/ 11404600 w 11404600"/>
              <a:gd name="connsiteY4" fmla="*/ 0 h 430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04600" h="4305300">
                <a:moveTo>
                  <a:pt x="0" y="4305300"/>
                </a:moveTo>
                <a:cubicBezTo>
                  <a:pt x="602191" y="3688291"/>
                  <a:pt x="1204383" y="3071283"/>
                  <a:pt x="2095500" y="2895600"/>
                </a:cubicBezTo>
                <a:cubicBezTo>
                  <a:pt x="2986617" y="2719917"/>
                  <a:pt x="4286250" y="3551767"/>
                  <a:pt x="5346700" y="3251200"/>
                </a:cubicBezTo>
                <a:cubicBezTo>
                  <a:pt x="6407150" y="2950633"/>
                  <a:pt x="7448550" y="1634067"/>
                  <a:pt x="8458200" y="1092200"/>
                </a:cubicBezTo>
                <a:cubicBezTo>
                  <a:pt x="9467850" y="550333"/>
                  <a:pt x="10436225" y="275166"/>
                  <a:pt x="11404600" y="0"/>
                </a:cubicBezTo>
              </a:path>
            </a:pathLst>
          </a:custGeom>
          <a:noFill/>
          <a:ln w="76200" cap="rnd">
            <a:solidFill>
              <a:srgbClr val="5478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Graphique 4" descr="Repère avec un remplissage uni">
            <a:extLst>
              <a:ext uri="{FF2B5EF4-FFF2-40B4-BE49-F238E27FC236}">
                <a16:creationId xmlns:a16="http://schemas.microsoft.com/office/drawing/2014/main" id="{92046E4A-89EA-D592-E77F-AE9ECC20EFD0}"/>
              </a:ext>
            </a:extLst>
          </p:cNvPr>
          <p:cNvSpPr/>
          <p:nvPr/>
        </p:nvSpPr>
        <p:spPr>
          <a:xfrm>
            <a:off x="1487417" y="3193858"/>
            <a:ext cx="527977" cy="857617"/>
          </a:xfrm>
          <a:custGeom>
            <a:avLst/>
            <a:gdLst>
              <a:gd name="connsiteX0" fmla="*/ 263989 w 527977"/>
              <a:gd name="connsiteY0" fmla="*/ 378361 h 857617"/>
              <a:gd name="connsiteX1" fmla="*/ 150481 w 527977"/>
              <a:gd name="connsiteY1" fmla="*/ 264852 h 857617"/>
              <a:gd name="connsiteX2" fmla="*/ 263989 w 527977"/>
              <a:gd name="connsiteY2" fmla="*/ 151344 h 857617"/>
              <a:gd name="connsiteX3" fmla="*/ 377497 w 527977"/>
              <a:gd name="connsiteY3" fmla="*/ 264852 h 857617"/>
              <a:gd name="connsiteX4" fmla="*/ 263989 w 527977"/>
              <a:gd name="connsiteY4" fmla="*/ 378361 h 857617"/>
              <a:gd name="connsiteX5" fmla="*/ 263989 w 527977"/>
              <a:gd name="connsiteY5" fmla="*/ 0 h 857617"/>
              <a:gd name="connsiteX6" fmla="*/ 45801 w 527977"/>
              <a:gd name="connsiteY6" fmla="*/ 116031 h 857617"/>
              <a:gd name="connsiteX7" fmla="*/ 18054 w 527977"/>
              <a:gd name="connsiteY7" fmla="*/ 361965 h 857617"/>
              <a:gd name="connsiteX8" fmla="*/ 137869 w 527977"/>
              <a:gd name="connsiteY8" fmla="*/ 626817 h 857617"/>
              <a:gd name="connsiteX9" fmla="*/ 241287 w 527977"/>
              <a:gd name="connsiteY9" fmla="*/ 843744 h 857617"/>
              <a:gd name="connsiteX10" fmla="*/ 263989 w 527977"/>
              <a:gd name="connsiteY10" fmla="*/ 857617 h 857617"/>
              <a:gd name="connsiteX11" fmla="*/ 286690 w 527977"/>
              <a:gd name="connsiteY11" fmla="*/ 843744 h 857617"/>
              <a:gd name="connsiteX12" fmla="*/ 390109 w 527977"/>
              <a:gd name="connsiteY12" fmla="*/ 626817 h 857617"/>
              <a:gd name="connsiteX13" fmla="*/ 509923 w 527977"/>
              <a:gd name="connsiteY13" fmla="*/ 361965 h 857617"/>
              <a:gd name="connsiteX14" fmla="*/ 482177 w 527977"/>
              <a:gd name="connsiteY14" fmla="*/ 116031 h 857617"/>
              <a:gd name="connsiteX15" fmla="*/ 263989 w 527977"/>
              <a:gd name="connsiteY15" fmla="*/ 0 h 85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7977" h="857617">
                <a:moveTo>
                  <a:pt x="263989" y="378361"/>
                </a:moveTo>
                <a:cubicBezTo>
                  <a:pt x="200929" y="378361"/>
                  <a:pt x="150481" y="327913"/>
                  <a:pt x="150481" y="264852"/>
                </a:cubicBezTo>
                <a:cubicBezTo>
                  <a:pt x="150481" y="201792"/>
                  <a:pt x="200929" y="151344"/>
                  <a:pt x="263989" y="151344"/>
                </a:cubicBezTo>
                <a:cubicBezTo>
                  <a:pt x="327049" y="151344"/>
                  <a:pt x="377497" y="201792"/>
                  <a:pt x="377497" y="264852"/>
                </a:cubicBezTo>
                <a:cubicBezTo>
                  <a:pt x="377497" y="327913"/>
                  <a:pt x="327049" y="378361"/>
                  <a:pt x="263989" y="378361"/>
                </a:cubicBezTo>
                <a:close/>
                <a:moveTo>
                  <a:pt x="263989" y="0"/>
                </a:moveTo>
                <a:cubicBezTo>
                  <a:pt x="176966" y="0"/>
                  <a:pt x="94988" y="42881"/>
                  <a:pt x="45801" y="116031"/>
                </a:cubicBezTo>
                <a:cubicBezTo>
                  <a:pt x="-3386" y="187919"/>
                  <a:pt x="-13476" y="279987"/>
                  <a:pt x="18054" y="361965"/>
                </a:cubicBezTo>
                <a:lnTo>
                  <a:pt x="137869" y="626817"/>
                </a:lnTo>
                <a:lnTo>
                  <a:pt x="241287" y="843744"/>
                </a:lnTo>
                <a:cubicBezTo>
                  <a:pt x="245071" y="852573"/>
                  <a:pt x="253899" y="857617"/>
                  <a:pt x="263989" y="857617"/>
                </a:cubicBezTo>
                <a:cubicBezTo>
                  <a:pt x="274078" y="857617"/>
                  <a:pt x="282907" y="852573"/>
                  <a:pt x="286690" y="843744"/>
                </a:cubicBezTo>
                <a:lnTo>
                  <a:pt x="390109" y="626817"/>
                </a:lnTo>
                <a:lnTo>
                  <a:pt x="509923" y="361965"/>
                </a:lnTo>
                <a:cubicBezTo>
                  <a:pt x="541453" y="279987"/>
                  <a:pt x="531364" y="187919"/>
                  <a:pt x="482177" y="116031"/>
                </a:cubicBezTo>
                <a:cubicBezTo>
                  <a:pt x="432990" y="42881"/>
                  <a:pt x="351012" y="0"/>
                  <a:pt x="263989" y="0"/>
                </a:cubicBezTo>
                <a:close/>
              </a:path>
            </a:pathLst>
          </a:custGeom>
          <a:solidFill>
            <a:srgbClr val="5478BC">
              <a:alpha val="40000"/>
            </a:srgbClr>
          </a:solidFill>
          <a:ln w="28575" cap="flat">
            <a:solidFill>
              <a:srgbClr val="1B4BA5">
                <a:alpha val="34118"/>
              </a:srgbClr>
            </a:solidFill>
            <a:prstDash val="solid"/>
            <a:miter/>
            <a:extLst>
              <a:ext uri="{C807C97D-BFC1-408E-A445-0C87EB9F89A2}">
                <ask:lineSketchStyleProps xmlns:ask="http://schemas.microsoft.com/office/drawing/2018/sketchyshapes" xmlns="" sd="626053808">
                  <a:custGeom>
                    <a:avLst/>
                    <a:gdLst>
                      <a:gd name="connsiteX0" fmla="*/ 263989 w 527977"/>
                      <a:gd name="connsiteY0" fmla="*/ 378361 h 857617"/>
                      <a:gd name="connsiteX1" fmla="*/ 150481 w 527977"/>
                      <a:gd name="connsiteY1" fmla="*/ 264852 h 857617"/>
                      <a:gd name="connsiteX2" fmla="*/ 263989 w 527977"/>
                      <a:gd name="connsiteY2" fmla="*/ 151344 h 857617"/>
                      <a:gd name="connsiteX3" fmla="*/ 377497 w 527977"/>
                      <a:gd name="connsiteY3" fmla="*/ 264852 h 857617"/>
                      <a:gd name="connsiteX4" fmla="*/ 263989 w 527977"/>
                      <a:gd name="connsiteY4" fmla="*/ 378361 h 857617"/>
                      <a:gd name="connsiteX5" fmla="*/ 263989 w 527977"/>
                      <a:gd name="connsiteY5" fmla="*/ 0 h 857617"/>
                      <a:gd name="connsiteX6" fmla="*/ 45801 w 527977"/>
                      <a:gd name="connsiteY6" fmla="*/ 116031 h 857617"/>
                      <a:gd name="connsiteX7" fmla="*/ 18054 w 527977"/>
                      <a:gd name="connsiteY7" fmla="*/ 361965 h 857617"/>
                      <a:gd name="connsiteX8" fmla="*/ 137869 w 527977"/>
                      <a:gd name="connsiteY8" fmla="*/ 626817 h 857617"/>
                      <a:gd name="connsiteX9" fmla="*/ 241287 w 527977"/>
                      <a:gd name="connsiteY9" fmla="*/ 843744 h 857617"/>
                      <a:gd name="connsiteX10" fmla="*/ 263989 w 527977"/>
                      <a:gd name="connsiteY10" fmla="*/ 857617 h 857617"/>
                      <a:gd name="connsiteX11" fmla="*/ 286690 w 527977"/>
                      <a:gd name="connsiteY11" fmla="*/ 843744 h 857617"/>
                      <a:gd name="connsiteX12" fmla="*/ 390109 w 527977"/>
                      <a:gd name="connsiteY12" fmla="*/ 626817 h 857617"/>
                      <a:gd name="connsiteX13" fmla="*/ 509923 w 527977"/>
                      <a:gd name="connsiteY13" fmla="*/ 361965 h 857617"/>
                      <a:gd name="connsiteX14" fmla="*/ 482177 w 527977"/>
                      <a:gd name="connsiteY14" fmla="*/ 116031 h 857617"/>
                      <a:gd name="connsiteX15" fmla="*/ 263989 w 527977"/>
                      <a:gd name="connsiteY15" fmla="*/ 0 h 857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27977" h="857617" fill="none" extrusionOk="0">
                        <a:moveTo>
                          <a:pt x="263989" y="378361"/>
                        </a:moveTo>
                        <a:cubicBezTo>
                          <a:pt x="193734" y="369430"/>
                          <a:pt x="161583" y="334692"/>
                          <a:pt x="150481" y="264852"/>
                        </a:cubicBezTo>
                        <a:cubicBezTo>
                          <a:pt x="149457" y="208106"/>
                          <a:pt x="207511" y="155322"/>
                          <a:pt x="263989" y="151344"/>
                        </a:cubicBezTo>
                        <a:cubicBezTo>
                          <a:pt x="312904" y="139978"/>
                          <a:pt x="375465" y="201778"/>
                          <a:pt x="377497" y="264852"/>
                        </a:cubicBezTo>
                        <a:cubicBezTo>
                          <a:pt x="367497" y="336546"/>
                          <a:pt x="314128" y="379540"/>
                          <a:pt x="263989" y="378361"/>
                        </a:cubicBezTo>
                        <a:close/>
                        <a:moveTo>
                          <a:pt x="263989" y="0"/>
                        </a:moveTo>
                        <a:cubicBezTo>
                          <a:pt x="179096" y="-7635"/>
                          <a:pt x="97174" y="62771"/>
                          <a:pt x="45801" y="116031"/>
                        </a:cubicBezTo>
                        <a:cubicBezTo>
                          <a:pt x="-277" y="177228"/>
                          <a:pt x="-9983" y="294639"/>
                          <a:pt x="18054" y="361965"/>
                        </a:cubicBezTo>
                        <a:cubicBezTo>
                          <a:pt x="98373" y="455485"/>
                          <a:pt x="94885" y="577611"/>
                          <a:pt x="137869" y="626817"/>
                        </a:cubicBezTo>
                        <a:cubicBezTo>
                          <a:pt x="190717" y="693006"/>
                          <a:pt x="178652" y="757431"/>
                          <a:pt x="241287" y="843744"/>
                        </a:cubicBezTo>
                        <a:cubicBezTo>
                          <a:pt x="245906" y="853865"/>
                          <a:pt x="253468" y="858208"/>
                          <a:pt x="263989" y="857617"/>
                        </a:cubicBezTo>
                        <a:cubicBezTo>
                          <a:pt x="274714" y="856581"/>
                          <a:pt x="282179" y="850224"/>
                          <a:pt x="286690" y="843744"/>
                        </a:cubicBezTo>
                        <a:cubicBezTo>
                          <a:pt x="313666" y="759403"/>
                          <a:pt x="379414" y="696396"/>
                          <a:pt x="390109" y="626817"/>
                        </a:cubicBezTo>
                        <a:cubicBezTo>
                          <a:pt x="389960" y="553129"/>
                          <a:pt x="503392" y="440120"/>
                          <a:pt x="509923" y="361965"/>
                        </a:cubicBezTo>
                        <a:cubicBezTo>
                          <a:pt x="539782" y="288413"/>
                          <a:pt x="533383" y="201327"/>
                          <a:pt x="482177" y="116031"/>
                        </a:cubicBezTo>
                        <a:cubicBezTo>
                          <a:pt x="438917" y="47979"/>
                          <a:pt x="359386" y="12516"/>
                          <a:pt x="263989" y="0"/>
                        </a:cubicBezTo>
                        <a:close/>
                      </a:path>
                      <a:path w="527977" h="857617" stroke="0" extrusionOk="0">
                        <a:moveTo>
                          <a:pt x="263989" y="378361"/>
                        </a:moveTo>
                        <a:cubicBezTo>
                          <a:pt x="191647" y="362233"/>
                          <a:pt x="149570" y="325357"/>
                          <a:pt x="150481" y="264852"/>
                        </a:cubicBezTo>
                        <a:cubicBezTo>
                          <a:pt x="144264" y="200332"/>
                          <a:pt x="202324" y="157565"/>
                          <a:pt x="263989" y="151344"/>
                        </a:cubicBezTo>
                        <a:cubicBezTo>
                          <a:pt x="327150" y="149376"/>
                          <a:pt x="387575" y="204195"/>
                          <a:pt x="377497" y="264852"/>
                        </a:cubicBezTo>
                        <a:cubicBezTo>
                          <a:pt x="376990" y="334098"/>
                          <a:pt x="310846" y="370801"/>
                          <a:pt x="263989" y="378361"/>
                        </a:cubicBezTo>
                        <a:close/>
                        <a:moveTo>
                          <a:pt x="263989" y="0"/>
                        </a:moveTo>
                        <a:cubicBezTo>
                          <a:pt x="175637" y="-17446"/>
                          <a:pt x="88994" y="36998"/>
                          <a:pt x="45801" y="116031"/>
                        </a:cubicBezTo>
                        <a:cubicBezTo>
                          <a:pt x="14015" y="202113"/>
                          <a:pt x="-31233" y="266347"/>
                          <a:pt x="18054" y="361965"/>
                        </a:cubicBezTo>
                        <a:cubicBezTo>
                          <a:pt x="87006" y="453853"/>
                          <a:pt x="66243" y="522392"/>
                          <a:pt x="137869" y="626817"/>
                        </a:cubicBezTo>
                        <a:cubicBezTo>
                          <a:pt x="187889" y="701184"/>
                          <a:pt x="201520" y="789987"/>
                          <a:pt x="241287" y="843744"/>
                        </a:cubicBezTo>
                        <a:cubicBezTo>
                          <a:pt x="245667" y="855225"/>
                          <a:pt x="253198" y="856066"/>
                          <a:pt x="263989" y="857617"/>
                        </a:cubicBezTo>
                        <a:cubicBezTo>
                          <a:pt x="275068" y="859418"/>
                          <a:pt x="282416" y="853694"/>
                          <a:pt x="286690" y="843744"/>
                        </a:cubicBezTo>
                        <a:cubicBezTo>
                          <a:pt x="299114" y="758847"/>
                          <a:pt x="368293" y="693954"/>
                          <a:pt x="390109" y="626817"/>
                        </a:cubicBezTo>
                        <a:cubicBezTo>
                          <a:pt x="393395" y="537042"/>
                          <a:pt x="489474" y="444366"/>
                          <a:pt x="509923" y="361965"/>
                        </a:cubicBezTo>
                        <a:cubicBezTo>
                          <a:pt x="535479" y="277543"/>
                          <a:pt x="507190" y="186320"/>
                          <a:pt x="482177" y="116031"/>
                        </a:cubicBezTo>
                        <a:cubicBezTo>
                          <a:pt x="409212" y="32216"/>
                          <a:pt x="341484" y="15660"/>
                          <a:pt x="263989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7" name="Graphique 4" descr="Repère avec un remplissage uni">
            <a:extLst>
              <a:ext uri="{FF2B5EF4-FFF2-40B4-BE49-F238E27FC236}">
                <a16:creationId xmlns:a16="http://schemas.microsoft.com/office/drawing/2014/main" id="{1A1F412F-7722-57D6-506F-D22F89D9ABF3}"/>
              </a:ext>
            </a:extLst>
          </p:cNvPr>
          <p:cNvSpPr/>
          <p:nvPr/>
        </p:nvSpPr>
        <p:spPr>
          <a:xfrm>
            <a:off x="3568870" y="3747059"/>
            <a:ext cx="527977" cy="857617"/>
          </a:xfrm>
          <a:custGeom>
            <a:avLst/>
            <a:gdLst>
              <a:gd name="connsiteX0" fmla="*/ 263989 w 527977"/>
              <a:gd name="connsiteY0" fmla="*/ 378361 h 857617"/>
              <a:gd name="connsiteX1" fmla="*/ 150481 w 527977"/>
              <a:gd name="connsiteY1" fmla="*/ 264852 h 857617"/>
              <a:gd name="connsiteX2" fmla="*/ 263989 w 527977"/>
              <a:gd name="connsiteY2" fmla="*/ 151344 h 857617"/>
              <a:gd name="connsiteX3" fmla="*/ 377497 w 527977"/>
              <a:gd name="connsiteY3" fmla="*/ 264852 h 857617"/>
              <a:gd name="connsiteX4" fmla="*/ 263989 w 527977"/>
              <a:gd name="connsiteY4" fmla="*/ 378361 h 857617"/>
              <a:gd name="connsiteX5" fmla="*/ 263989 w 527977"/>
              <a:gd name="connsiteY5" fmla="*/ 0 h 857617"/>
              <a:gd name="connsiteX6" fmla="*/ 45801 w 527977"/>
              <a:gd name="connsiteY6" fmla="*/ 116031 h 857617"/>
              <a:gd name="connsiteX7" fmla="*/ 18054 w 527977"/>
              <a:gd name="connsiteY7" fmla="*/ 361965 h 857617"/>
              <a:gd name="connsiteX8" fmla="*/ 137869 w 527977"/>
              <a:gd name="connsiteY8" fmla="*/ 626817 h 857617"/>
              <a:gd name="connsiteX9" fmla="*/ 241287 w 527977"/>
              <a:gd name="connsiteY9" fmla="*/ 843744 h 857617"/>
              <a:gd name="connsiteX10" fmla="*/ 263989 w 527977"/>
              <a:gd name="connsiteY10" fmla="*/ 857617 h 857617"/>
              <a:gd name="connsiteX11" fmla="*/ 286690 w 527977"/>
              <a:gd name="connsiteY11" fmla="*/ 843744 h 857617"/>
              <a:gd name="connsiteX12" fmla="*/ 390109 w 527977"/>
              <a:gd name="connsiteY12" fmla="*/ 626817 h 857617"/>
              <a:gd name="connsiteX13" fmla="*/ 509923 w 527977"/>
              <a:gd name="connsiteY13" fmla="*/ 361965 h 857617"/>
              <a:gd name="connsiteX14" fmla="*/ 482177 w 527977"/>
              <a:gd name="connsiteY14" fmla="*/ 116031 h 857617"/>
              <a:gd name="connsiteX15" fmla="*/ 263989 w 527977"/>
              <a:gd name="connsiteY15" fmla="*/ 0 h 85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7977" h="857617">
                <a:moveTo>
                  <a:pt x="263989" y="378361"/>
                </a:moveTo>
                <a:cubicBezTo>
                  <a:pt x="200929" y="378361"/>
                  <a:pt x="150481" y="327913"/>
                  <a:pt x="150481" y="264852"/>
                </a:cubicBezTo>
                <a:cubicBezTo>
                  <a:pt x="150481" y="201792"/>
                  <a:pt x="200929" y="151344"/>
                  <a:pt x="263989" y="151344"/>
                </a:cubicBezTo>
                <a:cubicBezTo>
                  <a:pt x="327049" y="151344"/>
                  <a:pt x="377497" y="201792"/>
                  <a:pt x="377497" y="264852"/>
                </a:cubicBezTo>
                <a:cubicBezTo>
                  <a:pt x="377497" y="327913"/>
                  <a:pt x="327049" y="378361"/>
                  <a:pt x="263989" y="378361"/>
                </a:cubicBezTo>
                <a:close/>
                <a:moveTo>
                  <a:pt x="263989" y="0"/>
                </a:moveTo>
                <a:cubicBezTo>
                  <a:pt x="176966" y="0"/>
                  <a:pt x="94988" y="42881"/>
                  <a:pt x="45801" y="116031"/>
                </a:cubicBezTo>
                <a:cubicBezTo>
                  <a:pt x="-3386" y="187919"/>
                  <a:pt x="-13476" y="279987"/>
                  <a:pt x="18054" y="361965"/>
                </a:cubicBezTo>
                <a:lnTo>
                  <a:pt x="137869" y="626817"/>
                </a:lnTo>
                <a:lnTo>
                  <a:pt x="241287" y="843744"/>
                </a:lnTo>
                <a:cubicBezTo>
                  <a:pt x="245071" y="852573"/>
                  <a:pt x="253899" y="857617"/>
                  <a:pt x="263989" y="857617"/>
                </a:cubicBezTo>
                <a:cubicBezTo>
                  <a:pt x="274078" y="857617"/>
                  <a:pt x="282907" y="852573"/>
                  <a:pt x="286690" y="843744"/>
                </a:cubicBezTo>
                <a:lnTo>
                  <a:pt x="390109" y="626817"/>
                </a:lnTo>
                <a:lnTo>
                  <a:pt x="509923" y="361965"/>
                </a:lnTo>
                <a:cubicBezTo>
                  <a:pt x="541453" y="279987"/>
                  <a:pt x="531364" y="187919"/>
                  <a:pt x="482177" y="116031"/>
                </a:cubicBezTo>
                <a:cubicBezTo>
                  <a:pt x="432990" y="42881"/>
                  <a:pt x="351012" y="0"/>
                  <a:pt x="263989" y="0"/>
                </a:cubicBezTo>
                <a:close/>
              </a:path>
            </a:pathLst>
          </a:custGeom>
          <a:solidFill>
            <a:srgbClr val="5478BC"/>
          </a:solidFill>
          <a:ln w="28575" cap="flat">
            <a:solidFill>
              <a:srgbClr val="1B4BA5"/>
            </a:solidFill>
            <a:prstDash val="solid"/>
            <a:miter/>
            <a:extLst>
              <a:ext uri="{C807C97D-BFC1-408E-A445-0C87EB9F89A2}">
                <ask:lineSketchStyleProps xmlns:ask="http://schemas.microsoft.com/office/drawing/2018/sketchyshapes" xmlns="" sd="626053808">
                  <a:custGeom>
                    <a:avLst/>
                    <a:gdLst>
                      <a:gd name="connsiteX0" fmla="*/ 263989 w 527977"/>
                      <a:gd name="connsiteY0" fmla="*/ 378361 h 857617"/>
                      <a:gd name="connsiteX1" fmla="*/ 150481 w 527977"/>
                      <a:gd name="connsiteY1" fmla="*/ 264852 h 857617"/>
                      <a:gd name="connsiteX2" fmla="*/ 263989 w 527977"/>
                      <a:gd name="connsiteY2" fmla="*/ 151344 h 857617"/>
                      <a:gd name="connsiteX3" fmla="*/ 377497 w 527977"/>
                      <a:gd name="connsiteY3" fmla="*/ 264852 h 857617"/>
                      <a:gd name="connsiteX4" fmla="*/ 263989 w 527977"/>
                      <a:gd name="connsiteY4" fmla="*/ 378361 h 857617"/>
                      <a:gd name="connsiteX5" fmla="*/ 263989 w 527977"/>
                      <a:gd name="connsiteY5" fmla="*/ 0 h 857617"/>
                      <a:gd name="connsiteX6" fmla="*/ 45801 w 527977"/>
                      <a:gd name="connsiteY6" fmla="*/ 116031 h 857617"/>
                      <a:gd name="connsiteX7" fmla="*/ 18054 w 527977"/>
                      <a:gd name="connsiteY7" fmla="*/ 361965 h 857617"/>
                      <a:gd name="connsiteX8" fmla="*/ 137869 w 527977"/>
                      <a:gd name="connsiteY8" fmla="*/ 626817 h 857617"/>
                      <a:gd name="connsiteX9" fmla="*/ 241287 w 527977"/>
                      <a:gd name="connsiteY9" fmla="*/ 843744 h 857617"/>
                      <a:gd name="connsiteX10" fmla="*/ 263989 w 527977"/>
                      <a:gd name="connsiteY10" fmla="*/ 857617 h 857617"/>
                      <a:gd name="connsiteX11" fmla="*/ 286690 w 527977"/>
                      <a:gd name="connsiteY11" fmla="*/ 843744 h 857617"/>
                      <a:gd name="connsiteX12" fmla="*/ 390109 w 527977"/>
                      <a:gd name="connsiteY12" fmla="*/ 626817 h 857617"/>
                      <a:gd name="connsiteX13" fmla="*/ 509923 w 527977"/>
                      <a:gd name="connsiteY13" fmla="*/ 361965 h 857617"/>
                      <a:gd name="connsiteX14" fmla="*/ 482177 w 527977"/>
                      <a:gd name="connsiteY14" fmla="*/ 116031 h 857617"/>
                      <a:gd name="connsiteX15" fmla="*/ 263989 w 527977"/>
                      <a:gd name="connsiteY15" fmla="*/ 0 h 857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27977" h="857617" fill="none" extrusionOk="0">
                        <a:moveTo>
                          <a:pt x="263989" y="378361"/>
                        </a:moveTo>
                        <a:cubicBezTo>
                          <a:pt x="193734" y="369430"/>
                          <a:pt x="161583" y="334692"/>
                          <a:pt x="150481" y="264852"/>
                        </a:cubicBezTo>
                        <a:cubicBezTo>
                          <a:pt x="149457" y="208106"/>
                          <a:pt x="207511" y="155322"/>
                          <a:pt x="263989" y="151344"/>
                        </a:cubicBezTo>
                        <a:cubicBezTo>
                          <a:pt x="312904" y="139978"/>
                          <a:pt x="375465" y="201778"/>
                          <a:pt x="377497" y="264852"/>
                        </a:cubicBezTo>
                        <a:cubicBezTo>
                          <a:pt x="367497" y="336546"/>
                          <a:pt x="314128" y="379540"/>
                          <a:pt x="263989" y="378361"/>
                        </a:cubicBezTo>
                        <a:close/>
                        <a:moveTo>
                          <a:pt x="263989" y="0"/>
                        </a:moveTo>
                        <a:cubicBezTo>
                          <a:pt x="179096" y="-7635"/>
                          <a:pt x="97174" y="62771"/>
                          <a:pt x="45801" y="116031"/>
                        </a:cubicBezTo>
                        <a:cubicBezTo>
                          <a:pt x="-277" y="177228"/>
                          <a:pt x="-9983" y="294639"/>
                          <a:pt x="18054" y="361965"/>
                        </a:cubicBezTo>
                        <a:cubicBezTo>
                          <a:pt x="98373" y="455485"/>
                          <a:pt x="94885" y="577611"/>
                          <a:pt x="137869" y="626817"/>
                        </a:cubicBezTo>
                        <a:cubicBezTo>
                          <a:pt x="190717" y="693006"/>
                          <a:pt x="178652" y="757431"/>
                          <a:pt x="241287" y="843744"/>
                        </a:cubicBezTo>
                        <a:cubicBezTo>
                          <a:pt x="245906" y="853865"/>
                          <a:pt x="253468" y="858208"/>
                          <a:pt x="263989" y="857617"/>
                        </a:cubicBezTo>
                        <a:cubicBezTo>
                          <a:pt x="274714" y="856581"/>
                          <a:pt x="282179" y="850224"/>
                          <a:pt x="286690" y="843744"/>
                        </a:cubicBezTo>
                        <a:cubicBezTo>
                          <a:pt x="313666" y="759403"/>
                          <a:pt x="379414" y="696396"/>
                          <a:pt x="390109" y="626817"/>
                        </a:cubicBezTo>
                        <a:cubicBezTo>
                          <a:pt x="389960" y="553129"/>
                          <a:pt x="503392" y="440120"/>
                          <a:pt x="509923" y="361965"/>
                        </a:cubicBezTo>
                        <a:cubicBezTo>
                          <a:pt x="539782" y="288413"/>
                          <a:pt x="533383" y="201327"/>
                          <a:pt x="482177" y="116031"/>
                        </a:cubicBezTo>
                        <a:cubicBezTo>
                          <a:pt x="438917" y="47979"/>
                          <a:pt x="359386" y="12516"/>
                          <a:pt x="263989" y="0"/>
                        </a:cubicBezTo>
                        <a:close/>
                      </a:path>
                      <a:path w="527977" h="857617" stroke="0" extrusionOk="0">
                        <a:moveTo>
                          <a:pt x="263989" y="378361"/>
                        </a:moveTo>
                        <a:cubicBezTo>
                          <a:pt x="191647" y="362233"/>
                          <a:pt x="149570" y="325357"/>
                          <a:pt x="150481" y="264852"/>
                        </a:cubicBezTo>
                        <a:cubicBezTo>
                          <a:pt x="144264" y="200332"/>
                          <a:pt x="202324" y="157565"/>
                          <a:pt x="263989" y="151344"/>
                        </a:cubicBezTo>
                        <a:cubicBezTo>
                          <a:pt x="327150" y="149376"/>
                          <a:pt x="387575" y="204195"/>
                          <a:pt x="377497" y="264852"/>
                        </a:cubicBezTo>
                        <a:cubicBezTo>
                          <a:pt x="376990" y="334098"/>
                          <a:pt x="310846" y="370801"/>
                          <a:pt x="263989" y="378361"/>
                        </a:cubicBezTo>
                        <a:close/>
                        <a:moveTo>
                          <a:pt x="263989" y="0"/>
                        </a:moveTo>
                        <a:cubicBezTo>
                          <a:pt x="175637" y="-17446"/>
                          <a:pt x="88994" y="36998"/>
                          <a:pt x="45801" y="116031"/>
                        </a:cubicBezTo>
                        <a:cubicBezTo>
                          <a:pt x="14015" y="202113"/>
                          <a:pt x="-31233" y="266347"/>
                          <a:pt x="18054" y="361965"/>
                        </a:cubicBezTo>
                        <a:cubicBezTo>
                          <a:pt x="87006" y="453853"/>
                          <a:pt x="66243" y="522392"/>
                          <a:pt x="137869" y="626817"/>
                        </a:cubicBezTo>
                        <a:cubicBezTo>
                          <a:pt x="187889" y="701184"/>
                          <a:pt x="201520" y="789987"/>
                          <a:pt x="241287" y="843744"/>
                        </a:cubicBezTo>
                        <a:cubicBezTo>
                          <a:pt x="245667" y="855225"/>
                          <a:pt x="253198" y="856066"/>
                          <a:pt x="263989" y="857617"/>
                        </a:cubicBezTo>
                        <a:cubicBezTo>
                          <a:pt x="275068" y="859418"/>
                          <a:pt x="282416" y="853694"/>
                          <a:pt x="286690" y="843744"/>
                        </a:cubicBezTo>
                        <a:cubicBezTo>
                          <a:pt x="299114" y="758847"/>
                          <a:pt x="368293" y="693954"/>
                          <a:pt x="390109" y="626817"/>
                        </a:cubicBezTo>
                        <a:cubicBezTo>
                          <a:pt x="393395" y="537042"/>
                          <a:pt x="489474" y="444366"/>
                          <a:pt x="509923" y="361965"/>
                        </a:cubicBezTo>
                        <a:cubicBezTo>
                          <a:pt x="535479" y="277543"/>
                          <a:pt x="507190" y="186320"/>
                          <a:pt x="482177" y="116031"/>
                        </a:cubicBezTo>
                        <a:cubicBezTo>
                          <a:pt x="409212" y="32216"/>
                          <a:pt x="341484" y="15660"/>
                          <a:pt x="263989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" name="Graphique 4" descr="Repère avec un remplissage uni">
            <a:extLst>
              <a:ext uri="{FF2B5EF4-FFF2-40B4-BE49-F238E27FC236}">
                <a16:creationId xmlns:a16="http://schemas.microsoft.com/office/drawing/2014/main" id="{0D046D90-E543-84D6-EB59-CFF96E53CA94}"/>
              </a:ext>
            </a:extLst>
          </p:cNvPr>
          <p:cNvSpPr/>
          <p:nvPr/>
        </p:nvSpPr>
        <p:spPr>
          <a:xfrm>
            <a:off x="5811635" y="4314834"/>
            <a:ext cx="527977" cy="857617"/>
          </a:xfrm>
          <a:custGeom>
            <a:avLst/>
            <a:gdLst>
              <a:gd name="connsiteX0" fmla="*/ 263989 w 527977"/>
              <a:gd name="connsiteY0" fmla="*/ 378361 h 857617"/>
              <a:gd name="connsiteX1" fmla="*/ 150481 w 527977"/>
              <a:gd name="connsiteY1" fmla="*/ 264852 h 857617"/>
              <a:gd name="connsiteX2" fmla="*/ 263989 w 527977"/>
              <a:gd name="connsiteY2" fmla="*/ 151344 h 857617"/>
              <a:gd name="connsiteX3" fmla="*/ 377497 w 527977"/>
              <a:gd name="connsiteY3" fmla="*/ 264852 h 857617"/>
              <a:gd name="connsiteX4" fmla="*/ 263989 w 527977"/>
              <a:gd name="connsiteY4" fmla="*/ 378361 h 857617"/>
              <a:gd name="connsiteX5" fmla="*/ 263989 w 527977"/>
              <a:gd name="connsiteY5" fmla="*/ 0 h 857617"/>
              <a:gd name="connsiteX6" fmla="*/ 45801 w 527977"/>
              <a:gd name="connsiteY6" fmla="*/ 116031 h 857617"/>
              <a:gd name="connsiteX7" fmla="*/ 18054 w 527977"/>
              <a:gd name="connsiteY7" fmla="*/ 361965 h 857617"/>
              <a:gd name="connsiteX8" fmla="*/ 137869 w 527977"/>
              <a:gd name="connsiteY8" fmla="*/ 626817 h 857617"/>
              <a:gd name="connsiteX9" fmla="*/ 241287 w 527977"/>
              <a:gd name="connsiteY9" fmla="*/ 843744 h 857617"/>
              <a:gd name="connsiteX10" fmla="*/ 263989 w 527977"/>
              <a:gd name="connsiteY10" fmla="*/ 857617 h 857617"/>
              <a:gd name="connsiteX11" fmla="*/ 286690 w 527977"/>
              <a:gd name="connsiteY11" fmla="*/ 843744 h 857617"/>
              <a:gd name="connsiteX12" fmla="*/ 390109 w 527977"/>
              <a:gd name="connsiteY12" fmla="*/ 626817 h 857617"/>
              <a:gd name="connsiteX13" fmla="*/ 509923 w 527977"/>
              <a:gd name="connsiteY13" fmla="*/ 361965 h 857617"/>
              <a:gd name="connsiteX14" fmla="*/ 482177 w 527977"/>
              <a:gd name="connsiteY14" fmla="*/ 116031 h 857617"/>
              <a:gd name="connsiteX15" fmla="*/ 263989 w 527977"/>
              <a:gd name="connsiteY15" fmla="*/ 0 h 85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7977" h="857617">
                <a:moveTo>
                  <a:pt x="263989" y="378361"/>
                </a:moveTo>
                <a:cubicBezTo>
                  <a:pt x="200929" y="378361"/>
                  <a:pt x="150481" y="327913"/>
                  <a:pt x="150481" y="264852"/>
                </a:cubicBezTo>
                <a:cubicBezTo>
                  <a:pt x="150481" y="201792"/>
                  <a:pt x="200929" y="151344"/>
                  <a:pt x="263989" y="151344"/>
                </a:cubicBezTo>
                <a:cubicBezTo>
                  <a:pt x="327049" y="151344"/>
                  <a:pt x="377497" y="201792"/>
                  <a:pt x="377497" y="264852"/>
                </a:cubicBezTo>
                <a:cubicBezTo>
                  <a:pt x="377497" y="327913"/>
                  <a:pt x="327049" y="378361"/>
                  <a:pt x="263989" y="378361"/>
                </a:cubicBezTo>
                <a:close/>
                <a:moveTo>
                  <a:pt x="263989" y="0"/>
                </a:moveTo>
                <a:cubicBezTo>
                  <a:pt x="176966" y="0"/>
                  <a:pt x="94988" y="42881"/>
                  <a:pt x="45801" y="116031"/>
                </a:cubicBezTo>
                <a:cubicBezTo>
                  <a:pt x="-3386" y="187919"/>
                  <a:pt x="-13476" y="279987"/>
                  <a:pt x="18054" y="361965"/>
                </a:cubicBezTo>
                <a:lnTo>
                  <a:pt x="137869" y="626817"/>
                </a:lnTo>
                <a:lnTo>
                  <a:pt x="241287" y="843744"/>
                </a:lnTo>
                <a:cubicBezTo>
                  <a:pt x="245071" y="852573"/>
                  <a:pt x="253899" y="857617"/>
                  <a:pt x="263989" y="857617"/>
                </a:cubicBezTo>
                <a:cubicBezTo>
                  <a:pt x="274078" y="857617"/>
                  <a:pt x="282907" y="852573"/>
                  <a:pt x="286690" y="843744"/>
                </a:cubicBezTo>
                <a:lnTo>
                  <a:pt x="390109" y="626817"/>
                </a:lnTo>
                <a:lnTo>
                  <a:pt x="509923" y="361965"/>
                </a:lnTo>
                <a:cubicBezTo>
                  <a:pt x="541453" y="279987"/>
                  <a:pt x="531364" y="187919"/>
                  <a:pt x="482177" y="116031"/>
                </a:cubicBezTo>
                <a:cubicBezTo>
                  <a:pt x="432990" y="42881"/>
                  <a:pt x="351012" y="0"/>
                  <a:pt x="263989" y="0"/>
                </a:cubicBezTo>
                <a:close/>
              </a:path>
            </a:pathLst>
          </a:custGeom>
          <a:solidFill>
            <a:srgbClr val="5478BC"/>
          </a:solidFill>
          <a:ln w="28575" cap="flat">
            <a:solidFill>
              <a:srgbClr val="1B4BA5"/>
            </a:solidFill>
            <a:prstDash val="solid"/>
            <a:miter/>
            <a:extLst>
              <a:ext uri="{C807C97D-BFC1-408E-A445-0C87EB9F89A2}">
                <ask:lineSketchStyleProps xmlns:ask="http://schemas.microsoft.com/office/drawing/2018/sketchyshapes" xmlns="" sd="626053808">
                  <a:custGeom>
                    <a:avLst/>
                    <a:gdLst>
                      <a:gd name="connsiteX0" fmla="*/ 263989 w 527977"/>
                      <a:gd name="connsiteY0" fmla="*/ 378361 h 857617"/>
                      <a:gd name="connsiteX1" fmla="*/ 150481 w 527977"/>
                      <a:gd name="connsiteY1" fmla="*/ 264852 h 857617"/>
                      <a:gd name="connsiteX2" fmla="*/ 263989 w 527977"/>
                      <a:gd name="connsiteY2" fmla="*/ 151344 h 857617"/>
                      <a:gd name="connsiteX3" fmla="*/ 377497 w 527977"/>
                      <a:gd name="connsiteY3" fmla="*/ 264852 h 857617"/>
                      <a:gd name="connsiteX4" fmla="*/ 263989 w 527977"/>
                      <a:gd name="connsiteY4" fmla="*/ 378361 h 857617"/>
                      <a:gd name="connsiteX5" fmla="*/ 263989 w 527977"/>
                      <a:gd name="connsiteY5" fmla="*/ 0 h 857617"/>
                      <a:gd name="connsiteX6" fmla="*/ 45801 w 527977"/>
                      <a:gd name="connsiteY6" fmla="*/ 116031 h 857617"/>
                      <a:gd name="connsiteX7" fmla="*/ 18054 w 527977"/>
                      <a:gd name="connsiteY7" fmla="*/ 361965 h 857617"/>
                      <a:gd name="connsiteX8" fmla="*/ 137869 w 527977"/>
                      <a:gd name="connsiteY8" fmla="*/ 626817 h 857617"/>
                      <a:gd name="connsiteX9" fmla="*/ 241287 w 527977"/>
                      <a:gd name="connsiteY9" fmla="*/ 843744 h 857617"/>
                      <a:gd name="connsiteX10" fmla="*/ 263989 w 527977"/>
                      <a:gd name="connsiteY10" fmla="*/ 857617 h 857617"/>
                      <a:gd name="connsiteX11" fmla="*/ 286690 w 527977"/>
                      <a:gd name="connsiteY11" fmla="*/ 843744 h 857617"/>
                      <a:gd name="connsiteX12" fmla="*/ 390109 w 527977"/>
                      <a:gd name="connsiteY12" fmla="*/ 626817 h 857617"/>
                      <a:gd name="connsiteX13" fmla="*/ 509923 w 527977"/>
                      <a:gd name="connsiteY13" fmla="*/ 361965 h 857617"/>
                      <a:gd name="connsiteX14" fmla="*/ 482177 w 527977"/>
                      <a:gd name="connsiteY14" fmla="*/ 116031 h 857617"/>
                      <a:gd name="connsiteX15" fmla="*/ 263989 w 527977"/>
                      <a:gd name="connsiteY15" fmla="*/ 0 h 857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27977" h="857617" fill="none" extrusionOk="0">
                        <a:moveTo>
                          <a:pt x="263989" y="378361"/>
                        </a:moveTo>
                        <a:cubicBezTo>
                          <a:pt x="193734" y="369430"/>
                          <a:pt x="161583" y="334692"/>
                          <a:pt x="150481" y="264852"/>
                        </a:cubicBezTo>
                        <a:cubicBezTo>
                          <a:pt x="149457" y="208106"/>
                          <a:pt x="207511" y="155322"/>
                          <a:pt x="263989" y="151344"/>
                        </a:cubicBezTo>
                        <a:cubicBezTo>
                          <a:pt x="312904" y="139978"/>
                          <a:pt x="375465" y="201778"/>
                          <a:pt x="377497" y="264852"/>
                        </a:cubicBezTo>
                        <a:cubicBezTo>
                          <a:pt x="367497" y="336546"/>
                          <a:pt x="314128" y="379540"/>
                          <a:pt x="263989" y="378361"/>
                        </a:cubicBezTo>
                        <a:close/>
                        <a:moveTo>
                          <a:pt x="263989" y="0"/>
                        </a:moveTo>
                        <a:cubicBezTo>
                          <a:pt x="179096" y="-7635"/>
                          <a:pt x="97174" y="62771"/>
                          <a:pt x="45801" y="116031"/>
                        </a:cubicBezTo>
                        <a:cubicBezTo>
                          <a:pt x="-277" y="177228"/>
                          <a:pt x="-9983" y="294639"/>
                          <a:pt x="18054" y="361965"/>
                        </a:cubicBezTo>
                        <a:cubicBezTo>
                          <a:pt x="98373" y="455485"/>
                          <a:pt x="94885" y="577611"/>
                          <a:pt x="137869" y="626817"/>
                        </a:cubicBezTo>
                        <a:cubicBezTo>
                          <a:pt x="190717" y="693006"/>
                          <a:pt x="178652" y="757431"/>
                          <a:pt x="241287" y="843744"/>
                        </a:cubicBezTo>
                        <a:cubicBezTo>
                          <a:pt x="245906" y="853865"/>
                          <a:pt x="253468" y="858208"/>
                          <a:pt x="263989" y="857617"/>
                        </a:cubicBezTo>
                        <a:cubicBezTo>
                          <a:pt x="274714" y="856581"/>
                          <a:pt x="282179" y="850224"/>
                          <a:pt x="286690" y="843744"/>
                        </a:cubicBezTo>
                        <a:cubicBezTo>
                          <a:pt x="313666" y="759403"/>
                          <a:pt x="379414" y="696396"/>
                          <a:pt x="390109" y="626817"/>
                        </a:cubicBezTo>
                        <a:cubicBezTo>
                          <a:pt x="389960" y="553129"/>
                          <a:pt x="503392" y="440120"/>
                          <a:pt x="509923" y="361965"/>
                        </a:cubicBezTo>
                        <a:cubicBezTo>
                          <a:pt x="539782" y="288413"/>
                          <a:pt x="533383" y="201327"/>
                          <a:pt x="482177" y="116031"/>
                        </a:cubicBezTo>
                        <a:cubicBezTo>
                          <a:pt x="438917" y="47979"/>
                          <a:pt x="359386" y="12516"/>
                          <a:pt x="263989" y="0"/>
                        </a:cubicBezTo>
                        <a:close/>
                      </a:path>
                      <a:path w="527977" h="857617" stroke="0" extrusionOk="0">
                        <a:moveTo>
                          <a:pt x="263989" y="378361"/>
                        </a:moveTo>
                        <a:cubicBezTo>
                          <a:pt x="191647" y="362233"/>
                          <a:pt x="149570" y="325357"/>
                          <a:pt x="150481" y="264852"/>
                        </a:cubicBezTo>
                        <a:cubicBezTo>
                          <a:pt x="144264" y="200332"/>
                          <a:pt x="202324" y="157565"/>
                          <a:pt x="263989" y="151344"/>
                        </a:cubicBezTo>
                        <a:cubicBezTo>
                          <a:pt x="327150" y="149376"/>
                          <a:pt x="387575" y="204195"/>
                          <a:pt x="377497" y="264852"/>
                        </a:cubicBezTo>
                        <a:cubicBezTo>
                          <a:pt x="376990" y="334098"/>
                          <a:pt x="310846" y="370801"/>
                          <a:pt x="263989" y="378361"/>
                        </a:cubicBezTo>
                        <a:close/>
                        <a:moveTo>
                          <a:pt x="263989" y="0"/>
                        </a:moveTo>
                        <a:cubicBezTo>
                          <a:pt x="175637" y="-17446"/>
                          <a:pt x="88994" y="36998"/>
                          <a:pt x="45801" y="116031"/>
                        </a:cubicBezTo>
                        <a:cubicBezTo>
                          <a:pt x="14015" y="202113"/>
                          <a:pt x="-31233" y="266347"/>
                          <a:pt x="18054" y="361965"/>
                        </a:cubicBezTo>
                        <a:cubicBezTo>
                          <a:pt x="87006" y="453853"/>
                          <a:pt x="66243" y="522392"/>
                          <a:pt x="137869" y="626817"/>
                        </a:cubicBezTo>
                        <a:cubicBezTo>
                          <a:pt x="187889" y="701184"/>
                          <a:pt x="201520" y="789987"/>
                          <a:pt x="241287" y="843744"/>
                        </a:cubicBezTo>
                        <a:cubicBezTo>
                          <a:pt x="245667" y="855225"/>
                          <a:pt x="253198" y="856066"/>
                          <a:pt x="263989" y="857617"/>
                        </a:cubicBezTo>
                        <a:cubicBezTo>
                          <a:pt x="275068" y="859418"/>
                          <a:pt x="282416" y="853694"/>
                          <a:pt x="286690" y="843744"/>
                        </a:cubicBezTo>
                        <a:cubicBezTo>
                          <a:pt x="299114" y="758847"/>
                          <a:pt x="368293" y="693954"/>
                          <a:pt x="390109" y="626817"/>
                        </a:cubicBezTo>
                        <a:cubicBezTo>
                          <a:pt x="393395" y="537042"/>
                          <a:pt x="489474" y="444366"/>
                          <a:pt x="509923" y="361965"/>
                        </a:cubicBezTo>
                        <a:cubicBezTo>
                          <a:pt x="535479" y="277543"/>
                          <a:pt x="507190" y="186320"/>
                          <a:pt x="482177" y="116031"/>
                        </a:cubicBezTo>
                        <a:cubicBezTo>
                          <a:pt x="409212" y="32216"/>
                          <a:pt x="341484" y="15660"/>
                          <a:pt x="263989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9" name="Graphique 4" descr="Repère avec un remplissage uni">
            <a:extLst>
              <a:ext uri="{FF2B5EF4-FFF2-40B4-BE49-F238E27FC236}">
                <a16:creationId xmlns:a16="http://schemas.microsoft.com/office/drawing/2014/main" id="{8DD207A5-9E2E-E4F1-2469-833EF3AE8AA7}"/>
              </a:ext>
            </a:extLst>
          </p:cNvPr>
          <p:cNvSpPr/>
          <p:nvPr/>
        </p:nvSpPr>
        <p:spPr>
          <a:xfrm>
            <a:off x="7915515" y="3439750"/>
            <a:ext cx="527977" cy="857617"/>
          </a:xfrm>
          <a:custGeom>
            <a:avLst/>
            <a:gdLst>
              <a:gd name="connsiteX0" fmla="*/ 263989 w 527977"/>
              <a:gd name="connsiteY0" fmla="*/ 378361 h 857617"/>
              <a:gd name="connsiteX1" fmla="*/ 150481 w 527977"/>
              <a:gd name="connsiteY1" fmla="*/ 264852 h 857617"/>
              <a:gd name="connsiteX2" fmla="*/ 263989 w 527977"/>
              <a:gd name="connsiteY2" fmla="*/ 151344 h 857617"/>
              <a:gd name="connsiteX3" fmla="*/ 377497 w 527977"/>
              <a:gd name="connsiteY3" fmla="*/ 264852 h 857617"/>
              <a:gd name="connsiteX4" fmla="*/ 263989 w 527977"/>
              <a:gd name="connsiteY4" fmla="*/ 378361 h 857617"/>
              <a:gd name="connsiteX5" fmla="*/ 263989 w 527977"/>
              <a:gd name="connsiteY5" fmla="*/ 0 h 857617"/>
              <a:gd name="connsiteX6" fmla="*/ 45801 w 527977"/>
              <a:gd name="connsiteY6" fmla="*/ 116031 h 857617"/>
              <a:gd name="connsiteX7" fmla="*/ 18054 w 527977"/>
              <a:gd name="connsiteY7" fmla="*/ 361965 h 857617"/>
              <a:gd name="connsiteX8" fmla="*/ 137869 w 527977"/>
              <a:gd name="connsiteY8" fmla="*/ 626817 h 857617"/>
              <a:gd name="connsiteX9" fmla="*/ 241287 w 527977"/>
              <a:gd name="connsiteY9" fmla="*/ 843744 h 857617"/>
              <a:gd name="connsiteX10" fmla="*/ 263989 w 527977"/>
              <a:gd name="connsiteY10" fmla="*/ 857617 h 857617"/>
              <a:gd name="connsiteX11" fmla="*/ 286690 w 527977"/>
              <a:gd name="connsiteY11" fmla="*/ 843744 h 857617"/>
              <a:gd name="connsiteX12" fmla="*/ 390109 w 527977"/>
              <a:gd name="connsiteY12" fmla="*/ 626817 h 857617"/>
              <a:gd name="connsiteX13" fmla="*/ 509923 w 527977"/>
              <a:gd name="connsiteY13" fmla="*/ 361965 h 857617"/>
              <a:gd name="connsiteX14" fmla="*/ 482177 w 527977"/>
              <a:gd name="connsiteY14" fmla="*/ 116031 h 857617"/>
              <a:gd name="connsiteX15" fmla="*/ 263989 w 527977"/>
              <a:gd name="connsiteY15" fmla="*/ 0 h 85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7977" h="857617">
                <a:moveTo>
                  <a:pt x="263989" y="378361"/>
                </a:moveTo>
                <a:cubicBezTo>
                  <a:pt x="200929" y="378361"/>
                  <a:pt x="150481" y="327913"/>
                  <a:pt x="150481" y="264852"/>
                </a:cubicBezTo>
                <a:cubicBezTo>
                  <a:pt x="150481" y="201792"/>
                  <a:pt x="200929" y="151344"/>
                  <a:pt x="263989" y="151344"/>
                </a:cubicBezTo>
                <a:cubicBezTo>
                  <a:pt x="327049" y="151344"/>
                  <a:pt x="377497" y="201792"/>
                  <a:pt x="377497" y="264852"/>
                </a:cubicBezTo>
                <a:cubicBezTo>
                  <a:pt x="377497" y="327913"/>
                  <a:pt x="327049" y="378361"/>
                  <a:pt x="263989" y="378361"/>
                </a:cubicBezTo>
                <a:close/>
                <a:moveTo>
                  <a:pt x="263989" y="0"/>
                </a:moveTo>
                <a:cubicBezTo>
                  <a:pt x="176966" y="0"/>
                  <a:pt x="94988" y="42881"/>
                  <a:pt x="45801" y="116031"/>
                </a:cubicBezTo>
                <a:cubicBezTo>
                  <a:pt x="-3386" y="187919"/>
                  <a:pt x="-13476" y="279987"/>
                  <a:pt x="18054" y="361965"/>
                </a:cubicBezTo>
                <a:lnTo>
                  <a:pt x="137869" y="626817"/>
                </a:lnTo>
                <a:lnTo>
                  <a:pt x="241287" y="843744"/>
                </a:lnTo>
                <a:cubicBezTo>
                  <a:pt x="245071" y="852573"/>
                  <a:pt x="253899" y="857617"/>
                  <a:pt x="263989" y="857617"/>
                </a:cubicBezTo>
                <a:cubicBezTo>
                  <a:pt x="274078" y="857617"/>
                  <a:pt x="282907" y="852573"/>
                  <a:pt x="286690" y="843744"/>
                </a:cubicBezTo>
                <a:lnTo>
                  <a:pt x="390109" y="626817"/>
                </a:lnTo>
                <a:lnTo>
                  <a:pt x="509923" y="361965"/>
                </a:lnTo>
                <a:cubicBezTo>
                  <a:pt x="541453" y="279987"/>
                  <a:pt x="531364" y="187919"/>
                  <a:pt x="482177" y="116031"/>
                </a:cubicBezTo>
                <a:cubicBezTo>
                  <a:pt x="432990" y="42881"/>
                  <a:pt x="351012" y="0"/>
                  <a:pt x="263989" y="0"/>
                </a:cubicBezTo>
                <a:close/>
              </a:path>
            </a:pathLst>
          </a:custGeom>
          <a:solidFill>
            <a:srgbClr val="5478BC"/>
          </a:solidFill>
          <a:ln w="28575" cap="flat">
            <a:solidFill>
              <a:srgbClr val="1B4BA5"/>
            </a:solidFill>
            <a:prstDash val="solid"/>
            <a:miter/>
            <a:extLst>
              <a:ext uri="{C807C97D-BFC1-408E-A445-0C87EB9F89A2}">
                <ask:lineSketchStyleProps xmlns:ask="http://schemas.microsoft.com/office/drawing/2018/sketchyshapes" xmlns="" sd="626053808">
                  <a:custGeom>
                    <a:avLst/>
                    <a:gdLst>
                      <a:gd name="connsiteX0" fmla="*/ 263989 w 527977"/>
                      <a:gd name="connsiteY0" fmla="*/ 378361 h 857617"/>
                      <a:gd name="connsiteX1" fmla="*/ 150481 w 527977"/>
                      <a:gd name="connsiteY1" fmla="*/ 264852 h 857617"/>
                      <a:gd name="connsiteX2" fmla="*/ 263989 w 527977"/>
                      <a:gd name="connsiteY2" fmla="*/ 151344 h 857617"/>
                      <a:gd name="connsiteX3" fmla="*/ 377497 w 527977"/>
                      <a:gd name="connsiteY3" fmla="*/ 264852 h 857617"/>
                      <a:gd name="connsiteX4" fmla="*/ 263989 w 527977"/>
                      <a:gd name="connsiteY4" fmla="*/ 378361 h 857617"/>
                      <a:gd name="connsiteX5" fmla="*/ 263989 w 527977"/>
                      <a:gd name="connsiteY5" fmla="*/ 0 h 857617"/>
                      <a:gd name="connsiteX6" fmla="*/ 45801 w 527977"/>
                      <a:gd name="connsiteY6" fmla="*/ 116031 h 857617"/>
                      <a:gd name="connsiteX7" fmla="*/ 18054 w 527977"/>
                      <a:gd name="connsiteY7" fmla="*/ 361965 h 857617"/>
                      <a:gd name="connsiteX8" fmla="*/ 137869 w 527977"/>
                      <a:gd name="connsiteY8" fmla="*/ 626817 h 857617"/>
                      <a:gd name="connsiteX9" fmla="*/ 241287 w 527977"/>
                      <a:gd name="connsiteY9" fmla="*/ 843744 h 857617"/>
                      <a:gd name="connsiteX10" fmla="*/ 263989 w 527977"/>
                      <a:gd name="connsiteY10" fmla="*/ 857617 h 857617"/>
                      <a:gd name="connsiteX11" fmla="*/ 286690 w 527977"/>
                      <a:gd name="connsiteY11" fmla="*/ 843744 h 857617"/>
                      <a:gd name="connsiteX12" fmla="*/ 390109 w 527977"/>
                      <a:gd name="connsiteY12" fmla="*/ 626817 h 857617"/>
                      <a:gd name="connsiteX13" fmla="*/ 509923 w 527977"/>
                      <a:gd name="connsiteY13" fmla="*/ 361965 h 857617"/>
                      <a:gd name="connsiteX14" fmla="*/ 482177 w 527977"/>
                      <a:gd name="connsiteY14" fmla="*/ 116031 h 857617"/>
                      <a:gd name="connsiteX15" fmla="*/ 263989 w 527977"/>
                      <a:gd name="connsiteY15" fmla="*/ 0 h 857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27977" h="857617" fill="none" extrusionOk="0">
                        <a:moveTo>
                          <a:pt x="263989" y="378361"/>
                        </a:moveTo>
                        <a:cubicBezTo>
                          <a:pt x="193734" y="369430"/>
                          <a:pt x="161583" y="334692"/>
                          <a:pt x="150481" y="264852"/>
                        </a:cubicBezTo>
                        <a:cubicBezTo>
                          <a:pt x="149457" y="208106"/>
                          <a:pt x="207511" y="155322"/>
                          <a:pt x="263989" y="151344"/>
                        </a:cubicBezTo>
                        <a:cubicBezTo>
                          <a:pt x="312904" y="139978"/>
                          <a:pt x="375465" y="201778"/>
                          <a:pt x="377497" y="264852"/>
                        </a:cubicBezTo>
                        <a:cubicBezTo>
                          <a:pt x="367497" y="336546"/>
                          <a:pt x="314128" y="379540"/>
                          <a:pt x="263989" y="378361"/>
                        </a:cubicBezTo>
                        <a:close/>
                        <a:moveTo>
                          <a:pt x="263989" y="0"/>
                        </a:moveTo>
                        <a:cubicBezTo>
                          <a:pt x="179096" y="-7635"/>
                          <a:pt x="97174" y="62771"/>
                          <a:pt x="45801" y="116031"/>
                        </a:cubicBezTo>
                        <a:cubicBezTo>
                          <a:pt x="-277" y="177228"/>
                          <a:pt x="-9983" y="294639"/>
                          <a:pt x="18054" y="361965"/>
                        </a:cubicBezTo>
                        <a:cubicBezTo>
                          <a:pt x="98373" y="455485"/>
                          <a:pt x="94885" y="577611"/>
                          <a:pt x="137869" y="626817"/>
                        </a:cubicBezTo>
                        <a:cubicBezTo>
                          <a:pt x="190717" y="693006"/>
                          <a:pt x="178652" y="757431"/>
                          <a:pt x="241287" y="843744"/>
                        </a:cubicBezTo>
                        <a:cubicBezTo>
                          <a:pt x="245906" y="853865"/>
                          <a:pt x="253468" y="858208"/>
                          <a:pt x="263989" y="857617"/>
                        </a:cubicBezTo>
                        <a:cubicBezTo>
                          <a:pt x="274714" y="856581"/>
                          <a:pt x="282179" y="850224"/>
                          <a:pt x="286690" y="843744"/>
                        </a:cubicBezTo>
                        <a:cubicBezTo>
                          <a:pt x="313666" y="759403"/>
                          <a:pt x="379414" y="696396"/>
                          <a:pt x="390109" y="626817"/>
                        </a:cubicBezTo>
                        <a:cubicBezTo>
                          <a:pt x="389960" y="553129"/>
                          <a:pt x="503392" y="440120"/>
                          <a:pt x="509923" y="361965"/>
                        </a:cubicBezTo>
                        <a:cubicBezTo>
                          <a:pt x="539782" y="288413"/>
                          <a:pt x="533383" y="201327"/>
                          <a:pt x="482177" y="116031"/>
                        </a:cubicBezTo>
                        <a:cubicBezTo>
                          <a:pt x="438917" y="47979"/>
                          <a:pt x="359386" y="12516"/>
                          <a:pt x="263989" y="0"/>
                        </a:cubicBezTo>
                        <a:close/>
                      </a:path>
                      <a:path w="527977" h="857617" stroke="0" extrusionOk="0">
                        <a:moveTo>
                          <a:pt x="263989" y="378361"/>
                        </a:moveTo>
                        <a:cubicBezTo>
                          <a:pt x="191647" y="362233"/>
                          <a:pt x="149570" y="325357"/>
                          <a:pt x="150481" y="264852"/>
                        </a:cubicBezTo>
                        <a:cubicBezTo>
                          <a:pt x="144264" y="200332"/>
                          <a:pt x="202324" y="157565"/>
                          <a:pt x="263989" y="151344"/>
                        </a:cubicBezTo>
                        <a:cubicBezTo>
                          <a:pt x="327150" y="149376"/>
                          <a:pt x="387575" y="204195"/>
                          <a:pt x="377497" y="264852"/>
                        </a:cubicBezTo>
                        <a:cubicBezTo>
                          <a:pt x="376990" y="334098"/>
                          <a:pt x="310846" y="370801"/>
                          <a:pt x="263989" y="378361"/>
                        </a:cubicBezTo>
                        <a:close/>
                        <a:moveTo>
                          <a:pt x="263989" y="0"/>
                        </a:moveTo>
                        <a:cubicBezTo>
                          <a:pt x="175637" y="-17446"/>
                          <a:pt x="88994" y="36998"/>
                          <a:pt x="45801" y="116031"/>
                        </a:cubicBezTo>
                        <a:cubicBezTo>
                          <a:pt x="14015" y="202113"/>
                          <a:pt x="-31233" y="266347"/>
                          <a:pt x="18054" y="361965"/>
                        </a:cubicBezTo>
                        <a:cubicBezTo>
                          <a:pt x="87006" y="453853"/>
                          <a:pt x="66243" y="522392"/>
                          <a:pt x="137869" y="626817"/>
                        </a:cubicBezTo>
                        <a:cubicBezTo>
                          <a:pt x="187889" y="701184"/>
                          <a:pt x="201520" y="789987"/>
                          <a:pt x="241287" y="843744"/>
                        </a:cubicBezTo>
                        <a:cubicBezTo>
                          <a:pt x="245667" y="855225"/>
                          <a:pt x="253198" y="856066"/>
                          <a:pt x="263989" y="857617"/>
                        </a:cubicBezTo>
                        <a:cubicBezTo>
                          <a:pt x="275068" y="859418"/>
                          <a:pt x="282416" y="853694"/>
                          <a:pt x="286690" y="843744"/>
                        </a:cubicBezTo>
                        <a:cubicBezTo>
                          <a:pt x="299114" y="758847"/>
                          <a:pt x="368293" y="693954"/>
                          <a:pt x="390109" y="626817"/>
                        </a:cubicBezTo>
                        <a:cubicBezTo>
                          <a:pt x="393395" y="537042"/>
                          <a:pt x="489474" y="444366"/>
                          <a:pt x="509923" y="361965"/>
                        </a:cubicBezTo>
                        <a:cubicBezTo>
                          <a:pt x="535479" y="277543"/>
                          <a:pt x="507190" y="186320"/>
                          <a:pt x="482177" y="116031"/>
                        </a:cubicBezTo>
                        <a:cubicBezTo>
                          <a:pt x="409212" y="32216"/>
                          <a:pt x="341484" y="15660"/>
                          <a:pt x="263989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Graphique 4" descr="Repère avec un remplissage uni">
            <a:extLst>
              <a:ext uri="{FF2B5EF4-FFF2-40B4-BE49-F238E27FC236}">
                <a16:creationId xmlns:a16="http://schemas.microsoft.com/office/drawing/2014/main" id="{AA1020BA-5AFF-27A6-E524-EA67B6942F16}"/>
              </a:ext>
            </a:extLst>
          </p:cNvPr>
          <p:cNvSpPr/>
          <p:nvPr/>
        </p:nvSpPr>
        <p:spPr>
          <a:xfrm>
            <a:off x="9996968" y="3000191"/>
            <a:ext cx="527977" cy="857617"/>
          </a:xfrm>
          <a:custGeom>
            <a:avLst/>
            <a:gdLst>
              <a:gd name="connsiteX0" fmla="*/ 263989 w 527977"/>
              <a:gd name="connsiteY0" fmla="*/ 378361 h 857617"/>
              <a:gd name="connsiteX1" fmla="*/ 150481 w 527977"/>
              <a:gd name="connsiteY1" fmla="*/ 264852 h 857617"/>
              <a:gd name="connsiteX2" fmla="*/ 263989 w 527977"/>
              <a:gd name="connsiteY2" fmla="*/ 151344 h 857617"/>
              <a:gd name="connsiteX3" fmla="*/ 377497 w 527977"/>
              <a:gd name="connsiteY3" fmla="*/ 264852 h 857617"/>
              <a:gd name="connsiteX4" fmla="*/ 263989 w 527977"/>
              <a:gd name="connsiteY4" fmla="*/ 378361 h 857617"/>
              <a:gd name="connsiteX5" fmla="*/ 263989 w 527977"/>
              <a:gd name="connsiteY5" fmla="*/ 0 h 857617"/>
              <a:gd name="connsiteX6" fmla="*/ 45801 w 527977"/>
              <a:gd name="connsiteY6" fmla="*/ 116031 h 857617"/>
              <a:gd name="connsiteX7" fmla="*/ 18054 w 527977"/>
              <a:gd name="connsiteY7" fmla="*/ 361965 h 857617"/>
              <a:gd name="connsiteX8" fmla="*/ 137869 w 527977"/>
              <a:gd name="connsiteY8" fmla="*/ 626817 h 857617"/>
              <a:gd name="connsiteX9" fmla="*/ 241287 w 527977"/>
              <a:gd name="connsiteY9" fmla="*/ 843744 h 857617"/>
              <a:gd name="connsiteX10" fmla="*/ 263989 w 527977"/>
              <a:gd name="connsiteY10" fmla="*/ 857617 h 857617"/>
              <a:gd name="connsiteX11" fmla="*/ 286690 w 527977"/>
              <a:gd name="connsiteY11" fmla="*/ 843744 h 857617"/>
              <a:gd name="connsiteX12" fmla="*/ 390109 w 527977"/>
              <a:gd name="connsiteY12" fmla="*/ 626817 h 857617"/>
              <a:gd name="connsiteX13" fmla="*/ 509923 w 527977"/>
              <a:gd name="connsiteY13" fmla="*/ 361965 h 857617"/>
              <a:gd name="connsiteX14" fmla="*/ 482177 w 527977"/>
              <a:gd name="connsiteY14" fmla="*/ 116031 h 857617"/>
              <a:gd name="connsiteX15" fmla="*/ 263989 w 527977"/>
              <a:gd name="connsiteY15" fmla="*/ 0 h 85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7977" h="857617">
                <a:moveTo>
                  <a:pt x="263989" y="378361"/>
                </a:moveTo>
                <a:cubicBezTo>
                  <a:pt x="200929" y="378361"/>
                  <a:pt x="150481" y="327913"/>
                  <a:pt x="150481" y="264852"/>
                </a:cubicBezTo>
                <a:cubicBezTo>
                  <a:pt x="150481" y="201792"/>
                  <a:pt x="200929" y="151344"/>
                  <a:pt x="263989" y="151344"/>
                </a:cubicBezTo>
                <a:cubicBezTo>
                  <a:pt x="327049" y="151344"/>
                  <a:pt x="377497" y="201792"/>
                  <a:pt x="377497" y="264852"/>
                </a:cubicBezTo>
                <a:cubicBezTo>
                  <a:pt x="377497" y="327913"/>
                  <a:pt x="327049" y="378361"/>
                  <a:pt x="263989" y="378361"/>
                </a:cubicBezTo>
                <a:close/>
                <a:moveTo>
                  <a:pt x="263989" y="0"/>
                </a:moveTo>
                <a:cubicBezTo>
                  <a:pt x="176966" y="0"/>
                  <a:pt x="94988" y="42881"/>
                  <a:pt x="45801" y="116031"/>
                </a:cubicBezTo>
                <a:cubicBezTo>
                  <a:pt x="-3386" y="187919"/>
                  <a:pt x="-13476" y="279987"/>
                  <a:pt x="18054" y="361965"/>
                </a:cubicBezTo>
                <a:lnTo>
                  <a:pt x="137869" y="626817"/>
                </a:lnTo>
                <a:lnTo>
                  <a:pt x="241287" y="843744"/>
                </a:lnTo>
                <a:cubicBezTo>
                  <a:pt x="245071" y="852573"/>
                  <a:pt x="253899" y="857617"/>
                  <a:pt x="263989" y="857617"/>
                </a:cubicBezTo>
                <a:cubicBezTo>
                  <a:pt x="274078" y="857617"/>
                  <a:pt x="282907" y="852573"/>
                  <a:pt x="286690" y="843744"/>
                </a:cubicBezTo>
                <a:lnTo>
                  <a:pt x="390109" y="626817"/>
                </a:lnTo>
                <a:lnTo>
                  <a:pt x="509923" y="361965"/>
                </a:lnTo>
                <a:cubicBezTo>
                  <a:pt x="541453" y="279987"/>
                  <a:pt x="531364" y="187919"/>
                  <a:pt x="482177" y="116031"/>
                </a:cubicBezTo>
                <a:cubicBezTo>
                  <a:pt x="432990" y="42881"/>
                  <a:pt x="351012" y="0"/>
                  <a:pt x="263989" y="0"/>
                </a:cubicBezTo>
                <a:close/>
              </a:path>
            </a:pathLst>
          </a:custGeom>
          <a:solidFill>
            <a:srgbClr val="5478BC"/>
          </a:solidFill>
          <a:ln w="28575" cap="flat">
            <a:solidFill>
              <a:srgbClr val="1B4BA5"/>
            </a:solidFill>
            <a:prstDash val="solid"/>
            <a:miter/>
            <a:extLst>
              <a:ext uri="{C807C97D-BFC1-408E-A445-0C87EB9F89A2}">
                <ask:lineSketchStyleProps xmlns:ask="http://schemas.microsoft.com/office/drawing/2018/sketchyshapes" xmlns="" sd="626053808">
                  <a:custGeom>
                    <a:avLst/>
                    <a:gdLst>
                      <a:gd name="connsiteX0" fmla="*/ 263989 w 527977"/>
                      <a:gd name="connsiteY0" fmla="*/ 378361 h 857617"/>
                      <a:gd name="connsiteX1" fmla="*/ 150481 w 527977"/>
                      <a:gd name="connsiteY1" fmla="*/ 264852 h 857617"/>
                      <a:gd name="connsiteX2" fmla="*/ 263989 w 527977"/>
                      <a:gd name="connsiteY2" fmla="*/ 151344 h 857617"/>
                      <a:gd name="connsiteX3" fmla="*/ 377497 w 527977"/>
                      <a:gd name="connsiteY3" fmla="*/ 264852 h 857617"/>
                      <a:gd name="connsiteX4" fmla="*/ 263989 w 527977"/>
                      <a:gd name="connsiteY4" fmla="*/ 378361 h 857617"/>
                      <a:gd name="connsiteX5" fmla="*/ 263989 w 527977"/>
                      <a:gd name="connsiteY5" fmla="*/ 0 h 857617"/>
                      <a:gd name="connsiteX6" fmla="*/ 45801 w 527977"/>
                      <a:gd name="connsiteY6" fmla="*/ 116031 h 857617"/>
                      <a:gd name="connsiteX7" fmla="*/ 18054 w 527977"/>
                      <a:gd name="connsiteY7" fmla="*/ 361965 h 857617"/>
                      <a:gd name="connsiteX8" fmla="*/ 137869 w 527977"/>
                      <a:gd name="connsiteY8" fmla="*/ 626817 h 857617"/>
                      <a:gd name="connsiteX9" fmla="*/ 241287 w 527977"/>
                      <a:gd name="connsiteY9" fmla="*/ 843744 h 857617"/>
                      <a:gd name="connsiteX10" fmla="*/ 263989 w 527977"/>
                      <a:gd name="connsiteY10" fmla="*/ 857617 h 857617"/>
                      <a:gd name="connsiteX11" fmla="*/ 286690 w 527977"/>
                      <a:gd name="connsiteY11" fmla="*/ 843744 h 857617"/>
                      <a:gd name="connsiteX12" fmla="*/ 390109 w 527977"/>
                      <a:gd name="connsiteY12" fmla="*/ 626817 h 857617"/>
                      <a:gd name="connsiteX13" fmla="*/ 509923 w 527977"/>
                      <a:gd name="connsiteY13" fmla="*/ 361965 h 857617"/>
                      <a:gd name="connsiteX14" fmla="*/ 482177 w 527977"/>
                      <a:gd name="connsiteY14" fmla="*/ 116031 h 857617"/>
                      <a:gd name="connsiteX15" fmla="*/ 263989 w 527977"/>
                      <a:gd name="connsiteY15" fmla="*/ 0 h 857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27977" h="857617" fill="none" extrusionOk="0">
                        <a:moveTo>
                          <a:pt x="263989" y="378361"/>
                        </a:moveTo>
                        <a:cubicBezTo>
                          <a:pt x="193734" y="369430"/>
                          <a:pt x="161583" y="334692"/>
                          <a:pt x="150481" y="264852"/>
                        </a:cubicBezTo>
                        <a:cubicBezTo>
                          <a:pt x="149457" y="208106"/>
                          <a:pt x="207511" y="155322"/>
                          <a:pt x="263989" y="151344"/>
                        </a:cubicBezTo>
                        <a:cubicBezTo>
                          <a:pt x="312904" y="139978"/>
                          <a:pt x="375465" y="201778"/>
                          <a:pt x="377497" y="264852"/>
                        </a:cubicBezTo>
                        <a:cubicBezTo>
                          <a:pt x="367497" y="336546"/>
                          <a:pt x="314128" y="379540"/>
                          <a:pt x="263989" y="378361"/>
                        </a:cubicBezTo>
                        <a:close/>
                        <a:moveTo>
                          <a:pt x="263989" y="0"/>
                        </a:moveTo>
                        <a:cubicBezTo>
                          <a:pt x="179096" y="-7635"/>
                          <a:pt x="97174" y="62771"/>
                          <a:pt x="45801" y="116031"/>
                        </a:cubicBezTo>
                        <a:cubicBezTo>
                          <a:pt x="-277" y="177228"/>
                          <a:pt x="-9983" y="294639"/>
                          <a:pt x="18054" y="361965"/>
                        </a:cubicBezTo>
                        <a:cubicBezTo>
                          <a:pt x="98373" y="455485"/>
                          <a:pt x="94885" y="577611"/>
                          <a:pt x="137869" y="626817"/>
                        </a:cubicBezTo>
                        <a:cubicBezTo>
                          <a:pt x="190717" y="693006"/>
                          <a:pt x="178652" y="757431"/>
                          <a:pt x="241287" y="843744"/>
                        </a:cubicBezTo>
                        <a:cubicBezTo>
                          <a:pt x="245906" y="853865"/>
                          <a:pt x="253468" y="858208"/>
                          <a:pt x="263989" y="857617"/>
                        </a:cubicBezTo>
                        <a:cubicBezTo>
                          <a:pt x="274714" y="856581"/>
                          <a:pt x="282179" y="850224"/>
                          <a:pt x="286690" y="843744"/>
                        </a:cubicBezTo>
                        <a:cubicBezTo>
                          <a:pt x="313666" y="759403"/>
                          <a:pt x="379414" y="696396"/>
                          <a:pt x="390109" y="626817"/>
                        </a:cubicBezTo>
                        <a:cubicBezTo>
                          <a:pt x="389960" y="553129"/>
                          <a:pt x="503392" y="440120"/>
                          <a:pt x="509923" y="361965"/>
                        </a:cubicBezTo>
                        <a:cubicBezTo>
                          <a:pt x="539782" y="288413"/>
                          <a:pt x="533383" y="201327"/>
                          <a:pt x="482177" y="116031"/>
                        </a:cubicBezTo>
                        <a:cubicBezTo>
                          <a:pt x="438917" y="47979"/>
                          <a:pt x="359386" y="12516"/>
                          <a:pt x="263989" y="0"/>
                        </a:cubicBezTo>
                        <a:close/>
                      </a:path>
                      <a:path w="527977" h="857617" stroke="0" extrusionOk="0">
                        <a:moveTo>
                          <a:pt x="263989" y="378361"/>
                        </a:moveTo>
                        <a:cubicBezTo>
                          <a:pt x="191647" y="362233"/>
                          <a:pt x="149570" y="325357"/>
                          <a:pt x="150481" y="264852"/>
                        </a:cubicBezTo>
                        <a:cubicBezTo>
                          <a:pt x="144264" y="200332"/>
                          <a:pt x="202324" y="157565"/>
                          <a:pt x="263989" y="151344"/>
                        </a:cubicBezTo>
                        <a:cubicBezTo>
                          <a:pt x="327150" y="149376"/>
                          <a:pt x="387575" y="204195"/>
                          <a:pt x="377497" y="264852"/>
                        </a:cubicBezTo>
                        <a:cubicBezTo>
                          <a:pt x="376990" y="334098"/>
                          <a:pt x="310846" y="370801"/>
                          <a:pt x="263989" y="378361"/>
                        </a:cubicBezTo>
                        <a:close/>
                        <a:moveTo>
                          <a:pt x="263989" y="0"/>
                        </a:moveTo>
                        <a:cubicBezTo>
                          <a:pt x="175637" y="-17446"/>
                          <a:pt x="88994" y="36998"/>
                          <a:pt x="45801" y="116031"/>
                        </a:cubicBezTo>
                        <a:cubicBezTo>
                          <a:pt x="14015" y="202113"/>
                          <a:pt x="-31233" y="266347"/>
                          <a:pt x="18054" y="361965"/>
                        </a:cubicBezTo>
                        <a:cubicBezTo>
                          <a:pt x="87006" y="453853"/>
                          <a:pt x="66243" y="522392"/>
                          <a:pt x="137869" y="626817"/>
                        </a:cubicBezTo>
                        <a:cubicBezTo>
                          <a:pt x="187889" y="701184"/>
                          <a:pt x="201520" y="789987"/>
                          <a:pt x="241287" y="843744"/>
                        </a:cubicBezTo>
                        <a:cubicBezTo>
                          <a:pt x="245667" y="855225"/>
                          <a:pt x="253198" y="856066"/>
                          <a:pt x="263989" y="857617"/>
                        </a:cubicBezTo>
                        <a:cubicBezTo>
                          <a:pt x="275068" y="859418"/>
                          <a:pt x="282416" y="853694"/>
                          <a:pt x="286690" y="843744"/>
                        </a:cubicBezTo>
                        <a:cubicBezTo>
                          <a:pt x="299114" y="758847"/>
                          <a:pt x="368293" y="693954"/>
                          <a:pt x="390109" y="626817"/>
                        </a:cubicBezTo>
                        <a:cubicBezTo>
                          <a:pt x="393395" y="537042"/>
                          <a:pt x="489474" y="444366"/>
                          <a:pt x="509923" y="361965"/>
                        </a:cubicBezTo>
                        <a:cubicBezTo>
                          <a:pt x="535479" y="277543"/>
                          <a:pt x="507190" y="186320"/>
                          <a:pt x="482177" y="116031"/>
                        </a:cubicBezTo>
                        <a:cubicBezTo>
                          <a:pt x="409212" y="32216"/>
                          <a:pt x="341484" y="15660"/>
                          <a:pt x="263989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599FA1-FEF9-1844-78E1-D36D8D3F28CF}"/>
              </a:ext>
            </a:extLst>
          </p:cNvPr>
          <p:cNvSpPr txBox="1"/>
          <p:nvPr/>
        </p:nvSpPr>
        <p:spPr>
          <a:xfrm>
            <a:off x="533141" y="2017476"/>
            <a:ext cx="23423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5478BC">
                    <a:alpha val="50000"/>
                  </a:srgbClr>
                </a:solidFill>
                <a:latin typeface="Montserrat" pitchFamily="2" charset="0"/>
              </a:rPr>
              <a:t>Design and</a:t>
            </a:r>
          </a:p>
          <a:p>
            <a:pPr algn="ctr"/>
            <a:r>
              <a:rPr lang="fr-FR" sz="2000" b="1" dirty="0" err="1">
                <a:solidFill>
                  <a:srgbClr val="5478BC">
                    <a:alpha val="50000"/>
                  </a:srgbClr>
                </a:solidFill>
                <a:latin typeface="Montserrat" pitchFamily="2" charset="0"/>
              </a:rPr>
              <a:t>programming</a:t>
            </a:r>
            <a:endParaRPr lang="fr-FR" sz="2000" b="1" dirty="0">
              <a:solidFill>
                <a:srgbClr val="5478BC">
                  <a:alpha val="50000"/>
                </a:srgbClr>
              </a:solidFill>
              <a:latin typeface="Montserrat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BE303AA-62DB-BB18-99AA-49F5AD7D868C}"/>
              </a:ext>
            </a:extLst>
          </p:cNvPr>
          <p:cNvSpPr txBox="1"/>
          <p:nvPr/>
        </p:nvSpPr>
        <p:spPr>
          <a:xfrm>
            <a:off x="560117" y="2712261"/>
            <a:ext cx="23423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1B4BA5">
                    <a:alpha val="40000"/>
                  </a:srgbClr>
                </a:solidFill>
                <a:latin typeface="Montserrat" pitchFamily="2" charset="0"/>
              </a:rPr>
              <a:t>Mar 2024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308DE2-A2BC-8ECB-EF04-B842F742EC72}"/>
              </a:ext>
            </a:extLst>
          </p:cNvPr>
          <p:cNvSpPr txBox="1"/>
          <p:nvPr/>
        </p:nvSpPr>
        <p:spPr>
          <a:xfrm>
            <a:off x="2598411" y="5037999"/>
            <a:ext cx="23423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5478BC"/>
                </a:solidFill>
                <a:latin typeface="Montserrat" pitchFamily="2" charset="0"/>
              </a:rPr>
              <a:t>Software </a:t>
            </a:r>
            <a:r>
              <a:rPr lang="fr-FR" sz="2000" b="1" dirty="0" err="1">
                <a:solidFill>
                  <a:srgbClr val="5478BC"/>
                </a:solidFill>
                <a:latin typeface="Montserrat" pitchFamily="2" charset="0"/>
              </a:rPr>
              <a:t>testing</a:t>
            </a:r>
            <a:r>
              <a:rPr lang="fr-FR" sz="2000" b="1" dirty="0">
                <a:solidFill>
                  <a:srgbClr val="5478BC"/>
                </a:solidFill>
                <a:latin typeface="Montserrat" pitchFamily="2" charset="0"/>
              </a:rPr>
              <a:t> phase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0BAC672-203C-A8A0-08FC-F8E34C186C7F}"/>
              </a:ext>
            </a:extLst>
          </p:cNvPr>
          <p:cNvSpPr txBox="1"/>
          <p:nvPr/>
        </p:nvSpPr>
        <p:spPr>
          <a:xfrm>
            <a:off x="2625387" y="5732784"/>
            <a:ext cx="23423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 err="1">
                <a:solidFill>
                  <a:srgbClr val="1B4BA5"/>
                </a:solidFill>
                <a:latin typeface="Montserrat" pitchFamily="2" charset="0"/>
              </a:rPr>
              <a:t>Feb</a:t>
            </a:r>
            <a:r>
              <a:rPr lang="fr-FR" sz="2000" b="1" dirty="0">
                <a:solidFill>
                  <a:srgbClr val="1B4BA5"/>
                </a:solidFill>
                <a:latin typeface="Montserrat" pitchFamily="2" charset="0"/>
              </a:rPr>
              <a:t> 2025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1B931D9-9EB8-D518-8DCB-A660152ECB87}"/>
              </a:ext>
            </a:extLst>
          </p:cNvPr>
          <p:cNvSpPr txBox="1"/>
          <p:nvPr/>
        </p:nvSpPr>
        <p:spPr>
          <a:xfrm>
            <a:off x="4897694" y="3085807"/>
            <a:ext cx="23423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5478BC"/>
                </a:solidFill>
                <a:latin typeface="Montserrat" pitchFamily="2" charset="0"/>
              </a:rPr>
              <a:t>Prototype</a:t>
            </a:r>
          </a:p>
          <a:p>
            <a:pPr algn="ctr"/>
            <a:r>
              <a:rPr lang="fr-FR" sz="2000" b="1" dirty="0" err="1">
                <a:solidFill>
                  <a:srgbClr val="5478BC"/>
                </a:solidFill>
                <a:latin typeface="Montserrat" pitchFamily="2" charset="0"/>
              </a:rPr>
              <a:t>Testing</a:t>
            </a:r>
            <a:r>
              <a:rPr lang="fr-FR" sz="2000" b="1" dirty="0">
                <a:solidFill>
                  <a:srgbClr val="5478BC"/>
                </a:solidFill>
                <a:latin typeface="Montserrat" pitchFamily="2" charset="0"/>
              </a:rPr>
              <a:t> phase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4E81988-172D-F09D-DF45-9D3DE63F2E39}"/>
              </a:ext>
            </a:extLst>
          </p:cNvPr>
          <p:cNvSpPr txBox="1"/>
          <p:nvPr/>
        </p:nvSpPr>
        <p:spPr>
          <a:xfrm>
            <a:off x="4924670" y="3780592"/>
            <a:ext cx="23423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 err="1">
                <a:solidFill>
                  <a:srgbClr val="1B4BA5"/>
                </a:solidFill>
                <a:latin typeface="Montserrat" pitchFamily="2" charset="0"/>
              </a:rPr>
              <a:t>Apr</a:t>
            </a:r>
            <a:r>
              <a:rPr lang="fr-FR" sz="2000" b="1" dirty="0">
                <a:solidFill>
                  <a:srgbClr val="1B4BA5"/>
                </a:solidFill>
                <a:latin typeface="Montserrat" pitchFamily="2" charset="0"/>
              </a:rPr>
              <a:t> 2025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E303D8F-5444-F41B-B4F5-52F73A279B9A}"/>
              </a:ext>
            </a:extLst>
          </p:cNvPr>
          <p:cNvSpPr txBox="1"/>
          <p:nvPr/>
        </p:nvSpPr>
        <p:spPr>
          <a:xfrm>
            <a:off x="6769401" y="4851243"/>
            <a:ext cx="2860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5478BC"/>
                </a:solidFill>
                <a:latin typeface="Montserrat" pitchFamily="2" charset="0"/>
              </a:rPr>
              <a:t>First robot </a:t>
            </a:r>
            <a:r>
              <a:rPr lang="fr-FR" sz="2000" b="1" dirty="0" err="1">
                <a:solidFill>
                  <a:srgbClr val="5478BC"/>
                </a:solidFill>
                <a:latin typeface="Montserrat" pitchFamily="2" charset="0"/>
              </a:rPr>
              <a:t>sold</a:t>
            </a:r>
            <a:endParaRPr lang="fr-FR" sz="2000" b="1" dirty="0">
              <a:solidFill>
                <a:srgbClr val="5478BC"/>
              </a:solidFill>
              <a:latin typeface="Montserrat" pitchFamily="2" charset="0"/>
            </a:endParaRPr>
          </a:p>
          <a:p>
            <a:pPr algn="ctr"/>
            <a:r>
              <a:rPr lang="fr-FR" sz="2000" b="1" dirty="0">
                <a:solidFill>
                  <a:srgbClr val="5478BC"/>
                </a:solidFill>
                <a:latin typeface="Montserrat" pitchFamily="2" charset="0"/>
              </a:rPr>
              <a:t>+ </a:t>
            </a:r>
            <a:r>
              <a:rPr lang="fr-FR" sz="2000" b="1" dirty="0" err="1">
                <a:solidFill>
                  <a:srgbClr val="5478BC"/>
                </a:solidFill>
                <a:latin typeface="Montserrat" pitchFamily="2" charset="0"/>
              </a:rPr>
              <a:t>Securing</a:t>
            </a:r>
            <a:r>
              <a:rPr lang="fr-FR" sz="2000" b="1" dirty="0">
                <a:solidFill>
                  <a:srgbClr val="5478BC"/>
                </a:solidFill>
                <a:latin typeface="Montserrat" pitchFamily="2" charset="0"/>
              </a:rPr>
              <a:t> </a:t>
            </a:r>
            <a:r>
              <a:rPr lang="fr-FR" sz="2000" b="1" dirty="0" err="1">
                <a:solidFill>
                  <a:srgbClr val="5478BC"/>
                </a:solidFill>
                <a:latin typeface="Montserrat" pitchFamily="2" charset="0"/>
              </a:rPr>
              <a:t>Partners</a:t>
            </a:r>
            <a:endParaRPr lang="fr-FR" sz="2000" b="1" dirty="0">
              <a:solidFill>
                <a:srgbClr val="5478BC"/>
              </a:solidFill>
              <a:latin typeface="Montserrat" pitchFamily="2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ECE05DF-26C6-A241-EABA-4F35D0C5086B}"/>
              </a:ext>
            </a:extLst>
          </p:cNvPr>
          <p:cNvSpPr txBox="1"/>
          <p:nvPr/>
        </p:nvSpPr>
        <p:spPr>
          <a:xfrm>
            <a:off x="7036572" y="5558544"/>
            <a:ext cx="23423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1B4BA5"/>
                </a:solidFill>
                <a:latin typeface="Montserrat" pitchFamily="2" charset="0"/>
              </a:rPr>
              <a:t>End of 2025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D893658-20B2-5251-6B00-462F900E6880}"/>
              </a:ext>
            </a:extLst>
          </p:cNvPr>
          <p:cNvSpPr txBox="1"/>
          <p:nvPr/>
        </p:nvSpPr>
        <p:spPr>
          <a:xfrm>
            <a:off x="9051826" y="1970724"/>
            <a:ext cx="2464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5478BC"/>
                </a:solidFill>
                <a:latin typeface="Montserrat" pitchFamily="2" charset="0"/>
              </a:rPr>
              <a:t>500 robots </a:t>
            </a:r>
            <a:r>
              <a:rPr lang="fr-FR" sz="2000" b="1" dirty="0" err="1">
                <a:solidFill>
                  <a:srgbClr val="5478BC"/>
                </a:solidFill>
                <a:latin typeface="Montserrat" pitchFamily="2" charset="0"/>
              </a:rPr>
              <a:t>sold</a:t>
            </a:r>
            <a:endParaRPr lang="fr-FR" sz="2000" b="1" dirty="0">
              <a:solidFill>
                <a:srgbClr val="5478BC"/>
              </a:solidFill>
              <a:latin typeface="Montserrat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A5511E2-A4D2-0459-A821-17D511B7993E}"/>
              </a:ext>
            </a:extLst>
          </p:cNvPr>
          <p:cNvSpPr txBox="1"/>
          <p:nvPr/>
        </p:nvSpPr>
        <p:spPr>
          <a:xfrm>
            <a:off x="9128497" y="2370834"/>
            <a:ext cx="23423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1B4BA5"/>
                </a:solidFill>
                <a:latin typeface="Montserrat" pitchFamily="2" charset="0"/>
              </a:rPr>
              <a:t>By 2030</a:t>
            </a:r>
          </a:p>
        </p:txBody>
      </p:sp>
    </p:spTree>
    <p:extLst>
      <p:ext uri="{BB962C8B-B14F-4D97-AF65-F5344CB8AC3E}">
        <p14:creationId xmlns:p14="http://schemas.microsoft.com/office/powerpoint/2010/main" val="1418006835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53B42-1033-2D2B-9FB1-85480BF3E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F0E1A70-2202-9B19-4B3B-C7BFFBE71099}"/>
              </a:ext>
            </a:extLst>
          </p:cNvPr>
          <p:cNvSpPr/>
          <p:nvPr/>
        </p:nvSpPr>
        <p:spPr>
          <a:xfrm>
            <a:off x="668154" y="330812"/>
            <a:ext cx="10855693" cy="6196377"/>
          </a:xfrm>
          <a:prstGeom prst="roundRect">
            <a:avLst>
              <a:gd name="adj" fmla="val 4894"/>
            </a:avLst>
          </a:prstGeom>
          <a:solidFill>
            <a:schemeClr val="bg1"/>
          </a:solidFill>
          <a:ln>
            <a:solidFill>
              <a:srgbClr val="FCDCAE"/>
            </a:solidFill>
          </a:ln>
          <a:effectLst>
            <a:outerShdw blurRad="190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10E1A65-59CE-D837-392F-C175C7144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00196" y="5245270"/>
            <a:ext cx="778236" cy="838321"/>
          </a:xfrm>
          <a:prstGeom prst="rect">
            <a:avLst/>
          </a:prstGeom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CE93947-8345-37F0-94F9-F6B49A0159A4}"/>
              </a:ext>
            </a:extLst>
          </p:cNvPr>
          <p:cNvSpPr txBox="1"/>
          <p:nvPr/>
        </p:nvSpPr>
        <p:spPr>
          <a:xfrm>
            <a:off x="4576198" y="2988591"/>
            <a:ext cx="3039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b="1" dirty="0">
                <a:solidFill>
                  <a:srgbClr val="1B4BA5"/>
                </a:solidFill>
                <a:latin typeface="Montserrat Medium" pitchFamily="2" charset="0"/>
              </a:rPr>
              <a:t>THANK YOU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99B15FE-774B-5C58-EC26-AACCBC4830EE}"/>
              </a:ext>
            </a:extLst>
          </p:cNvPr>
          <p:cNvCxnSpPr>
            <a:cxnSpLocks/>
          </p:cNvCxnSpPr>
          <p:nvPr/>
        </p:nvCxnSpPr>
        <p:spPr>
          <a:xfrm>
            <a:off x="4624466" y="3790158"/>
            <a:ext cx="29430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74772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que 19">
            <a:extLst>
              <a:ext uri="{FF2B5EF4-FFF2-40B4-BE49-F238E27FC236}">
                <a16:creationId xmlns:a16="http://schemas.microsoft.com/office/drawing/2014/main" id="{C5629152-8EA0-BA4F-EEE2-F75FDDF43BD4}"/>
              </a:ext>
            </a:extLst>
          </p:cNvPr>
          <p:cNvSpPr/>
          <p:nvPr/>
        </p:nvSpPr>
        <p:spPr>
          <a:xfrm>
            <a:off x="4566388" y="2845927"/>
            <a:ext cx="103739" cy="1038130"/>
          </a:xfrm>
          <a:custGeom>
            <a:avLst/>
            <a:gdLst>
              <a:gd name="connsiteX0" fmla="*/ -219 w 341460"/>
              <a:gd name="connsiteY0" fmla="*/ 47 h 3417021"/>
              <a:gd name="connsiteX1" fmla="*/ 341241 w 341460"/>
              <a:gd name="connsiteY1" fmla="*/ 47 h 3417021"/>
              <a:gd name="connsiteX2" fmla="*/ 341241 w 341460"/>
              <a:gd name="connsiteY2" fmla="*/ 3417068 h 3417021"/>
              <a:gd name="connsiteX3" fmla="*/ -219 w 341460"/>
              <a:gd name="connsiteY3" fmla="*/ 3417068 h 341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60" h="3417021">
                <a:moveTo>
                  <a:pt x="-219" y="47"/>
                </a:moveTo>
                <a:lnTo>
                  <a:pt x="341241" y="47"/>
                </a:lnTo>
                <a:lnTo>
                  <a:pt x="341241" y="3417068"/>
                </a:lnTo>
                <a:lnTo>
                  <a:pt x="-219" y="3417068"/>
                </a:lnTo>
                <a:close/>
              </a:path>
            </a:pathLst>
          </a:custGeom>
          <a:solidFill>
            <a:srgbClr val="C6D2E8"/>
          </a:solidFill>
          <a:ln w="9524" cap="flat">
            <a:noFill/>
            <a:prstDash val="solid"/>
            <a:miter/>
          </a:ln>
        </p:spPr>
        <p:txBody>
          <a:bodyPr rtlCol="0" anchor="ctr"/>
          <a:lstStyle/>
          <a:p>
            <a:endParaRPr lang="fr-FR" b="1"/>
          </a:p>
        </p:txBody>
      </p:sp>
      <p:sp>
        <p:nvSpPr>
          <p:cNvPr id="22" name="Graphique 19">
            <a:extLst>
              <a:ext uri="{FF2B5EF4-FFF2-40B4-BE49-F238E27FC236}">
                <a16:creationId xmlns:a16="http://schemas.microsoft.com/office/drawing/2014/main" id="{F2C53C52-2633-8B5B-86D8-4DD54FBD086B}"/>
              </a:ext>
            </a:extLst>
          </p:cNvPr>
          <p:cNvSpPr/>
          <p:nvPr/>
        </p:nvSpPr>
        <p:spPr>
          <a:xfrm>
            <a:off x="4670128" y="2845927"/>
            <a:ext cx="103739" cy="1038130"/>
          </a:xfrm>
          <a:custGeom>
            <a:avLst/>
            <a:gdLst>
              <a:gd name="connsiteX0" fmla="*/ -219 w 341460"/>
              <a:gd name="connsiteY0" fmla="*/ 47 h 3417021"/>
              <a:gd name="connsiteX1" fmla="*/ 341241 w 341460"/>
              <a:gd name="connsiteY1" fmla="*/ 47 h 3417021"/>
              <a:gd name="connsiteX2" fmla="*/ 341241 w 341460"/>
              <a:gd name="connsiteY2" fmla="*/ 3417068 h 3417021"/>
              <a:gd name="connsiteX3" fmla="*/ -219 w 341460"/>
              <a:gd name="connsiteY3" fmla="*/ 3417068 h 341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60" h="3417021">
                <a:moveTo>
                  <a:pt x="-219" y="47"/>
                </a:moveTo>
                <a:lnTo>
                  <a:pt x="341241" y="47"/>
                </a:lnTo>
                <a:lnTo>
                  <a:pt x="341241" y="3417068"/>
                </a:lnTo>
                <a:lnTo>
                  <a:pt x="-219" y="3417068"/>
                </a:lnTo>
                <a:close/>
              </a:path>
            </a:pathLst>
          </a:custGeom>
          <a:solidFill>
            <a:srgbClr val="8DA5D2"/>
          </a:solidFill>
          <a:ln w="9524" cap="flat">
            <a:noFill/>
            <a:prstDash val="solid"/>
            <a:miter/>
          </a:ln>
        </p:spPr>
        <p:txBody>
          <a:bodyPr rtlCol="0" anchor="ctr"/>
          <a:lstStyle/>
          <a:p>
            <a:endParaRPr lang="fr-FR" b="1"/>
          </a:p>
        </p:txBody>
      </p:sp>
      <p:sp>
        <p:nvSpPr>
          <p:cNvPr id="21" name="Graphique 19">
            <a:extLst>
              <a:ext uri="{FF2B5EF4-FFF2-40B4-BE49-F238E27FC236}">
                <a16:creationId xmlns:a16="http://schemas.microsoft.com/office/drawing/2014/main" id="{1285094F-6E06-B121-967B-7636D7E18D23}"/>
              </a:ext>
            </a:extLst>
          </p:cNvPr>
          <p:cNvSpPr/>
          <p:nvPr/>
        </p:nvSpPr>
        <p:spPr>
          <a:xfrm>
            <a:off x="4773868" y="2845928"/>
            <a:ext cx="103739" cy="1038130"/>
          </a:xfrm>
          <a:custGeom>
            <a:avLst/>
            <a:gdLst>
              <a:gd name="connsiteX0" fmla="*/ -219 w 341460"/>
              <a:gd name="connsiteY0" fmla="*/ 47 h 3417021"/>
              <a:gd name="connsiteX1" fmla="*/ 341241 w 341460"/>
              <a:gd name="connsiteY1" fmla="*/ 47 h 3417021"/>
              <a:gd name="connsiteX2" fmla="*/ 341241 w 341460"/>
              <a:gd name="connsiteY2" fmla="*/ 3417068 h 3417021"/>
              <a:gd name="connsiteX3" fmla="*/ -219 w 341460"/>
              <a:gd name="connsiteY3" fmla="*/ 3417068 h 341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60" h="3417021">
                <a:moveTo>
                  <a:pt x="-219" y="47"/>
                </a:moveTo>
                <a:lnTo>
                  <a:pt x="341241" y="47"/>
                </a:lnTo>
                <a:lnTo>
                  <a:pt x="341241" y="3417068"/>
                </a:lnTo>
                <a:lnTo>
                  <a:pt x="-219" y="3417068"/>
                </a:lnTo>
                <a:close/>
              </a:path>
            </a:pathLst>
          </a:custGeom>
          <a:solidFill>
            <a:srgbClr val="5478BC"/>
          </a:solidFill>
          <a:ln w="9524" cap="flat">
            <a:noFill/>
            <a:prstDash val="solid"/>
            <a:miter/>
          </a:ln>
        </p:spPr>
        <p:txBody>
          <a:bodyPr rtlCol="0" anchor="ctr"/>
          <a:lstStyle/>
          <a:p>
            <a:endParaRPr lang="fr-FR" b="1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B05070FB-B800-A066-7CAF-27A3AF3E6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77607" y="2845927"/>
            <a:ext cx="4357833" cy="103813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0CED00AD-EB1C-8259-C555-FB5B4E2A5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26792" y="2573084"/>
            <a:ext cx="1470300" cy="15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2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058D2-775A-0CCB-65C8-F73D9648F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66E3327-2F41-A45C-1C24-3DA3ED55441C}"/>
              </a:ext>
            </a:extLst>
          </p:cNvPr>
          <p:cNvSpPr/>
          <p:nvPr/>
        </p:nvSpPr>
        <p:spPr>
          <a:xfrm>
            <a:off x="6073141" y="3390900"/>
            <a:ext cx="45720" cy="76202"/>
          </a:xfrm>
          <a:prstGeom prst="roundRect">
            <a:avLst>
              <a:gd name="adj" fmla="val 4894"/>
            </a:avLst>
          </a:prstGeom>
          <a:solidFill>
            <a:schemeClr val="bg1"/>
          </a:solidFill>
          <a:ln>
            <a:solidFill>
              <a:srgbClr val="FCDCAE"/>
            </a:solidFill>
          </a:ln>
          <a:effectLst>
            <a:outerShdw blurRad="190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D4489810-807A-995E-38DF-D5269E5E3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60850" y="2573084"/>
            <a:ext cx="1470300" cy="15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47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">
        <p159:morph option="byObject"/>
      </p:transition>
    </mc:Choice>
    <mc:Fallback xmlns="">
      <p:transition spd="slow" advTm="3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4BDE6-4CF3-EB2D-9B89-681785A63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810BF4A-0BD6-3495-A9C2-84C963B27A7C}"/>
              </a:ext>
            </a:extLst>
          </p:cNvPr>
          <p:cNvSpPr/>
          <p:nvPr/>
        </p:nvSpPr>
        <p:spPr>
          <a:xfrm>
            <a:off x="668154" y="330812"/>
            <a:ext cx="10855693" cy="6196377"/>
          </a:xfrm>
          <a:prstGeom prst="roundRect">
            <a:avLst>
              <a:gd name="adj" fmla="val 4894"/>
            </a:avLst>
          </a:prstGeom>
          <a:solidFill>
            <a:schemeClr val="bg1"/>
          </a:solidFill>
          <a:ln>
            <a:solidFill>
              <a:srgbClr val="FCDCAE"/>
            </a:solidFill>
          </a:ln>
          <a:effectLst>
            <a:outerShdw blurRad="190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72740A-D35D-818C-E1E3-873ED36321E2}"/>
              </a:ext>
            </a:extLst>
          </p:cNvPr>
          <p:cNvSpPr txBox="1"/>
          <p:nvPr/>
        </p:nvSpPr>
        <p:spPr>
          <a:xfrm>
            <a:off x="3994680" y="664491"/>
            <a:ext cx="436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1B4BA5"/>
                </a:solidFill>
                <a:latin typeface="Montserrat Medium" pitchFamily="2" charset="0"/>
              </a:rPr>
              <a:t>WHAT IS HAKIM ?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29C58E5-80E3-BF4F-7486-8AE00DD08C1A}"/>
              </a:ext>
            </a:extLst>
          </p:cNvPr>
          <p:cNvCxnSpPr>
            <a:cxnSpLocks/>
          </p:cNvCxnSpPr>
          <p:nvPr/>
        </p:nvCxnSpPr>
        <p:spPr>
          <a:xfrm>
            <a:off x="5604033" y="1466058"/>
            <a:ext cx="9839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Graphique 36">
            <a:extLst>
              <a:ext uri="{FF2B5EF4-FFF2-40B4-BE49-F238E27FC236}">
                <a16:creationId xmlns:a16="http://schemas.microsoft.com/office/drawing/2014/main" id="{70DDE59A-1024-D84C-A4B6-F7A74C9D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2921" y="568495"/>
            <a:ext cx="778236" cy="838321"/>
          </a:xfrm>
          <a:prstGeom prst="rect">
            <a:avLst/>
          </a:prstGeom>
          <a:effectLst/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0F220C7-5FD9-4412-80FD-ABD1C0806AB2}"/>
              </a:ext>
            </a:extLst>
          </p:cNvPr>
          <p:cNvSpPr txBox="1"/>
          <p:nvPr/>
        </p:nvSpPr>
        <p:spPr>
          <a:xfrm>
            <a:off x="4181475" y="2417290"/>
            <a:ext cx="6819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HAKIM </a:t>
            </a:r>
            <a:r>
              <a:rPr lang="fr-FR" sz="24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is</a:t>
            </a:r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 a robot </a:t>
            </a:r>
            <a:r>
              <a:rPr lang="fr-FR" sz="24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dedicated</a:t>
            </a:r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 to </a:t>
            </a:r>
            <a:r>
              <a:rPr lang="fr-FR" sz="24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education</a:t>
            </a:r>
            <a:r>
              <a:rPr lang="fr-FR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, </a:t>
            </a:r>
            <a:r>
              <a:rPr lang="fr-FR" sz="24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teaching</a:t>
            </a:r>
            <a:r>
              <a:rPr lang="fr-FR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 and </a:t>
            </a:r>
            <a:r>
              <a:rPr lang="fr-FR" sz="24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research</a:t>
            </a:r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.</a:t>
            </a:r>
          </a:p>
          <a:p>
            <a:pPr algn="just"/>
            <a:endParaRPr lang="fr-FR" sz="2400" dirty="0">
              <a:solidFill>
                <a:schemeClr val="tx2">
                  <a:lumMod val="90000"/>
                  <a:lumOff val="10000"/>
                </a:schemeClr>
              </a:solidFill>
              <a:latin typeface="Montserrat" pitchFamily="2" charset="0"/>
            </a:endParaRPr>
          </a:p>
          <a:p>
            <a:pPr algn="just"/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Capable of </a:t>
            </a:r>
            <a:r>
              <a:rPr lang="fr-FR" sz="24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speaking</a:t>
            </a:r>
            <a:r>
              <a:rPr lang="fr-FR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, </a:t>
            </a:r>
            <a:r>
              <a:rPr lang="fr-FR" sz="24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hearing</a:t>
            </a:r>
            <a:r>
              <a:rPr lang="fr-FR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, seeing and </a:t>
            </a:r>
            <a:r>
              <a:rPr lang="fr-FR" sz="24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interacting</a:t>
            </a:r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, </a:t>
            </a:r>
            <a:r>
              <a:rPr lang="fr-FR" sz="24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it</a:t>
            </a:r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 </a:t>
            </a:r>
            <a:r>
              <a:rPr lang="fr-FR" sz="24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guarantees</a:t>
            </a:r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 </a:t>
            </a:r>
            <a:r>
              <a:rPr lang="fr-FR" sz="24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its</a:t>
            </a:r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 user </a:t>
            </a:r>
            <a:r>
              <a:rPr lang="fr-FR" sz="24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presence</a:t>
            </a:r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 and assistance!</a:t>
            </a:r>
          </a:p>
        </p:txBody>
      </p:sp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15" name="Modèle 3D 14">
                <a:extLst>
                  <a:ext uri="{FF2B5EF4-FFF2-40B4-BE49-F238E27FC236}">
                    <a16:creationId xmlns:a16="http://schemas.microsoft.com/office/drawing/2014/main" id="{3EB2CE39-4A76-47F3-8FEA-8CC88CEB9E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3228860"/>
                  </p:ext>
                </p:extLst>
              </p:nvPr>
            </p:nvGraphicFramePr>
            <p:xfrm>
              <a:off x="1711157" y="2009775"/>
              <a:ext cx="1660956" cy="3045410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660956" cy="3045410"/>
                    </a:xfrm>
                    <a:prstGeom prst="rect">
                      <a:avLst/>
                    </a:prstGeom>
                  </am3d:spPr>
                  <am3d:camera>
                    <am3d:pos x="0" y="0" z="5577530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94933" d="1000000"/>
                    <am3d:preTrans dx="-157078" dy="-5432873" dz="-17999980"/>
                    <am3d:scale>
                      <am3d:sx n="1000000" d="1000000"/>
                      <am3d:sy n="1000000" d="1000000"/>
                      <am3d:sz n="1000000" d="1000000"/>
                    </am3d:scale>
                    <am3d:rot ax="-208825" ay="23170" az="-1412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49718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Modèle 3D 14">
                <a:extLst>
                  <a:ext uri="{FF2B5EF4-FFF2-40B4-BE49-F238E27FC236}">
                    <a16:creationId xmlns:a16="http://schemas.microsoft.com/office/drawing/2014/main" id="{3EB2CE39-4A76-47F3-8FEA-8CC88CEB9E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1157" y="2009775"/>
                <a:ext cx="1660956" cy="30454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0213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A8191-8C91-8E77-210C-BFEA4C0A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0E6051A-2671-CC06-ED93-5613B412F03B}"/>
              </a:ext>
            </a:extLst>
          </p:cNvPr>
          <p:cNvSpPr/>
          <p:nvPr/>
        </p:nvSpPr>
        <p:spPr>
          <a:xfrm>
            <a:off x="668154" y="330812"/>
            <a:ext cx="10855693" cy="6196377"/>
          </a:xfrm>
          <a:prstGeom prst="roundRect">
            <a:avLst>
              <a:gd name="adj" fmla="val 4894"/>
            </a:avLst>
          </a:prstGeom>
          <a:solidFill>
            <a:schemeClr val="bg1"/>
          </a:solidFill>
          <a:ln>
            <a:solidFill>
              <a:srgbClr val="FCDCAE"/>
            </a:solidFill>
          </a:ln>
          <a:effectLst>
            <a:outerShdw blurRad="190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02A208-CCB0-9AAB-966E-2A0E67F1B2EC}"/>
              </a:ext>
            </a:extLst>
          </p:cNvPr>
          <p:cNvSpPr txBox="1"/>
          <p:nvPr/>
        </p:nvSpPr>
        <p:spPr>
          <a:xfrm>
            <a:off x="3994680" y="664491"/>
            <a:ext cx="436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1B4BA5"/>
                </a:solidFill>
                <a:latin typeface="Montserrat Medium" pitchFamily="2" charset="0"/>
              </a:rPr>
              <a:t>WHAT IS HAKIM ?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CBFA4A-001E-6C87-A3FC-D0ECD3CE35F7}"/>
              </a:ext>
            </a:extLst>
          </p:cNvPr>
          <p:cNvCxnSpPr>
            <a:cxnSpLocks/>
          </p:cNvCxnSpPr>
          <p:nvPr/>
        </p:nvCxnSpPr>
        <p:spPr>
          <a:xfrm>
            <a:off x="5604033" y="1466058"/>
            <a:ext cx="9839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Graphique 36">
            <a:extLst>
              <a:ext uri="{FF2B5EF4-FFF2-40B4-BE49-F238E27FC236}">
                <a16:creationId xmlns:a16="http://schemas.microsoft.com/office/drawing/2014/main" id="{1A73A6DC-AA78-3A6B-D7C5-0F9050DA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2921" y="568495"/>
            <a:ext cx="778236" cy="838321"/>
          </a:xfrm>
          <a:prstGeom prst="rect">
            <a:avLst/>
          </a:prstGeom>
          <a:effectLst/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AAAC6DD-E2DF-6F3D-969A-33F0375A047C}"/>
              </a:ext>
            </a:extLst>
          </p:cNvPr>
          <p:cNvSpPr txBox="1"/>
          <p:nvPr/>
        </p:nvSpPr>
        <p:spPr>
          <a:xfrm>
            <a:off x="3994679" y="1926217"/>
            <a:ext cx="4366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Your</a:t>
            </a:r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 profile </a:t>
            </a:r>
            <a:r>
              <a:rPr lang="fr-FR" sz="24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synchronized</a:t>
            </a:r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 …</a:t>
            </a:r>
          </a:p>
        </p:txBody>
      </p:sp>
      <mc:AlternateContent xmlns:mc="http://schemas.openxmlformats.org/markup-compatibility/2006">
        <mc:Choice xmlns:am3d="http://schemas.microsoft.com/office/drawing/2017/model3d" xmlns="" Requires="am3d">
          <p:graphicFrame>
            <p:nvGraphicFramePr>
              <p:cNvPr id="15" name="Modèle 3D 14">
                <a:extLst>
                  <a:ext uri="{FF2B5EF4-FFF2-40B4-BE49-F238E27FC236}">
                    <a16:creationId xmlns:a16="http://schemas.microsoft.com/office/drawing/2014/main" id="{FCBC567B-38A5-65F5-1E9B-07D0DC0B9C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9903014"/>
                  </p:ext>
                </p:extLst>
              </p:nvPr>
            </p:nvGraphicFramePr>
            <p:xfrm>
              <a:off x="3132934" y="2636767"/>
              <a:ext cx="1442770" cy="2645360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442770" cy="2645360"/>
                    </a:xfrm>
                    <a:prstGeom prst="rect">
                      <a:avLst/>
                    </a:prstGeom>
                  </am3d:spPr>
                  <am3d:camera>
                    <am3d:pos x="0" y="0" z="5577530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94933" d="1000000"/>
                    <am3d:preTrans dx="-157078" dy="-5432873" dz="-17999980"/>
                    <am3d:scale>
                      <am3d:sx n="1000000" d="1000000"/>
                      <am3d:sy n="1000000" d="1000000"/>
                      <am3d:sz n="1000000" d="1000000"/>
                    </am3d:scale>
                    <am3d:rot ax="-208825" ay="23170" az="-1412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0377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Modèle 3D 14">
                <a:extLst>
                  <a:ext uri="{FF2B5EF4-FFF2-40B4-BE49-F238E27FC236}">
                    <a16:creationId xmlns:a16="http://schemas.microsoft.com/office/drawing/2014/main" id="{FCBC567B-38A5-65F5-1E9B-07D0DC0B9C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2934" y="2636767"/>
                <a:ext cx="1442770" cy="26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e 11">
            <a:extLst>
              <a:ext uri="{FF2B5EF4-FFF2-40B4-BE49-F238E27FC236}">
                <a16:creationId xmlns:a16="http://schemas.microsoft.com/office/drawing/2014/main" id="{9CDFC28E-FDD8-F72E-DA48-28FE289F1C0E}"/>
              </a:ext>
            </a:extLst>
          </p:cNvPr>
          <p:cNvGrpSpPr/>
          <p:nvPr/>
        </p:nvGrpSpPr>
        <p:grpSpPr>
          <a:xfrm>
            <a:off x="7040484" y="2748731"/>
            <a:ext cx="2731671" cy="2601934"/>
            <a:chOff x="7256441" y="3079528"/>
            <a:chExt cx="2731671" cy="260193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86B878-6577-6DDA-D58A-6F6DD4A6FD09}"/>
                </a:ext>
              </a:extLst>
            </p:cNvPr>
            <p:cNvSpPr/>
            <p:nvPr/>
          </p:nvSpPr>
          <p:spPr>
            <a:xfrm>
              <a:off x="7769788" y="3728544"/>
              <a:ext cx="1564711" cy="1010144"/>
            </a:xfrm>
            <a:prstGeom prst="rect">
              <a:avLst/>
            </a:prstGeom>
            <a:solidFill>
              <a:srgbClr val="1B4BA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7" name="Graphique 6" descr="Ordinateur portable avec un remplissage uni">
              <a:extLst>
                <a:ext uri="{FF2B5EF4-FFF2-40B4-BE49-F238E27FC236}">
                  <a16:creationId xmlns:a16="http://schemas.microsoft.com/office/drawing/2014/main" id="{A2BDF056-ADA2-D24B-FDE6-559D57E16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256441" y="3079528"/>
              <a:ext cx="2601934" cy="2601934"/>
            </a:xfrm>
            <a:prstGeom prst="rect">
              <a:avLst/>
            </a:prstGeom>
          </p:spPr>
        </p:pic>
        <p:pic>
          <p:nvPicPr>
            <p:cNvPr id="9" name="Graphique 8" descr="Smartphone avec un remplissage uni">
              <a:extLst>
                <a:ext uri="{FF2B5EF4-FFF2-40B4-BE49-F238E27FC236}">
                  <a16:creationId xmlns:a16="http://schemas.microsoft.com/office/drawing/2014/main" id="{766C0F4D-3821-1E04-D362-B34C01B86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9073712" y="4304005"/>
              <a:ext cx="914400" cy="9144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CB6691-C976-A895-345B-AF706CB6B131}"/>
                </a:ext>
              </a:extLst>
            </p:cNvPr>
            <p:cNvSpPr/>
            <p:nvPr/>
          </p:nvSpPr>
          <p:spPr>
            <a:xfrm>
              <a:off x="9334500" y="4429125"/>
              <a:ext cx="395288" cy="661988"/>
            </a:xfrm>
            <a:prstGeom prst="rect">
              <a:avLst/>
            </a:prstGeom>
            <a:solidFill>
              <a:srgbClr val="1B4BA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5" name="Graphique 4" descr="Smartphone avec un remplissage uni">
              <a:extLst>
                <a:ext uri="{FF2B5EF4-FFF2-40B4-BE49-F238E27FC236}">
                  <a16:creationId xmlns:a16="http://schemas.microsoft.com/office/drawing/2014/main" id="{2A4A5E57-C9E1-2129-5A94-46A39792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9073712" y="4304005"/>
              <a:ext cx="914400" cy="914400"/>
            </a:xfrm>
            <a:prstGeom prst="rect">
              <a:avLst/>
            </a:prstGeom>
          </p:spPr>
        </p:pic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9AD5339F-5D85-7950-B1F1-11C2CEEB94B3}"/>
              </a:ext>
            </a:extLst>
          </p:cNvPr>
          <p:cNvSpPr txBox="1"/>
          <p:nvPr/>
        </p:nvSpPr>
        <p:spPr>
          <a:xfrm>
            <a:off x="2605516" y="5381438"/>
            <a:ext cx="2597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1B4BA5"/>
                </a:solidFill>
                <a:latin typeface="Montserrat" pitchFamily="2" charset="0"/>
              </a:rPr>
              <a:t>On the robot</a:t>
            </a:r>
            <a:endParaRPr lang="fr-FR" sz="2800" dirty="0">
              <a:solidFill>
                <a:srgbClr val="1B4BA5"/>
              </a:solidFill>
              <a:latin typeface="Montserrat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AD89A7B-BFFC-B121-4988-C171EF31805C}"/>
              </a:ext>
            </a:extLst>
          </p:cNvPr>
          <p:cNvSpPr txBox="1"/>
          <p:nvPr/>
        </p:nvSpPr>
        <p:spPr>
          <a:xfrm>
            <a:off x="6491424" y="5370043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>
                <a:solidFill>
                  <a:srgbClr val="1B4BA5"/>
                </a:solidFill>
                <a:latin typeface="Montserrat" pitchFamily="2" charset="0"/>
              </a:rPr>
              <a:t>Your</a:t>
            </a:r>
            <a:r>
              <a:rPr lang="fr-FR" sz="2800" b="1" dirty="0">
                <a:solidFill>
                  <a:srgbClr val="1B4BA5"/>
                </a:solidFill>
                <a:latin typeface="Montserrat" pitchFamily="2" charset="0"/>
              </a:rPr>
              <a:t> favorite </a:t>
            </a:r>
            <a:r>
              <a:rPr lang="fr-FR" sz="2800" b="1" dirty="0" err="1">
                <a:solidFill>
                  <a:srgbClr val="1B4BA5"/>
                </a:solidFill>
                <a:latin typeface="Montserrat" pitchFamily="2" charset="0"/>
              </a:rPr>
              <a:t>device</a:t>
            </a:r>
            <a:endParaRPr lang="fr-FR" sz="2800" dirty="0">
              <a:solidFill>
                <a:srgbClr val="1B4BA5"/>
              </a:solidFill>
              <a:latin typeface="Montserrat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91568B-AD0B-E622-024F-781DA4181E24}"/>
              </a:ext>
            </a:extLst>
          </p:cNvPr>
          <p:cNvSpPr txBox="1"/>
          <p:nvPr/>
        </p:nvSpPr>
        <p:spPr>
          <a:xfrm>
            <a:off x="5618360" y="3711598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1B4BA5"/>
                </a:solidFill>
                <a:latin typeface="Montserrat" pitchFamily="2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102833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6F50A-E166-1D59-4DBA-05839101C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A7B40AD-9760-5DA6-C497-A593344AADA4}"/>
              </a:ext>
            </a:extLst>
          </p:cNvPr>
          <p:cNvSpPr/>
          <p:nvPr/>
        </p:nvSpPr>
        <p:spPr>
          <a:xfrm>
            <a:off x="668154" y="330812"/>
            <a:ext cx="10855693" cy="6196377"/>
          </a:xfrm>
          <a:prstGeom prst="roundRect">
            <a:avLst>
              <a:gd name="adj" fmla="val 4894"/>
            </a:avLst>
          </a:prstGeom>
          <a:solidFill>
            <a:schemeClr val="bg1"/>
          </a:solidFill>
          <a:ln>
            <a:solidFill>
              <a:srgbClr val="FCDCAE"/>
            </a:solidFill>
          </a:ln>
          <a:effectLst>
            <a:outerShdw blurRad="190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1FF380-DDE5-629D-9A66-DD3D2D43AB2F}"/>
              </a:ext>
            </a:extLst>
          </p:cNvPr>
          <p:cNvSpPr txBox="1"/>
          <p:nvPr/>
        </p:nvSpPr>
        <p:spPr>
          <a:xfrm>
            <a:off x="3994680" y="664491"/>
            <a:ext cx="436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1B4BA5"/>
                </a:solidFill>
                <a:latin typeface="Montserrat Medium" pitchFamily="2" charset="0"/>
              </a:rPr>
              <a:t>WHAT IS HAKIM ?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CBFDDC9-9C99-661F-42A6-BDAE67EF0BEF}"/>
              </a:ext>
            </a:extLst>
          </p:cNvPr>
          <p:cNvCxnSpPr>
            <a:cxnSpLocks/>
          </p:cNvCxnSpPr>
          <p:nvPr/>
        </p:nvCxnSpPr>
        <p:spPr>
          <a:xfrm>
            <a:off x="5604033" y="1466058"/>
            <a:ext cx="9839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Graphique 36">
            <a:extLst>
              <a:ext uri="{FF2B5EF4-FFF2-40B4-BE49-F238E27FC236}">
                <a16:creationId xmlns:a16="http://schemas.microsoft.com/office/drawing/2014/main" id="{661FEABF-E50C-C914-C978-3531E9A54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2921" y="568495"/>
            <a:ext cx="778236" cy="838321"/>
          </a:xfrm>
          <a:prstGeom prst="rect">
            <a:avLst/>
          </a:prstGeom>
          <a:effectLst/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DF19B8E-0F85-BEDD-38FB-79DAF61E3E6F}"/>
              </a:ext>
            </a:extLst>
          </p:cNvPr>
          <p:cNvSpPr txBox="1"/>
          <p:nvPr/>
        </p:nvSpPr>
        <p:spPr>
          <a:xfrm>
            <a:off x="3994680" y="1805957"/>
            <a:ext cx="4366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itchFamily="2" charset="0"/>
              </a:rPr>
              <a:t>It can  …</a:t>
            </a:r>
          </a:p>
        </p:txBody>
      </p:sp>
      <p:pic>
        <p:nvPicPr>
          <p:cNvPr id="6" name="Graphique 5" descr="Loupe avec un remplissage uni">
            <a:extLst>
              <a:ext uri="{FF2B5EF4-FFF2-40B4-BE49-F238E27FC236}">
                <a16:creationId xmlns:a16="http://schemas.microsoft.com/office/drawing/2014/main" id="{F8C1F134-CBA2-A275-D2FE-FA75BA3AB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51400" y="2910042"/>
            <a:ext cx="914400" cy="914400"/>
          </a:xfrm>
          <a:prstGeom prst="rect">
            <a:avLst/>
          </a:prstGeom>
        </p:spPr>
      </p:pic>
      <p:pic>
        <p:nvPicPr>
          <p:cNvPr id="18" name="Graphique 17" descr="Partie gauche du cerveau avec un remplissage uni">
            <a:extLst>
              <a:ext uri="{FF2B5EF4-FFF2-40B4-BE49-F238E27FC236}">
                <a16:creationId xmlns:a16="http://schemas.microsoft.com/office/drawing/2014/main" id="{741045FC-10EA-AC22-A39F-A7E3D3893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52237" y="4272117"/>
            <a:ext cx="914400" cy="914400"/>
          </a:xfrm>
          <a:prstGeom prst="rect">
            <a:avLst/>
          </a:prstGeom>
        </p:spPr>
      </p:pic>
      <p:pic>
        <p:nvPicPr>
          <p:cNvPr id="20" name="Graphique 19" descr="Compte-gouttes avec un remplissage uni">
            <a:extLst>
              <a:ext uri="{FF2B5EF4-FFF2-40B4-BE49-F238E27FC236}">
                <a16:creationId xmlns:a16="http://schemas.microsoft.com/office/drawing/2014/main" id="{D40181A6-6A87-776B-30B8-94DCCAAEFF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553075" y="2910042"/>
            <a:ext cx="914400" cy="914400"/>
          </a:xfrm>
          <a:prstGeom prst="rect">
            <a:avLst/>
          </a:prstGeom>
        </p:spPr>
      </p:pic>
      <p:pic>
        <p:nvPicPr>
          <p:cNvPr id="22" name="Graphique 21" descr="Boulier avec un remplissage uni">
            <a:extLst>
              <a:ext uri="{FF2B5EF4-FFF2-40B4-BE49-F238E27FC236}">
                <a16:creationId xmlns:a16="http://schemas.microsoft.com/office/drawing/2014/main" id="{CFB4632C-F880-CD93-B838-08AA6B102E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754750" y="2910042"/>
            <a:ext cx="914400" cy="914400"/>
          </a:xfrm>
          <a:prstGeom prst="rect">
            <a:avLst/>
          </a:prstGeom>
        </p:spPr>
      </p:pic>
      <p:pic>
        <p:nvPicPr>
          <p:cNvPr id="24" name="Graphique 23" descr="Retouches et couture avec un remplissage uni">
            <a:extLst>
              <a:ext uri="{FF2B5EF4-FFF2-40B4-BE49-F238E27FC236}">
                <a16:creationId xmlns:a16="http://schemas.microsoft.com/office/drawing/2014/main" id="{C991ED16-C979-D597-29E6-DD01B5AFAE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153913" y="4272117"/>
            <a:ext cx="914400" cy="9144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66EF75FB-0764-A4C4-7740-EC9A892B1F96}"/>
              </a:ext>
            </a:extLst>
          </p:cNvPr>
          <p:cNvSpPr txBox="1"/>
          <p:nvPr/>
        </p:nvSpPr>
        <p:spPr>
          <a:xfrm>
            <a:off x="2158422" y="388618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4BA5"/>
                </a:solidFill>
                <a:latin typeface="Montserrat" pitchFamily="2" charset="0"/>
              </a:rPr>
              <a:t>SEARCH</a:t>
            </a:r>
            <a:endParaRPr lang="fr-FR" sz="2000" dirty="0">
              <a:solidFill>
                <a:srgbClr val="1B4BA5"/>
              </a:solidFill>
              <a:latin typeface="Montserrat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5D9CE3C-3743-10D0-BD6F-E7F5B3C84988}"/>
              </a:ext>
            </a:extLst>
          </p:cNvPr>
          <p:cNvSpPr txBox="1"/>
          <p:nvPr/>
        </p:nvSpPr>
        <p:spPr>
          <a:xfrm>
            <a:off x="5107590" y="3886188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4BA5"/>
                </a:solidFill>
                <a:latin typeface="Montserrat" pitchFamily="2" charset="0"/>
              </a:rPr>
              <a:t>MANIPULATE</a:t>
            </a:r>
            <a:endParaRPr lang="fr-FR" sz="2000" dirty="0">
              <a:solidFill>
                <a:srgbClr val="1B4BA5"/>
              </a:solidFill>
              <a:latin typeface="Montserrat" pitchFamily="2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D6340C9-A44A-EB5F-6081-05A3A9E94ABD}"/>
              </a:ext>
            </a:extLst>
          </p:cNvPr>
          <p:cNvSpPr txBox="1"/>
          <p:nvPr/>
        </p:nvSpPr>
        <p:spPr>
          <a:xfrm>
            <a:off x="8321322" y="3886188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4BA5"/>
                </a:solidFill>
                <a:latin typeface="Montserrat" pitchFamily="2" charset="0"/>
              </a:rPr>
              <a:t>CALCULATE</a:t>
            </a:r>
            <a:endParaRPr lang="fr-FR" sz="2000" dirty="0">
              <a:solidFill>
                <a:srgbClr val="1B4BA5"/>
              </a:solidFill>
              <a:latin typeface="Montserrat" pitchFamily="2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9AB2337-60B1-19EB-6759-0CA99E276765}"/>
              </a:ext>
            </a:extLst>
          </p:cNvPr>
          <p:cNvSpPr txBox="1"/>
          <p:nvPr/>
        </p:nvSpPr>
        <p:spPr>
          <a:xfrm>
            <a:off x="3894713" y="5186517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4BA5"/>
                </a:solidFill>
                <a:latin typeface="Montserrat" pitchFamily="2" charset="0"/>
              </a:rPr>
              <a:t>THINK</a:t>
            </a:r>
            <a:endParaRPr lang="fr-FR" sz="2000" dirty="0">
              <a:solidFill>
                <a:srgbClr val="1B4BA5"/>
              </a:solidFill>
              <a:latin typeface="Montserrat" pitchFamily="2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93974E2-F4CE-14D3-6608-217FAB751395}"/>
              </a:ext>
            </a:extLst>
          </p:cNvPr>
          <p:cNvSpPr txBox="1"/>
          <p:nvPr/>
        </p:nvSpPr>
        <p:spPr>
          <a:xfrm>
            <a:off x="6848724" y="5186517"/>
            <a:ext cx="1524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4BA5"/>
                </a:solidFill>
                <a:latin typeface="Montserrat" pitchFamily="2" charset="0"/>
              </a:rPr>
              <a:t>MEASURE</a:t>
            </a:r>
            <a:endParaRPr lang="fr-FR" sz="2000" dirty="0">
              <a:solidFill>
                <a:srgbClr val="1B4BA5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0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C9CBF-25E0-0A13-58CA-548B8A3F0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612DB9B-C3C0-BEFA-F5CD-366C65538069}"/>
              </a:ext>
            </a:extLst>
          </p:cNvPr>
          <p:cNvSpPr/>
          <p:nvPr/>
        </p:nvSpPr>
        <p:spPr>
          <a:xfrm>
            <a:off x="668154" y="330812"/>
            <a:ext cx="10855693" cy="6196377"/>
          </a:xfrm>
          <a:prstGeom prst="roundRect">
            <a:avLst>
              <a:gd name="adj" fmla="val 4894"/>
            </a:avLst>
          </a:prstGeom>
          <a:solidFill>
            <a:schemeClr val="bg1"/>
          </a:solidFill>
          <a:ln>
            <a:solidFill>
              <a:srgbClr val="FCDCAE"/>
            </a:solidFill>
          </a:ln>
          <a:effectLst>
            <a:outerShdw blurRad="190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2D9AF237-CA6A-A93C-360E-408E83CF4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2921" y="568495"/>
            <a:ext cx="778236" cy="838321"/>
          </a:xfrm>
          <a:prstGeom prst="rect">
            <a:avLst/>
          </a:prstGeom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A85B89E-1A5A-6C00-1F3B-EADE3DAE7CCF}"/>
              </a:ext>
            </a:extLst>
          </p:cNvPr>
          <p:cNvSpPr txBox="1"/>
          <p:nvPr/>
        </p:nvSpPr>
        <p:spPr>
          <a:xfrm>
            <a:off x="5069917" y="664491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1B4BA5"/>
                </a:solidFill>
                <a:latin typeface="Montserrat Medium" pitchFamily="2" charset="0"/>
              </a:rPr>
              <a:t>TARGET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420025-550D-7801-592A-24AD8F87106A}"/>
              </a:ext>
            </a:extLst>
          </p:cNvPr>
          <p:cNvSpPr txBox="1"/>
          <p:nvPr/>
        </p:nvSpPr>
        <p:spPr>
          <a:xfrm>
            <a:off x="1779746" y="4373422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>
                <a:solidFill>
                  <a:srgbClr val="1B4BA5"/>
                </a:solidFill>
                <a:latin typeface="Montserrat" pitchFamily="2" charset="0"/>
              </a:rPr>
              <a:t>Students</a:t>
            </a:r>
            <a:endParaRPr lang="fr-FR" sz="2800" dirty="0">
              <a:solidFill>
                <a:srgbClr val="1B4BA5"/>
              </a:solidFill>
              <a:latin typeface="Montserrat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4B188E-AB38-AFBA-6D40-3C05C79AC16D}"/>
              </a:ext>
            </a:extLst>
          </p:cNvPr>
          <p:cNvSpPr txBox="1"/>
          <p:nvPr/>
        </p:nvSpPr>
        <p:spPr>
          <a:xfrm>
            <a:off x="4889580" y="4373422"/>
            <a:ext cx="2492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>
                <a:solidFill>
                  <a:srgbClr val="1B4BA5"/>
                </a:solidFill>
                <a:latin typeface="Montserrat" pitchFamily="2" charset="0"/>
              </a:rPr>
              <a:t>Researchers</a:t>
            </a:r>
            <a:endParaRPr lang="fr-FR" sz="2800" b="1" dirty="0">
              <a:solidFill>
                <a:srgbClr val="1B4BA5"/>
              </a:solidFill>
              <a:latin typeface="Montserrat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52CFF72-C225-B170-6880-8F894D413CF3}"/>
              </a:ext>
            </a:extLst>
          </p:cNvPr>
          <p:cNvCxnSpPr>
            <a:cxnSpLocks/>
          </p:cNvCxnSpPr>
          <p:nvPr/>
        </p:nvCxnSpPr>
        <p:spPr>
          <a:xfrm>
            <a:off x="5604033" y="1466058"/>
            <a:ext cx="9839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F28F770-DE5E-8BF5-B365-EE3F92C85956}"/>
              </a:ext>
            </a:extLst>
          </p:cNvPr>
          <p:cNvSpPr txBox="1"/>
          <p:nvPr/>
        </p:nvSpPr>
        <p:spPr>
          <a:xfrm>
            <a:off x="8355542" y="4373422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1B4BA5"/>
                </a:solidFill>
                <a:latin typeface="Montserrat" pitchFamily="2" charset="0"/>
              </a:rPr>
              <a:t>Institutions</a:t>
            </a:r>
          </a:p>
        </p:txBody>
      </p:sp>
      <p:pic>
        <p:nvPicPr>
          <p:cNvPr id="15" name="Graphique 14" descr="École avec un remplissage uni">
            <a:extLst>
              <a:ext uri="{FF2B5EF4-FFF2-40B4-BE49-F238E27FC236}">
                <a16:creationId xmlns:a16="http://schemas.microsoft.com/office/drawing/2014/main" id="{23010F2B-880D-4042-96B6-6D7C9595E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600999" y="2423080"/>
            <a:ext cx="1776055" cy="1776055"/>
          </a:xfrm>
          <a:prstGeom prst="rect">
            <a:avLst/>
          </a:prstGeom>
        </p:spPr>
      </p:pic>
      <p:pic>
        <p:nvPicPr>
          <p:cNvPr id="18" name="Graphique 17" descr="Homme scientifique avec un remplissage uni">
            <a:extLst>
              <a:ext uri="{FF2B5EF4-FFF2-40B4-BE49-F238E27FC236}">
                <a16:creationId xmlns:a16="http://schemas.microsoft.com/office/drawing/2014/main" id="{2ED4BC6D-5CD1-6E6E-71AC-C12A15476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7972" y="2442130"/>
            <a:ext cx="1776055" cy="1776055"/>
          </a:xfrm>
          <a:prstGeom prst="rect">
            <a:avLst/>
          </a:prstGeom>
        </p:spPr>
      </p:pic>
      <p:pic>
        <p:nvPicPr>
          <p:cNvPr id="32" name="Graphique 31" descr="Toque d'étudiant avec un remplissage uni">
            <a:extLst>
              <a:ext uri="{FF2B5EF4-FFF2-40B4-BE49-F238E27FC236}">
                <a16:creationId xmlns:a16="http://schemas.microsoft.com/office/drawing/2014/main" id="{3882F3C2-FFE1-D1E9-953F-BEB6A353BD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814945" y="2442130"/>
            <a:ext cx="1776055" cy="177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1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C1498BE-2FC2-59E3-96D4-842E53EC58F6}"/>
              </a:ext>
            </a:extLst>
          </p:cNvPr>
          <p:cNvSpPr/>
          <p:nvPr/>
        </p:nvSpPr>
        <p:spPr>
          <a:xfrm>
            <a:off x="668154" y="330812"/>
            <a:ext cx="10855693" cy="6196377"/>
          </a:xfrm>
          <a:prstGeom prst="roundRect">
            <a:avLst>
              <a:gd name="adj" fmla="val 4894"/>
            </a:avLst>
          </a:prstGeom>
          <a:solidFill>
            <a:schemeClr val="bg1"/>
          </a:solidFill>
          <a:ln>
            <a:solidFill>
              <a:srgbClr val="FCDCAE"/>
            </a:solidFill>
          </a:ln>
          <a:effectLst>
            <a:outerShdw blurRad="190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73C084B3-2E58-181F-8685-D7E1D73D3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2921" y="568495"/>
            <a:ext cx="778236" cy="838321"/>
          </a:xfrm>
          <a:prstGeom prst="rect">
            <a:avLst/>
          </a:prstGeom>
          <a:effectLst/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C0D6060-EF4F-74E0-4526-7E42C199291A}"/>
              </a:ext>
            </a:extLst>
          </p:cNvPr>
          <p:cNvSpPr/>
          <p:nvPr/>
        </p:nvSpPr>
        <p:spPr>
          <a:xfrm>
            <a:off x="1382742" y="2967787"/>
            <a:ext cx="2733673" cy="1800982"/>
          </a:xfrm>
          <a:prstGeom prst="roundRect">
            <a:avLst/>
          </a:prstGeom>
          <a:solidFill>
            <a:srgbClr val="F7F1ED"/>
          </a:solidFill>
          <a:ln w="25400">
            <a:solidFill>
              <a:srgbClr val="1B4BA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9532D63-CA60-743D-4AAC-CB024AD38FE8}"/>
              </a:ext>
            </a:extLst>
          </p:cNvPr>
          <p:cNvSpPr/>
          <p:nvPr/>
        </p:nvSpPr>
        <p:spPr>
          <a:xfrm>
            <a:off x="5222143" y="2867025"/>
            <a:ext cx="2733673" cy="2098314"/>
          </a:xfrm>
          <a:prstGeom prst="roundRect">
            <a:avLst/>
          </a:prstGeom>
          <a:solidFill>
            <a:srgbClr val="F7F1ED"/>
          </a:solidFill>
          <a:ln w="25400">
            <a:solidFill>
              <a:srgbClr val="1B4BA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6CF4F474-7DB2-104F-14BD-2ECD15447579}"/>
              </a:ext>
            </a:extLst>
          </p:cNvPr>
          <p:cNvSpPr/>
          <p:nvPr/>
        </p:nvSpPr>
        <p:spPr>
          <a:xfrm>
            <a:off x="8369742" y="2867025"/>
            <a:ext cx="2733673" cy="2098314"/>
          </a:xfrm>
          <a:prstGeom prst="roundRect">
            <a:avLst/>
          </a:prstGeom>
          <a:solidFill>
            <a:srgbClr val="F7F1ED"/>
          </a:solidFill>
          <a:ln w="25400">
            <a:solidFill>
              <a:srgbClr val="1B4BA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74868D4-79C1-4F0A-52D3-472C002FFBD9}"/>
              </a:ext>
            </a:extLst>
          </p:cNvPr>
          <p:cNvSpPr txBox="1"/>
          <p:nvPr/>
        </p:nvSpPr>
        <p:spPr>
          <a:xfrm>
            <a:off x="5369679" y="664491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1B4BA5"/>
                </a:solidFill>
                <a:latin typeface="Montserrat Medium" pitchFamily="2" charset="0"/>
              </a:rPr>
              <a:t>COST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86ACAD-52D5-FA48-D0EC-2BB131569236}"/>
              </a:ext>
            </a:extLst>
          </p:cNvPr>
          <p:cNvSpPr txBox="1"/>
          <p:nvPr/>
        </p:nvSpPr>
        <p:spPr>
          <a:xfrm>
            <a:off x="1321554" y="1988466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1B4BA5"/>
                </a:solidFill>
                <a:latin typeface="Montserrat Medium" pitchFamily="2" charset="0"/>
              </a:rPr>
              <a:t>For </a:t>
            </a:r>
            <a:r>
              <a:rPr lang="fr-FR" sz="2800" b="1" dirty="0" err="1">
                <a:solidFill>
                  <a:srgbClr val="1B4BA5"/>
                </a:solidFill>
                <a:latin typeface="Montserrat Medium" pitchFamily="2" charset="0"/>
              </a:rPr>
              <a:t>Customers</a:t>
            </a:r>
            <a:endParaRPr lang="fr-FR" sz="2800" dirty="0">
              <a:solidFill>
                <a:srgbClr val="1B4BA5"/>
              </a:solidFill>
              <a:latin typeface="Montserrat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1BDF22-303F-19A4-4E02-FC04282353D9}"/>
              </a:ext>
            </a:extLst>
          </p:cNvPr>
          <p:cNvSpPr txBox="1"/>
          <p:nvPr/>
        </p:nvSpPr>
        <p:spPr>
          <a:xfrm>
            <a:off x="6662994" y="1950461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1B4BA5"/>
                </a:solidFill>
                <a:latin typeface="Montserrat Medium" pitchFamily="2" charset="0"/>
              </a:rPr>
              <a:t>For Institutions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9C0E878-EEF3-B878-D6DC-DFA219A964A2}"/>
              </a:ext>
            </a:extLst>
          </p:cNvPr>
          <p:cNvCxnSpPr>
            <a:cxnSpLocks/>
          </p:cNvCxnSpPr>
          <p:nvPr/>
        </p:nvCxnSpPr>
        <p:spPr>
          <a:xfrm>
            <a:off x="4686300" y="2352675"/>
            <a:ext cx="0" cy="2981325"/>
          </a:xfrm>
          <a:prstGeom prst="line">
            <a:avLst/>
          </a:prstGeom>
          <a:ln>
            <a:solidFill>
              <a:srgbClr val="1B4BA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B4E2D0F-9C08-BC11-8738-5B100C50DCBB}"/>
              </a:ext>
            </a:extLst>
          </p:cNvPr>
          <p:cNvSpPr txBox="1"/>
          <p:nvPr/>
        </p:nvSpPr>
        <p:spPr>
          <a:xfrm>
            <a:off x="1765781" y="3649136"/>
            <a:ext cx="1015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1B4BA5"/>
                </a:solidFill>
                <a:latin typeface="Montserrat Medium" pitchFamily="2" charset="0"/>
              </a:rPr>
              <a:t>4</a:t>
            </a:r>
            <a:r>
              <a:rPr lang="fr-FR" sz="2000" b="1" dirty="0">
                <a:solidFill>
                  <a:srgbClr val="1B4BA5"/>
                </a:solidFill>
                <a:latin typeface="Montserrat Medium" pitchFamily="2" charset="0"/>
              </a:rPr>
              <a:t>,18</a:t>
            </a:r>
            <a:endParaRPr lang="fr-FR" sz="6000" b="1" dirty="0">
              <a:solidFill>
                <a:srgbClr val="1B4BA5"/>
              </a:solidFill>
              <a:latin typeface="Montserrat Medium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13E8E09-855F-3A57-726E-25CAE3F748F9}"/>
              </a:ext>
            </a:extLst>
          </p:cNvPr>
          <p:cNvSpPr txBox="1"/>
          <p:nvPr/>
        </p:nvSpPr>
        <p:spPr>
          <a:xfrm>
            <a:off x="1963424" y="314722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1B4BA5"/>
                </a:solidFill>
                <a:latin typeface="Montserrat" pitchFamily="2" charset="0"/>
              </a:rPr>
              <a:t>ASSISTANT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3B52029-C938-457E-48D8-B2265EF09355}"/>
              </a:ext>
            </a:extLst>
          </p:cNvPr>
          <p:cNvSpPr txBox="1"/>
          <p:nvPr/>
        </p:nvSpPr>
        <p:spPr>
          <a:xfrm>
            <a:off x="2305586" y="3769039"/>
            <a:ext cx="344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1B4BA5"/>
                </a:solidFill>
                <a:latin typeface="Montserrat Medium" pitchFamily="2" charset="0"/>
              </a:rPr>
              <a:t>$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CBDFD1-6CCD-F75F-BC8E-B572F4E049EF}"/>
              </a:ext>
            </a:extLst>
          </p:cNvPr>
          <p:cNvSpPr txBox="1"/>
          <p:nvPr/>
        </p:nvSpPr>
        <p:spPr>
          <a:xfrm>
            <a:off x="2689506" y="4091022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1B4BA5"/>
                </a:solidFill>
                <a:latin typeface="Montserrat Medium" pitchFamily="2" charset="0"/>
              </a:rPr>
              <a:t>/ mo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0163C35-BD5A-793A-5720-BFF027217380}"/>
              </a:ext>
            </a:extLst>
          </p:cNvPr>
          <p:cNvSpPr txBox="1"/>
          <p:nvPr/>
        </p:nvSpPr>
        <p:spPr>
          <a:xfrm>
            <a:off x="5480664" y="3428534"/>
            <a:ext cx="13949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1B4BA5"/>
                </a:solidFill>
                <a:latin typeface="Montserrat Medium" pitchFamily="2" charset="0"/>
              </a:rPr>
              <a:t>73</a:t>
            </a:r>
            <a:r>
              <a:rPr lang="fr-FR" sz="2000" b="1" dirty="0">
                <a:solidFill>
                  <a:srgbClr val="1B4BA5"/>
                </a:solidFill>
                <a:latin typeface="Montserrat Medium" pitchFamily="2" charset="0"/>
              </a:rPr>
              <a:t>,16</a:t>
            </a:r>
            <a:endParaRPr lang="fr-FR" sz="6000" b="1" dirty="0">
              <a:solidFill>
                <a:srgbClr val="1B4BA5"/>
              </a:solidFill>
              <a:latin typeface="Montserrat Medium" pitchFamily="2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7D9002C-376C-B34D-ECFB-A3F0148E0500}"/>
              </a:ext>
            </a:extLst>
          </p:cNvPr>
          <p:cNvSpPr txBox="1"/>
          <p:nvPr/>
        </p:nvSpPr>
        <p:spPr>
          <a:xfrm>
            <a:off x="5831400" y="302363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1B4BA5"/>
                </a:solidFill>
                <a:latin typeface="Montserrat" pitchFamily="2" charset="0"/>
              </a:rPr>
              <a:t>ASSISTANT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855BCF5-8986-0844-C5DD-B84E585948B6}"/>
              </a:ext>
            </a:extLst>
          </p:cNvPr>
          <p:cNvSpPr txBox="1"/>
          <p:nvPr/>
        </p:nvSpPr>
        <p:spPr>
          <a:xfrm>
            <a:off x="6521456" y="3495461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1B4BA5"/>
                </a:solidFill>
                <a:latin typeface="Montserrat Medium" pitchFamily="2" charset="0"/>
              </a:rPr>
              <a:t>$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1384F6B-3B08-5D7C-3D27-8E27BA3C2550}"/>
              </a:ext>
            </a:extLst>
          </p:cNvPr>
          <p:cNvSpPr txBox="1"/>
          <p:nvPr/>
        </p:nvSpPr>
        <p:spPr>
          <a:xfrm>
            <a:off x="6792773" y="3868712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1B4BA5"/>
                </a:solidFill>
                <a:latin typeface="Montserrat Medium" pitchFamily="2" charset="0"/>
              </a:rPr>
              <a:t>/ mo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EF90696-E71F-72B5-503C-4451731A7FB0}"/>
              </a:ext>
            </a:extLst>
          </p:cNvPr>
          <p:cNvSpPr txBox="1"/>
          <p:nvPr/>
        </p:nvSpPr>
        <p:spPr>
          <a:xfrm>
            <a:off x="1633007" y="4843491"/>
            <a:ext cx="2092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4BA5"/>
                </a:solidFill>
                <a:latin typeface="Montserrat Medium" pitchFamily="2" charset="0"/>
              </a:rPr>
              <a:t>*</a:t>
            </a:r>
            <a:r>
              <a:rPr lang="fr-FR" sz="2000" b="1" dirty="0" err="1">
                <a:solidFill>
                  <a:srgbClr val="1B4BA5"/>
                </a:solidFill>
                <a:latin typeface="Montserrat Medium" pitchFamily="2" charset="0"/>
              </a:rPr>
              <a:t>without</a:t>
            </a:r>
            <a:r>
              <a:rPr lang="fr-FR" sz="2000" b="1" dirty="0">
                <a:solidFill>
                  <a:srgbClr val="1B4BA5"/>
                </a:solidFill>
                <a:latin typeface="Montserrat Medium" pitchFamily="2" charset="0"/>
              </a:rPr>
              <a:t> robot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90C132-7A0E-1061-8C1A-E6E631348CDC}"/>
              </a:ext>
            </a:extLst>
          </p:cNvPr>
          <p:cNvSpPr txBox="1"/>
          <p:nvPr/>
        </p:nvSpPr>
        <p:spPr>
          <a:xfrm>
            <a:off x="8672519" y="3442676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1B4BA5"/>
                </a:solidFill>
                <a:latin typeface="Montserrat Medium" pitchFamily="2" charset="0"/>
              </a:rPr>
              <a:t>1620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FE692-F9E6-7968-17F0-C7B9047AEE5E}"/>
              </a:ext>
            </a:extLst>
          </p:cNvPr>
          <p:cNvSpPr txBox="1"/>
          <p:nvPr/>
        </p:nvSpPr>
        <p:spPr>
          <a:xfrm>
            <a:off x="9232711" y="302363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1B4BA5"/>
                </a:solidFill>
                <a:latin typeface="Montserrat" pitchFamily="2" charset="0"/>
              </a:rPr>
              <a:t>ROBOT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68DE244-10AC-E0A3-659F-7CD405A65F17}"/>
              </a:ext>
            </a:extLst>
          </p:cNvPr>
          <p:cNvSpPr txBox="1"/>
          <p:nvPr/>
        </p:nvSpPr>
        <p:spPr>
          <a:xfrm>
            <a:off x="10440412" y="3540044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1B4BA5"/>
                </a:solidFill>
                <a:latin typeface="Montserrat Medium" pitchFamily="2" charset="0"/>
              </a:rPr>
              <a:t>$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40FDC23-5ACF-E022-9B21-7C26F88DCD75}"/>
              </a:ext>
            </a:extLst>
          </p:cNvPr>
          <p:cNvSpPr txBox="1"/>
          <p:nvPr/>
        </p:nvSpPr>
        <p:spPr>
          <a:xfrm>
            <a:off x="8937758" y="4431357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1B4BA5"/>
                </a:solidFill>
                <a:latin typeface="Montserrat Medium" pitchFamily="2" charset="0"/>
              </a:rPr>
              <a:t>One time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47F0551-BBBA-B9DE-719E-6770946188DD}"/>
              </a:ext>
            </a:extLst>
          </p:cNvPr>
          <p:cNvSpPr txBox="1"/>
          <p:nvPr/>
        </p:nvSpPr>
        <p:spPr>
          <a:xfrm>
            <a:off x="5480664" y="4475782"/>
            <a:ext cx="2316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1B4BA5"/>
                </a:solidFill>
                <a:latin typeface="Montserrat" pitchFamily="2" charset="0"/>
              </a:rPr>
              <a:t>Per </a:t>
            </a:r>
            <a:r>
              <a:rPr lang="fr-FR" sz="2000" b="1" dirty="0">
                <a:solidFill>
                  <a:srgbClr val="1B4BA5"/>
                </a:solidFill>
                <a:latin typeface="Montserrat" pitchFamily="2" charset="0"/>
              </a:rPr>
              <a:t>20 </a:t>
            </a:r>
            <a:r>
              <a:rPr lang="fr-FR" sz="2000" b="1" dirty="0" err="1">
                <a:solidFill>
                  <a:srgbClr val="1B4BA5"/>
                </a:solidFill>
                <a:latin typeface="Montserrat" pitchFamily="2" charset="0"/>
              </a:rPr>
              <a:t>accounts</a:t>
            </a:r>
            <a:endParaRPr lang="fr-FR" sz="2000" b="1" dirty="0">
              <a:solidFill>
                <a:srgbClr val="1B4BA5"/>
              </a:solidFill>
              <a:latin typeface="Montserrat" pitchFamily="2" charset="0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7572B7D-96E6-E072-D053-6ECAC1992ACF}"/>
              </a:ext>
            </a:extLst>
          </p:cNvPr>
          <p:cNvCxnSpPr>
            <a:cxnSpLocks/>
          </p:cNvCxnSpPr>
          <p:nvPr/>
        </p:nvCxnSpPr>
        <p:spPr>
          <a:xfrm>
            <a:off x="5604033" y="1466058"/>
            <a:ext cx="9839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4C16C38-F00D-F787-235A-4CADCB5006BC}"/>
              </a:ext>
            </a:extLst>
          </p:cNvPr>
          <p:cNvSpPr txBox="1"/>
          <p:nvPr/>
        </p:nvSpPr>
        <p:spPr>
          <a:xfrm>
            <a:off x="5186296" y="5202687"/>
            <a:ext cx="5939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i="1" dirty="0">
                <a:solidFill>
                  <a:srgbClr val="1B4BA5"/>
                </a:solidFill>
                <a:latin typeface="Montserrat" pitchFamily="2" charset="0"/>
              </a:rPr>
              <a:t>A robot can support </a:t>
            </a:r>
            <a:r>
              <a:rPr lang="fr-FR" sz="2000" i="1" dirty="0" err="1">
                <a:solidFill>
                  <a:srgbClr val="1B4BA5"/>
                </a:solidFill>
                <a:latin typeface="Montserrat" pitchFamily="2" charset="0"/>
              </a:rPr>
              <a:t>approximatively</a:t>
            </a:r>
            <a:r>
              <a:rPr lang="fr-FR" sz="2000" i="1" dirty="0">
                <a:solidFill>
                  <a:srgbClr val="1B4BA5"/>
                </a:solidFill>
                <a:latin typeface="Montserrat" pitchFamily="2" charset="0"/>
              </a:rPr>
              <a:t> a group</a:t>
            </a:r>
            <a:br>
              <a:rPr lang="fr-FR" sz="2000" i="1" dirty="0">
                <a:solidFill>
                  <a:srgbClr val="1B4BA5"/>
                </a:solidFill>
                <a:latin typeface="Montserrat" pitchFamily="2" charset="0"/>
              </a:rPr>
            </a:br>
            <a:r>
              <a:rPr lang="fr-FR" sz="2000" i="1" dirty="0">
                <a:solidFill>
                  <a:srgbClr val="1B4BA5"/>
                </a:solidFill>
                <a:latin typeface="Montserrat" pitchFamily="2" charset="0"/>
              </a:rPr>
              <a:t>of 20 people.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4CD4EEB-ADCD-7D33-B3D3-4BCD484FD0B4}"/>
              </a:ext>
            </a:extLst>
          </p:cNvPr>
          <p:cNvSpPr txBox="1"/>
          <p:nvPr/>
        </p:nvSpPr>
        <p:spPr>
          <a:xfrm>
            <a:off x="1887456" y="6082872"/>
            <a:ext cx="858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4BA5"/>
                </a:solidFill>
                <a:latin typeface="Montserrat" pitchFamily="2" charset="0"/>
              </a:rPr>
              <a:t>For a </a:t>
            </a:r>
            <a:r>
              <a:rPr lang="fr-FR" sz="2000" b="1" dirty="0" err="1">
                <a:solidFill>
                  <a:srgbClr val="1B4BA5"/>
                </a:solidFill>
                <a:latin typeface="Montserrat" pitchFamily="2" charset="0"/>
              </a:rPr>
              <a:t>cost</a:t>
            </a:r>
            <a:r>
              <a:rPr lang="fr-FR" sz="2000" b="1" dirty="0">
                <a:solidFill>
                  <a:srgbClr val="1B4BA5"/>
                </a:solidFill>
                <a:latin typeface="Montserrat" pitchFamily="2" charset="0"/>
              </a:rPr>
              <a:t> of 1,077.55 $ per robot and ~2.09 $ per </a:t>
            </a:r>
            <a:r>
              <a:rPr lang="fr-FR" sz="2000" b="1" dirty="0" err="1">
                <a:solidFill>
                  <a:srgbClr val="1B4BA5"/>
                </a:solidFill>
                <a:latin typeface="Montserrat" pitchFamily="2" charset="0"/>
              </a:rPr>
              <a:t>account</a:t>
            </a:r>
            <a:endParaRPr lang="fr-FR" sz="2000" b="1" dirty="0">
              <a:solidFill>
                <a:srgbClr val="1B4BA5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0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4FD5D38-FB98-E882-481B-489C0F87BA96}"/>
              </a:ext>
            </a:extLst>
          </p:cNvPr>
          <p:cNvSpPr/>
          <p:nvPr/>
        </p:nvSpPr>
        <p:spPr>
          <a:xfrm>
            <a:off x="668154" y="330812"/>
            <a:ext cx="10855693" cy="6196377"/>
          </a:xfrm>
          <a:prstGeom prst="roundRect">
            <a:avLst>
              <a:gd name="adj" fmla="val 4894"/>
            </a:avLst>
          </a:prstGeom>
          <a:solidFill>
            <a:schemeClr val="bg1"/>
          </a:solidFill>
          <a:ln>
            <a:solidFill>
              <a:srgbClr val="FCDCAE"/>
            </a:solidFill>
          </a:ln>
          <a:effectLst>
            <a:outerShdw blurRad="190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que 27">
            <a:extLst>
              <a:ext uri="{FF2B5EF4-FFF2-40B4-BE49-F238E27FC236}">
                <a16:creationId xmlns:a16="http://schemas.microsoft.com/office/drawing/2014/main" id="{79F0FCA6-102F-087E-486A-B4C1C14B5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2921" y="568495"/>
            <a:ext cx="778236" cy="838321"/>
          </a:xfrm>
          <a:prstGeom prst="rect">
            <a:avLst/>
          </a:prstGeom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74868D4-79C1-4F0A-52D3-472C002FFBD9}"/>
              </a:ext>
            </a:extLst>
          </p:cNvPr>
          <p:cNvSpPr txBox="1"/>
          <p:nvPr/>
        </p:nvSpPr>
        <p:spPr>
          <a:xfrm>
            <a:off x="4313200" y="622456"/>
            <a:ext cx="3517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rgbClr val="1B4BA5"/>
                </a:solidFill>
                <a:latin typeface="Montserrat Medium" pitchFamily="2" charset="0"/>
              </a:rPr>
              <a:t>WHY HAKIM ?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7572B7D-96E6-E072-D053-6ECAC1992ACF}"/>
              </a:ext>
            </a:extLst>
          </p:cNvPr>
          <p:cNvCxnSpPr>
            <a:cxnSpLocks/>
          </p:cNvCxnSpPr>
          <p:nvPr/>
        </p:nvCxnSpPr>
        <p:spPr>
          <a:xfrm>
            <a:off x="5392601" y="1456533"/>
            <a:ext cx="14063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54B3E64-08FD-E62F-6CE5-9901F2B6B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65132"/>
              </p:ext>
            </p:extLst>
          </p:nvPr>
        </p:nvGraphicFramePr>
        <p:xfrm>
          <a:off x="1031018" y="1698460"/>
          <a:ext cx="10129964" cy="42290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96896">
                  <a:extLst>
                    <a:ext uri="{9D8B030D-6E8A-4147-A177-3AD203B41FA5}">
                      <a16:colId xmlns:a16="http://schemas.microsoft.com/office/drawing/2014/main" val="1154545106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854895341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274434332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397270144"/>
                    </a:ext>
                  </a:extLst>
                </a:gridCol>
                <a:gridCol w="1466054">
                  <a:extLst>
                    <a:ext uri="{9D8B030D-6E8A-4147-A177-3AD203B41FA5}">
                      <a16:colId xmlns:a16="http://schemas.microsoft.com/office/drawing/2014/main" val="3871623309"/>
                    </a:ext>
                  </a:extLst>
                </a:gridCol>
                <a:gridCol w="1513302">
                  <a:extLst>
                    <a:ext uri="{9D8B030D-6E8A-4147-A177-3AD203B41FA5}">
                      <a16:colId xmlns:a16="http://schemas.microsoft.com/office/drawing/2014/main" val="3284658145"/>
                    </a:ext>
                  </a:extLst>
                </a:gridCol>
              </a:tblGrid>
              <a:tr h="704849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itchFamily="2" charset="0"/>
                        </a:rPr>
                        <a:t>Hakim*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6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itchFamily="2" charset="0"/>
                        </a:rPr>
                        <a:t>AICOS*</a:t>
                      </a:r>
                      <a:endParaRPr lang="en-US" noProof="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4BA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BA5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8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Montserrat" pitchFamily="2" charset="0"/>
                        </a:rPr>
                        <a:t>BYJU’s</a:t>
                      </a:r>
                      <a:endParaRPr lang="fr-FR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B4BA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8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Montserrat" pitchFamily="2" charset="0"/>
                        </a:rPr>
                        <a:t>Coursera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8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Montserrat" pitchFamily="2" charset="0"/>
                        </a:rPr>
                        <a:t>Market’s LLM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8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758983"/>
                  </a:ext>
                </a:extLst>
              </a:tr>
              <a:tr h="70484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Multi-topic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78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C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4BA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1B4BA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73601"/>
                  </a:ext>
                </a:extLst>
              </a:tr>
              <a:tr h="704849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Dedicated</a:t>
                      </a:r>
                      <a:r>
                        <a:rPr lang="fr-FR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to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education</a:t>
                      </a:r>
                      <a:endParaRPr lang="fr-FR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78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C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4BA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1B4BA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30600"/>
                  </a:ext>
                </a:extLst>
              </a:tr>
              <a:tr h="704849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Dedicated</a:t>
                      </a:r>
                      <a:r>
                        <a:rPr lang="fr-FR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to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research</a:t>
                      </a:r>
                      <a:endParaRPr lang="fr-FR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478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C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4BA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1B4BA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32079"/>
                  </a:ext>
                </a:extLst>
              </a:tr>
              <a:tr h="70484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Online program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8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C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4BA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1B4BA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99920"/>
                  </a:ext>
                </a:extLst>
              </a:tr>
              <a:tr h="704849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Interactive Robot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78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C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4BA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BA5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rgbClr val="1B4BA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B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36998"/>
                  </a:ext>
                </a:extLst>
              </a:tr>
            </a:tbl>
          </a:graphicData>
        </a:graphic>
      </p:graphicFrame>
      <p:pic>
        <p:nvPicPr>
          <p:cNvPr id="17" name="Graphique 16" descr="Coche avec un remplissage uni">
            <a:extLst>
              <a:ext uri="{FF2B5EF4-FFF2-40B4-BE49-F238E27FC236}">
                <a16:creationId xmlns:a16="http://schemas.microsoft.com/office/drawing/2014/main" id="{5B8D399E-33AD-A2A2-D6E9-501118E73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220890" y="2479182"/>
            <a:ext cx="556400" cy="556400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D5A0A5EB-53AA-2559-4BE8-98854E6362EE}"/>
              </a:ext>
            </a:extLst>
          </p:cNvPr>
          <p:cNvSpPr txBox="1"/>
          <p:nvPr/>
        </p:nvSpPr>
        <p:spPr>
          <a:xfrm>
            <a:off x="9403770" y="6023123"/>
            <a:ext cx="17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rgbClr val="5478BC"/>
                </a:solidFill>
                <a:latin typeface="Montserrat" pitchFamily="2" charset="0"/>
              </a:rPr>
              <a:t>* By </a:t>
            </a:r>
            <a:r>
              <a:rPr lang="fr-FR" dirty="0" err="1">
                <a:solidFill>
                  <a:srgbClr val="5478BC"/>
                </a:solidFill>
                <a:latin typeface="Montserrat" pitchFamily="2" charset="0"/>
              </a:rPr>
              <a:t>our</a:t>
            </a:r>
            <a:r>
              <a:rPr lang="fr-FR" dirty="0">
                <a:solidFill>
                  <a:srgbClr val="5478BC"/>
                </a:solidFill>
                <a:latin typeface="Montserrat" pitchFamily="2" charset="0"/>
              </a:rPr>
              <a:t> team</a:t>
            </a:r>
          </a:p>
        </p:txBody>
      </p:sp>
      <p:pic>
        <p:nvPicPr>
          <p:cNvPr id="3" name="Graphique 2" descr="Coche avec un remplissage uni">
            <a:extLst>
              <a:ext uri="{FF2B5EF4-FFF2-40B4-BE49-F238E27FC236}">
                <a16:creationId xmlns:a16="http://schemas.microsoft.com/office/drawing/2014/main" id="{445C4527-6DA9-D388-6760-6C7EA4DDF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220890" y="3198187"/>
            <a:ext cx="556400" cy="556400"/>
          </a:xfrm>
          <a:prstGeom prst="rect">
            <a:avLst/>
          </a:prstGeom>
        </p:spPr>
      </p:pic>
      <p:pic>
        <p:nvPicPr>
          <p:cNvPr id="6" name="Graphique 5" descr="Coche avec un remplissage uni">
            <a:extLst>
              <a:ext uri="{FF2B5EF4-FFF2-40B4-BE49-F238E27FC236}">
                <a16:creationId xmlns:a16="http://schemas.microsoft.com/office/drawing/2014/main" id="{53EE7A89-13B7-3183-B677-4FB2B8E90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220890" y="4589949"/>
            <a:ext cx="556400" cy="556400"/>
          </a:xfrm>
          <a:prstGeom prst="rect">
            <a:avLst/>
          </a:prstGeom>
        </p:spPr>
      </p:pic>
      <p:pic>
        <p:nvPicPr>
          <p:cNvPr id="13" name="Graphique 12" descr="Coche avec un remplissage uni">
            <a:extLst>
              <a:ext uri="{FF2B5EF4-FFF2-40B4-BE49-F238E27FC236}">
                <a16:creationId xmlns:a16="http://schemas.microsoft.com/office/drawing/2014/main" id="{7E38D0EE-5082-B3CF-C2FE-1C5E2D0D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756107" y="2479182"/>
            <a:ext cx="556400" cy="556400"/>
          </a:xfrm>
          <a:prstGeom prst="rect">
            <a:avLst/>
          </a:prstGeom>
        </p:spPr>
      </p:pic>
      <p:pic>
        <p:nvPicPr>
          <p:cNvPr id="14" name="Graphique 13" descr="Coche avec un remplissage uni">
            <a:extLst>
              <a:ext uri="{FF2B5EF4-FFF2-40B4-BE49-F238E27FC236}">
                <a16:creationId xmlns:a16="http://schemas.microsoft.com/office/drawing/2014/main" id="{96610225-F684-54C4-7897-9A2A20955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756107" y="3198187"/>
            <a:ext cx="556400" cy="556400"/>
          </a:xfrm>
          <a:prstGeom prst="rect">
            <a:avLst/>
          </a:prstGeom>
        </p:spPr>
      </p:pic>
      <p:pic>
        <p:nvPicPr>
          <p:cNvPr id="20" name="Graphique 19" descr="Coche avec un remplissage uni">
            <a:extLst>
              <a:ext uri="{FF2B5EF4-FFF2-40B4-BE49-F238E27FC236}">
                <a16:creationId xmlns:a16="http://schemas.microsoft.com/office/drawing/2014/main" id="{09735B18-166C-E98A-0696-A74E08B30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756107" y="4589949"/>
            <a:ext cx="556400" cy="556400"/>
          </a:xfrm>
          <a:prstGeom prst="rect">
            <a:avLst/>
          </a:prstGeom>
        </p:spPr>
      </p:pic>
      <p:pic>
        <p:nvPicPr>
          <p:cNvPr id="22" name="Graphique 21" descr="Coche avec un remplissage uni">
            <a:extLst>
              <a:ext uri="{FF2B5EF4-FFF2-40B4-BE49-F238E27FC236}">
                <a16:creationId xmlns:a16="http://schemas.microsoft.com/office/drawing/2014/main" id="{24D6181E-E307-959C-9588-EB7FFB7F4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10905" y="3198187"/>
            <a:ext cx="556400" cy="556400"/>
          </a:xfrm>
          <a:prstGeom prst="rect">
            <a:avLst/>
          </a:prstGeom>
        </p:spPr>
      </p:pic>
      <p:pic>
        <p:nvPicPr>
          <p:cNvPr id="24" name="Graphique 23" descr="Coche avec un remplissage uni">
            <a:extLst>
              <a:ext uri="{FF2B5EF4-FFF2-40B4-BE49-F238E27FC236}">
                <a16:creationId xmlns:a16="http://schemas.microsoft.com/office/drawing/2014/main" id="{80193E68-5810-48AB-0690-1BEDD3C5C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10905" y="4589949"/>
            <a:ext cx="556400" cy="556400"/>
          </a:xfrm>
          <a:prstGeom prst="rect">
            <a:avLst/>
          </a:prstGeom>
        </p:spPr>
      </p:pic>
      <p:pic>
        <p:nvPicPr>
          <p:cNvPr id="31" name="Graphique 30" descr="Coche avec un remplissage uni">
            <a:extLst>
              <a:ext uri="{FF2B5EF4-FFF2-40B4-BE49-F238E27FC236}">
                <a16:creationId xmlns:a16="http://schemas.microsoft.com/office/drawing/2014/main" id="{447A9D82-8612-5340-9CF3-F7C5A5C468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665703" y="3198187"/>
            <a:ext cx="556400" cy="556400"/>
          </a:xfrm>
          <a:prstGeom prst="rect">
            <a:avLst/>
          </a:prstGeom>
        </p:spPr>
      </p:pic>
      <p:pic>
        <p:nvPicPr>
          <p:cNvPr id="39" name="Graphique 38" descr="Coche avec un remplissage uni">
            <a:extLst>
              <a:ext uri="{FF2B5EF4-FFF2-40B4-BE49-F238E27FC236}">
                <a16:creationId xmlns:a16="http://schemas.microsoft.com/office/drawing/2014/main" id="{C0694623-8D13-B513-B13E-36B9B2DF2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665703" y="4589949"/>
            <a:ext cx="556400" cy="556400"/>
          </a:xfrm>
          <a:prstGeom prst="rect">
            <a:avLst/>
          </a:prstGeom>
        </p:spPr>
      </p:pic>
      <p:pic>
        <p:nvPicPr>
          <p:cNvPr id="45" name="Graphique 44" descr="Coche avec un remplissage uni">
            <a:extLst>
              <a:ext uri="{FF2B5EF4-FFF2-40B4-BE49-F238E27FC236}">
                <a16:creationId xmlns:a16="http://schemas.microsoft.com/office/drawing/2014/main" id="{57F06B02-06B1-F98C-79E3-E43CE73DB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150357" y="2479182"/>
            <a:ext cx="556400" cy="556400"/>
          </a:xfrm>
          <a:prstGeom prst="rect">
            <a:avLst/>
          </a:prstGeom>
        </p:spPr>
      </p:pic>
      <p:pic>
        <p:nvPicPr>
          <p:cNvPr id="46" name="Graphique 45" descr="Coche avec un remplissage uni">
            <a:extLst>
              <a:ext uri="{FF2B5EF4-FFF2-40B4-BE49-F238E27FC236}">
                <a16:creationId xmlns:a16="http://schemas.microsoft.com/office/drawing/2014/main" id="{68C3C2CA-C794-8B96-8761-C2E6F222D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150357" y="3198187"/>
            <a:ext cx="556400" cy="556400"/>
          </a:xfrm>
          <a:prstGeom prst="rect">
            <a:avLst/>
          </a:prstGeom>
        </p:spPr>
      </p:pic>
      <p:pic>
        <p:nvPicPr>
          <p:cNvPr id="59" name="Graphique 58" descr="Coche avec un remplissage uni">
            <a:extLst>
              <a:ext uri="{FF2B5EF4-FFF2-40B4-BE49-F238E27FC236}">
                <a16:creationId xmlns:a16="http://schemas.microsoft.com/office/drawing/2014/main" id="{553CF4CE-66E0-DD99-3E4F-5B2F980F4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10905" y="2481456"/>
            <a:ext cx="556400" cy="556400"/>
          </a:xfrm>
          <a:prstGeom prst="rect">
            <a:avLst/>
          </a:prstGeom>
        </p:spPr>
      </p:pic>
      <p:pic>
        <p:nvPicPr>
          <p:cNvPr id="63" name="Graphique 62" descr="Fermer avec un remplissage uni">
            <a:extLst>
              <a:ext uri="{FF2B5EF4-FFF2-40B4-BE49-F238E27FC236}">
                <a16:creationId xmlns:a16="http://schemas.microsoft.com/office/drawing/2014/main" id="{A72690E9-70FA-362D-45BD-D6D021BC22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150357" y="4589949"/>
            <a:ext cx="556400" cy="556400"/>
          </a:xfrm>
          <a:prstGeom prst="rect">
            <a:avLst/>
          </a:prstGeom>
        </p:spPr>
      </p:pic>
      <p:pic>
        <p:nvPicPr>
          <p:cNvPr id="8" name="Graphique 7" descr="Fermer avec un remplissage uni">
            <a:extLst>
              <a:ext uri="{FF2B5EF4-FFF2-40B4-BE49-F238E27FC236}">
                <a16:creationId xmlns:a16="http://schemas.microsoft.com/office/drawing/2014/main" id="{0E139DA6-75C8-CD8F-D524-D75FFE7729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183229" y="5271291"/>
            <a:ext cx="556400" cy="556400"/>
          </a:xfrm>
          <a:prstGeom prst="rect">
            <a:avLst/>
          </a:prstGeom>
        </p:spPr>
      </p:pic>
      <p:pic>
        <p:nvPicPr>
          <p:cNvPr id="9" name="Graphique 8" descr="Fermer avec un remplissage uni">
            <a:extLst>
              <a:ext uri="{FF2B5EF4-FFF2-40B4-BE49-F238E27FC236}">
                <a16:creationId xmlns:a16="http://schemas.microsoft.com/office/drawing/2014/main" id="{94D66AE2-D4E2-E439-2643-BA4CB1D217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18007" y="3917192"/>
            <a:ext cx="556400" cy="556400"/>
          </a:xfrm>
          <a:prstGeom prst="rect">
            <a:avLst/>
          </a:prstGeom>
        </p:spPr>
      </p:pic>
      <p:pic>
        <p:nvPicPr>
          <p:cNvPr id="10" name="Graphique 9" descr="Coche avec un remplissage uni">
            <a:extLst>
              <a:ext uri="{FF2B5EF4-FFF2-40B4-BE49-F238E27FC236}">
                <a16:creationId xmlns:a16="http://schemas.microsoft.com/office/drawing/2014/main" id="{0849EAC6-6D2C-750B-6095-06FF4FB3C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220890" y="3894330"/>
            <a:ext cx="556400" cy="556400"/>
          </a:xfrm>
          <a:prstGeom prst="rect">
            <a:avLst/>
          </a:prstGeom>
        </p:spPr>
      </p:pic>
      <p:pic>
        <p:nvPicPr>
          <p:cNvPr id="11" name="Graphique 10" descr="Coche avec un remplissage uni">
            <a:extLst>
              <a:ext uri="{FF2B5EF4-FFF2-40B4-BE49-F238E27FC236}">
                <a16:creationId xmlns:a16="http://schemas.microsoft.com/office/drawing/2014/main" id="{ED87A7A8-FD35-2878-013A-4E996B5E1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220890" y="5271291"/>
            <a:ext cx="556400" cy="556400"/>
          </a:xfrm>
          <a:prstGeom prst="rect">
            <a:avLst/>
          </a:prstGeom>
        </p:spPr>
      </p:pic>
      <p:pic>
        <p:nvPicPr>
          <p:cNvPr id="16" name="Graphique 15" descr="Coche avec un remplissage uni">
            <a:extLst>
              <a:ext uri="{FF2B5EF4-FFF2-40B4-BE49-F238E27FC236}">
                <a16:creationId xmlns:a16="http://schemas.microsoft.com/office/drawing/2014/main" id="{1F17752F-877A-C1B3-05B7-C2B17D66B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756107" y="5271291"/>
            <a:ext cx="556400" cy="556400"/>
          </a:xfrm>
          <a:prstGeom prst="rect">
            <a:avLst/>
          </a:prstGeom>
        </p:spPr>
      </p:pic>
      <p:pic>
        <p:nvPicPr>
          <p:cNvPr id="23" name="Graphique 22" descr="Fermer avec un remplissage uni">
            <a:extLst>
              <a:ext uri="{FF2B5EF4-FFF2-40B4-BE49-F238E27FC236}">
                <a16:creationId xmlns:a16="http://schemas.microsoft.com/office/drawing/2014/main" id="{6C7D62B1-66C4-64E4-D99C-69F1EF313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150357" y="3922883"/>
            <a:ext cx="556400" cy="556400"/>
          </a:xfrm>
          <a:prstGeom prst="rect">
            <a:avLst/>
          </a:prstGeom>
        </p:spPr>
      </p:pic>
      <p:pic>
        <p:nvPicPr>
          <p:cNvPr id="25" name="Graphique 24" descr="Fermer avec un remplissage uni">
            <a:extLst>
              <a:ext uri="{FF2B5EF4-FFF2-40B4-BE49-F238E27FC236}">
                <a16:creationId xmlns:a16="http://schemas.microsoft.com/office/drawing/2014/main" id="{2210C2BA-B742-9B52-118F-1FA45221D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145568" y="5271291"/>
            <a:ext cx="556400" cy="556400"/>
          </a:xfrm>
          <a:prstGeom prst="rect">
            <a:avLst/>
          </a:prstGeom>
        </p:spPr>
      </p:pic>
      <p:pic>
        <p:nvPicPr>
          <p:cNvPr id="26" name="Graphique 25" descr="Fermer avec un remplissage uni">
            <a:extLst>
              <a:ext uri="{FF2B5EF4-FFF2-40B4-BE49-F238E27FC236}">
                <a16:creationId xmlns:a16="http://schemas.microsoft.com/office/drawing/2014/main" id="{7D69630B-9BDC-7916-080E-103285BB4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665703" y="5271291"/>
            <a:ext cx="556400" cy="556400"/>
          </a:xfrm>
          <a:prstGeom prst="rect">
            <a:avLst/>
          </a:prstGeom>
        </p:spPr>
      </p:pic>
      <p:pic>
        <p:nvPicPr>
          <p:cNvPr id="29" name="Graphique 28" descr="Coche avec un remplissage uni">
            <a:extLst>
              <a:ext uri="{FF2B5EF4-FFF2-40B4-BE49-F238E27FC236}">
                <a16:creationId xmlns:a16="http://schemas.microsoft.com/office/drawing/2014/main" id="{FBC7DF62-D5C3-2472-EBE8-7DBFD1698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680631" y="2495965"/>
            <a:ext cx="556400" cy="556400"/>
          </a:xfrm>
          <a:prstGeom prst="rect">
            <a:avLst/>
          </a:prstGeom>
        </p:spPr>
      </p:pic>
      <p:pic>
        <p:nvPicPr>
          <p:cNvPr id="30" name="Graphique 29" descr="Fermer avec un remplissage uni">
            <a:extLst>
              <a:ext uri="{FF2B5EF4-FFF2-40B4-BE49-F238E27FC236}">
                <a16:creationId xmlns:a16="http://schemas.microsoft.com/office/drawing/2014/main" id="{5DB86B76-54F6-57F5-2F1B-F541633EA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210905" y="3918132"/>
            <a:ext cx="556400" cy="556400"/>
          </a:xfrm>
          <a:prstGeom prst="rect">
            <a:avLst/>
          </a:prstGeom>
        </p:spPr>
      </p:pic>
      <p:pic>
        <p:nvPicPr>
          <p:cNvPr id="32" name="Graphique 31" descr="Fermer avec un remplissage uni">
            <a:extLst>
              <a:ext uri="{FF2B5EF4-FFF2-40B4-BE49-F238E27FC236}">
                <a16:creationId xmlns:a16="http://schemas.microsoft.com/office/drawing/2014/main" id="{BF9085A6-ED5C-7DC0-85EB-A5BEF39F2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637103" y="3917192"/>
            <a:ext cx="556400" cy="5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61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28B39F1C9924499E47EF9BB456D2B6" ma:contentTypeVersion="5" ma:contentTypeDescription="Crée un document." ma:contentTypeScope="" ma:versionID="9e4f6c4c21b8eb80778fa11765343f85">
  <xsd:schema xmlns:xsd="http://www.w3.org/2001/XMLSchema" xmlns:xs="http://www.w3.org/2001/XMLSchema" xmlns:p="http://schemas.microsoft.com/office/2006/metadata/properties" xmlns:ns3="9eff597a-6266-4f8c-83d2-b439122c6b10" targetNamespace="http://schemas.microsoft.com/office/2006/metadata/properties" ma:root="true" ma:fieldsID="e4458c58bd775d8e8e0f6979063d570d" ns3:_="">
    <xsd:import namespace="9eff597a-6266-4f8c-83d2-b439122c6b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f597a-6266-4f8c-83d2-b439122c6b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BED665-9620-48D4-BD93-9F55C88693D9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eff597a-6266-4f8c-83d2-b439122c6b10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2C43922-257F-49BC-B9CE-A7DF92B9F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C6FA7C-2229-46F5-94C8-1DF8CA1E61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ff597a-6266-4f8c-83d2-b439122c6b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5692</TotalTime>
  <Words>188</Words>
  <Application>Microsoft Office PowerPoint</Application>
  <PresentationFormat>Grand écran</PresentationFormat>
  <Paragraphs>71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Aptos</vt:lpstr>
      <vt:lpstr>Arial</vt:lpstr>
      <vt:lpstr>Montserrat</vt:lpstr>
      <vt:lpstr>Montserrat Medium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ROUIS Mohamed-yassin</dc:creator>
  <cp:lastModifiedBy>21629</cp:lastModifiedBy>
  <cp:revision>15</cp:revision>
  <dcterms:created xsi:type="dcterms:W3CDTF">2024-09-20T09:02:11Z</dcterms:created>
  <dcterms:modified xsi:type="dcterms:W3CDTF">2025-02-08T06:19:02Z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0x010100AB28B39F1C9924499E47EF9BB456D2B6</vt:lpwstr>
  </property>
</Properties>
</file>