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6" r:id="rId17"/>
    <p:sldId id="268" r:id="rId18"/>
    <p:sldId id="272" r:id="rId19"/>
    <p:sldId id="273" r:id="rId20"/>
    <p:sldId id="275" r:id="rId2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F63E96-61B8-4796-8AF5-E181FFF47B24}" v="56" dt="2023-07-07T10:01:45.677"/>
    <p1510:client id="{59C59297-9CC5-4A32-8C86-5CB03BFB4AAC}" v="780" dt="2023-07-07T01:50:14.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623" autoAdjust="0"/>
  </p:normalViewPr>
  <p:slideViewPr>
    <p:cSldViewPr snapToGrid="0">
      <p:cViewPr varScale="1">
        <p:scale>
          <a:sx n="84" d="100"/>
          <a:sy n="84" d="100"/>
        </p:scale>
        <p:origin x="96" y="10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A2B9390-8BC5-4A6A-8E8B-BC09BB5F04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E01CE89-8C40-4190-B11B-28427A17D7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044A21-FFBF-43F9-8587-1A5DC53B260C}" type="datetime1">
              <a:rPr lang="fr-FR" smtClean="0"/>
              <a:t>16/07/2023</a:t>
            </a:fld>
            <a:endParaRPr lang="fr-FR"/>
          </a:p>
        </p:txBody>
      </p:sp>
      <p:sp>
        <p:nvSpPr>
          <p:cNvPr id="4" name="Espace réservé du pied de page 3">
            <a:extLst>
              <a:ext uri="{FF2B5EF4-FFF2-40B4-BE49-F238E27FC236}">
                <a16:creationId xmlns:a16="http://schemas.microsoft.com/office/drawing/2014/main" id="{931EE633-CD66-4ED3-AB50-5320508FD4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E2A77E5-AFAB-4D4F-B105-BCFD430254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AECBBF-C5CC-465B-83BB-AF406746E5DB}" type="slidenum">
              <a:rPr lang="fr-FR" smtClean="0"/>
              <a:t>‹N°›</a:t>
            </a:fld>
            <a:endParaRPr lang="fr-FR"/>
          </a:p>
        </p:txBody>
      </p:sp>
    </p:spTree>
    <p:extLst>
      <p:ext uri="{BB962C8B-B14F-4D97-AF65-F5344CB8AC3E}">
        <p14:creationId xmlns:p14="http://schemas.microsoft.com/office/powerpoint/2010/main" val="36608624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B662F-A056-4D8D-8CEC-2270ED665265}" type="datetime1">
              <a:rPr lang="fr-FR" smtClean="0"/>
              <a:pPr/>
              <a:t>16/07/2023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82D82-B130-4D47-B3C3-FB640EA70541}" type="slidenum">
              <a:rPr lang="fr-FR" noProof="0" smtClean="0"/>
              <a:t>‹N°›</a:t>
            </a:fld>
            <a:endParaRPr lang="fr-FR" noProof="0"/>
          </a:p>
        </p:txBody>
      </p:sp>
    </p:spTree>
    <p:extLst>
      <p:ext uri="{BB962C8B-B14F-4D97-AF65-F5344CB8AC3E}">
        <p14:creationId xmlns:p14="http://schemas.microsoft.com/office/powerpoint/2010/main" val="39077462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EA82D82-B130-4D47-B3C3-FB640EA70541}" type="slidenum">
              <a:rPr lang="fr-FR" smtClean="0"/>
              <a:t>1</a:t>
            </a:fld>
            <a:endParaRPr lang="fr-FR"/>
          </a:p>
        </p:txBody>
      </p:sp>
    </p:spTree>
    <p:extLst>
      <p:ext uri="{BB962C8B-B14F-4D97-AF65-F5344CB8AC3E}">
        <p14:creationId xmlns:p14="http://schemas.microsoft.com/office/powerpoint/2010/main" val="6711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31595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98289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60463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45661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91251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04452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64662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38243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705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130323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7/16/2023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55004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7/16/2023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‹N°›</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4679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9A80C15-3247-4F0B-9E9F-027A6C940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4499238" y="1355463"/>
            <a:ext cx="6076329" cy="2350050"/>
          </a:xfrm>
        </p:spPr>
        <p:txBody>
          <a:bodyPr rtlCol="0">
            <a:normAutofit fontScale="90000"/>
          </a:bodyPr>
          <a:lstStyle/>
          <a:p>
            <a:pPr algn="ctr"/>
            <a:r>
              <a:rPr lang="fr-FR" sz="4900" dirty="0"/>
              <a:t>Application web pour la gestion des patients du service néonatal de la CHU</a:t>
            </a:r>
            <a:r>
              <a:rPr lang="fr-FR" dirty="0"/>
              <a:t> </a:t>
            </a:r>
            <a:r>
              <a:rPr lang="fr-FR" sz="5400" dirty="0"/>
              <a:t> </a:t>
            </a:r>
            <a:endParaRPr lang="fr-FR" dirty="0"/>
          </a:p>
        </p:txBody>
      </p:sp>
      <p:sp>
        <p:nvSpPr>
          <p:cNvPr id="3" name="Sous-titre 2"/>
          <p:cNvSpPr>
            <a:spLocks noGrp="1"/>
          </p:cNvSpPr>
          <p:nvPr>
            <p:ph type="subTitle" idx="1"/>
          </p:nvPr>
        </p:nvSpPr>
        <p:spPr>
          <a:xfrm>
            <a:off x="7295148" y="4454619"/>
            <a:ext cx="4128837" cy="1733622"/>
          </a:xfrm>
        </p:spPr>
        <p:txBody>
          <a:bodyPr vert="horz" lIns="91440" tIns="45720" rIns="91440" bIns="45720" rtlCol="0" anchor="b">
            <a:normAutofit/>
          </a:bodyPr>
          <a:lstStyle/>
          <a:p>
            <a:pPr algn="just">
              <a:lnSpc>
                <a:spcPct val="110000"/>
              </a:lnSpc>
            </a:pPr>
            <a:r>
              <a:rPr lang="fr-FR" sz="1400" b="1" dirty="0"/>
              <a:t>Présenté par :</a:t>
            </a:r>
            <a:endParaRPr lang="fr-FR" b="1" dirty="0"/>
          </a:p>
          <a:p>
            <a:pPr marL="342900" indent="-342900" algn="just">
              <a:lnSpc>
                <a:spcPct val="110000"/>
              </a:lnSpc>
              <a:buChar char="•"/>
            </a:pPr>
            <a:r>
              <a:rPr lang="fr-FR" sz="1400" b="1" dirty="0"/>
              <a:t>EL ABDELLAOUI  Yassine</a:t>
            </a:r>
          </a:p>
          <a:p>
            <a:pPr marL="342900" indent="-342900" algn="just">
              <a:lnSpc>
                <a:spcPct val="110000"/>
              </a:lnSpc>
              <a:buChar char="•"/>
            </a:pPr>
            <a:r>
              <a:rPr lang="fr-FR" sz="1400" b="1" dirty="0"/>
              <a:t>MEDBOUHI Amal</a:t>
            </a:r>
          </a:p>
          <a:p>
            <a:pPr marL="342900" indent="-342900" algn="just">
              <a:lnSpc>
                <a:spcPct val="110000"/>
              </a:lnSpc>
              <a:buChar char="•"/>
            </a:pPr>
            <a:r>
              <a:rPr lang="fr-FR" sz="1400" b="1" dirty="0"/>
              <a:t>ZIANI Imane</a:t>
            </a:r>
          </a:p>
          <a:p>
            <a:pPr>
              <a:lnSpc>
                <a:spcPct val="110000"/>
              </a:lnSpc>
            </a:pPr>
            <a:endParaRPr lang="fr-FR" sz="1100" dirty="0"/>
          </a:p>
        </p:txBody>
      </p:sp>
      <p:cxnSp>
        <p:nvCxnSpPr>
          <p:cNvPr id="19" name="Straight Connector 18">
            <a:extLst>
              <a:ext uri="{FF2B5EF4-FFF2-40B4-BE49-F238E27FC236}">
                <a16:creationId xmlns:a16="http://schemas.microsoft.com/office/drawing/2014/main" id="{D587ADE6-D373-4E0F-BB12-D30968CB60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Image 10" descr="Une image contenant Police, ligne, symbole, Graphique&#10;&#10;Description générée automatiquement">
            <a:extLst>
              <a:ext uri="{FF2B5EF4-FFF2-40B4-BE49-F238E27FC236}">
                <a16:creationId xmlns:a16="http://schemas.microsoft.com/office/drawing/2014/main" id="{CC9D8D09-2C4E-7165-71FD-BCD7982CB84F}"/>
              </a:ext>
            </a:extLst>
          </p:cNvPr>
          <p:cNvPicPr>
            <a:picLocks noChangeAspect="1"/>
          </p:cNvPicPr>
          <p:nvPr/>
        </p:nvPicPr>
        <p:blipFill>
          <a:blip r:embed="rId3"/>
          <a:stretch>
            <a:fillRect/>
          </a:stretch>
        </p:blipFill>
        <p:spPr>
          <a:xfrm>
            <a:off x="1833965" y="800673"/>
            <a:ext cx="1594988" cy="1594988"/>
          </a:xfrm>
          <a:prstGeom prst="rect">
            <a:avLst/>
          </a:prstGeom>
        </p:spPr>
      </p:pic>
      <p:pic>
        <p:nvPicPr>
          <p:cNvPr id="11" name="Image 12" descr="Une image contenant texte, Police, logo, Graphique&#10;&#10;Description générée automatiquement">
            <a:extLst>
              <a:ext uri="{FF2B5EF4-FFF2-40B4-BE49-F238E27FC236}">
                <a16:creationId xmlns:a16="http://schemas.microsoft.com/office/drawing/2014/main" id="{722F6161-04CF-41F2-894F-0F92366B8211}"/>
              </a:ext>
            </a:extLst>
          </p:cNvPr>
          <p:cNvPicPr>
            <a:picLocks noChangeAspect="1"/>
          </p:cNvPicPr>
          <p:nvPr/>
        </p:nvPicPr>
        <p:blipFill>
          <a:blip r:embed="rId4"/>
          <a:stretch>
            <a:fillRect/>
          </a:stretch>
        </p:blipFill>
        <p:spPr>
          <a:xfrm>
            <a:off x="1609733" y="2582315"/>
            <a:ext cx="1674737" cy="1594988"/>
          </a:xfrm>
          <a:prstGeom prst="rect">
            <a:avLst/>
          </a:prstGeom>
        </p:spPr>
      </p:pic>
      <p:cxnSp>
        <p:nvCxnSpPr>
          <p:cNvPr id="21" name="Straight Connector 20">
            <a:extLst>
              <a:ext uri="{FF2B5EF4-FFF2-40B4-BE49-F238E27FC236}">
                <a16:creationId xmlns:a16="http://schemas.microsoft.com/office/drawing/2014/main" id="{6E3312C9-88BC-4F55-8078-5589DAADC2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BAC14B06-9F23-613B-34A0-0B894910338D}"/>
              </a:ext>
            </a:extLst>
          </p:cNvPr>
          <p:cNvPicPr>
            <a:picLocks noChangeAspect="1"/>
          </p:cNvPicPr>
          <p:nvPr/>
        </p:nvPicPr>
        <p:blipFill>
          <a:blip r:embed="rId5"/>
          <a:stretch>
            <a:fillRect/>
          </a:stretch>
        </p:blipFill>
        <p:spPr>
          <a:xfrm>
            <a:off x="1467853" y="4454619"/>
            <a:ext cx="2129590" cy="1626280"/>
          </a:xfrm>
          <a:prstGeom prst="rect">
            <a:avLst/>
          </a:prstGeom>
        </p:spPr>
      </p:pic>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94B5FF-C374-CC29-3FAB-3A556A20889B}"/>
              </a:ext>
            </a:extLst>
          </p:cNvPr>
          <p:cNvSpPr>
            <a:spLocks noGrp="1"/>
          </p:cNvSpPr>
          <p:nvPr>
            <p:ph type="title"/>
          </p:nvPr>
        </p:nvSpPr>
        <p:spPr>
          <a:xfrm>
            <a:off x="548639" y="950976"/>
            <a:ext cx="10995659" cy="429120"/>
          </a:xfrm>
        </p:spPr>
        <p:txBody>
          <a:bodyPr>
            <a:noAutofit/>
          </a:bodyPr>
          <a:lstStyle/>
          <a:p>
            <a:r>
              <a:rPr lang="fr-FR" sz="3000" dirty="0"/>
              <a:t>Création des médecins :</a:t>
            </a:r>
          </a:p>
        </p:txBody>
      </p:sp>
      <p:pic>
        <p:nvPicPr>
          <p:cNvPr id="4" name="Image 4" descr="Une image contenant texte, capture d’écran, Police, nombre&#10;&#10;Description générée automatiquement">
            <a:extLst>
              <a:ext uri="{FF2B5EF4-FFF2-40B4-BE49-F238E27FC236}">
                <a16:creationId xmlns:a16="http://schemas.microsoft.com/office/drawing/2014/main" id="{3401FE2D-DC35-CAA7-98A6-373CA035A1EA}"/>
              </a:ext>
            </a:extLst>
          </p:cNvPr>
          <p:cNvPicPr>
            <a:picLocks noGrp="1" noChangeAspect="1"/>
          </p:cNvPicPr>
          <p:nvPr>
            <p:ph idx="1"/>
          </p:nvPr>
        </p:nvPicPr>
        <p:blipFill>
          <a:blip r:embed="rId2"/>
          <a:stretch>
            <a:fillRect/>
          </a:stretch>
        </p:blipFill>
        <p:spPr>
          <a:xfrm>
            <a:off x="977937" y="1369800"/>
            <a:ext cx="9786960" cy="4688100"/>
          </a:xfrm>
        </p:spPr>
      </p:pic>
    </p:spTree>
    <p:extLst>
      <p:ext uri="{BB962C8B-B14F-4D97-AF65-F5344CB8AC3E}">
        <p14:creationId xmlns:p14="http://schemas.microsoft.com/office/powerpoint/2010/main" val="400331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50E997-346C-CEB8-FB99-42FF1D9BE234}"/>
              </a:ext>
            </a:extLst>
          </p:cNvPr>
          <p:cNvSpPr>
            <a:spLocks noGrp="1"/>
          </p:cNvSpPr>
          <p:nvPr>
            <p:ph type="title"/>
          </p:nvPr>
        </p:nvSpPr>
        <p:spPr>
          <a:xfrm>
            <a:off x="548639" y="950976"/>
            <a:ext cx="10995659" cy="480606"/>
          </a:xfrm>
        </p:spPr>
        <p:txBody>
          <a:bodyPr/>
          <a:lstStyle/>
          <a:p>
            <a:endParaRPr lang="fr-FR" sz="2400" dirty="0"/>
          </a:p>
        </p:txBody>
      </p:sp>
      <p:pic>
        <p:nvPicPr>
          <p:cNvPr id="4" name="Image 4" descr="Une image contenant texte, capture d’écran, Police, ligne&#10;&#10;Description générée automatiquement">
            <a:extLst>
              <a:ext uri="{FF2B5EF4-FFF2-40B4-BE49-F238E27FC236}">
                <a16:creationId xmlns:a16="http://schemas.microsoft.com/office/drawing/2014/main" id="{95C81A4F-ADB4-82FC-9EB2-9D5551BFD090}"/>
              </a:ext>
            </a:extLst>
          </p:cNvPr>
          <p:cNvPicPr>
            <a:picLocks noGrp="1" noChangeAspect="1"/>
          </p:cNvPicPr>
          <p:nvPr>
            <p:ph idx="1"/>
          </p:nvPr>
        </p:nvPicPr>
        <p:blipFill>
          <a:blip r:embed="rId2"/>
          <a:stretch>
            <a:fillRect/>
          </a:stretch>
        </p:blipFill>
        <p:spPr>
          <a:xfrm>
            <a:off x="1359455" y="1555151"/>
            <a:ext cx="9374031" cy="4492452"/>
          </a:xfrm>
        </p:spPr>
      </p:pic>
    </p:spTree>
    <p:extLst>
      <p:ext uri="{BB962C8B-B14F-4D97-AF65-F5344CB8AC3E}">
        <p14:creationId xmlns:p14="http://schemas.microsoft.com/office/powerpoint/2010/main" val="42900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4A0041-4332-DE4B-A7D2-07B720F75E7F}"/>
              </a:ext>
            </a:extLst>
          </p:cNvPr>
          <p:cNvSpPr>
            <a:spLocks noGrp="1"/>
          </p:cNvSpPr>
          <p:nvPr>
            <p:ph type="title"/>
          </p:nvPr>
        </p:nvSpPr>
        <p:spPr/>
        <p:txBody>
          <a:bodyPr>
            <a:normAutofit/>
          </a:bodyPr>
          <a:lstStyle/>
          <a:p>
            <a:r>
              <a:rPr lang="fr-FR" sz="3000" dirty="0"/>
              <a:t>Tableau de bord :</a:t>
            </a:r>
          </a:p>
        </p:txBody>
      </p:sp>
      <p:pic>
        <p:nvPicPr>
          <p:cNvPr id="4" name="Image 4" descr="Une image contenant texte, capture d’écran, diagramme, Caractère coloré&#10;&#10;Description générée automatiquement">
            <a:extLst>
              <a:ext uri="{FF2B5EF4-FFF2-40B4-BE49-F238E27FC236}">
                <a16:creationId xmlns:a16="http://schemas.microsoft.com/office/drawing/2014/main" id="{07410BD7-CA66-710E-0D78-186961D84B36}"/>
              </a:ext>
            </a:extLst>
          </p:cNvPr>
          <p:cNvPicPr>
            <a:picLocks noGrp="1" noChangeAspect="1"/>
          </p:cNvPicPr>
          <p:nvPr>
            <p:ph idx="1"/>
          </p:nvPr>
        </p:nvPicPr>
        <p:blipFill>
          <a:blip r:embed="rId2"/>
          <a:stretch>
            <a:fillRect/>
          </a:stretch>
        </p:blipFill>
        <p:spPr>
          <a:xfrm>
            <a:off x="1836542" y="1587153"/>
            <a:ext cx="8420809" cy="4420370"/>
          </a:xfrm>
        </p:spPr>
      </p:pic>
    </p:spTree>
    <p:extLst>
      <p:ext uri="{BB962C8B-B14F-4D97-AF65-F5344CB8AC3E}">
        <p14:creationId xmlns:p14="http://schemas.microsoft.com/office/powerpoint/2010/main" val="243197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 capture d’écran, diagramme, ligne&#10;&#10;Description générée automatiquement">
            <a:extLst>
              <a:ext uri="{FF2B5EF4-FFF2-40B4-BE49-F238E27FC236}">
                <a16:creationId xmlns:a16="http://schemas.microsoft.com/office/drawing/2014/main" id="{527D2D86-0E58-2B6D-3642-8E339569AE60}"/>
              </a:ext>
            </a:extLst>
          </p:cNvPr>
          <p:cNvPicPr>
            <a:picLocks noGrp="1" noChangeAspect="1"/>
          </p:cNvPicPr>
          <p:nvPr>
            <p:ph idx="1"/>
          </p:nvPr>
        </p:nvPicPr>
        <p:blipFill>
          <a:blip r:embed="rId2"/>
          <a:stretch>
            <a:fillRect/>
          </a:stretch>
        </p:blipFill>
        <p:spPr>
          <a:xfrm>
            <a:off x="2148911" y="1137238"/>
            <a:ext cx="8265626" cy="4410074"/>
          </a:xfrm>
        </p:spPr>
      </p:pic>
    </p:spTree>
    <p:extLst>
      <p:ext uri="{BB962C8B-B14F-4D97-AF65-F5344CB8AC3E}">
        <p14:creationId xmlns:p14="http://schemas.microsoft.com/office/powerpoint/2010/main" val="64614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1C4B15E1-8643-4122-BC17-9DE123491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201D576B-3782-47A1-8847-9E731C48B6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Image 4" descr="Une image contenant texte, capture d’écran, affichage, diagramme&#10;&#10;Description générée automatiquement">
            <a:extLst>
              <a:ext uri="{FF2B5EF4-FFF2-40B4-BE49-F238E27FC236}">
                <a16:creationId xmlns:a16="http://schemas.microsoft.com/office/drawing/2014/main" id="{04A9DE63-DDA9-1F89-0A6E-01F72C7F5AA5}"/>
              </a:ext>
            </a:extLst>
          </p:cNvPr>
          <p:cNvPicPr>
            <a:picLocks noGrp="1" noChangeAspect="1"/>
          </p:cNvPicPr>
          <p:nvPr>
            <p:ph idx="1"/>
          </p:nvPr>
        </p:nvPicPr>
        <p:blipFill>
          <a:blip r:embed="rId2"/>
          <a:stretch>
            <a:fillRect/>
          </a:stretch>
        </p:blipFill>
        <p:spPr>
          <a:xfrm>
            <a:off x="6238698" y="1699847"/>
            <a:ext cx="5620044" cy="3440838"/>
          </a:xfrm>
          <a:prstGeom prst="rect">
            <a:avLst/>
          </a:prstGeom>
        </p:spPr>
      </p:pic>
      <p:pic>
        <p:nvPicPr>
          <p:cNvPr id="5" name="Image 5" descr="Une image contenant texte, capture d’écran, Police, diagramme&#10;&#10;Description générée automatiquement">
            <a:extLst>
              <a:ext uri="{FF2B5EF4-FFF2-40B4-BE49-F238E27FC236}">
                <a16:creationId xmlns:a16="http://schemas.microsoft.com/office/drawing/2014/main" id="{B5640960-ECDD-4FAF-2ACA-2F9B14C5CBA4}"/>
              </a:ext>
            </a:extLst>
          </p:cNvPr>
          <p:cNvPicPr>
            <a:picLocks noChangeAspect="1"/>
          </p:cNvPicPr>
          <p:nvPr/>
        </p:nvPicPr>
        <p:blipFill>
          <a:blip r:embed="rId3"/>
          <a:stretch>
            <a:fillRect/>
          </a:stretch>
        </p:blipFill>
        <p:spPr>
          <a:xfrm>
            <a:off x="315231" y="1711568"/>
            <a:ext cx="5923419" cy="3434214"/>
          </a:xfrm>
          <a:prstGeom prst="rect">
            <a:avLst/>
          </a:prstGeom>
        </p:spPr>
      </p:pic>
      <p:cxnSp>
        <p:nvCxnSpPr>
          <p:cNvPr id="31" name="Straight Connector 30">
            <a:extLst>
              <a:ext uri="{FF2B5EF4-FFF2-40B4-BE49-F238E27FC236}">
                <a16:creationId xmlns:a16="http://schemas.microsoft.com/office/drawing/2014/main" id="{A14FB581-6A58-4B43-8121-6AA1567AC8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33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EE9158-1C5B-3511-F797-2AE59355CCBB}"/>
              </a:ext>
            </a:extLst>
          </p:cNvPr>
          <p:cNvSpPr>
            <a:spLocks noGrp="1"/>
          </p:cNvSpPr>
          <p:nvPr>
            <p:ph type="title"/>
          </p:nvPr>
        </p:nvSpPr>
        <p:spPr>
          <a:xfrm>
            <a:off x="548639" y="950976"/>
            <a:ext cx="10995659" cy="503419"/>
          </a:xfrm>
        </p:spPr>
        <p:txBody>
          <a:bodyPr>
            <a:normAutofit/>
          </a:bodyPr>
          <a:lstStyle/>
          <a:p>
            <a:r>
              <a:rPr lang="fr-FR" sz="3000" dirty="0"/>
              <a:t>Insertion des nouveau-nés :</a:t>
            </a:r>
          </a:p>
        </p:txBody>
      </p:sp>
      <p:pic>
        <p:nvPicPr>
          <p:cNvPr id="4" name="Image 4" descr="Une image contenant ligne, diagramme, blanc&#10;&#10;Description générée automatiquement">
            <a:extLst>
              <a:ext uri="{FF2B5EF4-FFF2-40B4-BE49-F238E27FC236}">
                <a16:creationId xmlns:a16="http://schemas.microsoft.com/office/drawing/2014/main" id="{C28251F2-2C66-D891-B41C-536C9BEE2FF4}"/>
              </a:ext>
            </a:extLst>
          </p:cNvPr>
          <p:cNvPicPr>
            <a:picLocks noGrp="1" noChangeAspect="1"/>
          </p:cNvPicPr>
          <p:nvPr>
            <p:ph idx="1"/>
          </p:nvPr>
        </p:nvPicPr>
        <p:blipFill>
          <a:blip r:embed="rId2"/>
          <a:stretch>
            <a:fillRect/>
          </a:stretch>
        </p:blipFill>
        <p:spPr>
          <a:xfrm>
            <a:off x="1267852" y="1459524"/>
            <a:ext cx="8420100" cy="1076325"/>
          </a:xfrm>
        </p:spPr>
      </p:pic>
      <p:pic>
        <p:nvPicPr>
          <p:cNvPr id="5" name="Image 5" descr="Une image contenant texte, capture d’écran, nombre, Police&#10;&#10;Description générée automatiquement">
            <a:extLst>
              <a:ext uri="{FF2B5EF4-FFF2-40B4-BE49-F238E27FC236}">
                <a16:creationId xmlns:a16="http://schemas.microsoft.com/office/drawing/2014/main" id="{6A6032D0-C1B6-43BE-1E03-3E06734E40D2}"/>
              </a:ext>
            </a:extLst>
          </p:cNvPr>
          <p:cNvPicPr>
            <a:picLocks noChangeAspect="1"/>
          </p:cNvPicPr>
          <p:nvPr/>
        </p:nvPicPr>
        <p:blipFill>
          <a:blip r:embed="rId3"/>
          <a:stretch>
            <a:fillRect/>
          </a:stretch>
        </p:blipFill>
        <p:spPr>
          <a:xfrm>
            <a:off x="1266093" y="2623708"/>
            <a:ext cx="8417168" cy="3392491"/>
          </a:xfrm>
          <a:prstGeom prst="rect">
            <a:avLst/>
          </a:prstGeom>
        </p:spPr>
      </p:pic>
    </p:spTree>
    <p:extLst>
      <p:ext uri="{BB962C8B-B14F-4D97-AF65-F5344CB8AC3E}">
        <p14:creationId xmlns:p14="http://schemas.microsoft.com/office/powerpoint/2010/main" val="133177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0A6CA3-DECD-8470-0B7E-87BE61B66DD9}"/>
              </a:ext>
            </a:extLst>
          </p:cNvPr>
          <p:cNvSpPr>
            <a:spLocks noGrp="1"/>
          </p:cNvSpPr>
          <p:nvPr>
            <p:ph type="title"/>
          </p:nvPr>
        </p:nvSpPr>
        <p:spPr>
          <a:xfrm>
            <a:off x="548639" y="950976"/>
            <a:ext cx="10995659" cy="748590"/>
          </a:xfrm>
        </p:spPr>
        <p:txBody>
          <a:bodyPr>
            <a:normAutofit/>
          </a:bodyPr>
          <a:lstStyle/>
          <a:p>
            <a:r>
              <a:rPr lang="fr-FR" sz="3000" dirty="0"/>
              <a:t>Modification des </a:t>
            </a:r>
            <a:r>
              <a:rPr lang="fr-FR" sz="3000"/>
              <a:t>nouveau-nés</a:t>
            </a:r>
            <a:r>
              <a:rPr lang="fr-FR" sz="3000" dirty="0"/>
              <a:t> :</a:t>
            </a:r>
          </a:p>
        </p:txBody>
      </p:sp>
      <p:pic>
        <p:nvPicPr>
          <p:cNvPr id="4" name="Image 4" descr="Une image contenant texte, capture d’écran, nombre, Police&#10;&#10;Description générée automatiquement">
            <a:extLst>
              <a:ext uri="{FF2B5EF4-FFF2-40B4-BE49-F238E27FC236}">
                <a16:creationId xmlns:a16="http://schemas.microsoft.com/office/drawing/2014/main" id="{AF1DFA3F-A73F-9449-9C40-9CA74257ADB5}"/>
              </a:ext>
            </a:extLst>
          </p:cNvPr>
          <p:cNvPicPr>
            <a:picLocks noGrp="1" noChangeAspect="1"/>
          </p:cNvPicPr>
          <p:nvPr>
            <p:ph idx="1"/>
          </p:nvPr>
        </p:nvPicPr>
        <p:blipFill>
          <a:blip r:embed="rId2"/>
          <a:stretch>
            <a:fillRect/>
          </a:stretch>
        </p:blipFill>
        <p:spPr>
          <a:xfrm>
            <a:off x="1205559" y="1605493"/>
            <a:ext cx="9079751" cy="4452407"/>
          </a:xfrm>
        </p:spPr>
      </p:pic>
    </p:spTree>
    <p:extLst>
      <p:ext uri="{BB962C8B-B14F-4D97-AF65-F5344CB8AC3E}">
        <p14:creationId xmlns:p14="http://schemas.microsoft.com/office/powerpoint/2010/main" val="79582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8A2CDA-10EE-F369-C022-130EFE31709E}"/>
              </a:ext>
            </a:extLst>
          </p:cNvPr>
          <p:cNvSpPr>
            <a:spLocks noGrp="1"/>
          </p:cNvSpPr>
          <p:nvPr>
            <p:ph type="title"/>
          </p:nvPr>
        </p:nvSpPr>
        <p:spPr>
          <a:xfrm>
            <a:off x="548639" y="950976"/>
            <a:ext cx="10995659" cy="573282"/>
          </a:xfrm>
        </p:spPr>
        <p:txBody>
          <a:bodyPr>
            <a:normAutofit/>
          </a:bodyPr>
          <a:lstStyle/>
          <a:p>
            <a:r>
              <a:rPr lang="fr-FR" sz="3000" dirty="0"/>
              <a:t>Affichage des nouveau-nés :</a:t>
            </a:r>
          </a:p>
        </p:txBody>
      </p:sp>
      <p:pic>
        <p:nvPicPr>
          <p:cNvPr id="4" name="Image 4" descr="Une image contenant texte, capture d’écran, nombre, logiciel&#10;&#10;Description générée automatiquement">
            <a:extLst>
              <a:ext uri="{FF2B5EF4-FFF2-40B4-BE49-F238E27FC236}">
                <a16:creationId xmlns:a16="http://schemas.microsoft.com/office/drawing/2014/main" id="{6AA4861A-F72B-87D6-A569-9F1750132AED}"/>
              </a:ext>
            </a:extLst>
          </p:cNvPr>
          <p:cNvPicPr>
            <a:picLocks noGrp="1" noChangeAspect="1"/>
          </p:cNvPicPr>
          <p:nvPr>
            <p:ph idx="1"/>
          </p:nvPr>
        </p:nvPicPr>
        <p:blipFill>
          <a:blip r:embed="rId2"/>
          <a:stretch>
            <a:fillRect/>
          </a:stretch>
        </p:blipFill>
        <p:spPr>
          <a:xfrm>
            <a:off x="1180200" y="1533131"/>
            <a:ext cx="9779435" cy="4759230"/>
          </a:xfrm>
        </p:spPr>
      </p:pic>
    </p:spTree>
    <p:extLst>
      <p:ext uri="{BB962C8B-B14F-4D97-AF65-F5344CB8AC3E}">
        <p14:creationId xmlns:p14="http://schemas.microsoft.com/office/powerpoint/2010/main" val="2306133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3C18A9-3F84-4083-BC63-C5C44FE2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41A91A-9FEF-B214-27FD-6867B8740A7E}"/>
              </a:ext>
            </a:extLst>
          </p:cNvPr>
          <p:cNvSpPr>
            <a:spLocks noGrp="1"/>
          </p:cNvSpPr>
          <p:nvPr>
            <p:ph type="title"/>
          </p:nvPr>
        </p:nvSpPr>
        <p:spPr>
          <a:xfrm>
            <a:off x="548640" y="950976"/>
            <a:ext cx="5547360" cy="1828798"/>
          </a:xfrm>
        </p:spPr>
        <p:txBody>
          <a:bodyPr>
            <a:normAutofit/>
          </a:bodyPr>
          <a:lstStyle/>
          <a:p>
            <a:r>
              <a:rPr lang="fr-FR">
                <a:ea typeface="+mj-lt"/>
                <a:cs typeface="+mj-lt"/>
              </a:rPr>
              <a:t>Génération du dossier médical :</a:t>
            </a:r>
            <a:endParaRPr lang="fr-FR" dirty="0"/>
          </a:p>
        </p:txBody>
      </p:sp>
      <p:cxnSp>
        <p:nvCxnSpPr>
          <p:cNvPr id="13" name="Straight Connector 12">
            <a:extLst>
              <a:ext uri="{FF2B5EF4-FFF2-40B4-BE49-F238E27FC236}">
                <a16:creationId xmlns:a16="http://schemas.microsoft.com/office/drawing/2014/main" id="{13C2E3E6-EA6C-40C1-8196-9E8691274F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B0E46B2-B863-A2B7-3397-88B96D2D3262}"/>
              </a:ext>
            </a:extLst>
          </p:cNvPr>
          <p:cNvSpPr>
            <a:spLocks noGrp="1"/>
          </p:cNvSpPr>
          <p:nvPr>
            <p:ph idx="1"/>
          </p:nvPr>
        </p:nvSpPr>
        <p:spPr>
          <a:xfrm>
            <a:off x="555136" y="2895600"/>
            <a:ext cx="5547360" cy="3175088"/>
          </a:xfrm>
        </p:spPr>
        <p:txBody>
          <a:bodyPr>
            <a:normAutofit/>
          </a:bodyPr>
          <a:lstStyle/>
          <a:p>
            <a:endParaRPr lang="en-US"/>
          </a:p>
        </p:txBody>
      </p:sp>
      <p:pic>
        <p:nvPicPr>
          <p:cNvPr id="4" name="Image 4" descr="Une image contenant texte, capture d’écran, Police, document&#10;&#10;Description générée automatiquement">
            <a:extLst>
              <a:ext uri="{FF2B5EF4-FFF2-40B4-BE49-F238E27FC236}">
                <a16:creationId xmlns:a16="http://schemas.microsoft.com/office/drawing/2014/main" id="{D8F0799A-E5A7-198D-B2EF-D0DC2CD06720}"/>
              </a:ext>
            </a:extLst>
          </p:cNvPr>
          <p:cNvPicPr>
            <a:picLocks noChangeAspect="1"/>
          </p:cNvPicPr>
          <p:nvPr/>
        </p:nvPicPr>
        <p:blipFill rotWithShape="1">
          <a:blip r:embed="rId2"/>
          <a:srcRect l="16120" t="1250" r="19053" b="2500"/>
          <a:stretch/>
        </p:blipFill>
        <p:spPr>
          <a:xfrm>
            <a:off x="6445232" y="807984"/>
            <a:ext cx="4533221" cy="5447639"/>
          </a:xfrm>
          <a:prstGeom prst="rect">
            <a:avLst/>
          </a:prstGeom>
        </p:spPr>
      </p:pic>
      <p:cxnSp>
        <p:nvCxnSpPr>
          <p:cNvPr id="15" name="Straight Connector 14">
            <a:extLst>
              <a:ext uri="{FF2B5EF4-FFF2-40B4-BE49-F238E27FC236}">
                <a16:creationId xmlns:a16="http://schemas.microsoft.com/office/drawing/2014/main" id="{3EE0E5CC-C40E-4EC4-8C9B-0CBB46A7CA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01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BC21D3-CD86-B105-F0B7-8A96534A5BB4}"/>
              </a:ext>
            </a:extLst>
          </p:cNvPr>
          <p:cNvSpPr>
            <a:spLocks noGrp="1"/>
          </p:cNvSpPr>
          <p:nvPr>
            <p:ph type="title"/>
          </p:nvPr>
        </p:nvSpPr>
        <p:spPr>
          <a:xfrm>
            <a:off x="548640" y="950976"/>
            <a:ext cx="3536516" cy="2245737"/>
          </a:xfrm>
        </p:spPr>
        <p:txBody>
          <a:bodyPr>
            <a:normAutofit/>
          </a:bodyPr>
          <a:lstStyle/>
          <a:p>
            <a:r>
              <a:rPr lang="fr-FR"/>
              <a:t>Génération du compte rendu :</a:t>
            </a:r>
          </a:p>
        </p:txBody>
      </p:sp>
      <p:cxnSp>
        <p:nvCxnSpPr>
          <p:cNvPr id="13" name="Straight Connector 12">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Image 4" descr="Une image contenant texte, capture d’écran, logiciel&#10;&#10;Description générée automatiquement">
            <a:extLst>
              <a:ext uri="{FF2B5EF4-FFF2-40B4-BE49-F238E27FC236}">
                <a16:creationId xmlns:a16="http://schemas.microsoft.com/office/drawing/2014/main" id="{A18D3DA6-17BA-673E-0EE9-02838B1BD2B1}"/>
              </a:ext>
            </a:extLst>
          </p:cNvPr>
          <p:cNvPicPr>
            <a:picLocks noChangeAspect="1"/>
          </p:cNvPicPr>
          <p:nvPr/>
        </p:nvPicPr>
        <p:blipFill rotWithShape="1">
          <a:blip r:embed="rId2"/>
          <a:srcRect l="14491" t="2153" r="14778"/>
          <a:stretch/>
        </p:blipFill>
        <p:spPr>
          <a:xfrm>
            <a:off x="3925614" y="887936"/>
            <a:ext cx="8020032" cy="5195113"/>
          </a:xfrm>
          <a:prstGeom prst="rect">
            <a:avLst/>
          </a:prstGeom>
        </p:spPr>
      </p:pic>
      <p:cxnSp>
        <p:nvCxnSpPr>
          <p:cNvPr id="15" name="Straight Connector 14">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24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CAE23F-5170-A2E4-B1FA-819F341EBAC0}"/>
              </a:ext>
            </a:extLst>
          </p:cNvPr>
          <p:cNvSpPr>
            <a:spLocks noGrp="1"/>
          </p:cNvSpPr>
          <p:nvPr>
            <p:ph type="title"/>
          </p:nvPr>
        </p:nvSpPr>
        <p:spPr/>
        <p:txBody>
          <a:bodyPr/>
          <a:lstStyle/>
          <a:p>
            <a:r>
              <a:rPr lang="fr-FR" dirty="0"/>
              <a:t>Contenu :</a:t>
            </a:r>
          </a:p>
        </p:txBody>
      </p:sp>
      <p:sp>
        <p:nvSpPr>
          <p:cNvPr id="3" name="Espace réservé du contenu 2">
            <a:extLst>
              <a:ext uri="{FF2B5EF4-FFF2-40B4-BE49-F238E27FC236}">
                <a16:creationId xmlns:a16="http://schemas.microsoft.com/office/drawing/2014/main" id="{31684C50-1A55-5438-0EF6-136A3576D8AE}"/>
              </a:ext>
            </a:extLst>
          </p:cNvPr>
          <p:cNvSpPr>
            <a:spLocks noGrp="1"/>
          </p:cNvSpPr>
          <p:nvPr>
            <p:ph idx="1"/>
          </p:nvPr>
        </p:nvSpPr>
        <p:spPr>
          <a:xfrm>
            <a:off x="1451009" y="2028826"/>
            <a:ext cx="10093292" cy="4029074"/>
          </a:xfrm>
        </p:spPr>
        <p:txBody>
          <a:bodyPr vert="horz" lIns="91440" tIns="45720" rIns="91440" bIns="45720" rtlCol="0" anchor="t">
            <a:normAutofit/>
          </a:bodyPr>
          <a:lstStyle/>
          <a:p>
            <a:r>
              <a:rPr lang="fr-FR" sz="2400" b="1" dirty="0"/>
              <a:t>Introduction</a:t>
            </a:r>
          </a:p>
          <a:p>
            <a:r>
              <a:rPr lang="fr-FR" sz="2400" b="1" dirty="0"/>
              <a:t>Problématique</a:t>
            </a:r>
          </a:p>
          <a:p>
            <a:r>
              <a:rPr lang="fr-FR" sz="2400" b="1" dirty="0"/>
              <a:t>Conception (UML)</a:t>
            </a:r>
          </a:p>
          <a:p>
            <a:r>
              <a:rPr lang="fr-FR" sz="2400" b="1" dirty="0"/>
              <a:t>Présentation de l'application web</a:t>
            </a:r>
          </a:p>
          <a:p>
            <a:r>
              <a:rPr lang="fr-FR" sz="2400" b="1" dirty="0"/>
              <a:t>Conclusion</a:t>
            </a:r>
          </a:p>
          <a:p>
            <a:endParaRPr lang="fr-FR" dirty="0"/>
          </a:p>
        </p:txBody>
      </p:sp>
    </p:spTree>
    <p:extLst>
      <p:ext uri="{BB962C8B-B14F-4D97-AF65-F5344CB8AC3E}">
        <p14:creationId xmlns:p14="http://schemas.microsoft.com/office/powerpoint/2010/main" val="71181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1ECDFA-CA7B-C566-780E-95DDACBA42C6}"/>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AE8DB0E2-FF9D-2FF3-9D95-2B7C27EC5189}"/>
              </a:ext>
            </a:extLst>
          </p:cNvPr>
          <p:cNvSpPr>
            <a:spLocks noGrp="1"/>
          </p:cNvSpPr>
          <p:nvPr>
            <p:ph idx="1"/>
          </p:nvPr>
        </p:nvSpPr>
        <p:spPr/>
        <p:txBody>
          <a:bodyPr vert="horz" lIns="91440" tIns="45720" rIns="91440" bIns="45720" rtlCol="0" anchor="t">
            <a:normAutofit/>
          </a:bodyPr>
          <a:lstStyle/>
          <a:p>
            <a:pPr marL="0" indent="0">
              <a:buNone/>
            </a:pPr>
            <a:r>
              <a:rPr lang="fr-FR" sz="2800" dirty="0">
                <a:solidFill>
                  <a:srgbClr val="374151"/>
                </a:solidFill>
                <a:ea typeface="+mn-lt"/>
                <a:cs typeface="+mn-lt"/>
              </a:rPr>
              <a:t>En conclusion, le projet de digitalisation du dossier médical du service néonatal représente une solution prometteuse pour résoudre les problèmes actuels liés à la gestion des dossiers médicaux papier. Bien que le projet n'ait pas encore été testé dans l'hôpital, nous sommes confiants quant à son potentiel d'amélioration de l'efficacité et de l'accessibilité des informations médicales.</a:t>
            </a:r>
            <a:endParaRPr lang="fr-FR" sz="2800"/>
          </a:p>
        </p:txBody>
      </p:sp>
    </p:spTree>
    <p:extLst>
      <p:ext uri="{BB962C8B-B14F-4D97-AF65-F5344CB8AC3E}">
        <p14:creationId xmlns:p14="http://schemas.microsoft.com/office/powerpoint/2010/main" val="376460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9F8C1-95AF-F33B-2033-BE4B98ED9A9C}"/>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D2FF36E4-BA85-C4F3-5C91-E6D5CCDB79EE}"/>
              </a:ext>
            </a:extLst>
          </p:cNvPr>
          <p:cNvSpPr>
            <a:spLocks noGrp="1"/>
          </p:cNvSpPr>
          <p:nvPr>
            <p:ph idx="1"/>
          </p:nvPr>
        </p:nvSpPr>
        <p:spPr/>
        <p:txBody>
          <a:bodyPr vert="horz" lIns="91440" tIns="45720" rIns="91440" bIns="45720" rtlCol="0" anchor="t">
            <a:noAutofit/>
          </a:bodyPr>
          <a:lstStyle/>
          <a:p>
            <a:pPr marL="0" indent="0">
              <a:buNone/>
            </a:pPr>
            <a:r>
              <a:rPr lang="fr-FR" sz="2800" dirty="0">
                <a:solidFill>
                  <a:srgbClr val="374151"/>
                </a:solidFill>
                <a:ea typeface="+mn-lt"/>
                <a:cs typeface="+mn-lt"/>
              </a:rPr>
              <a:t>La digitalisation du dossier médical du service néonatal constitue un projet essentiel visant à résoudre les problèmes liés à la gestion des dossiers médicaux papier. Notre objectif principal est d'améliorer l'efficacité, la précision et l'accessibilité des informations médicales pour ce service crucial. Dans cette présentation, nous vous présenterons l'aperçu de notre solution proposée, qui vise à moderniser la gestion des dossiers médicaux en les numérisant, offrant ainsi une approche plus efficace et conviviale.</a:t>
            </a:r>
            <a:endParaRPr lang="fr-FR" sz="2800" dirty="0"/>
          </a:p>
        </p:txBody>
      </p:sp>
    </p:spTree>
    <p:extLst>
      <p:ext uri="{BB962C8B-B14F-4D97-AF65-F5344CB8AC3E}">
        <p14:creationId xmlns:p14="http://schemas.microsoft.com/office/powerpoint/2010/main" val="303057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8AC97-D17E-ADA7-14FE-EF887470F45E}"/>
              </a:ext>
            </a:extLst>
          </p:cNvPr>
          <p:cNvSpPr>
            <a:spLocks noGrp="1"/>
          </p:cNvSpPr>
          <p:nvPr>
            <p:ph type="title"/>
          </p:nvPr>
        </p:nvSpPr>
        <p:spPr/>
        <p:txBody>
          <a:bodyPr/>
          <a:lstStyle/>
          <a:p>
            <a:r>
              <a:rPr lang="fr-FR" dirty="0"/>
              <a:t>Problématique :</a:t>
            </a:r>
          </a:p>
        </p:txBody>
      </p:sp>
      <p:sp>
        <p:nvSpPr>
          <p:cNvPr id="3" name="Espace réservé du contenu 2">
            <a:extLst>
              <a:ext uri="{FF2B5EF4-FFF2-40B4-BE49-F238E27FC236}">
                <a16:creationId xmlns:a16="http://schemas.microsoft.com/office/drawing/2014/main" id="{51D5BB88-A71E-3987-5514-E7E555A2812C}"/>
              </a:ext>
            </a:extLst>
          </p:cNvPr>
          <p:cNvSpPr>
            <a:spLocks noGrp="1"/>
          </p:cNvSpPr>
          <p:nvPr>
            <p:ph idx="1"/>
          </p:nvPr>
        </p:nvSpPr>
        <p:spPr/>
        <p:txBody>
          <a:bodyPr vert="horz" lIns="91440" tIns="45720" rIns="91440" bIns="45720" rtlCol="0" anchor="t">
            <a:normAutofit/>
          </a:bodyPr>
          <a:lstStyle/>
          <a:p>
            <a:pPr marL="0" indent="0">
              <a:buNone/>
            </a:pPr>
            <a:r>
              <a:rPr lang="fr-FR" sz="2800" dirty="0">
                <a:solidFill>
                  <a:srgbClr val="374151"/>
                </a:solidFill>
                <a:ea typeface="+mn-lt"/>
                <a:cs typeface="+mn-lt"/>
              </a:rPr>
              <a:t>Le service néonatal traite un nombre important de patients et dépend actuellement de dossiers médicaux physiques. Cette dépendance aux documents papier entraîne des retards, des erreurs et des difficultés dans la coordination des soins. Il est primordial de résoudre cette problématique en modernisant la gestion des dossiers médicaux afin de faciliter l'accès, la recherche et le partage des informations médicales.</a:t>
            </a:r>
            <a:endParaRPr lang="fr-FR" sz="2800" dirty="0"/>
          </a:p>
        </p:txBody>
      </p:sp>
    </p:spTree>
    <p:extLst>
      <p:ext uri="{BB962C8B-B14F-4D97-AF65-F5344CB8AC3E}">
        <p14:creationId xmlns:p14="http://schemas.microsoft.com/office/powerpoint/2010/main" val="293934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A536C-A6BD-C4DF-24FB-04AFC5986215}"/>
              </a:ext>
            </a:extLst>
          </p:cNvPr>
          <p:cNvSpPr>
            <a:spLocks noGrp="1"/>
          </p:cNvSpPr>
          <p:nvPr>
            <p:ph type="title"/>
          </p:nvPr>
        </p:nvSpPr>
        <p:spPr>
          <a:xfrm>
            <a:off x="603068" y="2888633"/>
            <a:ext cx="10995659" cy="1077849"/>
          </a:xfrm>
        </p:spPr>
        <p:txBody>
          <a:bodyPr>
            <a:normAutofit/>
          </a:bodyPr>
          <a:lstStyle/>
          <a:p>
            <a:pPr algn="ctr"/>
            <a:r>
              <a:rPr lang="fr-FR" sz="4400" dirty="0"/>
              <a:t>Conception (UML)</a:t>
            </a:r>
          </a:p>
        </p:txBody>
      </p:sp>
    </p:spTree>
    <p:extLst>
      <p:ext uri="{BB962C8B-B14F-4D97-AF65-F5344CB8AC3E}">
        <p14:creationId xmlns:p14="http://schemas.microsoft.com/office/powerpoint/2010/main" val="279827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012207-F63B-681E-85B4-B04F36E25D1C}"/>
              </a:ext>
            </a:extLst>
          </p:cNvPr>
          <p:cNvSpPr>
            <a:spLocks noGrp="1"/>
          </p:cNvSpPr>
          <p:nvPr>
            <p:ph type="title"/>
          </p:nvPr>
        </p:nvSpPr>
        <p:spPr>
          <a:xfrm>
            <a:off x="548639" y="950976"/>
            <a:ext cx="11006544" cy="718621"/>
          </a:xfrm>
        </p:spPr>
        <p:txBody>
          <a:bodyPr>
            <a:normAutofit/>
          </a:bodyPr>
          <a:lstStyle/>
          <a:p>
            <a:r>
              <a:rPr lang="fr-FR" sz="2400" dirty="0"/>
              <a:t>Diagramme de cas d'utilisation :</a:t>
            </a:r>
          </a:p>
        </p:txBody>
      </p:sp>
      <p:pic>
        <p:nvPicPr>
          <p:cNvPr id="6" name="Image 6" descr="Une image contenant diagramme, texte, ligne, cercle&#10;&#10;Description générée automatiquement">
            <a:extLst>
              <a:ext uri="{FF2B5EF4-FFF2-40B4-BE49-F238E27FC236}">
                <a16:creationId xmlns:a16="http://schemas.microsoft.com/office/drawing/2014/main" id="{31091D10-C313-5D6A-A7A2-1F6F18BB05F2}"/>
              </a:ext>
            </a:extLst>
          </p:cNvPr>
          <p:cNvPicPr>
            <a:picLocks noGrp="1" noChangeAspect="1"/>
          </p:cNvPicPr>
          <p:nvPr>
            <p:ph idx="1"/>
          </p:nvPr>
        </p:nvPicPr>
        <p:blipFill>
          <a:blip r:embed="rId2"/>
          <a:stretch>
            <a:fillRect/>
          </a:stretch>
        </p:blipFill>
        <p:spPr>
          <a:xfrm>
            <a:off x="2285065" y="1453984"/>
            <a:ext cx="6439971" cy="4750968"/>
          </a:xfrm>
        </p:spPr>
      </p:pic>
    </p:spTree>
    <p:extLst>
      <p:ext uri="{BB962C8B-B14F-4D97-AF65-F5344CB8AC3E}">
        <p14:creationId xmlns:p14="http://schemas.microsoft.com/office/powerpoint/2010/main" val="215569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065A9-D4BB-32BB-282A-DBA96491FA04}"/>
              </a:ext>
            </a:extLst>
          </p:cNvPr>
          <p:cNvSpPr>
            <a:spLocks noGrp="1"/>
          </p:cNvSpPr>
          <p:nvPr>
            <p:ph type="title"/>
          </p:nvPr>
        </p:nvSpPr>
        <p:spPr>
          <a:xfrm>
            <a:off x="1201782" y="3139005"/>
            <a:ext cx="9852659" cy="1077849"/>
          </a:xfrm>
        </p:spPr>
        <p:txBody>
          <a:bodyPr/>
          <a:lstStyle/>
          <a:p>
            <a:pPr algn="ctr"/>
            <a:r>
              <a:rPr lang="fr-FR" dirty="0"/>
              <a:t>Présentation de la partie web </a:t>
            </a:r>
            <a:br>
              <a:rPr lang="fr-FR" dirty="0"/>
            </a:br>
            <a:r>
              <a:rPr lang="fr-FR" dirty="0"/>
              <a:t> de l'application </a:t>
            </a:r>
          </a:p>
        </p:txBody>
      </p:sp>
    </p:spTree>
    <p:extLst>
      <p:ext uri="{BB962C8B-B14F-4D97-AF65-F5344CB8AC3E}">
        <p14:creationId xmlns:p14="http://schemas.microsoft.com/office/powerpoint/2010/main" val="113233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5101733-A021-44D6-BE4E-2D908CFF5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0C2417D-379A-F300-5B82-1CA46063BCAE}"/>
              </a:ext>
            </a:extLst>
          </p:cNvPr>
          <p:cNvSpPr>
            <a:spLocks noGrp="1"/>
          </p:cNvSpPr>
          <p:nvPr>
            <p:ph type="title"/>
          </p:nvPr>
        </p:nvSpPr>
        <p:spPr>
          <a:xfrm>
            <a:off x="640967" y="1021443"/>
            <a:ext cx="4532781" cy="508125"/>
          </a:xfrm>
        </p:spPr>
        <p:txBody>
          <a:bodyPr vert="horz" lIns="91440" tIns="45720" rIns="91440" bIns="45720" rtlCol="0" anchor="t">
            <a:noAutofit/>
          </a:bodyPr>
          <a:lstStyle/>
          <a:p>
            <a:r>
              <a:rPr lang="en-US" sz="3000" dirty="0"/>
              <a:t>Interface de </a:t>
            </a:r>
            <a:r>
              <a:rPr lang="en-US" sz="3000" err="1"/>
              <a:t>connexion</a:t>
            </a:r>
            <a:r>
              <a:rPr lang="en-US" sz="3000" dirty="0"/>
              <a:t> :</a:t>
            </a:r>
          </a:p>
        </p:txBody>
      </p:sp>
      <p:cxnSp>
        <p:nvCxnSpPr>
          <p:cNvPr id="15" name="Straight Connector 14">
            <a:extLst>
              <a:ext uri="{FF2B5EF4-FFF2-40B4-BE49-F238E27FC236}">
                <a16:creationId xmlns:a16="http://schemas.microsoft.com/office/drawing/2014/main" id="{6F4598CC-172A-48F9-9A7C-3E3E635F6C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7A0454-7A54-450D-9B36-0C5378D020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Espace réservé du contenu 9">
            <a:extLst>
              <a:ext uri="{FF2B5EF4-FFF2-40B4-BE49-F238E27FC236}">
                <a16:creationId xmlns:a16="http://schemas.microsoft.com/office/drawing/2014/main" id="{833C33BF-1FCF-127C-47B3-609EBCF51AB0}"/>
              </a:ext>
            </a:extLst>
          </p:cNvPr>
          <p:cNvPicPr>
            <a:picLocks noGrp="1" noChangeAspect="1"/>
          </p:cNvPicPr>
          <p:nvPr>
            <p:ph idx="1"/>
          </p:nvPr>
        </p:nvPicPr>
        <p:blipFill>
          <a:blip r:embed="rId2"/>
          <a:stretch>
            <a:fillRect/>
          </a:stretch>
        </p:blipFill>
        <p:spPr>
          <a:xfrm>
            <a:off x="4062502" y="1905094"/>
            <a:ext cx="4066995" cy="4029075"/>
          </a:xfrm>
        </p:spPr>
      </p:pic>
    </p:spTree>
    <p:extLst>
      <p:ext uri="{BB962C8B-B14F-4D97-AF65-F5344CB8AC3E}">
        <p14:creationId xmlns:p14="http://schemas.microsoft.com/office/powerpoint/2010/main" val="367912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7307D-7027-FC6C-C71B-3295DC38BFA5}"/>
              </a:ext>
            </a:extLst>
          </p:cNvPr>
          <p:cNvSpPr>
            <a:spLocks noGrp="1"/>
          </p:cNvSpPr>
          <p:nvPr>
            <p:ph type="title"/>
          </p:nvPr>
        </p:nvSpPr>
        <p:spPr/>
        <p:txBody>
          <a:bodyPr>
            <a:normAutofit/>
          </a:bodyPr>
          <a:lstStyle/>
          <a:p>
            <a:r>
              <a:rPr lang="fr-FR" sz="3000" dirty="0"/>
              <a:t>Affichage des médecins :</a:t>
            </a:r>
          </a:p>
        </p:txBody>
      </p:sp>
      <p:pic>
        <p:nvPicPr>
          <p:cNvPr id="4" name="Image 4" descr="Une image contenant texte, capture d’écran, nombre, affichage">
            <a:extLst>
              <a:ext uri="{FF2B5EF4-FFF2-40B4-BE49-F238E27FC236}">
                <a16:creationId xmlns:a16="http://schemas.microsoft.com/office/drawing/2014/main" id="{FD5C0D37-FEDE-EB71-6123-A0AC98FC33D0}"/>
              </a:ext>
            </a:extLst>
          </p:cNvPr>
          <p:cNvPicPr>
            <a:picLocks noGrp="1" noChangeAspect="1"/>
          </p:cNvPicPr>
          <p:nvPr>
            <p:ph idx="1"/>
          </p:nvPr>
        </p:nvPicPr>
        <p:blipFill>
          <a:blip r:embed="rId2"/>
          <a:stretch>
            <a:fillRect/>
          </a:stretch>
        </p:blipFill>
        <p:spPr>
          <a:xfrm>
            <a:off x="1014621" y="1374071"/>
            <a:ext cx="10311249" cy="4796718"/>
          </a:xfrm>
        </p:spPr>
      </p:pic>
    </p:spTree>
    <p:extLst>
      <p:ext uri="{BB962C8B-B14F-4D97-AF65-F5344CB8AC3E}">
        <p14:creationId xmlns:p14="http://schemas.microsoft.com/office/powerpoint/2010/main" val="80366294"/>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2</TotalTime>
  <Words>304</Words>
  <Application>Microsoft Office PowerPoint</Application>
  <PresentationFormat>Grand écran</PresentationFormat>
  <Paragraphs>30</Paragraphs>
  <Slides>20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Amasis MT Pro Medium</vt:lpstr>
      <vt:lpstr>Arial</vt:lpstr>
      <vt:lpstr>Calibri</vt:lpstr>
      <vt:lpstr>Univers Light</vt:lpstr>
      <vt:lpstr>TribuneVTI</vt:lpstr>
      <vt:lpstr>Application web pour la gestion des patients du service néonatal de la CHU  </vt:lpstr>
      <vt:lpstr>Contenu :</vt:lpstr>
      <vt:lpstr>Introduction :</vt:lpstr>
      <vt:lpstr>Problématique :</vt:lpstr>
      <vt:lpstr>Conception (UML)</vt:lpstr>
      <vt:lpstr>Diagramme de cas d'utilisation :</vt:lpstr>
      <vt:lpstr>Présentation de la partie web   de l'application </vt:lpstr>
      <vt:lpstr>Interface de connexion :</vt:lpstr>
      <vt:lpstr>Affichage des médecins :</vt:lpstr>
      <vt:lpstr>Création des médecins :</vt:lpstr>
      <vt:lpstr>Présentation PowerPoint</vt:lpstr>
      <vt:lpstr>Tableau de bord :</vt:lpstr>
      <vt:lpstr>Présentation PowerPoint</vt:lpstr>
      <vt:lpstr>Présentation PowerPoint</vt:lpstr>
      <vt:lpstr>Insertion des nouveau-nés :</vt:lpstr>
      <vt:lpstr>Modification des nouveau-nés :</vt:lpstr>
      <vt:lpstr>Affichage des nouveau-nés :</vt:lpstr>
      <vt:lpstr>Génération du dossier médical :</vt:lpstr>
      <vt:lpstr>Génération du compte rendu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Yassine El abdellaoui</cp:lastModifiedBy>
  <cp:revision>385</cp:revision>
  <dcterms:created xsi:type="dcterms:W3CDTF">2023-07-06T20:26:31Z</dcterms:created>
  <dcterms:modified xsi:type="dcterms:W3CDTF">2023-07-16T13:54:42Z</dcterms:modified>
</cp:coreProperties>
</file>