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85" r:id="rId11"/>
    <p:sldId id="337" r:id="rId12"/>
    <p:sldId id="338" r:id="rId13"/>
    <p:sldId id="339" r:id="rId14"/>
    <p:sldId id="340" r:id="rId15"/>
    <p:sldId id="277" r:id="rId16"/>
    <p:sldId id="341" r:id="rId17"/>
    <p:sldId id="342" r:id="rId18"/>
    <p:sldId id="343" r:id="rId19"/>
    <p:sldId id="344" r:id="rId20"/>
    <p:sldId id="279" r:id="rId21"/>
    <p:sldId id="280" r:id="rId22"/>
    <p:sldId id="314" r:id="rId23"/>
    <p:sldId id="345" r:id="rId24"/>
    <p:sldId id="346" r:id="rId25"/>
    <p:sldId id="347" r:id="rId26"/>
    <p:sldId id="348" r:id="rId27"/>
    <p:sldId id="349" r:id="rId28"/>
    <p:sldId id="281" r:id="rId29"/>
    <p:sldId id="282" r:id="rId30"/>
    <p:sldId id="318" r:id="rId31"/>
    <p:sldId id="320" r:id="rId32"/>
    <p:sldId id="321" r:id="rId33"/>
    <p:sldId id="319" r:id="rId34"/>
    <p:sldId id="258" r:id="rId35"/>
    <p:sldId id="315" r:id="rId36"/>
    <p:sldId id="316" r:id="rId37"/>
    <p:sldId id="317" r:id="rId38"/>
    <p:sldId id="312" r:id="rId39"/>
    <p:sldId id="323" r:id="rId40"/>
    <p:sldId id="350" r:id="rId41"/>
    <p:sldId id="324" r:id="rId42"/>
    <p:sldId id="353" r:id="rId43"/>
    <p:sldId id="355" r:id="rId44"/>
    <p:sldId id="356" r:id="rId45"/>
    <p:sldId id="325" r:id="rId46"/>
    <p:sldId id="361" r:id="rId47"/>
    <p:sldId id="362" r:id="rId48"/>
    <p:sldId id="363" r:id="rId49"/>
    <p:sldId id="331" r:id="rId50"/>
    <p:sldId id="326" r:id="rId51"/>
    <p:sldId id="327" r:id="rId52"/>
    <p:sldId id="358" r:id="rId53"/>
    <p:sldId id="359" r:id="rId54"/>
    <p:sldId id="360" r:id="rId55"/>
    <p:sldId id="357" r:id="rId56"/>
    <p:sldId id="329" r:id="rId57"/>
    <p:sldId id="259" r:id="rId58"/>
    <p:sldId id="293" r:id="rId59"/>
    <p:sldId id="333" r:id="rId60"/>
    <p:sldId id="334" r:id="rId61"/>
    <p:sldId id="335" r:id="rId62"/>
    <p:sldId id="301" r:id="rId63"/>
    <p:sldId id="295" r:id="rId64"/>
    <p:sldId id="296" r:id="rId65"/>
    <p:sldId id="294" r:id="rId66"/>
    <p:sldId id="364" r:id="rId67"/>
    <p:sldId id="309" r:id="rId68"/>
    <p:sldId id="336" r:id="rId69"/>
    <p:sldId id="300" r:id="rId70"/>
    <p:sldId id="303" r:id="rId71"/>
    <p:sldId id="304" r:id="rId72"/>
    <p:sldId id="305" r:id="rId73"/>
    <p:sldId id="306" r:id="rId74"/>
    <p:sldId id="307" r:id="rId75"/>
    <p:sldId id="311" r:id="rId76"/>
    <p:sldId id="310" r:id="rId77"/>
    <p:sldId id="297" r:id="rId78"/>
    <p:sldId id="298" r:id="rId79"/>
    <p:sldId id="29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A0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7958-7FB1-6C99-93D6-4E21B82B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90F2-EA52-0314-6104-CF87C1CE9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07D8-1642-90AD-7981-DD2D89BB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7F609-E0EB-AB96-159C-F82C6343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E62C-C444-D814-5D14-8F12C353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579-4347-684D-12F9-206C41A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A566-82D3-9B02-6EAF-069C5875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DC75-1095-E126-7781-C6AB004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794-88B8-005B-DBBB-37D2C7E3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38F1-9579-E25C-BE5D-BBED895B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8D643-1310-4304-5D11-A9D670D7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8BCB-2EFA-ABAA-F9C6-3F93DE5E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BF6C-1CCD-C92D-0746-4931044C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3DDE-7A39-EDA9-726A-E3C0E987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E1AA-556E-7F99-80F2-4BCE43B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B39D-183D-9F71-2AB2-D5DAC090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764D-DA8B-3AAD-605E-3411B935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E365-B58C-B57F-76A4-E9EA6B99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1438-8A83-058C-0142-BCABFE5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FD0A-101D-9496-6C44-AECCC4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F6E9-D51B-302A-5798-06C68C2C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F1C3-0AEF-264B-F6C7-9EFEF18A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93C3-44B5-D3FE-A979-9270C783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654-2C9E-4302-EBF2-937B85ED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4740-D92F-F9BD-73CA-529B07E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F624-150F-B611-F247-ABEA5A1F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351D-99C8-2839-12B6-AE293B4A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36FB-6C18-60B6-86AB-7C778810B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EE284-74C6-17F5-9379-00A992E9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12A9-8898-FBB6-9FDA-09ABD98B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9936-F83E-882E-5F36-40C70D5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E2A6-8192-DD24-65BF-8734F265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B540-0560-16ED-83CF-62B04D13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0499-9E69-8A0A-6360-87803CC9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8A9B9-6DF8-CD8A-7C0D-E506CC61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DF0E0-10E9-60DE-5EA6-74F5C916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1DDF1-0401-2210-0757-ED1D14B4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5520E-3614-C86B-3D95-ACEA6EC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48D6C-A3C5-115B-0F9C-7990C54E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C4A2-6574-6220-060C-B601DB9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D6CDE-C694-A50C-D58E-D8767AE5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FC6F0-8EDF-4B96-C831-6D586A2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B9E5E-5467-D307-4617-D0D63C30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78CBB-3735-80F1-002E-73387FD6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53FC0-DF2D-F1DC-BC4F-176443C9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511E-24E4-BC29-D03D-5B99DD5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9D4D-9550-4E37-EAD2-C422352A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ACA6-0707-9525-864F-090797AD7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55C8-29A2-5EB2-3DAC-13EC9E2F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265E-0A7B-61D0-1A90-B622AAC2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C8A5-F043-4DB1-FE20-AC4D5BB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2D84-2FCA-6C68-F34F-860F5431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D76B-D6DA-C85D-3658-F7C121A4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5FED5-89E2-3598-9B72-F81A0C67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CB5E-E4A6-176E-1BDF-13D42533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D2E1-4E5E-101D-3FE2-3BD351F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5FFC-FB0C-14BA-F967-4D6D1488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5511-2984-E430-36E6-6A992241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DBE90-FC62-57D9-5088-382CC3A5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344A-9F0C-31EF-81E8-FE408C3F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D778-5DB5-AE5B-1DA6-EA1C932B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82B3-88A6-4260-8142-E672F0D8B4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ABAA-C700-85BF-8FC5-388488AD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32CF-3CD2-5420-FC0F-5A446044D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ZqKnC2gvA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904C21-C3B8-16E9-33A6-D86DCD86C861}"/>
              </a:ext>
            </a:extLst>
          </p:cNvPr>
          <p:cNvSpPr txBox="1"/>
          <p:nvPr/>
        </p:nvSpPr>
        <p:spPr>
          <a:xfrm>
            <a:off x="2433905" y="1548882"/>
            <a:ext cx="7324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Design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CBCEF-CC7B-E948-A981-5063826D5C32}"/>
              </a:ext>
            </a:extLst>
          </p:cNvPr>
          <p:cNvSpPr txBox="1"/>
          <p:nvPr/>
        </p:nvSpPr>
        <p:spPr>
          <a:xfrm>
            <a:off x="3948021" y="3111759"/>
            <a:ext cx="429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Strategy -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55A86-02E0-C0A5-4833-BC00615BFD0B}"/>
              </a:ext>
            </a:extLst>
          </p:cNvPr>
          <p:cNvSpPr txBox="1"/>
          <p:nvPr/>
        </p:nvSpPr>
        <p:spPr>
          <a:xfrm>
            <a:off x="447870" y="5952930"/>
            <a:ext cx="240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Yassine KLILICH</a:t>
            </a:r>
          </a:p>
        </p:txBody>
      </p:sp>
    </p:spTree>
    <p:extLst>
      <p:ext uri="{BB962C8B-B14F-4D97-AF65-F5344CB8AC3E}">
        <p14:creationId xmlns:p14="http://schemas.microsoft.com/office/powerpoint/2010/main" val="290725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618722" y="1997839"/>
            <a:ext cx="4954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Employee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string Nom;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string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PayerParVirement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PayerParPayPal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33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618722" y="1997839"/>
            <a:ext cx="4954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Employee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/>
              <a:t>Nom;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PayerParVirement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PayerParPayPal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75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618722" y="1997839"/>
            <a:ext cx="4954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Employee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/>
              <a:t>Nom;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abstract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PayerParPayPal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55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618722" y="1997839"/>
            <a:ext cx="4954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Employee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/>
              <a:t>Nom;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abstract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abstract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abstract public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2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618722" y="1997839"/>
            <a:ext cx="4954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Employee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/>
              <a:t>Nom;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abstract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abstract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abstract 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PayerParBitcoin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79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170853" y="1074509"/>
            <a:ext cx="58502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PayerParVirement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Virement”);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PayerParPayPal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PayPal”);	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Bitcoin”);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18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170853" y="1074509"/>
            <a:ext cx="58502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PayerParVirement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Virement”);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PayerParPayPal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PayPal”);	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Bitcoin”);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51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170853" y="1074509"/>
            <a:ext cx="58502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PayerParPayPal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PayPal”);	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Bitcoin”);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2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170853" y="1074509"/>
            <a:ext cx="58502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PayPal”</a:t>
            </a:r>
            <a:r>
              <a:rPr lang="en-US" sz="2000" dirty="0"/>
              <a:t>);	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PayerParBitcoin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Console.Write</a:t>
            </a:r>
            <a:r>
              <a:rPr lang="en-US" sz="2000" dirty="0">
                <a:solidFill>
                  <a:schemeClr val="bg1"/>
                </a:solidFill>
              </a:rPr>
              <a:t>(“Payer </a:t>
            </a:r>
            <a:r>
              <a:rPr lang="en-US" sz="2000" dirty="0" err="1">
                <a:solidFill>
                  <a:schemeClr val="bg1"/>
                </a:solidFill>
              </a:rPr>
              <a:t>salaire</a:t>
            </a:r>
            <a:r>
              <a:rPr lang="en-US" sz="2000" dirty="0">
                <a:solidFill>
                  <a:schemeClr val="bg1"/>
                </a:solidFill>
              </a:rPr>
              <a:t> par Bitcoin”);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03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170853" y="1074509"/>
            <a:ext cx="58502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PayPal”</a:t>
            </a:r>
            <a:r>
              <a:rPr lang="en-US" sz="2000" dirty="0"/>
              <a:t>);	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PayerParBitcoin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8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7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144416" y="1074509"/>
            <a:ext cx="57476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Infermier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PayPal”</a:t>
            </a:r>
            <a:r>
              <a:rPr lang="en-US" sz="2000" dirty="0"/>
              <a:t>);	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PayerParBitcoin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55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217506" y="1074509"/>
            <a:ext cx="57569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Reception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PayPal”</a:t>
            </a:r>
            <a:r>
              <a:rPr lang="en-US" sz="2000" dirty="0"/>
              <a:t>);	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PayerParBitcoin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29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2813937" y="1074509"/>
            <a:ext cx="6564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PaymentService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void </a:t>
            </a:r>
            <a:r>
              <a:rPr lang="en-US" sz="2000" dirty="0" err="1">
                <a:solidFill>
                  <a:schemeClr val="bg1"/>
                </a:solidFill>
              </a:rPr>
              <a:t>PayerSalaire</a:t>
            </a:r>
            <a:r>
              <a:rPr lang="en-US" sz="2000" dirty="0">
                <a:solidFill>
                  <a:schemeClr val="bg1"/>
                </a:solidFill>
              </a:rPr>
              <a:t>(string method, Employee emp)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if (method == “virement”)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emp.PayerParVirement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else if (method == “</a:t>
            </a:r>
            <a:r>
              <a:rPr lang="en-US" sz="2000" dirty="0" err="1">
                <a:solidFill>
                  <a:schemeClr val="bg1"/>
                </a:solidFill>
              </a:rPr>
              <a:t>paypal</a:t>
            </a:r>
            <a:r>
              <a:rPr lang="en-US" sz="2000" dirty="0">
                <a:solidFill>
                  <a:schemeClr val="bg1"/>
                </a:solidFill>
              </a:rPr>
              <a:t>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emp.PayerParPayPal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else if (method == “bitcoin”)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49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2813937" y="1074509"/>
            <a:ext cx="6564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PaymentService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void </a:t>
            </a:r>
            <a:r>
              <a:rPr lang="en-US" sz="2000" dirty="0" err="1"/>
              <a:t>PayerSalaire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if (method == “virement”)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emp.PayerParVirement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else if (method == “</a:t>
            </a:r>
            <a:r>
              <a:rPr lang="en-US" sz="2000" dirty="0" err="1">
                <a:solidFill>
                  <a:schemeClr val="bg1"/>
                </a:solidFill>
              </a:rPr>
              <a:t>paypal</a:t>
            </a:r>
            <a:r>
              <a:rPr lang="en-US" sz="2000" dirty="0">
                <a:solidFill>
                  <a:schemeClr val="bg1"/>
                </a:solidFill>
              </a:rPr>
              <a:t>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emp.PayerParPayPal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else if (method == “bitcoin”)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7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2813937" y="1074509"/>
            <a:ext cx="6564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PaymentService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void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 method,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if (method == “virement”)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emp.PayerParVirement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else if (method == “</a:t>
            </a:r>
            <a:r>
              <a:rPr lang="en-US" sz="2000" dirty="0" err="1">
                <a:solidFill>
                  <a:schemeClr val="bg1"/>
                </a:solidFill>
              </a:rPr>
              <a:t>paypal</a:t>
            </a:r>
            <a:r>
              <a:rPr lang="en-US" sz="2000" dirty="0">
                <a:solidFill>
                  <a:schemeClr val="bg1"/>
                </a:solidFill>
              </a:rPr>
              <a:t>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emp.PayerParPayPal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else if (method == “bitcoin”)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2813937" y="1074509"/>
            <a:ext cx="6564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PaymentService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void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 method,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emp.PayerParVirement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else if (method == “</a:t>
            </a:r>
            <a:r>
              <a:rPr lang="en-US" sz="2000" dirty="0" err="1">
                <a:solidFill>
                  <a:schemeClr val="bg1"/>
                </a:solidFill>
              </a:rPr>
              <a:t>paypal</a:t>
            </a:r>
            <a:r>
              <a:rPr lang="en-US" sz="2000" dirty="0">
                <a:solidFill>
                  <a:schemeClr val="bg1"/>
                </a:solidFill>
              </a:rPr>
              <a:t>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emp.PayerParPayPal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else if (method == “bitcoin”)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02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2813937" y="1074509"/>
            <a:ext cx="6564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PaymentService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void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 method,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emp.PayerParVirement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</a:t>
            </a:r>
            <a:r>
              <a:rPr lang="en-US" sz="2000" dirty="0" err="1">
                <a:solidFill>
                  <a:srgbClr val="A94A0F"/>
                </a:solidFill>
              </a:rPr>
              <a:t>paypal</a:t>
            </a:r>
            <a:r>
              <a:rPr lang="en-US" sz="2000" dirty="0">
                <a:solidFill>
                  <a:srgbClr val="A94A0F"/>
                </a:solidFill>
              </a:rPr>
              <a:t>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emp.PayerParPayPal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else if (method == “bitcoin”) {</a:t>
            </a:r>
          </a:p>
          <a:p>
            <a:pPr lvl="3"/>
            <a:r>
              <a:rPr lang="en-US" sz="2000" dirty="0" err="1">
                <a:solidFill>
                  <a:schemeClr val="bg1"/>
                </a:solidFill>
              </a:rPr>
              <a:t>emp.PayerParBitcoin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242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2813937" y="1074509"/>
            <a:ext cx="6564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PaymentService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void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 method,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emp.PayerParVirement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</a:t>
            </a:r>
            <a:r>
              <a:rPr lang="en-US" sz="2000" dirty="0" err="1">
                <a:solidFill>
                  <a:srgbClr val="A94A0F"/>
                </a:solidFill>
              </a:rPr>
              <a:t>paypal</a:t>
            </a:r>
            <a:r>
              <a:rPr lang="en-US" sz="2000" dirty="0">
                <a:solidFill>
                  <a:srgbClr val="A94A0F"/>
                </a:solidFill>
              </a:rPr>
              <a:t>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emp.PayerParPayPal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emp.PayerParBitcoin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753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612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 service = 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35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1605" y="4608315"/>
                <a:ext cx="209160" cy="1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10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 service = 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“bitcoin”, </a:t>
            </a:r>
            <a:r>
              <a:rPr lang="en-US" sz="2000" dirty="0"/>
              <a:t>doc);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13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 service = 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“bitcoin”, </a:t>
            </a:r>
            <a:r>
              <a:rPr lang="en-US" sz="2000" dirty="0"/>
              <a:t>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</a:t>
            </a:r>
            <a:r>
              <a:rPr lang="en-US" sz="2000" dirty="0" err="1">
                <a:solidFill>
                  <a:srgbClr val="A94A0F"/>
                </a:solidFill>
              </a:rPr>
              <a:t>paypal</a:t>
            </a:r>
            <a:r>
              <a:rPr lang="en-US" sz="2000" dirty="0">
                <a:solidFill>
                  <a:srgbClr val="A94A0F"/>
                </a:solidFill>
              </a:rPr>
              <a:t>”,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069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 service = 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“bitcoin”, </a:t>
            </a:r>
            <a:r>
              <a:rPr lang="en-US" sz="2000" dirty="0"/>
              <a:t>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</a:t>
            </a:r>
            <a:r>
              <a:rPr lang="en-US" sz="2000" dirty="0" err="1">
                <a:solidFill>
                  <a:srgbClr val="A94A0F"/>
                </a:solidFill>
              </a:rPr>
              <a:t>paypal</a:t>
            </a:r>
            <a:r>
              <a:rPr lang="en-US" sz="2000" dirty="0">
                <a:solidFill>
                  <a:srgbClr val="A94A0F"/>
                </a:solidFill>
              </a:rPr>
              <a:t>”,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“virement”,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109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 service = 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PaymentService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“bitcoin”, </a:t>
            </a:r>
            <a:r>
              <a:rPr lang="en-US" sz="2000" dirty="0"/>
              <a:t>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</a:t>
            </a:r>
            <a:r>
              <a:rPr lang="en-US" sz="2000" dirty="0" err="1">
                <a:solidFill>
                  <a:srgbClr val="A94A0F"/>
                </a:solidFill>
              </a:rPr>
              <a:t>paypal</a:t>
            </a:r>
            <a:r>
              <a:rPr lang="en-US" sz="2000" dirty="0">
                <a:solidFill>
                  <a:srgbClr val="A94A0F"/>
                </a:solidFill>
              </a:rPr>
              <a:t>”,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“virement”,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  <p:pic>
        <p:nvPicPr>
          <p:cNvPr id="2" name="Picture 4" descr="Brent Rambo: Thumbs up">
            <a:extLst>
              <a:ext uri="{FF2B5EF4-FFF2-40B4-BE49-F238E27FC236}">
                <a16:creationId xmlns:a16="http://schemas.microsoft.com/office/drawing/2014/main" id="{86711924-30C6-CF30-1BD1-1FA5D6FCB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t="-772" r="12449" b="772"/>
          <a:stretch/>
        </p:blipFill>
        <p:spPr bwMode="auto">
          <a:xfrm>
            <a:off x="8285413" y="4083721"/>
            <a:ext cx="3295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14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vid 19 problem meme">
            <a:extLst>
              <a:ext uri="{FF2B5EF4-FFF2-40B4-BE49-F238E27FC236}">
                <a16:creationId xmlns:a16="http://schemas.microsoft.com/office/drawing/2014/main" id="{20056077-86F1-7068-D949-28056FB9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04" y="1129004"/>
            <a:ext cx="4599992" cy="45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69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PayPal”</a:t>
            </a:r>
            <a:r>
              <a:rPr lang="en-US" sz="2000" dirty="0"/>
              <a:t>);	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PayerParBitcoin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  <p:pic>
        <p:nvPicPr>
          <p:cNvPr id="1026" name="Picture 2" descr="Jackiechan GIFs | Tenor">
            <a:extLst>
              <a:ext uri="{FF2B5EF4-FFF2-40B4-BE49-F238E27FC236}">
                <a16:creationId xmlns:a16="http://schemas.microsoft.com/office/drawing/2014/main" id="{F279C94F-6824-7AC3-AAE6-36D9DDD2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85" y="4398946"/>
            <a:ext cx="3303825" cy="19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538C9-29B8-9371-9199-317937B693E5}"/>
              </a:ext>
            </a:extLst>
          </p:cNvPr>
          <p:cNvSpPr txBox="1"/>
          <p:nvPr/>
        </p:nvSpPr>
        <p:spPr>
          <a:xfrm>
            <a:off x="9318863" y="455930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8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Infermier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PayPal”</a:t>
            </a:r>
            <a:r>
              <a:rPr lang="en-US" sz="2000" dirty="0"/>
              <a:t>);	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PayerParBitcoin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66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Reception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PayerParVirement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PayerParPayPal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PayPal”</a:t>
            </a:r>
            <a:r>
              <a:rPr lang="en-US" sz="2000" dirty="0"/>
              <a:t>);	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override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PayerParBitcoin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953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09076-6180-4112-DB08-482754E24935}"/>
              </a:ext>
            </a:extLst>
          </p:cNvPr>
          <p:cNvSpPr txBox="1"/>
          <p:nvPr/>
        </p:nvSpPr>
        <p:spPr>
          <a:xfrm>
            <a:off x="3025322" y="1874103"/>
            <a:ext cx="6141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Strategy</a:t>
            </a:r>
            <a:r>
              <a:rPr lang="en-US" sz="4800" dirty="0"/>
              <a:t> Design Pattern</a:t>
            </a:r>
          </a:p>
        </p:txBody>
      </p:sp>
      <p:pic>
        <p:nvPicPr>
          <p:cNvPr id="2050" name="Picture 2" descr="Nice meme - Imgflip">
            <a:extLst>
              <a:ext uri="{FF2B5EF4-FFF2-40B4-BE49-F238E27FC236}">
                <a16:creationId xmlns:a16="http://schemas.microsoft.com/office/drawing/2014/main" id="{040460CF-1897-3D9E-C0D6-A10E9EE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259138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14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3665088" y="2613392"/>
            <a:ext cx="4861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interface</a:t>
            </a:r>
            <a:r>
              <a:rPr lang="en-US" sz="2000" dirty="0"/>
              <a:t>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03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1605" y="4607935"/>
                <a:ext cx="209160" cy="176440"/>
              </a:xfrm>
              <a:prstGeom prst="rect">
                <a:avLst/>
              </a:prstGeom>
            </p:spPr>
          </p:pic>
        </mc:Fallback>
      </mc:AlternateContent>
      <p:pic>
        <p:nvPicPr>
          <p:cNvPr id="6150" name="Picture 6" descr="Nurse - Free people icons">
            <a:extLst>
              <a:ext uri="{FF2B5EF4-FFF2-40B4-BE49-F238E27FC236}">
                <a16:creationId xmlns:a16="http://schemas.microsoft.com/office/drawing/2014/main" id="{EDF73DB7-4EB3-BD6E-F459-757631D0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3" y="4306762"/>
            <a:ext cx="1505338" cy="15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68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C9BC-496E-12EF-BD5C-FC2FCF010DA3}"/>
              </a:ext>
            </a:extLst>
          </p:cNvPr>
          <p:cNvSpPr txBox="1"/>
          <p:nvPr/>
        </p:nvSpPr>
        <p:spPr>
          <a:xfrm>
            <a:off x="3665088" y="2613392"/>
            <a:ext cx="4861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interface</a:t>
            </a:r>
            <a:r>
              <a:rPr lang="en-US" sz="2000" dirty="0"/>
              <a:t>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306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5EBB5-A8D6-87D1-F161-270575FD2762}"/>
              </a:ext>
            </a:extLst>
          </p:cNvPr>
          <p:cNvSpPr txBox="1"/>
          <p:nvPr/>
        </p:nvSpPr>
        <p:spPr>
          <a:xfrm>
            <a:off x="3156189" y="2305615"/>
            <a:ext cx="5879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VirementStrategy</a:t>
            </a:r>
            <a:r>
              <a:rPr lang="en-US" sz="2000" dirty="0"/>
              <a:t> :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override void </a:t>
            </a:r>
            <a:r>
              <a:rPr lang="en-US" sz="2000" dirty="0" err="1">
                <a:solidFill>
                  <a:schemeClr val="bg1"/>
                </a:solidFill>
              </a:rPr>
              <a:t>PayerSalaire</a:t>
            </a:r>
            <a:r>
              <a:rPr lang="en-US" sz="2000" dirty="0">
                <a:solidFill>
                  <a:schemeClr val="bg1"/>
                </a:solidFill>
              </a:rPr>
              <a:t>(Employee emp)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386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5EBB5-A8D6-87D1-F161-270575FD2762}"/>
              </a:ext>
            </a:extLst>
          </p:cNvPr>
          <p:cNvSpPr txBox="1"/>
          <p:nvPr/>
        </p:nvSpPr>
        <p:spPr>
          <a:xfrm>
            <a:off x="3156189" y="2305615"/>
            <a:ext cx="5879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VirementStrategy</a:t>
            </a:r>
            <a:r>
              <a:rPr lang="en-US" sz="2000" dirty="0"/>
              <a:t> :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70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5EBB5-A8D6-87D1-F161-270575FD2762}"/>
              </a:ext>
            </a:extLst>
          </p:cNvPr>
          <p:cNvSpPr txBox="1"/>
          <p:nvPr/>
        </p:nvSpPr>
        <p:spPr>
          <a:xfrm>
            <a:off x="3156189" y="2314946"/>
            <a:ext cx="5879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VirementStrategy</a:t>
            </a:r>
            <a:r>
              <a:rPr lang="en-US" sz="2000" dirty="0"/>
              <a:t> :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F32B1-BB3C-8056-895F-9097F360499F}"/>
              </a:ext>
            </a:extLst>
          </p:cNvPr>
          <p:cNvSpPr txBox="1"/>
          <p:nvPr/>
        </p:nvSpPr>
        <p:spPr>
          <a:xfrm>
            <a:off x="3156189" y="96170"/>
            <a:ext cx="5917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BitcoinStrategy</a:t>
            </a:r>
            <a:r>
              <a:rPr lang="en-US" sz="2000" dirty="0"/>
              <a:t> :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088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5EBB5-A8D6-87D1-F161-270575FD2762}"/>
              </a:ext>
            </a:extLst>
          </p:cNvPr>
          <p:cNvSpPr txBox="1"/>
          <p:nvPr/>
        </p:nvSpPr>
        <p:spPr>
          <a:xfrm>
            <a:off x="3156189" y="2314946"/>
            <a:ext cx="5879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VirementStrategy</a:t>
            </a:r>
            <a:r>
              <a:rPr lang="en-US" sz="2000" dirty="0"/>
              <a:t> :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F32B1-BB3C-8056-895F-9097F360499F}"/>
              </a:ext>
            </a:extLst>
          </p:cNvPr>
          <p:cNvSpPr txBox="1"/>
          <p:nvPr/>
        </p:nvSpPr>
        <p:spPr>
          <a:xfrm>
            <a:off x="3156189" y="96170"/>
            <a:ext cx="5917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BitcoinStrategy</a:t>
            </a:r>
            <a:r>
              <a:rPr lang="en-US" sz="2000" dirty="0"/>
              <a:t> :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F1744-BD2C-7E48-576E-F1BBEA12B8A6}"/>
              </a:ext>
            </a:extLst>
          </p:cNvPr>
          <p:cNvSpPr txBox="1"/>
          <p:nvPr/>
        </p:nvSpPr>
        <p:spPr>
          <a:xfrm>
            <a:off x="3156189" y="4589708"/>
            <a:ext cx="6330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PayPalStrategy</a:t>
            </a:r>
            <a:r>
              <a:rPr lang="en-US" sz="2000" dirty="0"/>
              <a:t> : </a:t>
            </a:r>
            <a:r>
              <a:rPr lang="en-US" sz="2000" dirty="0" err="1"/>
              <a:t>IPaymentStrategy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191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BBEBF0-24F7-871F-04CF-3AC61A7A094B}"/>
              </a:ext>
            </a:extLst>
          </p:cNvPr>
          <p:cNvSpPr txBox="1"/>
          <p:nvPr/>
        </p:nvSpPr>
        <p:spPr>
          <a:xfrm>
            <a:off x="2674488" y="1382286"/>
            <a:ext cx="6843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PaymentContext</a:t>
            </a:r>
            <a:r>
              <a:rPr lang="en-US" sz="2000" dirty="0"/>
              <a:t> {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private </a:t>
            </a:r>
            <a:r>
              <a:rPr lang="en-US" sz="2000" dirty="0" err="1">
                <a:solidFill>
                  <a:schemeClr val="bg1"/>
                </a:solidFill>
              </a:rPr>
              <a:t>PaymentStrategy</a:t>
            </a:r>
            <a:r>
              <a:rPr lang="en-US" sz="2000" dirty="0">
                <a:solidFill>
                  <a:schemeClr val="bg1"/>
                </a:solidFill>
              </a:rPr>
              <a:t> strategy;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void </a:t>
            </a:r>
            <a:r>
              <a:rPr lang="en-US" sz="2000" dirty="0" err="1">
                <a:solidFill>
                  <a:schemeClr val="bg1"/>
                </a:solidFill>
              </a:rPr>
              <a:t>SetStrategy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PaymentStrategy</a:t>
            </a:r>
            <a:r>
              <a:rPr lang="en-US" sz="2000" dirty="0">
                <a:solidFill>
                  <a:schemeClr val="bg1"/>
                </a:solidFill>
              </a:rPr>
              <a:t> strategy)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this.strategy</a:t>
            </a:r>
            <a:r>
              <a:rPr lang="en-US" sz="2000" dirty="0">
                <a:solidFill>
                  <a:schemeClr val="bg1"/>
                </a:solidFill>
              </a:rPr>
              <a:t> = strategy;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void Payer(Employee emp)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2000" dirty="0" err="1">
                <a:solidFill>
                  <a:schemeClr val="bg1"/>
                </a:solidFill>
              </a:rPr>
              <a:t>strategy.PayerSalaire</a:t>
            </a:r>
            <a:r>
              <a:rPr lang="en-US" sz="2000" dirty="0">
                <a:solidFill>
                  <a:schemeClr val="bg1"/>
                </a:solidFill>
              </a:rPr>
              <a:t>(emp);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750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BBEBF0-24F7-871F-04CF-3AC61A7A094B}"/>
              </a:ext>
            </a:extLst>
          </p:cNvPr>
          <p:cNvSpPr txBox="1"/>
          <p:nvPr/>
        </p:nvSpPr>
        <p:spPr>
          <a:xfrm>
            <a:off x="2674488" y="1382286"/>
            <a:ext cx="6843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PaymentContext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PaymentStrategy</a:t>
            </a:r>
            <a:r>
              <a:rPr lang="en-US" sz="2000" dirty="0"/>
              <a:t> strategy;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void </a:t>
            </a:r>
            <a:r>
              <a:rPr lang="en-US" sz="2000" dirty="0" err="1">
                <a:solidFill>
                  <a:schemeClr val="bg1"/>
                </a:solidFill>
              </a:rPr>
              <a:t>SetStrategy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PaymentStrategy</a:t>
            </a:r>
            <a:r>
              <a:rPr lang="en-US" sz="2000" dirty="0">
                <a:solidFill>
                  <a:schemeClr val="bg1"/>
                </a:solidFill>
              </a:rPr>
              <a:t> strategy)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this.strategy</a:t>
            </a:r>
            <a:r>
              <a:rPr lang="en-US" sz="2000" dirty="0">
                <a:solidFill>
                  <a:schemeClr val="bg1"/>
                </a:solidFill>
              </a:rPr>
              <a:t> = strategy;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void Payer(Employee emp)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2000" dirty="0" err="1">
                <a:solidFill>
                  <a:schemeClr val="bg1"/>
                </a:solidFill>
              </a:rPr>
              <a:t>strategy.PayerSalaire</a:t>
            </a:r>
            <a:r>
              <a:rPr lang="en-US" sz="2000" dirty="0">
                <a:solidFill>
                  <a:schemeClr val="bg1"/>
                </a:solidFill>
              </a:rPr>
              <a:t>(emp);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770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BBEBF0-24F7-871F-04CF-3AC61A7A094B}"/>
              </a:ext>
            </a:extLst>
          </p:cNvPr>
          <p:cNvSpPr txBox="1"/>
          <p:nvPr/>
        </p:nvSpPr>
        <p:spPr>
          <a:xfrm>
            <a:off x="2674488" y="1382286"/>
            <a:ext cx="6843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PaymentContext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PaymentStrategy</a:t>
            </a:r>
            <a:r>
              <a:rPr lang="en-US" sz="2000" dirty="0"/>
              <a:t> strategy;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SetStrategy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PaymentStrategy</a:t>
            </a:r>
            <a:r>
              <a:rPr lang="en-US" sz="2000" dirty="0"/>
              <a:t> strategy)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this.strategy</a:t>
            </a:r>
            <a:r>
              <a:rPr lang="en-US" sz="2000" dirty="0"/>
              <a:t> = strategy;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public void Payer(Employee emp)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2000" dirty="0" err="1">
                <a:solidFill>
                  <a:schemeClr val="bg1"/>
                </a:solidFill>
              </a:rPr>
              <a:t>strategy.PayerSalaire</a:t>
            </a:r>
            <a:r>
              <a:rPr lang="en-US" sz="2000" dirty="0">
                <a:solidFill>
                  <a:schemeClr val="bg1"/>
                </a:solidFill>
              </a:rPr>
              <a:t>(emp);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836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BBEBF0-24F7-871F-04CF-3AC61A7A094B}"/>
              </a:ext>
            </a:extLst>
          </p:cNvPr>
          <p:cNvSpPr txBox="1"/>
          <p:nvPr/>
        </p:nvSpPr>
        <p:spPr>
          <a:xfrm>
            <a:off x="2674488" y="1382286"/>
            <a:ext cx="6843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PaymentContext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IPaymentStrategy</a:t>
            </a:r>
            <a:r>
              <a:rPr lang="en-US" sz="2000" dirty="0"/>
              <a:t> strategy;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SetStrategy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IPaymentStrategy</a:t>
            </a:r>
            <a:r>
              <a:rPr lang="en-US" sz="2000" dirty="0"/>
              <a:t> strategy)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this.strategy</a:t>
            </a:r>
            <a:r>
              <a:rPr lang="en-US" sz="2000" dirty="0"/>
              <a:t> = strategy;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Payer(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emp) {</a:t>
            </a:r>
          </a:p>
          <a:p>
            <a:pPr lvl="1"/>
            <a:r>
              <a:rPr lang="en-US" sz="2000" dirty="0"/>
              <a:t>	 </a:t>
            </a:r>
            <a:r>
              <a:rPr lang="en-US" sz="2000" dirty="0" err="1"/>
              <a:t>strategy.PayerSalaire</a:t>
            </a:r>
            <a:r>
              <a:rPr lang="en-US" sz="2000" dirty="0"/>
              <a:t>(emp);</a:t>
            </a:r>
          </a:p>
          <a:p>
            <a:pPr lvl="1"/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877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6523653" y="1462104"/>
            <a:ext cx="3039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D777C-422A-0A91-B96F-06FB9AC760B7}"/>
              </a:ext>
            </a:extLst>
          </p:cNvPr>
          <p:cNvSpPr txBox="1"/>
          <p:nvPr/>
        </p:nvSpPr>
        <p:spPr>
          <a:xfrm>
            <a:off x="6523653" y="2833070"/>
            <a:ext cx="3039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Infirmier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C0E0C-4ECB-BA48-8C2B-D048318DA937}"/>
              </a:ext>
            </a:extLst>
          </p:cNvPr>
          <p:cNvSpPr txBox="1"/>
          <p:nvPr/>
        </p:nvSpPr>
        <p:spPr>
          <a:xfrm>
            <a:off x="6523653" y="4204037"/>
            <a:ext cx="3153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B5DD0-9D58-0105-7004-50ED7D05912B}"/>
              </a:ext>
            </a:extLst>
          </p:cNvPr>
          <p:cNvSpPr txBox="1"/>
          <p:nvPr/>
        </p:nvSpPr>
        <p:spPr>
          <a:xfrm>
            <a:off x="1824653" y="2714992"/>
            <a:ext cx="2887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Employee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/>
              <a:t>Nom;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public string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9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ception - Free people icons">
            <a:extLst>
              <a:ext uri="{FF2B5EF4-FFF2-40B4-BE49-F238E27FC236}">
                <a16:creationId xmlns:a16="http://schemas.microsoft.com/office/drawing/2014/main" id="{ACB408C8-F166-8C71-4ACF-F711F78A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4306762"/>
            <a:ext cx="1412224" cy="14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605" y="4607935"/>
                <a:ext cx="209160" cy="176440"/>
              </a:xfrm>
              <a:prstGeom prst="rect">
                <a:avLst/>
              </a:prstGeom>
            </p:spPr>
          </p:pic>
        </mc:Fallback>
      </mc:AlternateContent>
      <p:pic>
        <p:nvPicPr>
          <p:cNvPr id="6150" name="Picture 6" descr="Nurse - Free people icons">
            <a:extLst>
              <a:ext uri="{FF2B5EF4-FFF2-40B4-BE49-F238E27FC236}">
                <a16:creationId xmlns:a16="http://schemas.microsoft.com/office/drawing/2014/main" id="{EDF73DB7-4EB3-BD6E-F459-757631D0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3" y="4306762"/>
            <a:ext cx="1505338" cy="15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56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007826" y="1074509"/>
            <a:ext cx="61763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PaymentService</a:t>
            </a:r>
            <a:r>
              <a:rPr lang="en-US" sz="2000" dirty="0"/>
              <a:t> service = new </a:t>
            </a:r>
            <a:r>
              <a:rPr lang="en-US" sz="2000" dirty="0" err="1"/>
              <a:t>PaymentService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“bitcoin”, </a:t>
            </a:r>
            <a:r>
              <a:rPr lang="en-US" sz="2000" dirty="0"/>
              <a:t>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</a:t>
            </a:r>
            <a:r>
              <a:rPr lang="en-US" sz="2000" dirty="0" err="1">
                <a:solidFill>
                  <a:srgbClr val="A94A0F"/>
                </a:solidFill>
              </a:rPr>
              <a:t>paypal</a:t>
            </a:r>
            <a:r>
              <a:rPr lang="en-US" sz="2000" dirty="0">
                <a:solidFill>
                  <a:srgbClr val="A94A0F"/>
                </a:solidFill>
              </a:rPr>
              <a:t>”,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service.PayerSalaire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“virement”,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339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868126" y="766732"/>
            <a:ext cx="6455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solidFill>
                <a:schemeClr val="bg1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PaymentContext</a:t>
            </a:r>
            <a:r>
              <a:rPr lang="en-US" sz="2000" dirty="0">
                <a:solidFill>
                  <a:schemeClr val="bg1"/>
                </a:solidFill>
              </a:rPr>
              <a:t> payment = new </a:t>
            </a:r>
            <a:r>
              <a:rPr lang="en-US" sz="2000" dirty="0" err="1">
                <a:solidFill>
                  <a:schemeClr val="bg1"/>
                </a:solidFill>
              </a:rPr>
              <a:t>PaymentContext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payment.SetStrategy</a:t>
            </a:r>
            <a:r>
              <a:rPr lang="en-US" sz="2000" dirty="0">
                <a:solidFill>
                  <a:schemeClr val="bg1"/>
                </a:solidFill>
              </a:rPr>
              <a:t>(new </a:t>
            </a:r>
            <a:r>
              <a:rPr lang="en-US" sz="2000" dirty="0" err="1">
                <a:solidFill>
                  <a:schemeClr val="bg1"/>
                </a:solidFill>
              </a:rPr>
              <a:t>PayPalStrategy</a:t>
            </a:r>
            <a:r>
              <a:rPr lang="en-US" sz="2000" dirty="0">
                <a:solidFill>
                  <a:schemeClr val="bg1"/>
                </a:solidFill>
              </a:rPr>
              <a:t>());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(doc);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infir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b="0" i="0" dirty="0" err="1">
                <a:solidFill>
                  <a:schemeClr val="bg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068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868126" y="766732"/>
            <a:ext cx="6455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 payment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();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payment.SetStrategy</a:t>
            </a:r>
            <a:r>
              <a:rPr lang="en-US" sz="2000" dirty="0">
                <a:solidFill>
                  <a:schemeClr val="bg1"/>
                </a:solidFill>
              </a:rPr>
              <a:t>(new </a:t>
            </a:r>
            <a:r>
              <a:rPr lang="en-US" sz="2000" dirty="0" err="1">
                <a:solidFill>
                  <a:schemeClr val="bg1"/>
                </a:solidFill>
              </a:rPr>
              <a:t>PayPalStrategy</a:t>
            </a:r>
            <a:r>
              <a:rPr lang="en-US" sz="2000" dirty="0">
                <a:solidFill>
                  <a:schemeClr val="bg1"/>
                </a:solidFill>
              </a:rPr>
              <a:t>());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(doc);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infir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b="0" i="0" dirty="0" err="1">
                <a:solidFill>
                  <a:schemeClr val="bg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213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868126" y="766732"/>
            <a:ext cx="6455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 payment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payment.SetStrategy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PayPalStrategy</a:t>
            </a:r>
            <a:r>
              <a:rPr lang="en-US" sz="2000" dirty="0"/>
              <a:t>());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(doc);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infir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payment.Payer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b="0" i="0" dirty="0" err="1">
                <a:solidFill>
                  <a:schemeClr val="bg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108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868126" y="766732"/>
            <a:ext cx="6455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 payment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payment.SetStrategy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PayPalStrategy</a:t>
            </a:r>
            <a:r>
              <a:rPr lang="en-US" sz="2000" dirty="0"/>
              <a:t>());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8628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868126" y="766732"/>
            <a:ext cx="6455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 payment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payment.SetStrategy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PayPalStrategy</a:t>
            </a:r>
            <a:r>
              <a:rPr lang="en-US" sz="2000" dirty="0"/>
              <a:t>());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  <p:pic>
        <p:nvPicPr>
          <p:cNvPr id="2" name="Picture 2" descr="Thats amazing - i'm not even mad that's amazing - Meme Generator">
            <a:extLst>
              <a:ext uri="{FF2B5EF4-FFF2-40B4-BE49-F238E27FC236}">
                <a16:creationId xmlns:a16="http://schemas.microsoft.com/office/drawing/2014/main" id="{F9EBDF45-72D2-D6AD-A05F-6060B18B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4301928"/>
            <a:ext cx="3402144" cy="22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76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868126" y="766732"/>
            <a:ext cx="6455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 payment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payment.SetStrategy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PayPalStrategy</a:t>
            </a:r>
            <a:r>
              <a:rPr lang="en-US" sz="2000" dirty="0"/>
              <a:t>());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4B0A2-FAE3-8059-5492-87B8A8C9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08" y="4521056"/>
            <a:ext cx="3467584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79B29-883C-BF7A-586C-E6FDE0F53E18}"/>
              </a:ext>
            </a:extLst>
          </p:cNvPr>
          <p:cNvSpPr txBox="1"/>
          <p:nvPr/>
        </p:nvSpPr>
        <p:spPr>
          <a:xfrm>
            <a:off x="10045700" y="4290223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BUT !!</a:t>
            </a:r>
          </a:p>
        </p:txBody>
      </p:sp>
    </p:spTree>
    <p:extLst>
      <p:ext uri="{BB962C8B-B14F-4D97-AF65-F5344CB8AC3E}">
        <p14:creationId xmlns:p14="http://schemas.microsoft.com/office/powerpoint/2010/main" val="2910814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w Meme GIFs | Tenor">
            <a:extLst>
              <a:ext uri="{FF2B5EF4-FFF2-40B4-BE49-F238E27FC236}">
                <a16:creationId xmlns:a16="http://schemas.microsoft.com/office/drawing/2014/main" id="{F72F8F3D-6E0A-C57B-174D-9144868A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07" y="2872408"/>
            <a:ext cx="2783785" cy="27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CA95E0-A0F3-A81A-C85E-E1A358AB7949}"/>
              </a:ext>
            </a:extLst>
          </p:cNvPr>
          <p:cNvSpPr txBox="1"/>
          <p:nvPr/>
        </p:nvSpPr>
        <p:spPr>
          <a:xfrm>
            <a:off x="2286751" y="894522"/>
            <a:ext cx="7698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Visitor</a:t>
            </a:r>
            <a:r>
              <a:rPr lang="en-US" sz="6600" dirty="0"/>
              <a:t> Design Pattern</a:t>
            </a:r>
          </a:p>
        </p:txBody>
      </p:sp>
      <p:pic>
        <p:nvPicPr>
          <p:cNvPr id="1028" name="Picture 4" descr="🎉 Party Popper Emoji">
            <a:extLst>
              <a:ext uri="{FF2B5EF4-FFF2-40B4-BE49-F238E27FC236}">
                <a16:creationId xmlns:a16="http://schemas.microsoft.com/office/drawing/2014/main" id="{4AAD0ABA-D0A8-6E85-CA67-739B5150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05" y="3588452"/>
            <a:ext cx="1351691" cy="13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🎉 Party Popper Emoji">
            <a:extLst>
              <a:ext uri="{FF2B5EF4-FFF2-40B4-BE49-F238E27FC236}">
                <a16:creationId xmlns:a16="http://schemas.microsoft.com/office/drawing/2014/main" id="{CA992AD8-40B1-E536-BD59-A658AE4A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2503" y="3588453"/>
            <a:ext cx="1351691" cy="13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04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288666" y="2828835"/>
            <a:ext cx="478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visit(Employee emp);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83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288666" y="2828835"/>
            <a:ext cx="478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visit(Employee emp);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A1F24-521B-D251-BF1B-5709529C6350}"/>
              </a:ext>
            </a:extLst>
          </p:cNvPr>
          <p:cNvSpPr txBox="1"/>
          <p:nvPr/>
        </p:nvSpPr>
        <p:spPr>
          <a:xfrm>
            <a:off x="5404368" y="276030"/>
            <a:ext cx="6372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PayPalVisitor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visit(Employee emp)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PayPal”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2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1 - </a:t>
            </a:r>
            <a:r>
              <a:rPr lang="en-US" sz="4000" dirty="0" err="1"/>
              <a:t>Chaque</a:t>
            </a:r>
            <a:r>
              <a:rPr lang="en-US" sz="4000" dirty="0"/>
              <a:t> </a:t>
            </a:r>
            <a:r>
              <a:rPr lang="en-US" sz="4000" dirty="0" err="1"/>
              <a:t>employé</a:t>
            </a:r>
            <a:r>
              <a:rPr lang="en-US" sz="4000" dirty="0"/>
              <a:t> a un </a:t>
            </a:r>
            <a:r>
              <a:rPr lang="en-US" sz="4000" dirty="0" err="1"/>
              <a:t>salaire</a:t>
            </a:r>
            <a:r>
              <a:rPr lang="en-US" sz="4000" dirty="0"/>
              <a:t> </a:t>
            </a:r>
            <a:r>
              <a:rPr lang="en-US" sz="4000" dirty="0" err="1"/>
              <a:t>différent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7691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288666" y="2828835"/>
            <a:ext cx="478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visit(Employee emp);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A1F24-521B-D251-BF1B-5709529C6350}"/>
              </a:ext>
            </a:extLst>
          </p:cNvPr>
          <p:cNvSpPr txBox="1"/>
          <p:nvPr/>
        </p:nvSpPr>
        <p:spPr>
          <a:xfrm>
            <a:off x="5404368" y="276030"/>
            <a:ext cx="6372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PayPalVisitor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visit(Employee emp)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PayPal”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VirementVisitor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visit(Employee emp)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0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288666" y="2828835"/>
            <a:ext cx="478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visit(Employee emp);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A1F24-521B-D251-BF1B-5709529C6350}"/>
              </a:ext>
            </a:extLst>
          </p:cNvPr>
          <p:cNvSpPr txBox="1"/>
          <p:nvPr/>
        </p:nvSpPr>
        <p:spPr>
          <a:xfrm>
            <a:off x="5404368" y="276030"/>
            <a:ext cx="63722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PayPalVisitor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visit(Employee emp)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PayPal”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VirementVisitor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visit(Employee emp)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BitcoinVisitor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visit(Employee emp)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938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861776" y="2305615"/>
            <a:ext cx="6468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abstract class</a:t>
            </a:r>
            <a:r>
              <a:rPr lang="en-US" sz="2000" dirty="0"/>
              <a:t> Employee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abstract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IPayerVisitor</a:t>
            </a:r>
            <a:r>
              <a:rPr lang="en-US" sz="2000" dirty="0"/>
              <a:t> method);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611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766526" y="344504"/>
            <a:ext cx="6658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IPayerVisitor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 </a:t>
            </a:r>
            <a:r>
              <a:rPr lang="en-US" sz="2000" dirty="0" err="1"/>
              <a:t>method.visit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this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0B1FC-2BF5-50E7-4B09-E48261341596}"/>
              </a:ext>
            </a:extLst>
          </p:cNvPr>
          <p:cNvSpPr txBox="1"/>
          <p:nvPr/>
        </p:nvSpPr>
        <p:spPr>
          <a:xfrm>
            <a:off x="2766526" y="2462009"/>
            <a:ext cx="6658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Infermier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IPayerVisitor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 </a:t>
            </a:r>
            <a:r>
              <a:rPr lang="en-US" sz="2000" dirty="0" err="1"/>
              <a:t>method.visit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this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7C396-9385-8175-1156-6F3C374D8383}"/>
              </a:ext>
            </a:extLst>
          </p:cNvPr>
          <p:cNvSpPr txBox="1"/>
          <p:nvPr/>
        </p:nvSpPr>
        <p:spPr>
          <a:xfrm>
            <a:off x="2766525" y="4579514"/>
            <a:ext cx="6658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IPayerVisitor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 </a:t>
            </a:r>
            <a:r>
              <a:rPr lang="en-US" sz="2000" dirty="0" err="1"/>
              <a:t>method.visit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this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875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A5752-FDCE-A43A-4B61-A88CA9B51B8C}"/>
              </a:ext>
            </a:extLst>
          </p:cNvPr>
          <p:cNvSpPr txBox="1"/>
          <p:nvPr/>
        </p:nvSpPr>
        <p:spPr>
          <a:xfrm>
            <a:off x="2868126" y="766732"/>
            <a:ext cx="6455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lvl="1"/>
            <a:endParaRPr lang="en-US" sz="20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 payment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PaymentContext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payment.SetStrategy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PayPalStrategy</a:t>
            </a:r>
            <a:r>
              <a:rPr lang="en-US" sz="2000" dirty="0"/>
              <a:t>());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(doc);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payment.Payer</a:t>
            </a:r>
            <a:r>
              <a:rPr lang="en-US" sz="2000" dirty="0"/>
              <a:t>(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243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384809" y="1536174"/>
            <a:ext cx="5422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chemeClr val="bg1"/>
                </a:solidFill>
              </a:rPr>
              <a:t>doc.PayerSalaire</a:t>
            </a:r>
            <a:r>
              <a:rPr lang="en-US" sz="2000" dirty="0">
                <a:solidFill>
                  <a:schemeClr val="bg1"/>
                </a:solidFill>
              </a:rPr>
              <a:t>(new </a:t>
            </a:r>
            <a:r>
              <a:rPr lang="en-US" sz="2000" dirty="0" err="1">
                <a:solidFill>
                  <a:schemeClr val="bg1"/>
                </a:solidFill>
              </a:rPr>
              <a:t>CashVisitor</a:t>
            </a:r>
            <a:r>
              <a:rPr lang="en-US" sz="2000" dirty="0">
                <a:solidFill>
                  <a:schemeClr val="bg1"/>
                </a:solidFill>
              </a:rPr>
              <a:t>());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infir</a:t>
            </a:r>
            <a:r>
              <a:rPr lang="en-US" sz="2000" dirty="0" err="1">
                <a:solidFill>
                  <a:schemeClr val="bg1"/>
                </a:solidFill>
              </a:rPr>
              <a:t>.PayerSalaire</a:t>
            </a:r>
            <a:r>
              <a:rPr lang="en-US" sz="2000" dirty="0">
                <a:solidFill>
                  <a:schemeClr val="bg1"/>
                </a:solidFill>
              </a:rPr>
              <a:t>(new </a:t>
            </a:r>
            <a:r>
              <a:rPr lang="en-US" sz="2000" dirty="0" err="1">
                <a:solidFill>
                  <a:schemeClr val="bg1"/>
                </a:solidFill>
              </a:rPr>
              <a:t>VirementVisitor</a:t>
            </a:r>
            <a:r>
              <a:rPr lang="en-US" sz="2000" dirty="0">
                <a:solidFill>
                  <a:schemeClr val="bg1"/>
                </a:solidFill>
              </a:rPr>
              <a:t>());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b="0" i="0" dirty="0" err="1">
                <a:solidFill>
                  <a:schemeClr val="bg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>
                <a:solidFill>
                  <a:schemeClr val="bg1"/>
                </a:solidFill>
              </a:rPr>
              <a:t>.PayerSalaire</a:t>
            </a:r>
            <a:r>
              <a:rPr lang="en-US" sz="2000" dirty="0">
                <a:solidFill>
                  <a:schemeClr val="bg1"/>
                </a:solidFill>
              </a:rPr>
              <a:t>(new </a:t>
            </a:r>
            <a:r>
              <a:rPr lang="en-US" sz="2000" dirty="0" err="1">
                <a:solidFill>
                  <a:schemeClr val="bg1"/>
                </a:solidFill>
              </a:rPr>
              <a:t>BitcoinVisitor</a:t>
            </a:r>
            <a:r>
              <a:rPr lang="en-US" sz="2000" dirty="0">
                <a:solidFill>
                  <a:schemeClr val="bg1"/>
                </a:solidFill>
              </a:rPr>
              <a:t>());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643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3384809" y="1536174"/>
            <a:ext cx="5422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doc.PayerSalaire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CashVisitor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VirementVisitor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BitcoinVisitor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554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9B403-30F8-3C46-3672-344114D67B13}"/>
              </a:ext>
            </a:extLst>
          </p:cNvPr>
          <p:cNvSpPr txBox="1"/>
          <p:nvPr/>
        </p:nvSpPr>
        <p:spPr>
          <a:xfrm>
            <a:off x="2713808" y="1239312"/>
            <a:ext cx="676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Implémentation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 err="1"/>
              <a:t>Diagramme</a:t>
            </a:r>
            <a:r>
              <a:rPr lang="en-US" sz="4800" b="1" dirty="0"/>
              <a:t> de </a:t>
            </a:r>
            <a:r>
              <a:rPr lang="en-US" sz="4800" b="1" dirty="0" err="1"/>
              <a:t>Classe</a:t>
            </a:r>
            <a:endParaRPr 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37394-0BEB-2D86-92A5-5247E97CC776}"/>
              </a:ext>
            </a:extLst>
          </p:cNvPr>
          <p:cNvSpPr txBox="1"/>
          <p:nvPr/>
        </p:nvSpPr>
        <p:spPr>
          <a:xfrm>
            <a:off x="3214552" y="3568959"/>
            <a:ext cx="5762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Strategy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585947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9B403-30F8-3C46-3672-344114D67B13}"/>
              </a:ext>
            </a:extLst>
          </p:cNvPr>
          <p:cNvSpPr txBox="1"/>
          <p:nvPr/>
        </p:nvSpPr>
        <p:spPr>
          <a:xfrm>
            <a:off x="2713808" y="1239312"/>
            <a:ext cx="676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Implémentation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 err="1"/>
              <a:t>Diagramme</a:t>
            </a:r>
            <a:r>
              <a:rPr lang="en-US" sz="4800" b="1" dirty="0"/>
              <a:t> de </a:t>
            </a:r>
            <a:r>
              <a:rPr lang="en-US" sz="4800" b="1" dirty="0" err="1"/>
              <a:t>Classe</a:t>
            </a:r>
            <a:endParaRPr 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37394-0BEB-2D86-92A5-5247E97CC776}"/>
              </a:ext>
            </a:extLst>
          </p:cNvPr>
          <p:cNvSpPr txBox="1"/>
          <p:nvPr/>
        </p:nvSpPr>
        <p:spPr>
          <a:xfrm>
            <a:off x="3214550" y="3568959"/>
            <a:ext cx="5762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24712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1" y="3363683"/>
            <a:ext cx="12192000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859623" y="1398034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1 - </a:t>
            </a:r>
            <a:r>
              <a:rPr lang="en-US" sz="4000" dirty="0" err="1"/>
              <a:t>Chaque</a:t>
            </a:r>
            <a:r>
              <a:rPr lang="en-US" sz="4000" dirty="0"/>
              <a:t> </a:t>
            </a:r>
            <a:r>
              <a:rPr lang="en-US" sz="4000" dirty="0" err="1"/>
              <a:t>employé</a:t>
            </a:r>
            <a:r>
              <a:rPr lang="en-US" sz="4000" dirty="0"/>
              <a:t> a un </a:t>
            </a:r>
            <a:r>
              <a:rPr lang="en-US" sz="4000" dirty="0" err="1"/>
              <a:t>salaire</a:t>
            </a:r>
            <a:r>
              <a:rPr lang="en-US" sz="4000" dirty="0"/>
              <a:t> different</a:t>
            </a:r>
          </a:p>
          <a:p>
            <a:endParaRPr lang="en-US" sz="4000" dirty="0"/>
          </a:p>
          <a:p>
            <a:r>
              <a:rPr lang="en-US" sz="4000" dirty="0"/>
              <a:t>2 - </a:t>
            </a:r>
            <a:r>
              <a:rPr lang="fr-FR" sz="4000" dirty="0"/>
              <a:t>L'hôpital a différentes façons de payer</a:t>
            </a:r>
          </a:p>
          <a:p>
            <a:pPr lvl="1"/>
            <a:r>
              <a:rPr lang="fr-FR" sz="4000" dirty="0"/>
              <a:t>le salaire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80761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1" y="3352252"/>
            <a:ext cx="12192000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859623" y="1398034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661856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38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6855303" y="3352252"/>
            <a:ext cx="5336698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859623" y="1398034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661856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2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6855303" y="3352252"/>
            <a:ext cx="5336698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544663" y="-94051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275776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27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6855303" y="3352252"/>
            <a:ext cx="5336698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544663" y="-94051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275776"/>
            <a:ext cx="5178491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3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544663" y="281501"/>
            <a:ext cx="5178491" cy="1961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38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6050F-983F-8885-FD16-B6BAFC58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765"/>
            <a:ext cx="12192000" cy="4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25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859BC-88F1-3A05-70E5-4C352BFDF772}"/>
              </a:ext>
            </a:extLst>
          </p:cNvPr>
          <p:cNvSpPr txBox="1"/>
          <p:nvPr/>
        </p:nvSpPr>
        <p:spPr>
          <a:xfrm>
            <a:off x="3611880" y="3244334"/>
            <a:ext cx="496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https://www.youtube.com/watch?v=TeZqKnC2gvA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34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wight Question Meme Generator - Imgflip">
            <a:extLst>
              <a:ext uri="{FF2B5EF4-FFF2-40B4-BE49-F238E27FC236}">
                <a16:creationId xmlns:a16="http://schemas.microsoft.com/office/drawing/2014/main" id="{0A787323-1BBF-ACDF-B2B8-99AE9BD6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52625"/>
            <a:ext cx="4286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72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questions? - Meme - MemesHappen">
            <a:extLst>
              <a:ext uri="{FF2B5EF4-FFF2-40B4-BE49-F238E27FC236}">
                <a16:creationId xmlns:a16="http://schemas.microsoft.com/office/drawing/2014/main" id="{7D040BE0-DDB7-8961-DA9F-C412324C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756727"/>
            <a:ext cx="4381500" cy="33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362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1 Nice Looking Thank You Memes. Some Are Fun Puns">
            <a:extLst>
              <a:ext uri="{FF2B5EF4-FFF2-40B4-BE49-F238E27FC236}">
                <a16:creationId xmlns:a16="http://schemas.microsoft.com/office/drawing/2014/main" id="{7E168FCF-E44D-D6D9-DAE5-A0BAE219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733" y="1323975"/>
            <a:ext cx="7484534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1 -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Chaque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employé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a un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salaire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different</a:t>
            </a:r>
          </a:p>
          <a:p>
            <a:endParaRPr lang="en-US" sz="4000" dirty="0"/>
          </a:p>
          <a:p>
            <a:r>
              <a:rPr lang="en-US" sz="4000" dirty="0"/>
              <a:t>2 - </a:t>
            </a:r>
            <a:r>
              <a:rPr lang="fr-FR" sz="4000" u="sng" dirty="0"/>
              <a:t>L'hôpital a différentes façons de payer</a:t>
            </a:r>
          </a:p>
          <a:p>
            <a:pPr lvl="1"/>
            <a:r>
              <a:rPr lang="fr-FR" sz="4000" u="sng" dirty="0"/>
              <a:t>le salaire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66430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741E8-D088-F711-475A-A5CC3C83DAC4}"/>
              </a:ext>
            </a:extLst>
          </p:cNvPr>
          <p:cNvSpPr txBox="1"/>
          <p:nvPr/>
        </p:nvSpPr>
        <p:spPr>
          <a:xfrm>
            <a:off x="1412032" y="1427584"/>
            <a:ext cx="9367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L'hôpital peut rémunérer ses employés par 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24CA0-971B-DD2C-1804-7B5123E84347}"/>
              </a:ext>
            </a:extLst>
          </p:cNvPr>
          <p:cNvSpPr txBox="1"/>
          <p:nvPr/>
        </p:nvSpPr>
        <p:spPr>
          <a:xfrm>
            <a:off x="4845079" y="2828246"/>
            <a:ext cx="2501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Virement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PayPal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200879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2768</Words>
  <Application>Microsoft Office PowerPoint</Application>
  <PresentationFormat>Widescreen</PresentationFormat>
  <Paragraphs>747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Yassine KLILICH</dc:creator>
  <cp:lastModifiedBy>Yassine KLILICH</cp:lastModifiedBy>
  <cp:revision>255</cp:revision>
  <dcterms:created xsi:type="dcterms:W3CDTF">2023-06-19T19:29:07Z</dcterms:created>
  <dcterms:modified xsi:type="dcterms:W3CDTF">2023-06-24T07:37:57Z</dcterms:modified>
</cp:coreProperties>
</file>