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70" r:id="rId4"/>
    <p:sldId id="271" r:id="rId5"/>
    <p:sldId id="272" r:id="rId6"/>
    <p:sldId id="273" r:id="rId7"/>
    <p:sldId id="274" r:id="rId8"/>
    <p:sldId id="275" r:id="rId9"/>
    <p:sldId id="276" r:id="rId10"/>
    <p:sldId id="277" r:id="rId11"/>
    <p:sldId id="278"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6"/>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9267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4148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08174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6806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86543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9357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8397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77245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7107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539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5936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2351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946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44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4600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5950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0322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64DE79-268F-4C1A-8933-263129D2AF90}" type="datetimeFigureOut">
              <a:rPr lang="en-US" smtClean="0"/>
              <a:t>10/12/2021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9754150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779600" cy="233910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Cab </a:t>
            </a:r>
            <a:r>
              <a:rPr lang="en-US" sz="4000" dirty="0" err="1"/>
              <a:t>investement</a:t>
            </a:r>
            <a:r>
              <a:rPr lang="en-US" sz="4000" dirty="0"/>
              <a:t> company</a:t>
            </a:r>
          </a:p>
          <a:p>
            <a:endParaRPr lang="en-US" sz="4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E9D4-38EE-4B51-A260-0866D8F164BF}"/>
              </a:ext>
            </a:extLst>
          </p:cNvPr>
          <p:cNvSpPr>
            <a:spLocks noGrp="1"/>
          </p:cNvSpPr>
          <p:nvPr>
            <p:ph type="title"/>
          </p:nvPr>
        </p:nvSpPr>
        <p:spPr/>
        <p:txBody>
          <a:bodyPr/>
          <a:lstStyle/>
          <a:p>
            <a:r>
              <a:rPr lang="en-US" sz="4000" b="1" dirty="0">
                <a:solidFill>
                  <a:srgbClr val="FF6600"/>
                </a:solidFill>
                <a:latin typeface="+mj-lt"/>
              </a:rPr>
              <a:t> Customer analysis based on ride distance</a:t>
            </a:r>
            <a:endParaRPr lang="fr-FR" dirty="0">
              <a:solidFill>
                <a:srgbClr val="FF6600"/>
              </a:solidFill>
            </a:endParaRPr>
          </a:p>
        </p:txBody>
      </p:sp>
      <p:sp>
        <p:nvSpPr>
          <p:cNvPr id="3" name="Text Placeholder 2">
            <a:extLst>
              <a:ext uri="{FF2B5EF4-FFF2-40B4-BE49-F238E27FC236}">
                <a16:creationId xmlns:a16="http://schemas.microsoft.com/office/drawing/2014/main" id="{8BCAAE67-CC65-46FA-89BB-A9ED24A9FEE3}"/>
              </a:ext>
            </a:extLst>
          </p:cNvPr>
          <p:cNvSpPr>
            <a:spLocks noGrp="1"/>
          </p:cNvSpPr>
          <p:nvPr>
            <p:ph type="body" idx="1"/>
          </p:nvPr>
        </p:nvSpPr>
        <p:spPr/>
        <p:txBody>
          <a:bodyPr/>
          <a:lstStyle/>
          <a:p>
            <a:endParaRPr lang="fr-FR"/>
          </a:p>
        </p:txBody>
      </p:sp>
      <p:pic>
        <p:nvPicPr>
          <p:cNvPr id="8" name="Content Placeholder 7">
            <a:extLst>
              <a:ext uri="{FF2B5EF4-FFF2-40B4-BE49-F238E27FC236}">
                <a16:creationId xmlns:a16="http://schemas.microsoft.com/office/drawing/2014/main" id="{D1CF40D0-90A8-4100-81AB-1C480CD8E5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24499" y="2761271"/>
            <a:ext cx="4039164" cy="2648320"/>
          </a:xfrm>
        </p:spPr>
      </p:pic>
      <p:sp>
        <p:nvSpPr>
          <p:cNvPr id="5" name="Text Placeholder 4">
            <a:extLst>
              <a:ext uri="{FF2B5EF4-FFF2-40B4-BE49-F238E27FC236}">
                <a16:creationId xmlns:a16="http://schemas.microsoft.com/office/drawing/2014/main" id="{DD839237-189D-4B00-824F-9EA4E1A1B59A}"/>
              </a:ext>
            </a:extLst>
          </p:cNvPr>
          <p:cNvSpPr>
            <a:spLocks noGrp="1"/>
          </p:cNvSpPr>
          <p:nvPr>
            <p:ph type="body" sz="quarter" idx="3"/>
          </p:nvPr>
        </p:nvSpPr>
        <p:spPr/>
        <p:txBody>
          <a:bodyPr/>
          <a:lstStyle/>
          <a:p>
            <a:endParaRPr lang="fr-FR"/>
          </a:p>
        </p:txBody>
      </p:sp>
      <p:sp>
        <p:nvSpPr>
          <p:cNvPr id="6" name="Content Placeholder 5">
            <a:extLst>
              <a:ext uri="{FF2B5EF4-FFF2-40B4-BE49-F238E27FC236}">
                <a16:creationId xmlns:a16="http://schemas.microsoft.com/office/drawing/2014/main" id="{0EF16BAB-9E48-4C0F-8A1B-DE98CF640780}"/>
              </a:ext>
            </a:extLst>
          </p:cNvPr>
          <p:cNvSpPr>
            <a:spLocks noGrp="1"/>
          </p:cNvSpPr>
          <p:nvPr>
            <p:ph sz="quarter" idx="4"/>
          </p:nvPr>
        </p:nvSpPr>
        <p:spPr/>
        <p:txBody>
          <a:bodyPr/>
          <a:lstStyle/>
          <a:p>
            <a:pPr marL="285750" indent="-285750">
              <a:buFont typeface="Arial" panose="020B0604020202020204" pitchFamily="34" charset="0"/>
              <a:buChar char="•"/>
            </a:pPr>
            <a:r>
              <a:rPr lang="en-US" dirty="0"/>
              <a:t>5-35 KM trips are contributing   </a:t>
            </a:r>
          </a:p>
          <a:p>
            <a:r>
              <a:rPr lang="en-US" dirty="0"/>
              <a:t>      more In both the cabs profit </a:t>
            </a:r>
          </a:p>
          <a:p>
            <a:endParaRPr lang="en-US" dirty="0"/>
          </a:p>
          <a:p>
            <a:pPr marL="285750" indent="-285750">
              <a:buFont typeface="Arial" panose="020B0604020202020204" pitchFamily="34" charset="0"/>
              <a:buChar char="•"/>
            </a:pPr>
            <a:r>
              <a:rPr lang="en-US" dirty="0"/>
              <a:t>Yellow cab has better customer reach for long and short ride distance,</a:t>
            </a:r>
          </a:p>
          <a:p>
            <a:endParaRPr lang="fr-FR" dirty="0"/>
          </a:p>
        </p:txBody>
      </p:sp>
    </p:spTree>
    <p:extLst>
      <p:ext uri="{BB962C8B-B14F-4D97-AF65-F5344CB8AC3E}">
        <p14:creationId xmlns:p14="http://schemas.microsoft.com/office/powerpoint/2010/main" val="95392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6955-B513-4790-AF5C-E5CBA840383E}"/>
              </a:ext>
            </a:extLst>
          </p:cNvPr>
          <p:cNvSpPr>
            <a:spLocks noGrp="1"/>
          </p:cNvSpPr>
          <p:nvPr>
            <p:ph type="title"/>
          </p:nvPr>
        </p:nvSpPr>
        <p:spPr/>
        <p:txBody>
          <a:bodyPr/>
          <a:lstStyle/>
          <a:p>
            <a:r>
              <a:rPr lang="fr-FR" dirty="0" err="1">
                <a:solidFill>
                  <a:srgbClr val="FF6600"/>
                </a:solidFill>
              </a:rPr>
              <a:t>Recommendation</a:t>
            </a:r>
            <a:endParaRPr lang="fr-FR" dirty="0">
              <a:solidFill>
                <a:srgbClr val="FF6600"/>
              </a:solidFill>
            </a:endParaRPr>
          </a:p>
        </p:txBody>
      </p:sp>
      <p:sp>
        <p:nvSpPr>
          <p:cNvPr id="3" name="Content Placeholder 2">
            <a:extLst>
              <a:ext uri="{FF2B5EF4-FFF2-40B4-BE49-F238E27FC236}">
                <a16:creationId xmlns:a16="http://schemas.microsoft.com/office/drawing/2014/main" id="{CB8C651E-1544-4C94-BE1F-A79D8055CC02}"/>
              </a:ext>
            </a:extLst>
          </p:cNvPr>
          <p:cNvSpPr>
            <a:spLocks noGrp="1"/>
          </p:cNvSpPr>
          <p:nvPr>
            <p:ph idx="1"/>
          </p:nvPr>
        </p:nvSpPr>
        <p:spPr/>
        <p:txBody>
          <a:bodyPr>
            <a:normAutofit fontScale="70000" lnSpcReduction="20000"/>
          </a:bodyPr>
          <a:lstStyle/>
          <a:p>
            <a:r>
              <a:rPr lang="en-US" sz="2000" dirty="0"/>
              <a:t>We have evaluated both the cab companies on following points and found Yellow cab better than Pink cab:</a:t>
            </a:r>
          </a:p>
          <a:p>
            <a:endParaRPr lang="en-US" sz="2000" b="1" dirty="0"/>
          </a:p>
          <a:p>
            <a:pPr marL="285750" indent="-285750">
              <a:buFont typeface="Arial" panose="020B0604020202020204" pitchFamily="34" charset="0"/>
              <a:buChar char="•"/>
            </a:pPr>
            <a:r>
              <a:rPr lang="en-US" sz="2000" b="1" dirty="0"/>
              <a:t>Customer Reach  : </a:t>
            </a:r>
            <a:r>
              <a:rPr lang="en-US" sz="2000" dirty="0"/>
              <a:t>Yellow cab has higher customer reach in 25 cities while Pink cab has higher customer reach in 4 cities. We have also observed that Yellow cab is doing good in covering other cab users as compared to Pink cab.</a:t>
            </a:r>
          </a:p>
          <a:p>
            <a:pPr marL="36900" indent="0">
              <a:buNone/>
            </a:pPr>
            <a:endParaRPr lang="en-US" sz="2000" dirty="0"/>
          </a:p>
          <a:p>
            <a:pPr marL="285750" indent="-285750">
              <a:buFont typeface="Arial" panose="020B0604020202020204" pitchFamily="34" charset="0"/>
              <a:buChar char="•"/>
            </a:pPr>
            <a:r>
              <a:rPr lang="en-US" sz="2000" b="1" dirty="0"/>
              <a:t>Age wise Reach : </a:t>
            </a:r>
            <a:r>
              <a:rPr lang="en-US" sz="20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Average Profit per KM: </a:t>
            </a:r>
            <a:r>
              <a:rPr lang="en-US" sz="2000" dirty="0"/>
              <a:t>Yellow cab’s average profit per KM is almost three times the average profit per KM of the Pink cab.</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Income wise Reach :</a:t>
            </a:r>
            <a:r>
              <a:rPr lang="en-US" sz="2000" dirty="0"/>
              <a:t>Both the cabs are very popular in high and medium income class but here also Yellow cab is performing better than Pink cab in offering their services to all the three income class group (low, medium and high)</a:t>
            </a:r>
          </a:p>
          <a:p>
            <a:endParaRPr lang="en-US" sz="2000" dirty="0"/>
          </a:p>
          <a:p>
            <a:r>
              <a:rPr lang="en-US" sz="2000" b="1"/>
              <a:t>On </a:t>
            </a:r>
            <a:r>
              <a:rPr lang="en-US" sz="2000" b="1" dirty="0"/>
              <a:t>the basis of above point , we will recommend Yellow cab for investment.</a:t>
            </a:r>
          </a:p>
          <a:p>
            <a:endParaRPr lang="fr-FR" dirty="0"/>
          </a:p>
        </p:txBody>
      </p:sp>
    </p:spTree>
    <p:extLst>
      <p:ext uri="{BB962C8B-B14F-4D97-AF65-F5344CB8AC3E}">
        <p14:creationId xmlns:p14="http://schemas.microsoft.com/office/powerpoint/2010/main" val="157441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6281-767F-4817-8EBD-39F5BDC283B0}"/>
              </a:ext>
            </a:extLst>
          </p:cNvPr>
          <p:cNvSpPr>
            <a:spLocks noGrp="1"/>
          </p:cNvSpPr>
          <p:nvPr>
            <p:ph type="title"/>
          </p:nvPr>
        </p:nvSpPr>
        <p:spPr/>
        <p:txBody>
          <a:bodyPr/>
          <a:lstStyle/>
          <a:p>
            <a:r>
              <a:rPr lang="fr-FR" dirty="0" err="1">
                <a:solidFill>
                  <a:srgbClr val="FF6600"/>
                </a:solidFill>
              </a:rPr>
              <a:t>Problem</a:t>
            </a:r>
            <a:r>
              <a:rPr lang="fr-FR" dirty="0">
                <a:solidFill>
                  <a:srgbClr val="FF6600"/>
                </a:solidFill>
              </a:rPr>
              <a:t> </a:t>
            </a:r>
            <a:r>
              <a:rPr lang="fr-FR" dirty="0" err="1">
                <a:solidFill>
                  <a:srgbClr val="FF6600"/>
                </a:solidFill>
              </a:rPr>
              <a:t>Statement</a:t>
            </a:r>
            <a:endParaRPr lang="fr-FR" dirty="0">
              <a:solidFill>
                <a:srgbClr val="FF6600"/>
              </a:solidFill>
            </a:endParaRPr>
          </a:p>
        </p:txBody>
      </p:sp>
      <p:sp>
        <p:nvSpPr>
          <p:cNvPr id="3" name="Content Placeholder 2">
            <a:extLst>
              <a:ext uri="{FF2B5EF4-FFF2-40B4-BE49-F238E27FC236}">
                <a16:creationId xmlns:a16="http://schemas.microsoft.com/office/drawing/2014/main" id="{0954B6A0-FF08-4694-A885-F9C128972776}"/>
              </a:ext>
            </a:extLst>
          </p:cNvPr>
          <p:cNvSpPr>
            <a:spLocks noGrp="1"/>
          </p:cNvSpPr>
          <p:nvPr>
            <p:ph idx="1"/>
          </p:nvPr>
        </p:nvSpPr>
        <p:spPr/>
        <p:txBody>
          <a:bodyPr/>
          <a:lstStyle/>
          <a:p>
            <a:r>
              <a:rPr lang="en-US" sz="2000" dirty="0"/>
              <a:t>XYZ is a private equity firm in US. Due to remarkable growth in the Cab Industry in last few years and multiple key players in the market, it is planning for an investment in Cab industry. </a:t>
            </a:r>
          </a:p>
          <a:p>
            <a:pPr marL="0" indent="0">
              <a:buNone/>
            </a:pPr>
            <a:endParaRPr lang="en-US" sz="2000" dirty="0"/>
          </a:p>
          <a:p>
            <a:r>
              <a:rPr lang="en-US" sz="2000" dirty="0"/>
              <a:t>Objective : Provide insights to help XYZ firm in deciding on the right company to invest in.</a:t>
            </a:r>
          </a:p>
          <a:p>
            <a:endParaRPr lang="fr-FR" dirty="0"/>
          </a:p>
        </p:txBody>
      </p:sp>
    </p:spTree>
    <p:extLst>
      <p:ext uri="{BB962C8B-B14F-4D97-AF65-F5344CB8AC3E}">
        <p14:creationId xmlns:p14="http://schemas.microsoft.com/office/powerpoint/2010/main" val="232947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DAF4-1433-41BE-B115-F6893A0B0CBD}"/>
              </a:ext>
            </a:extLst>
          </p:cNvPr>
          <p:cNvSpPr>
            <a:spLocks noGrp="1"/>
          </p:cNvSpPr>
          <p:nvPr>
            <p:ph type="title"/>
          </p:nvPr>
        </p:nvSpPr>
        <p:spPr/>
        <p:txBody>
          <a:bodyPr/>
          <a:lstStyle/>
          <a:p>
            <a:r>
              <a:rPr lang="fr-FR" dirty="0" err="1">
                <a:solidFill>
                  <a:srgbClr val="FF6600"/>
                </a:solidFill>
              </a:rPr>
              <a:t>Approach</a:t>
            </a:r>
            <a:endParaRPr lang="fr-FR" dirty="0">
              <a:solidFill>
                <a:srgbClr val="FF6600"/>
              </a:solidFill>
            </a:endParaRPr>
          </a:p>
        </p:txBody>
      </p:sp>
      <p:sp>
        <p:nvSpPr>
          <p:cNvPr id="3" name="Content Placeholder 2">
            <a:extLst>
              <a:ext uri="{FF2B5EF4-FFF2-40B4-BE49-F238E27FC236}">
                <a16:creationId xmlns:a16="http://schemas.microsoft.com/office/drawing/2014/main" id="{2920D8EA-88F5-4750-A92E-F01CED333987}"/>
              </a:ext>
            </a:extLst>
          </p:cNvPr>
          <p:cNvSpPr>
            <a:spLocks noGrp="1"/>
          </p:cNvSpPr>
          <p:nvPr>
            <p:ph idx="1"/>
          </p:nvPr>
        </p:nvSpPr>
        <p:spPr/>
        <p:txBody>
          <a:bodyPr/>
          <a:lstStyle/>
          <a:p>
            <a:pPr marL="0" indent="0">
              <a:buNone/>
            </a:pPr>
            <a:r>
              <a:rPr lang="en-US" sz="2000" dirty="0"/>
              <a:t>The analysis has been divided into four parts: </a:t>
            </a:r>
          </a:p>
          <a:p>
            <a:r>
              <a:rPr lang="en-US" sz="2000" dirty="0"/>
              <a:t>Data summary </a:t>
            </a:r>
          </a:p>
          <a:p>
            <a:r>
              <a:rPr lang="en-US" dirty="0"/>
              <a:t>Analyzing each cab company in light of different factors,</a:t>
            </a:r>
            <a:endParaRPr lang="en-US" sz="2000" dirty="0"/>
          </a:p>
          <a:p>
            <a:r>
              <a:rPr lang="en-US" sz="2000" dirty="0"/>
              <a:t>Finding the most profitable Cab company </a:t>
            </a:r>
          </a:p>
          <a:p>
            <a:r>
              <a:rPr lang="en-US" sz="2000" dirty="0"/>
              <a:t>Recommendations for investment</a:t>
            </a:r>
            <a:endParaRPr lang="fr-FR" dirty="0"/>
          </a:p>
        </p:txBody>
      </p:sp>
    </p:spTree>
    <p:extLst>
      <p:ext uri="{BB962C8B-B14F-4D97-AF65-F5344CB8AC3E}">
        <p14:creationId xmlns:p14="http://schemas.microsoft.com/office/powerpoint/2010/main" val="151151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A1F38-7651-45E4-B922-EC6876D54D18}"/>
              </a:ext>
            </a:extLst>
          </p:cNvPr>
          <p:cNvSpPr>
            <a:spLocks noGrp="1"/>
          </p:cNvSpPr>
          <p:nvPr>
            <p:ph type="title"/>
          </p:nvPr>
        </p:nvSpPr>
        <p:spPr/>
        <p:txBody>
          <a:bodyPr/>
          <a:lstStyle/>
          <a:p>
            <a:r>
              <a:rPr lang="fr-FR" dirty="0">
                <a:solidFill>
                  <a:srgbClr val="FF6600"/>
                </a:solidFill>
              </a:rPr>
              <a:t>Data </a:t>
            </a:r>
            <a:r>
              <a:rPr lang="fr-FR" dirty="0" err="1">
                <a:solidFill>
                  <a:srgbClr val="FF6600"/>
                </a:solidFill>
              </a:rPr>
              <a:t>Summary</a:t>
            </a:r>
            <a:endParaRPr lang="fr-FR" dirty="0">
              <a:solidFill>
                <a:srgbClr val="FF6600"/>
              </a:solidFill>
            </a:endParaRPr>
          </a:p>
        </p:txBody>
      </p:sp>
      <p:sp>
        <p:nvSpPr>
          <p:cNvPr id="6" name="Content Placeholder 5">
            <a:extLst>
              <a:ext uri="{FF2B5EF4-FFF2-40B4-BE49-F238E27FC236}">
                <a16:creationId xmlns:a16="http://schemas.microsoft.com/office/drawing/2014/main" id="{90CE1031-C85E-4EC2-9637-CA5CDC30DBC9}"/>
              </a:ext>
            </a:extLst>
          </p:cNvPr>
          <p:cNvSpPr>
            <a:spLocks noGrp="1"/>
          </p:cNvSpPr>
          <p:nvPr>
            <p:ph idx="1"/>
          </p:nvPr>
        </p:nvSpPr>
        <p:spPr/>
        <p:txBody>
          <a:bodyPr>
            <a:normAutofit fontScale="25000" lnSpcReduction="20000"/>
          </a:bodyPr>
          <a:lstStyle/>
          <a:p>
            <a:pPr marL="285750" indent="-285750">
              <a:buFont typeface="Arial" panose="020B0604020202020204" pitchFamily="34" charset="0"/>
              <a:buChar char="•"/>
            </a:pPr>
            <a:r>
              <a:rPr lang="en-US" sz="6400" dirty="0"/>
              <a:t>14 features</a:t>
            </a:r>
          </a:p>
          <a:p>
            <a:pPr marL="285750" indent="-285750">
              <a:buFont typeface="Arial" panose="020B0604020202020204" pitchFamily="34" charset="0"/>
              <a:buChar char="•"/>
            </a:pPr>
            <a:r>
              <a:rPr lang="en-US" sz="6400" dirty="0"/>
              <a:t>Timeframe of the data: 2016-01-31 to 2018-12-31</a:t>
            </a:r>
          </a:p>
          <a:p>
            <a:pPr marL="285750" indent="-285750">
              <a:buFont typeface="Arial" panose="020B0604020202020204" pitchFamily="34" charset="0"/>
              <a:buChar char="•"/>
            </a:pPr>
            <a:r>
              <a:rPr lang="en-US" sz="6400" dirty="0"/>
              <a:t>Total data points :355,032</a:t>
            </a:r>
          </a:p>
          <a:p>
            <a:endParaRPr lang="en-US" sz="6400" dirty="0"/>
          </a:p>
          <a:p>
            <a:endParaRPr lang="en-US" sz="6400" dirty="0"/>
          </a:p>
          <a:p>
            <a:r>
              <a:rPr lang="en-US" sz="6400" b="1" dirty="0"/>
              <a:t>Assumptions:</a:t>
            </a:r>
          </a:p>
          <a:p>
            <a:endParaRPr lang="en-US" sz="6400" b="1" dirty="0"/>
          </a:p>
          <a:p>
            <a:pPr marL="285750" indent="-285750">
              <a:buFont typeface="Arial" panose="020B0604020202020204" pitchFamily="34" charset="0"/>
              <a:buChar char="•"/>
            </a:pPr>
            <a:r>
              <a:rPr lang="en-US" sz="6400" dirty="0"/>
              <a:t>Outliers are present  in every  feature</a:t>
            </a:r>
          </a:p>
          <a:p>
            <a:endParaRPr lang="en-US" sz="6400" dirty="0"/>
          </a:p>
          <a:p>
            <a:endParaRPr lang="en-US" sz="6400" dirty="0"/>
          </a:p>
          <a:p>
            <a:pPr marL="285750" indent="-285750">
              <a:buFont typeface="Arial" panose="020B0604020202020204" pitchFamily="34" charset="0"/>
              <a:buChar char="•"/>
            </a:pPr>
            <a:r>
              <a:rPr lang="en-US" sz="6400" dirty="0"/>
              <a:t>Users feature of city dataset is treated as number of cab users in the city.</a:t>
            </a:r>
          </a:p>
          <a:p>
            <a:r>
              <a:rPr lang="en-US" sz="6400" dirty="0"/>
              <a:t>      we have assumed that this can be other cab users as well(including Yellow and</a:t>
            </a:r>
          </a:p>
          <a:p>
            <a:r>
              <a:rPr lang="en-US" sz="6400" dirty="0"/>
              <a:t>      Pink cab) </a:t>
            </a:r>
          </a:p>
          <a:p>
            <a:endParaRPr lang="fr-FR" dirty="0"/>
          </a:p>
        </p:txBody>
      </p:sp>
    </p:spTree>
    <p:extLst>
      <p:ext uri="{BB962C8B-B14F-4D97-AF65-F5344CB8AC3E}">
        <p14:creationId xmlns:p14="http://schemas.microsoft.com/office/powerpoint/2010/main" val="341723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97F5-978A-40F6-9B29-B092DE361D52}"/>
              </a:ext>
            </a:extLst>
          </p:cNvPr>
          <p:cNvSpPr>
            <a:spLocks noGrp="1"/>
          </p:cNvSpPr>
          <p:nvPr>
            <p:ph type="title"/>
          </p:nvPr>
        </p:nvSpPr>
        <p:spPr/>
        <p:txBody>
          <a:bodyPr/>
          <a:lstStyle/>
          <a:p>
            <a:r>
              <a:rPr lang="fr-FR" dirty="0" err="1">
                <a:solidFill>
                  <a:srgbClr val="FF6600"/>
                </a:solidFill>
              </a:rPr>
              <a:t>Gender</a:t>
            </a:r>
            <a:r>
              <a:rPr lang="fr-FR" dirty="0">
                <a:solidFill>
                  <a:srgbClr val="FF6600"/>
                </a:solidFill>
              </a:rPr>
              <a:t> </a:t>
            </a:r>
            <a:r>
              <a:rPr lang="fr-FR" dirty="0" err="1">
                <a:solidFill>
                  <a:srgbClr val="FF6600"/>
                </a:solidFill>
              </a:rPr>
              <a:t>wise</a:t>
            </a:r>
            <a:r>
              <a:rPr lang="fr-FR" dirty="0">
                <a:solidFill>
                  <a:srgbClr val="FF6600"/>
                </a:solidFill>
              </a:rPr>
              <a:t> </a:t>
            </a:r>
            <a:r>
              <a:rPr lang="fr-FR" dirty="0" err="1">
                <a:solidFill>
                  <a:srgbClr val="FF6600"/>
                </a:solidFill>
              </a:rPr>
              <a:t>customer</a:t>
            </a:r>
            <a:r>
              <a:rPr lang="fr-FR" dirty="0">
                <a:solidFill>
                  <a:srgbClr val="FF6600"/>
                </a:solidFill>
              </a:rPr>
              <a:t> </a:t>
            </a:r>
            <a:r>
              <a:rPr lang="fr-FR" dirty="0" err="1">
                <a:solidFill>
                  <a:srgbClr val="FF6600"/>
                </a:solidFill>
              </a:rPr>
              <a:t>analisis</a:t>
            </a:r>
            <a:endParaRPr lang="fr-FR" dirty="0">
              <a:solidFill>
                <a:srgbClr val="FF6600"/>
              </a:solidFill>
            </a:endParaRPr>
          </a:p>
        </p:txBody>
      </p:sp>
      <p:sp>
        <p:nvSpPr>
          <p:cNvPr id="3" name="Text Placeholder 2">
            <a:extLst>
              <a:ext uri="{FF2B5EF4-FFF2-40B4-BE49-F238E27FC236}">
                <a16:creationId xmlns:a16="http://schemas.microsoft.com/office/drawing/2014/main" id="{C2553DD9-D574-49EE-84DB-032635F8B65A}"/>
              </a:ext>
            </a:extLst>
          </p:cNvPr>
          <p:cNvSpPr>
            <a:spLocks noGrp="1"/>
          </p:cNvSpPr>
          <p:nvPr>
            <p:ph type="body" idx="1"/>
          </p:nvPr>
        </p:nvSpPr>
        <p:spPr/>
        <p:txBody>
          <a:bodyPr/>
          <a:lstStyle/>
          <a:p>
            <a:endParaRPr lang="fr-FR"/>
          </a:p>
        </p:txBody>
      </p:sp>
      <p:pic>
        <p:nvPicPr>
          <p:cNvPr id="8" name="Content Placeholder 7">
            <a:extLst>
              <a:ext uri="{FF2B5EF4-FFF2-40B4-BE49-F238E27FC236}">
                <a16:creationId xmlns:a16="http://schemas.microsoft.com/office/drawing/2014/main" id="{CD7CC26F-3A0F-422F-BDB7-5D4393BF06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67341" y="2823193"/>
            <a:ext cx="4153480" cy="2524477"/>
          </a:xfrm>
        </p:spPr>
      </p:pic>
      <p:sp>
        <p:nvSpPr>
          <p:cNvPr id="5" name="Text Placeholder 4">
            <a:extLst>
              <a:ext uri="{FF2B5EF4-FFF2-40B4-BE49-F238E27FC236}">
                <a16:creationId xmlns:a16="http://schemas.microsoft.com/office/drawing/2014/main" id="{D70B8D1D-8254-4A0A-B646-72ED4B1D899F}"/>
              </a:ext>
            </a:extLst>
          </p:cNvPr>
          <p:cNvSpPr>
            <a:spLocks noGrp="1"/>
          </p:cNvSpPr>
          <p:nvPr>
            <p:ph type="body" sz="quarter" idx="3"/>
          </p:nvPr>
        </p:nvSpPr>
        <p:spPr/>
        <p:txBody>
          <a:bodyPr/>
          <a:lstStyle/>
          <a:p>
            <a:endParaRPr lang="fr-FR"/>
          </a:p>
        </p:txBody>
      </p:sp>
      <p:sp>
        <p:nvSpPr>
          <p:cNvPr id="6" name="Content Placeholder 5">
            <a:extLst>
              <a:ext uri="{FF2B5EF4-FFF2-40B4-BE49-F238E27FC236}">
                <a16:creationId xmlns:a16="http://schemas.microsoft.com/office/drawing/2014/main" id="{30FC599B-E764-4DAF-9F31-F6FB66881C1F}"/>
              </a:ext>
            </a:extLst>
          </p:cNvPr>
          <p:cNvSpPr>
            <a:spLocks noGrp="1"/>
          </p:cNvSpPr>
          <p:nvPr>
            <p:ph sz="quarter" idx="4"/>
          </p:nvPr>
        </p:nvSpPr>
        <p:spPr/>
        <p:txBody>
          <a:bodyPr/>
          <a:lstStyle/>
          <a:p>
            <a:r>
              <a:rPr lang="en-US" b="0" i="0" dirty="0">
                <a:solidFill>
                  <a:schemeClr val="tx1"/>
                </a:solidFill>
                <a:effectLst/>
                <a:latin typeface="Helvetica Neue"/>
              </a:rPr>
              <a:t>the majority of the companies clients are aged between 20 and 40 with a clear </a:t>
            </a:r>
            <a:r>
              <a:rPr lang="en-US" b="0" i="0" dirty="0" err="1">
                <a:solidFill>
                  <a:schemeClr val="tx1"/>
                </a:solidFill>
                <a:effectLst/>
                <a:latin typeface="Helvetica Neue"/>
              </a:rPr>
              <a:t>predominace</a:t>
            </a:r>
            <a:r>
              <a:rPr lang="en-US" b="0" i="0" dirty="0">
                <a:solidFill>
                  <a:schemeClr val="tx1"/>
                </a:solidFill>
                <a:effectLst/>
                <a:latin typeface="Helvetica Neue"/>
              </a:rPr>
              <a:t> of females.</a:t>
            </a:r>
            <a:endParaRPr lang="fr-FR" dirty="0">
              <a:solidFill>
                <a:schemeClr val="tx1"/>
              </a:solidFill>
            </a:endParaRPr>
          </a:p>
        </p:txBody>
      </p:sp>
    </p:spTree>
    <p:extLst>
      <p:ext uri="{BB962C8B-B14F-4D97-AF65-F5344CB8AC3E}">
        <p14:creationId xmlns:p14="http://schemas.microsoft.com/office/powerpoint/2010/main" val="354576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C0A-CF1C-4993-80C9-97CA43494C18}"/>
              </a:ext>
            </a:extLst>
          </p:cNvPr>
          <p:cNvSpPr>
            <a:spLocks noGrp="1"/>
          </p:cNvSpPr>
          <p:nvPr>
            <p:ph type="title"/>
          </p:nvPr>
        </p:nvSpPr>
        <p:spPr/>
        <p:txBody>
          <a:bodyPr/>
          <a:lstStyle/>
          <a:p>
            <a:r>
              <a:rPr lang="fr-FR" dirty="0" err="1">
                <a:solidFill>
                  <a:srgbClr val="FF6600"/>
                </a:solidFill>
              </a:rPr>
              <a:t>Income</a:t>
            </a:r>
            <a:r>
              <a:rPr lang="fr-FR" dirty="0">
                <a:solidFill>
                  <a:srgbClr val="FF6600"/>
                </a:solidFill>
              </a:rPr>
              <a:t> </a:t>
            </a:r>
            <a:r>
              <a:rPr lang="fr-FR" dirty="0" err="1">
                <a:solidFill>
                  <a:srgbClr val="FF6600"/>
                </a:solidFill>
              </a:rPr>
              <a:t>wise</a:t>
            </a:r>
            <a:r>
              <a:rPr lang="fr-FR" dirty="0">
                <a:solidFill>
                  <a:srgbClr val="FF6600"/>
                </a:solidFill>
              </a:rPr>
              <a:t> </a:t>
            </a:r>
            <a:r>
              <a:rPr lang="fr-FR" dirty="0" err="1">
                <a:solidFill>
                  <a:srgbClr val="FF6600"/>
                </a:solidFill>
              </a:rPr>
              <a:t>customer</a:t>
            </a:r>
            <a:r>
              <a:rPr lang="fr-FR" dirty="0">
                <a:solidFill>
                  <a:srgbClr val="FF6600"/>
                </a:solidFill>
              </a:rPr>
              <a:t> </a:t>
            </a:r>
            <a:r>
              <a:rPr lang="fr-FR" dirty="0" err="1">
                <a:solidFill>
                  <a:srgbClr val="FF6600"/>
                </a:solidFill>
              </a:rPr>
              <a:t>analysis</a:t>
            </a:r>
            <a:endParaRPr lang="fr-FR" dirty="0">
              <a:solidFill>
                <a:srgbClr val="FF6600"/>
              </a:solidFill>
            </a:endParaRPr>
          </a:p>
        </p:txBody>
      </p:sp>
      <p:sp>
        <p:nvSpPr>
          <p:cNvPr id="3" name="Text Placeholder 2">
            <a:extLst>
              <a:ext uri="{FF2B5EF4-FFF2-40B4-BE49-F238E27FC236}">
                <a16:creationId xmlns:a16="http://schemas.microsoft.com/office/drawing/2014/main" id="{4BFEB8D2-16C2-434A-9699-10E3B809FBF0}"/>
              </a:ext>
            </a:extLst>
          </p:cNvPr>
          <p:cNvSpPr>
            <a:spLocks noGrp="1"/>
          </p:cNvSpPr>
          <p:nvPr>
            <p:ph type="body" idx="1"/>
          </p:nvPr>
        </p:nvSpPr>
        <p:spPr/>
        <p:txBody>
          <a:bodyPr/>
          <a:lstStyle/>
          <a:p>
            <a:endParaRPr lang="fr-FR"/>
          </a:p>
        </p:txBody>
      </p:sp>
      <p:pic>
        <p:nvPicPr>
          <p:cNvPr id="8" name="Content Placeholder 7">
            <a:extLst>
              <a:ext uri="{FF2B5EF4-FFF2-40B4-BE49-F238E27FC236}">
                <a16:creationId xmlns:a16="http://schemas.microsoft.com/office/drawing/2014/main" id="{D343BABB-0533-4149-91BE-67DF6C41D96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33999" y="2723166"/>
            <a:ext cx="4220164" cy="2724530"/>
          </a:xfrm>
        </p:spPr>
      </p:pic>
      <p:sp>
        <p:nvSpPr>
          <p:cNvPr id="5" name="Text Placeholder 4">
            <a:extLst>
              <a:ext uri="{FF2B5EF4-FFF2-40B4-BE49-F238E27FC236}">
                <a16:creationId xmlns:a16="http://schemas.microsoft.com/office/drawing/2014/main" id="{BBEBDAAC-9027-44D6-8711-B325FF3E07B8}"/>
              </a:ext>
            </a:extLst>
          </p:cNvPr>
          <p:cNvSpPr>
            <a:spLocks noGrp="1"/>
          </p:cNvSpPr>
          <p:nvPr>
            <p:ph type="body" sz="quarter" idx="3"/>
          </p:nvPr>
        </p:nvSpPr>
        <p:spPr/>
        <p:txBody>
          <a:bodyPr/>
          <a:lstStyle/>
          <a:p>
            <a:endParaRPr lang="fr-FR"/>
          </a:p>
        </p:txBody>
      </p:sp>
      <p:sp>
        <p:nvSpPr>
          <p:cNvPr id="6" name="Content Placeholder 5">
            <a:extLst>
              <a:ext uri="{FF2B5EF4-FFF2-40B4-BE49-F238E27FC236}">
                <a16:creationId xmlns:a16="http://schemas.microsoft.com/office/drawing/2014/main" id="{03B60E8F-49A9-4C35-B4EA-64396A5E6309}"/>
              </a:ext>
            </a:extLst>
          </p:cNvPr>
          <p:cNvSpPr>
            <a:spLocks noGrp="1"/>
          </p:cNvSpPr>
          <p:nvPr>
            <p:ph sz="quarter" idx="4"/>
          </p:nvPr>
        </p:nvSpPr>
        <p:spPr/>
        <p:txBody>
          <a:bodyPr/>
          <a:lstStyle/>
          <a:p>
            <a:r>
              <a:rPr lang="en-US" dirty="0"/>
              <a:t>most of the 2 cab companies clients belong to the </a:t>
            </a:r>
            <a:r>
              <a:rPr lang="en-US" dirty="0" err="1"/>
              <a:t>midlle</a:t>
            </a:r>
            <a:r>
              <a:rPr lang="en-US" dirty="0"/>
              <a:t> class.</a:t>
            </a:r>
            <a:endParaRPr lang="fr-FR" dirty="0"/>
          </a:p>
        </p:txBody>
      </p:sp>
    </p:spTree>
    <p:extLst>
      <p:ext uri="{BB962C8B-B14F-4D97-AF65-F5344CB8AC3E}">
        <p14:creationId xmlns:p14="http://schemas.microsoft.com/office/powerpoint/2010/main" val="128804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3D27-2B55-4371-AC95-37E9B507CDFE}"/>
              </a:ext>
            </a:extLst>
          </p:cNvPr>
          <p:cNvSpPr>
            <a:spLocks noGrp="1"/>
          </p:cNvSpPr>
          <p:nvPr>
            <p:ph type="title"/>
          </p:nvPr>
        </p:nvSpPr>
        <p:spPr/>
        <p:txBody>
          <a:bodyPr/>
          <a:lstStyle/>
          <a:p>
            <a:r>
              <a:rPr lang="fr-FR" dirty="0">
                <a:solidFill>
                  <a:srgbClr val="FF6600"/>
                </a:solidFill>
              </a:rPr>
              <a:t>Profit </a:t>
            </a:r>
            <a:r>
              <a:rPr lang="fr-FR" dirty="0" err="1">
                <a:solidFill>
                  <a:srgbClr val="FF6600"/>
                </a:solidFill>
              </a:rPr>
              <a:t>analysis</a:t>
            </a:r>
            <a:endParaRPr lang="fr-FR" dirty="0">
              <a:solidFill>
                <a:srgbClr val="FF6600"/>
              </a:solidFill>
            </a:endParaRPr>
          </a:p>
        </p:txBody>
      </p:sp>
      <p:sp>
        <p:nvSpPr>
          <p:cNvPr id="3" name="Text Placeholder 2">
            <a:extLst>
              <a:ext uri="{FF2B5EF4-FFF2-40B4-BE49-F238E27FC236}">
                <a16:creationId xmlns:a16="http://schemas.microsoft.com/office/drawing/2014/main" id="{16DDD52D-6204-4A6B-BC0C-3598DFD03482}"/>
              </a:ext>
            </a:extLst>
          </p:cNvPr>
          <p:cNvSpPr>
            <a:spLocks noGrp="1"/>
          </p:cNvSpPr>
          <p:nvPr>
            <p:ph type="body" idx="1"/>
          </p:nvPr>
        </p:nvSpPr>
        <p:spPr/>
        <p:txBody>
          <a:bodyPr/>
          <a:lstStyle/>
          <a:p>
            <a:endParaRPr lang="fr-FR"/>
          </a:p>
        </p:txBody>
      </p:sp>
      <p:pic>
        <p:nvPicPr>
          <p:cNvPr id="8" name="Content Placeholder 7">
            <a:extLst>
              <a:ext uri="{FF2B5EF4-FFF2-40B4-BE49-F238E27FC236}">
                <a16:creationId xmlns:a16="http://schemas.microsoft.com/office/drawing/2014/main" id="{FED8A601-B6A3-4273-B205-E21942B187B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19736" y="2823193"/>
            <a:ext cx="4048690" cy="2524477"/>
          </a:xfrm>
        </p:spPr>
      </p:pic>
      <p:sp>
        <p:nvSpPr>
          <p:cNvPr id="5" name="Text Placeholder 4">
            <a:extLst>
              <a:ext uri="{FF2B5EF4-FFF2-40B4-BE49-F238E27FC236}">
                <a16:creationId xmlns:a16="http://schemas.microsoft.com/office/drawing/2014/main" id="{D7206FB3-80CD-48FD-874E-FED35686A566}"/>
              </a:ext>
            </a:extLst>
          </p:cNvPr>
          <p:cNvSpPr>
            <a:spLocks noGrp="1"/>
          </p:cNvSpPr>
          <p:nvPr>
            <p:ph type="body" sz="quarter" idx="3"/>
          </p:nvPr>
        </p:nvSpPr>
        <p:spPr/>
        <p:txBody>
          <a:bodyPr/>
          <a:lstStyle/>
          <a:p>
            <a:endParaRPr lang="fr-FR"/>
          </a:p>
        </p:txBody>
      </p:sp>
      <p:sp>
        <p:nvSpPr>
          <p:cNvPr id="6" name="Content Placeholder 5">
            <a:extLst>
              <a:ext uri="{FF2B5EF4-FFF2-40B4-BE49-F238E27FC236}">
                <a16:creationId xmlns:a16="http://schemas.microsoft.com/office/drawing/2014/main" id="{CB581C80-3C32-46A5-A98D-E79280C93D07}"/>
              </a:ext>
            </a:extLst>
          </p:cNvPr>
          <p:cNvSpPr>
            <a:spLocks noGrp="1"/>
          </p:cNvSpPr>
          <p:nvPr>
            <p:ph sz="quarter" idx="4"/>
          </p:nvPr>
        </p:nvSpPr>
        <p:spPr/>
        <p:txBody>
          <a:bodyPr/>
          <a:lstStyle/>
          <a:p>
            <a:r>
              <a:rPr lang="en-US" dirty="0"/>
              <a:t>yellow cab company seems to charge extra for the same trip, </a:t>
            </a:r>
            <a:r>
              <a:rPr lang="en-US" dirty="0" err="1"/>
              <a:t>wich</a:t>
            </a:r>
            <a:r>
              <a:rPr lang="en-US" dirty="0"/>
              <a:t> leads us to conclude that it got a bigger margin of profit. </a:t>
            </a:r>
            <a:endParaRPr lang="fr-FR" dirty="0"/>
          </a:p>
        </p:txBody>
      </p:sp>
    </p:spTree>
    <p:extLst>
      <p:ext uri="{BB962C8B-B14F-4D97-AF65-F5344CB8AC3E}">
        <p14:creationId xmlns:p14="http://schemas.microsoft.com/office/powerpoint/2010/main" val="88761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5315-650F-4A7F-ADDC-F6C55D9312FA}"/>
              </a:ext>
            </a:extLst>
          </p:cNvPr>
          <p:cNvSpPr>
            <a:spLocks noGrp="1"/>
          </p:cNvSpPr>
          <p:nvPr>
            <p:ph type="title"/>
          </p:nvPr>
        </p:nvSpPr>
        <p:spPr/>
        <p:txBody>
          <a:bodyPr/>
          <a:lstStyle/>
          <a:p>
            <a:r>
              <a:rPr lang="fr-FR" dirty="0">
                <a:solidFill>
                  <a:srgbClr val="FF6600"/>
                </a:solidFill>
              </a:rPr>
              <a:t>City </a:t>
            </a:r>
            <a:r>
              <a:rPr lang="fr-FR" dirty="0" err="1">
                <a:solidFill>
                  <a:srgbClr val="FF6600"/>
                </a:solidFill>
              </a:rPr>
              <a:t>wise</a:t>
            </a:r>
            <a:r>
              <a:rPr lang="fr-FR" dirty="0">
                <a:solidFill>
                  <a:srgbClr val="FF6600"/>
                </a:solidFill>
              </a:rPr>
              <a:t> </a:t>
            </a:r>
            <a:r>
              <a:rPr lang="fr-FR" dirty="0" err="1">
                <a:solidFill>
                  <a:srgbClr val="FF6600"/>
                </a:solidFill>
              </a:rPr>
              <a:t>customer</a:t>
            </a:r>
            <a:r>
              <a:rPr lang="fr-FR" dirty="0">
                <a:solidFill>
                  <a:srgbClr val="FF6600"/>
                </a:solidFill>
              </a:rPr>
              <a:t> </a:t>
            </a:r>
            <a:r>
              <a:rPr lang="fr-FR" dirty="0" err="1">
                <a:solidFill>
                  <a:srgbClr val="FF6600"/>
                </a:solidFill>
              </a:rPr>
              <a:t>analysis</a:t>
            </a:r>
            <a:endParaRPr lang="fr-FR" dirty="0">
              <a:solidFill>
                <a:srgbClr val="FF6600"/>
              </a:solidFill>
            </a:endParaRPr>
          </a:p>
        </p:txBody>
      </p:sp>
      <p:sp>
        <p:nvSpPr>
          <p:cNvPr id="3" name="Text Placeholder 2">
            <a:extLst>
              <a:ext uri="{FF2B5EF4-FFF2-40B4-BE49-F238E27FC236}">
                <a16:creationId xmlns:a16="http://schemas.microsoft.com/office/drawing/2014/main" id="{CA33C59E-DF6C-466C-A47F-B45239947411}"/>
              </a:ext>
            </a:extLst>
          </p:cNvPr>
          <p:cNvSpPr>
            <a:spLocks noGrp="1"/>
          </p:cNvSpPr>
          <p:nvPr>
            <p:ph type="body" idx="1"/>
          </p:nvPr>
        </p:nvSpPr>
        <p:spPr/>
        <p:txBody>
          <a:bodyPr/>
          <a:lstStyle/>
          <a:p>
            <a:endParaRPr lang="fr-FR"/>
          </a:p>
        </p:txBody>
      </p:sp>
      <p:pic>
        <p:nvPicPr>
          <p:cNvPr id="8" name="Content Placeholder 7">
            <a:extLst>
              <a:ext uri="{FF2B5EF4-FFF2-40B4-BE49-F238E27FC236}">
                <a16:creationId xmlns:a16="http://schemas.microsoft.com/office/drawing/2014/main" id="{443D08BB-3D67-40C0-894B-7DD7EE0D85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10236" y="2432613"/>
            <a:ext cx="3867690" cy="3305636"/>
          </a:xfrm>
        </p:spPr>
      </p:pic>
      <p:sp>
        <p:nvSpPr>
          <p:cNvPr id="5" name="Text Placeholder 4">
            <a:extLst>
              <a:ext uri="{FF2B5EF4-FFF2-40B4-BE49-F238E27FC236}">
                <a16:creationId xmlns:a16="http://schemas.microsoft.com/office/drawing/2014/main" id="{8E5AC9A6-7E9E-4D36-91E4-D5F17040F86D}"/>
              </a:ext>
            </a:extLst>
          </p:cNvPr>
          <p:cNvSpPr>
            <a:spLocks noGrp="1"/>
          </p:cNvSpPr>
          <p:nvPr>
            <p:ph type="body" sz="quarter" idx="3"/>
          </p:nvPr>
        </p:nvSpPr>
        <p:spPr/>
        <p:txBody>
          <a:bodyPr/>
          <a:lstStyle/>
          <a:p>
            <a:endParaRPr lang="fr-FR"/>
          </a:p>
        </p:txBody>
      </p:sp>
      <p:sp>
        <p:nvSpPr>
          <p:cNvPr id="6" name="Content Placeholder 5">
            <a:extLst>
              <a:ext uri="{FF2B5EF4-FFF2-40B4-BE49-F238E27FC236}">
                <a16:creationId xmlns:a16="http://schemas.microsoft.com/office/drawing/2014/main" id="{1BCA371B-6736-424E-9D2D-7AD176A7859D}"/>
              </a:ext>
            </a:extLst>
          </p:cNvPr>
          <p:cNvSpPr>
            <a:spLocks noGrp="1"/>
          </p:cNvSpPr>
          <p:nvPr>
            <p:ph sz="quarter" idx="4"/>
          </p:nvPr>
        </p:nvSpPr>
        <p:spPr/>
        <p:txBody>
          <a:bodyPr/>
          <a:lstStyle/>
          <a:p>
            <a:r>
              <a:rPr lang="en-US" dirty="0"/>
              <a:t>pink cab company has more customers in cities like 'los </a:t>
            </a:r>
            <a:r>
              <a:rPr lang="en-US" dirty="0" err="1"/>
              <a:t>angeles</a:t>
            </a:r>
            <a:r>
              <a:rPr lang="en-US" dirty="0"/>
              <a:t>' and '</a:t>
            </a:r>
            <a:r>
              <a:rPr lang="en-US" dirty="0" err="1"/>
              <a:t>san</a:t>
            </a:r>
            <a:r>
              <a:rPr lang="en-US" dirty="0"/>
              <a:t> </a:t>
            </a:r>
            <a:r>
              <a:rPr lang="en-US" dirty="0" err="1"/>
              <a:t>diego</a:t>
            </a:r>
            <a:r>
              <a:rPr lang="en-US" dirty="0"/>
              <a:t>', but in most cities yellow cab company is doing better.</a:t>
            </a:r>
            <a:endParaRPr lang="fr-FR" dirty="0"/>
          </a:p>
        </p:txBody>
      </p:sp>
    </p:spTree>
    <p:extLst>
      <p:ext uri="{BB962C8B-B14F-4D97-AF65-F5344CB8AC3E}">
        <p14:creationId xmlns:p14="http://schemas.microsoft.com/office/powerpoint/2010/main" val="3156415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490</TotalTime>
  <Words>495</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Calisto MT</vt:lpstr>
      <vt:lpstr>Helvetica Neue</vt:lpstr>
      <vt:lpstr>Wingdings 2</vt:lpstr>
      <vt:lpstr>Slate</vt:lpstr>
      <vt:lpstr>PowerPoint Presentation</vt:lpstr>
      <vt:lpstr>   Agenda</vt:lpstr>
      <vt:lpstr>Problem Statement</vt:lpstr>
      <vt:lpstr>Approach</vt:lpstr>
      <vt:lpstr>Data Summary</vt:lpstr>
      <vt:lpstr>Gender wise customer analisis</vt:lpstr>
      <vt:lpstr>Income wise customer analysis</vt:lpstr>
      <vt:lpstr>Profit analysis</vt:lpstr>
      <vt:lpstr>City wise customer analysis</vt:lpstr>
      <vt:lpstr> Customer analysis based on ride distance</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LAZGHAN YASSINE</dc:creator>
  <cp:lastModifiedBy>LAZGHAN YASSINE</cp:lastModifiedBy>
  <cp:revision>3</cp:revision>
  <dcterms:created xsi:type="dcterms:W3CDTF">2021-10-10T15:34:05Z</dcterms:created>
  <dcterms:modified xsi:type="dcterms:W3CDTF">2021-10-11T23:13:12Z</dcterms:modified>
</cp:coreProperties>
</file>