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28"/>
  </p:notesMasterIdLst>
  <p:handoutMasterIdLst>
    <p:handoutMasterId r:id="rId29"/>
  </p:handoutMasterIdLst>
  <p:sldIdLst>
    <p:sldId id="256" r:id="rId13"/>
    <p:sldId id="260" r:id="rId14"/>
    <p:sldId id="257" r:id="rId15"/>
    <p:sldId id="261" r:id="rId16"/>
    <p:sldId id="262" r:id="rId17"/>
    <p:sldId id="263" r:id="rId18"/>
    <p:sldId id="264" r:id="rId19"/>
    <p:sldId id="265" r:id="rId20"/>
    <p:sldId id="272" r:id="rId21"/>
    <p:sldId id="266" r:id="rId22"/>
    <p:sldId id="267" r:id="rId23"/>
    <p:sldId id="268" r:id="rId24"/>
    <p:sldId id="269" r:id="rId25"/>
    <p:sldId id="270" r:id="rId26"/>
    <p:sldId id="271" r:id="rId27"/>
  </p:sldIdLst>
  <p:sldSz cx="12190413" cy="6858000"/>
  <p:notesSz cx="6858000" cy="9144000"/>
  <p:custDataLst>
    <p:tags r:id="rId30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3525C-8C6D-419A-90B3-09B4EBDF7B95}" v="176" dt="2023-12-12T21:22:07.941"/>
    <p1510:client id="{7B00230B-6A0C-9ECC-CF31-DAB05F513C21}" v="37" dt="2023-12-13T15:32:42.018"/>
    <p1510:client id="{9521E5AD-4AFF-EA9A-14DC-496E586DEA3E}" v="288" dt="2023-12-13T12:15:23.871"/>
    <p1510:client id="{D87A77F1-C1B1-A21B-B3BF-ACEA11E0D4F7}" v="1557" dt="2023-12-13T14:36:36.811"/>
    <p1510:client id="{EE742A47-723C-A916-08F9-132DC473F748}" v="452" dt="2023-12-13T23:05:11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0" autoAdjust="0"/>
  </p:normalViewPr>
  <p:slideViewPr>
    <p:cSldViewPr snapToGrid="0">
      <p:cViewPr varScale="1">
        <p:scale>
          <a:sx n="51" d="100"/>
          <a:sy n="51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‹N°›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Klik for at redigere titeltypografien i masteren</a:t>
            </a:r>
            <a:endParaRPr lang="en-GB" noProof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Klik for at redigere undertiteltypografien i masteren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8E75EC-EF76-589D-0066-5EFD3256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63D84D-6ED3-F4CB-D6ED-4CFB218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2228E-DECD-A1FF-31EB-394A357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Klik for at redigere titeltypografien i masteren</a:t>
            </a:r>
            <a:endParaRPr lang="en-GB" noProof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Klik for at redigere undertiteltypografien i masteren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E83F-35F3-7C0A-C83E-AFDCA34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C46A-00A5-B620-01F4-AB9FA3E6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648B-3179-ABFE-F3AA-4276138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09954EC-B8D9-8075-FC9F-D3764E4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CFBBF02-CCAC-D246-2188-663E067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D440C-0797-9C1A-F3D9-3529DA2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5E03-BE23-9277-8686-60549E4E73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AB93-5959-29D5-C0C8-6B37FCF5F14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5D79-EFF9-98D6-B066-40CEED6C2E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BA22-AE55-C68A-132F-A826D0B0C74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33A1D-DD6A-46E6-9477-D1471332CB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83DE-20D3-DB32-ED9D-43A02E676C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700" b="1">
                <a:solidFill>
                  <a:schemeClr val="bg1"/>
                </a:solidFill>
                <a:latin typeface="+mn-lt"/>
              </a:rPr>
              <a:t>Technical University of Denmark</a:t>
            </a: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binding&quot;:&quot;Form.PresentationTitle&quot;,&quot;type&quot;:&quot;text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4E9AE0-170F-0C2B-DFF5-DC7F65F4B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73079-109A-B151-8254-21CB5885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D1B73-873D-9679-0388-B2EF9D9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852A3E3-5987-BF72-6C14-A3F58E5D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>
                <a:cs typeface="Arial"/>
              </a:rPr>
              <a:t>2 components model summary</a:t>
            </a:r>
            <a:endParaRPr lang="en-US"/>
          </a:p>
        </p:txBody>
      </p:sp>
      <p:graphicFrame>
        <p:nvGraphicFramePr>
          <p:cNvPr id="9" name="Pladsholder til indhold 8">
            <a:extLst>
              <a:ext uri="{FF2B5EF4-FFF2-40B4-BE49-F238E27FC236}">
                <a16:creationId xmlns:a16="http://schemas.microsoft.com/office/drawing/2014/main" id="{454C3B62-9D2F-E877-AE44-7BDA779E5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463052"/>
              </p:ext>
            </p:extLst>
          </p:nvPr>
        </p:nvGraphicFramePr>
        <p:xfrm>
          <a:off x="1074250" y="1709828"/>
          <a:ext cx="4825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954">
                  <a:extLst>
                    <a:ext uri="{9D8B030D-6E8A-4147-A177-3AD203B41FA5}">
                      <a16:colId xmlns:a16="http://schemas.microsoft.com/office/drawing/2014/main" val="3498601892"/>
                    </a:ext>
                  </a:extLst>
                </a:gridCol>
                <a:gridCol w="1680341">
                  <a:extLst>
                    <a:ext uri="{9D8B030D-6E8A-4147-A177-3AD203B41FA5}">
                      <a16:colId xmlns:a16="http://schemas.microsoft.com/office/drawing/2014/main" val="662873237"/>
                    </a:ext>
                  </a:extLst>
                </a:gridCol>
                <a:gridCol w="1726628">
                  <a:extLst>
                    <a:ext uri="{9D8B030D-6E8A-4147-A177-3AD203B41FA5}">
                      <a16:colId xmlns:a16="http://schemas.microsoft.com/office/drawing/2014/main" val="1184202373"/>
                    </a:ext>
                  </a:extLst>
                </a:gridCol>
              </a:tblGrid>
              <a:tr h="287463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Component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Component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22624"/>
                  </a:ext>
                </a:extLst>
              </a:tr>
              <a:tr h="287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μ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38363"/>
                  </a:ext>
                </a:extLst>
              </a:tr>
              <a:tr h="287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 σ^2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44759"/>
                  </a:ext>
                </a:extLst>
              </a:tr>
              <a:tr h="287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Arial"/>
                        </a:rPr>
                        <a:t> δ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72393"/>
                  </a:ext>
                </a:extLst>
              </a:tr>
            </a:tbl>
          </a:graphicData>
        </a:graphic>
      </p:graphicFrame>
      <p:sp>
        <p:nvSpPr>
          <p:cNvPr id="8" name="Pladsholder til dato 7">
            <a:extLst>
              <a:ext uri="{FF2B5EF4-FFF2-40B4-BE49-F238E27FC236}">
                <a16:creationId xmlns:a16="http://schemas.microsoft.com/office/drawing/2014/main" id="{20FCEF95-1637-EFE1-647F-09A8516B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 anchor="ctr">
            <a:normAutofit/>
          </a:bodyPr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8EE8BD0-C3EB-07EB-EF4F-DA2A84C6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Title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61059DC-78B1-D497-46A9-A72911C7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0" name="Billede 9" descr="Et billede, der indeholder tekst, diagram, skærmbillede, linje/række&#10;&#10;Beskrivelsen er genereret automatisk">
            <a:extLst>
              <a:ext uri="{FF2B5EF4-FFF2-40B4-BE49-F238E27FC236}">
                <a16:creationId xmlns:a16="http://schemas.microsoft.com/office/drawing/2014/main" id="{00879197-28D6-A791-420E-40C59800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45" y="1400628"/>
            <a:ext cx="5700873" cy="3400311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A135BCD-CFAC-A094-1EDD-426736B7E6B2}"/>
              </a:ext>
            </a:extLst>
          </p:cNvPr>
          <p:cNvSpPr txBox="1"/>
          <p:nvPr/>
        </p:nvSpPr>
        <p:spPr>
          <a:xfrm>
            <a:off x="1563763" y="4035246"/>
            <a:ext cx="4326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400">
                <a:latin typeface="+mn-lt"/>
                <a:ea typeface="ＭＳ Ｐゴシック"/>
                <a:cs typeface="Arial"/>
              </a:rPr>
              <a:t>AIC: -1489</a:t>
            </a:r>
            <a:endParaRPr lang="da-DK" err="1">
              <a:latin typeface="+mn-lt"/>
            </a:endParaRP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B06AF48E-8305-1E94-D2FC-365F91584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64708"/>
              </p:ext>
            </p:extLst>
          </p:nvPr>
        </p:nvGraphicFramePr>
        <p:xfrm>
          <a:off x="1566727" y="4938572"/>
          <a:ext cx="81670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351">
                  <a:extLst>
                    <a:ext uri="{9D8B030D-6E8A-4147-A177-3AD203B41FA5}">
                      <a16:colId xmlns:a16="http://schemas.microsoft.com/office/drawing/2014/main" val="4143545998"/>
                    </a:ext>
                  </a:extLst>
                </a:gridCol>
                <a:gridCol w="2722351">
                  <a:extLst>
                    <a:ext uri="{9D8B030D-6E8A-4147-A177-3AD203B41FA5}">
                      <a16:colId xmlns:a16="http://schemas.microsoft.com/office/drawing/2014/main" val="2430843280"/>
                    </a:ext>
                  </a:extLst>
                </a:gridCol>
                <a:gridCol w="2722351">
                  <a:extLst>
                    <a:ext uri="{9D8B030D-6E8A-4147-A177-3AD203B41FA5}">
                      <a16:colId xmlns:a16="http://schemas.microsoft.com/office/drawing/2014/main" val="2656217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err="1"/>
                        <a:t>Confidence</a:t>
                      </a:r>
                      <a:r>
                        <a:rPr lang="da-DK"/>
                        <a:t>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err="1"/>
                        <a:t>Lower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-0.0008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Upper </a:t>
                      </a:r>
                      <a:r>
                        <a:rPr lang="da-DK" err="1"/>
                        <a:t>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0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14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FA3E7-9CE5-3156-E470-D0AB87F2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3 components model summary</a:t>
            </a:r>
            <a:endParaRPr lang="da-DK"/>
          </a:p>
        </p:txBody>
      </p:sp>
      <p:graphicFrame>
        <p:nvGraphicFramePr>
          <p:cNvPr id="7" name="Pladsholder til indhold 6">
            <a:extLst>
              <a:ext uri="{FF2B5EF4-FFF2-40B4-BE49-F238E27FC236}">
                <a16:creationId xmlns:a16="http://schemas.microsoft.com/office/drawing/2014/main" id="{CB95F60E-BC53-D100-16CD-E2D6E7280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776461"/>
              </p:ext>
            </p:extLst>
          </p:nvPr>
        </p:nvGraphicFramePr>
        <p:xfrm>
          <a:off x="1038835" y="1907944"/>
          <a:ext cx="5009592" cy="169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92">
                  <a:extLst>
                    <a:ext uri="{9D8B030D-6E8A-4147-A177-3AD203B41FA5}">
                      <a16:colId xmlns:a16="http://schemas.microsoft.com/office/drawing/2014/main" val="1795616823"/>
                    </a:ext>
                  </a:extLst>
                </a:gridCol>
                <a:gridCol w="1061304">
                  <a:extLst>
                    <a:ext uri="{9D8B030D-6E8A-4147-A177-3AD203B41FA5}">
                      <a16:colId xmlns:a16="http://schemas.microsoft.com/office/drawing/2014/main" val="2228540746"/>
                    </a:ext>
                  </a:extLst>
                </a:gridCol>
                <a:gridCol w="1252398">
                  <a:extLst>
                    <a:ext uri="{9D8B030D-6E8A-4147-A177-3AD203B41FA5}">
                      <a16:colId xmlns:a16="http://schemas.microsoft.com/office/drawing/2014/main" val="686101519"/>
                    </a:ext>
                  </a:extLst>
                </a:gridCol>
                <a:gridCol w="1252398">
                  <a:extLst>
                    <a:ext uri="{9D8B030D-6E8A-4147-A177-3AD203B41FA5}">
                      <a16:colId xmlns:a16="http://schemas.microsoft.com/office/drawing/2014/main" val="1648018429"/>
                    </a:ext>
                  </a:extLst>
                </a:gridCol>
              </a:tblGrid>
              <a:tr h="380097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7946"/>
                  </a:ext>
                </a:extLst>
              </a:tr>
              <a:tr h="3800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Arial"/>
                        </a:rPr>
                        <a:t>μ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36089"/>
                  </a:ext>
                </a:extLst>
              </a:tr>
              <a:tr h="4760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Arial"/>
                        </a:rPr>
                        <a:t>σ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07724"/>
                  </a:ext>
                </a:extLst>
              </a:tr>
              <a:tr h="4622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Arial"/>
                        </a:rPr>
                        <a:t>δ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80593"/>
                  </a:ext>
                </a:extLst>
              </a:tr>
            </a:tbl>
          </a:graphicData>
        </a:graphic>
      </p:graphicFrame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6B51DE-9F59-87A2-05E7-514254F4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1469B2-92F1-FCC9-A9AE-BDF529D1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3041DD-B9F4-9EAE-5719-EEAB16A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48BFB177-6310-A9E1-AA78-6730931EB31A}"/>
              </a:ext>
            </a:extLst>
          </p:cNvPr>
          <p:cNvSpPr txBox="1"/>
          <p:nvPr/>
        </p:nvSpPr>
        <p:spPr>
          <a:xfrm>
            <a:off x="1042410" y="4395009"/>
            <a:ext cx="4776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400">
                <a:latin typeface="+mn-lt"/>
                <a:ea typeface="ＭＳ Ｐゴシック"/>
                <a:cs typeface="Arial"/>
              </a:rPr>
              <a:t>AIC: -1484</a:t>
            </a:r>
            <a:endParaRPr lang="da-DK" err="1">
              <a:latin typeface="+mn-lt"/>
            </a:endParaRPr>
          </a:p>
        </p:txBody>
      </p:sp>
      <p:pic>
        <p:nvPicPr>
          <p:cNvPr id="9" name="Billede 8" descr="Et billede, der indeholder tekst, diagram, skærmbillede, linje/række&#10;&#10;Beskrivelsen er genereret automatisk">
            <a:extLst>
              <a:ext uri="{FF2B5EF4-FFF2-40B4-BE49-F238E27FC236}">
                <a16:creationId xmlns:a16="http://schemas.microsoft.com/office/drawing/2014/main" id="{27630F06-3A51-EBB4-AA68-1D5B5FEB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36" y="1528744"/>
            <a:ext cx="5849277" cy="38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6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54BC3-9593-1372-4BF4-754CD8AE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Profile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Likelihood</a:t>
            </a:r>
            <a:r>
              <a:rPr lang="da-DK">
                <a:cs typeface="Arial"/>
              </a:rPr>
              <a:t> of Sigma 1 and </a:t>
            </a:r>
            <a:r>
              <a:rPr lang="da-DK" err="1">
                <a:cs typeface="Arial"/>
              </a:rPr>
              <a:t>reparametrization</a:t>
            </a:r>
            <a:endParaRPr lang="da-DK" err="1"/>
          </a:p>
        </p:txBody>
      </p:sp>
      <p:pic>
        <p:nvPicPr>
          <p:cNvPr id="7" name="Pladsholder til indhold 6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34A1CF32-5A73-38AE-C753-5D8F222D1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409" y="3113690"/>
            <a:ext cx="4904594" cy="3051022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68F161-8C96-881E-5D71-9448D685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89B97DE-CB4F-C212-A186-E7EFB337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730F96-EA5C-BCCD-7F8F-1F48B6CE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/>
          </a:p>
        </p:txBody>
      </p:sp>
      <p:pic>
        <p:nvPicPr>
          <p:cNvPr id="8" name="Billede 7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C57C5D1D-B846-4A95-9655-69A58687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884" y="3065813"/>
            <a:ext cx="5159757" cy="3042988"/>
          </a:xfrm>
          <a:prstGeom prst="rect">
            <a:avLst/>
          </a:prstGeom>
        </p:spPr>
      </p:pic>
      <p:pic>
        <p:nvPicPr>
          <p:cNvPr id="9" name="Billede 8" descr="Et billede, der indeholder Font/skrifttype, tekst, linje/række, typografi&#10;&#10;Beskrivelsen er genereret automatisk">
            <a:extLst>
              <a:ext uri="{FF2B5EF4-FFF2-40B4-BE49-F238E27FC236}">
                <a16:creationId xmlns:a16="http://schemas.microsoft.com/office/drawing/2014/main" id="{0B6978F0-8919-0D89-6A93-9C08A3BFA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23" y="2779391"/>
            <a:ext cx="5505696" cy="569145"/>
          </a:xfrm>
          <a:prstGeom prst="rect">
            <a:avLst/>
          </a:prstGeom>
        </p:spPr>
      </p:pic>
      <p:pic>
        <p:nvPicPr>
          <p:cNvPr id="10" name="Billede 9" descr="Et billede, der indeholder Font/skrifttype, tekst, linje/række, typografi&#10;&#10;Beskrivelsen er genereret automatisk">
            <a:extLst>
              <a:ext uri="{FF2B5EF4-FFF2-40B4-BE49-F238E27FC236}">
                <a16:creationId xmlns:a16="http://schemas.microsoft.com/office/drawing/2014/main" id="{AE2431A9-1963-DA5E-0547-55B218C2C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5" y="2824262"/>
            <a:ext cx="5952061" cy="4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1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83A2D-C1D8-F098-60D5-0835EEF2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Hidden </a:t>
            </a:r>
            <a:r>
              <a:rPr lang="da-DK" err="1">
                <a:cs typeface="Arial"/>
              </a:rPr>
              <a:t>Markov</a:t>
            </a:r>
            <a:r>
              <a:rPr lang="da-DK">
                <a:cs typeface="Arial"/>
              </a:rPr>
              <a:t> Model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BC2C13-F6C0-A10C-FCD3-D8B741D2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da-DK" dirty="0">
                <a:cs typeface="Arial"/>
              </a:rPr>
              <a:t>Fit with 2 or 3 </a:t>
            </a:r>
            <a:r>
              <a:rPr lang="da-DK" dirty="0" err="1">
                <a:cs typeface="Arial"/>
              </a:rPr>
              <a:t>states</a:t>
            </a:r>
            <a:endParaRPr lang="en-US" dirty="0" err="1">
              <a:cs typeface="Arial"/>
            </a:endParaRPr>
          </a:p>
          <a:p>
            <a:pPr marL="197485" indent="-197485"/>
            <a:r>
              <a:rPr lang="da-DK" dirty="0" err="1">
                <a:cs typeface="Arial"/>
              </a:rPr>
              <a:t>Transform</a:t>
            </a:r>
            <a:r>
              <a:rPr lang="da-DK" dirty="0">
                <a:cs typeface="Arial"/>
              </a:rPr>
              <a:t> parameters for an </a:t>
            </a:r>
            <a:r>
              <a:rPr lang="da-DK" dirty="0" err="1">
                <a:cs typeface="Arial"/>
              </a:rPr>
              <a:t>unconstrained</a:t>
            </a:r>
            <a:r>
              <a:rPr lang="da-DK" dirty="0">
                <a:cs typeface="Arial"/>
              </a:rPr>
              <a:t> </a:t>
            </a:r>
            <a:r>
              <a:rPr lang="da-DK" dirty="0" err="1">
                <a:cs typeface="Arial"/>
              </a:rPr>
              <a:t>optimization</a:t>
            </a:r>
            <a:r>
              <a:rPr lang="da-DK" dirty="0">
                <a:cs typeface="Arial"/>
              </a:rPr>
              <a:t> problem </a:t>
            </a:r>
          </a:p>
          <a:p>
            <a:pPr marL="197485" indent="-197485"/>
            <a:r>
              <a:rPr lang="da-DK" dirty="0" err="1">
                <a:cs typeface="Arial"/>
              </a:rPr>
              <a:t>Compare</a:t>
            </a:r>
            <a:r>
              <a:rPr lang="da-DK" dirty="0">
                <a:cs typeface="Arial"/>
              </a:rPr>
              <a:t> the </a:t>
            </a:r>
            <a:r>
              <a:rPr lang="da-DK" dirty="0" err="1">
                <a:cs typeface="Arial"/>
              </a:rPr>
              <a:t>results</a:t>
            </a:r>
            <a:r>
              <a:rPr lang="da-DK" dirty="0">
                <a:cs typeface="Arial"/>
              </a:rPr>
              <a:t> </a:t>
            </a:r>
            <a:r>
              <a:rPr lang="da-DK" dirty="0" err="1">
                <a:cs typeface="Arial"/>
              </a:rPr>
              <a:t>using</a:t>
            </a:r>
            <a:r>
              <a:rPr lang="da-DK" dirty="0">
                <a:cs typeface="Arial"/>
              </a:rPr>
              <a:t> AIC and BIC 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58EA90-E1C8-DFED-F6A1-9A7269AA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54E31B-3C49-B11F-D35E-D316F456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BF8F5D-E5CD-5EF5-014A-2A7213D5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/>
          </a:p>
        </p:txBody>
      </p:sp>
      <p:pic>
        <p:nvPicPr>
          <p:cNvPr id="8" name="Billede 7" descr="Et billede, der indeholder tekst, skærmbillede, Font/skrifttype, diagram&#10;&#10;Beskrivelsen er genereret automatisk">
            <a:extLst>
              <a:ext uri="{FF2B5EF4-FFF2-40B4-BE49-F238E27FC236}">
                <a16:creationId xmlns:a16="http://schemas.microsoft.com/office/drawing/2014/main" id="{1D95C041-5ABB-4ED5-65A3-AB9EA9E1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87" y="2783206"/>
            <a:ext cx="4900686" cy="33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52828-39F3-FC71-58A4-C382AA6A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2 </a:t>
            </a:r>
            <a:r>
              <a:rPr lang="da-DK" err="1">
                <a:cs typeface="Arial"/>
              </a:rPr>
              <a:t>states</a:t>
            </a:r>
            <a:r>
              <a:rPr lang="da-DK">
                <a:cs typeface="Arial"/>
              </a:rPr>
              <a:t> versus 3 </a:t>
            </a:r>
            <a:r>
              <a:rPr lang="da-DK" err="1">
                <a:cs typeface="Arial"/>
              </a:rPr>
              <a:t>states</a:t>
            </a:r>
            <a:r>
              <a:rPr lang="da-DK">
                <a:cs typeface="Arial"/>
              </a:rPr>
              <a:t> model </a:t>
            </a:r>
            <a:r>
              <a:rPr lang="da-DK" err="1">
                <a:cs typeface="Arial"/>
              </a:rPr>
              <a:t>comparision</a:t>
            </a:r>
            <a:endParaRPr lang="da-DK" err="1"/>
          </a:p>
        </p:txBody>
      </p:sp>
      <p:graphicFrame>
        <p:nvGraphicFramePr>
          <p:cNvPr id="7" name="Pladsholder til indhold 6">
            <a:extLst>
              <a:ext uri="{FF2B5EF4-FFF2-40B4-BE49-F238E27FC236}">
                <a16:creationId xmlns:a16="http://schemas.microsoft.com/office/drawing/2014/main" id="{23560F8C-2A65-B285-1D0C-221C7B543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076008"/>
              </p:ext>
            </p:extLst>
          </p:nvPr>
        </p:nvGraphicFramePr>
        <p:xfrm>
          <a:off x="1774825" y="3778984"/>
          <a:ext cx="9312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091">
                  <a:extLst>
                    <a:ext uri="{9D8B030D-6E8A-4147-A177-3AD203B41FA5}">
                      <a16:colId xmlns:a16="http://schemas.microsoft.com/office/drawing/2014/main" val="275001164"/>
                    </a:ext>
                  </a:extLst>
                </a:gridCol>
                <a:gridCol w="3104091">
                  <a:extLst>
                    <a:ext uri="{9D8B030D-6E8A-4147-A177-3AD203B41FA5}">
                      <a16:colId xmlns:a16="http://schemas.microsoft.com/office/drawing/2014/main" val="1588701165"/>
                    </a:ext>
                  </a:extLst>
                </a:gridCol>
                <a:gridCol w="3104091">
                  <a:extLst>
                    <a:ext uri="{9D8B030D-6E8A-4147-A177-3AD203B41FA5}">
                      <a16:colId xmlns:a16="http://schemas.microsoft.com/office/drawing/2014/main" val="1998110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2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3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/>
                        <a:t>-1499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-1471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/>
                        <a:t>-1507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-1450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9865"/>
                  </a:ext>
                </a:extLst>
              </a:tr>
            </a:tbl>
          </a:graphicData>
        </a:graphic>
      </p:graphicFrame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EEC5B7-67FB-426C-1032-C298AB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E1B05D-28BF-A6B9-A5AB-52CC7A10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A50F17-81CF-B920-E886-1752D303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7BCF588A-ECBB-D1EF-03C3-845663F4FF5E}"/>
              </a:ext>
            </a:extLst>
          </p:cNvPr>
          <p:cNvSpPr txBox="1"/>
          <p:nvPr/>
        </p:nvSpPr>
        <p:spPr>
          <a:xfrm>
            <a:off x="1825783" y="5191815"/>
            <a:ext cx="8943693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000" err="1">
                <a:latin typeface="+mn-lt"/>
                <a:ea typeface="ＭＳ Ｐゴシック"/>
                <a:cs typeface="Arial"/>
              </a:rPr>
              <a:t>Conclusion</a:t>
            </a:r>
            <a:r>
              <a:rPr lang="da-DK" sz="2000">
                <a:latin typeface="+mn-lt"/>
                <a:ea typeface="ＭＳ Ｐゴシック"/>
                <a:cs typeface="Arial"/>
              </a:rPr>
              <a:t>:</a:t>
            </a:r>
            <a:endParaRPr lang="da-DK" err="1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The 2 States model is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better</a:t>
            </a:r>
            <a:r>
              <a:rPr lang="da-DK" sz="2000">
                <a:latin typeface="+mn-lt"/>
                <a:ea typeface="ＭＳ Ｐゴシック"/>
                <a:cs typeface="Arial"/>
              </a:rPr>
              <a:t>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either</a:t>
            </a:r>
            <a:r>
              <a:rPr lang="da-DK" sz="2000">
                <a:latin typeface="+mn-lt"/>
                <a:ea typeface="ＭＳ Ｐゴシック"/>
                <a:cs typeface="Arial"/>
              </a:rPr>
              <a:t> with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fitting</a:t>
            </a:r>
            <a:r>
              <a:rPr lang="da-DK" sz="2000">
                <a:latin typeface="+mn-lt"/>
                <a:ea typeface="ＭＳ Ｐゴシック"/>
                <a:cs typeface="Arial"/>
              </a:rPr>
              <a:t> the data (BIC) or with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predicting</a:t>
            </a:r>
            <a:r>
              <a:rPr lang="da-DK" sz="2000">
                <a:latin typeface="+mn-lt"/>
                <a:ea typeface="ＭＳ Ｐゴシック"/>
                <a:cs typeface="Arial"/>
              </a:rPr>
              <a:t> new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values</a:t>
            </a:r>
            <a:r>
              <a:rPr lang="da-DK" sz="2000">
                <a:latin typeface="+mn-lt"/>
                <a:ea typeface="ＭＳ Ｐゴシック"/>
                <a:cs typeface="Arial"/>
              </a:rPr>
              <a:t> (AIC)</a:t>
            </a:r>
            <a:endParaRPr lang="da-DK" sz="2000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da-DK" sz="2000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da-DK" sz="2000">
              <a:latin typeface="+mn-lt"/>
              <a:cs typeface="Arial"/>
            </a:endParaRPr>
          </a:p>
        </p:txBody>
      </p:sp>
      <p:pic>
        <p:nvPicPr>
          <p:cNvPr id="3" name="Billede 2" descr="What Do We See With AIC/BIC. Regression Analysis | by Louis Bademosi | The  Startup | Medium">
            <a:extLst>
              <a:ext uri="{FF2B5EF4-FFF2-40B4-BE49-F238E27FC236}">
                <a16:creationId xmlns:a16="http://schemas.microsoft.com/office/drawing/2014/main" id="{3F64655D-B3E6-0D43-8C00-2524D546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24" y="1842778"/>
            <a:ext cx="4162488" cy="16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9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23A2-FCA1-B14C-8F8F-A2B60680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2 States Model Summary </a:t>
            </a:r>
          </a:p>
        </p:txBody>
      </p:sp>
      <p:graphicFrame>
        <p:nvGraphicFramePr>
          <p:cNvPr id="7" name="Pladsholder til indhold 6">
            <a:extLst>
              <a:ext uri="{FF2B5EF4-FFF2-40B4-BE49-F238E27FC236}">
                <a16:creationId xmlns:a16="http://schemas.microsoft.com/office/drawing/2014/main" id="{D28E397C-9327-BBFA-710C-407DF71FB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542940"/>
              </p:ext>
            </p:extLst>
          </p:nvPr>
        </p:nvGraphicFramePr>
        <p:xfrm>
          <a:off x="1690072" y="1948751"/>
          <a:ext cx="7449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454">
                  <a:extLst>
                    <a:ext uri="{9D8B030D-6E8A-4147-A177-3AD203B41FA5}">
                      <a16:colId xmlns:a16="http://schemas.microsoft.com/office/drawing/2014/main" val="1879884565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2807727479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796344291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1193496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MLE </a:t>
                      </a:r>
                      <a:r>
                        <a:rPr lang="da-DK" dirty="0" err="1"/>
                        <a:t>estimator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Lower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Upper </a:t>
                      </a:r>
                      <a:r>
                        <a:rPr lang="da-DK" dirty="0" err="1"/>
                        <a:t>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9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7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 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1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0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 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61135"/>
                  </a:ext>
                </a:extLst>
              </a:tr>
            </a:tbl>
          </a:graphicData>
        </a:graphic>
      </p:graphicFrame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E371DD-4A6F-ED22-A21D-3E663DB5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89EABB-F719-62E8-74EF-066B8ED4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2C8F40-667E-77A2-2317-15BC7AB1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7D50B798-E6D2-73B7-F2F1-EEBDEF575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65080"/>
              </p:ext>
            </p:extLst>
          </p:nvPr>
        </p:nvGraphicFramePr>
        <p:xfrm>
          <a:off x="1729812" y="4393050"/>
          <a:ext cx="7452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51">
                  <a:extLst>
                    <a:ext uri="{9D8B030D-6E8A-4147-A177-3AD203B41FA5}">
                      <a16:colId xmlns:a16="http://schemas.microsoft.com/office/drawing/2014/main" val="1847632655"/>
                    </a:ext>
                  </a:extLst>
                </a:gridCol>
                <a:gridCol w="2025744">
                  <a:extLst>
                    <a:ext uri="{9D8B030D-6E8A-4147-A177-3AD203B41FA5}">
                      <a16:colId xmlns:a16="http://schemas.microsoft.com/office/drawing/2014/main" val="3098776084"/>
                    </a:ext>
                  </a:extLst>
                </a:gridCol>
                <a:gridCol w="1681339">
                  <a:extLst>
                    <a:ext uri="{9D8B030D-6E8A-4147-A177-3AD203B41FA5}">
                      <a16:colId xmlns:a16="http://schemas.microsoft.com/office/drawing/2014/main" val="3333116546"/>
                    </a:ext>
                  </a:extLst>
                </a:gridCol>
                <a:gridCol w="2008071">
                  <a:extLst>
                    <a:ext uri="{9D8B030D-6E8A-4147-A177-3AD203B41FA5}">
                      <a16:colId xmlns:a16="http://schemas.microsoft.com/office/drawing/2014/main" val="267555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MLE </a:t>
                      </a:r>
                      <a:r>
                        <a:rPr lang="da-DK" dirty="0" err="1"/>
                        <a:t>estimator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Lower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Upper </a:t>
                      </a:r>
                      <a:r>
                        <a:rPr lang="da-DK" dirty="0" err="1"/>
                        <a:t>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7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Mean State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89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Std</a:t>
                      </a:r>
                      <a:r>
                        <a:rPr lang="da-DK" dirty="0"/>
                        <a:t> State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Mean State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-0.024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-0.055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9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Std</a:t>
                      </a:r>
                      <a:r>
                        <a:rPr lang="da-DK" dirty="0"/>
                        <a:t> State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54001"/>
                  </a:ext>
                </a:extLst>
              </a:tr>
            </a:tbl>
          </a:graphicData>
        </a:graphic>
      </p:graphicFrame>
      <p:sp>
        <p:nvSpPr>
          <p:cNvPr id="9" name="Tekstfelt 8">
            <a:extLst>
              <a:ext uri="{FF2B5EF4-FFF2-40B4-BE49-F238E27FC236}">
                <a16:creationId xmlns:a16="http://schemas.microsoft.com/office/drawing/2014/main" id="{37DFB4BD-70F8-50E1-3E1F-EEE32955BB73}"/>
              </a:ext>
            </a:extLst>
          </p:cNvPr>
          <p:cNvSpPr txBox="1"/>
          <p:nvPr/>
        </p:nvSpPr>
        <p:spPr>
          <a:xfrm>
            <a:off x="1686505" y="1599258"/>
            <a:ext cx="56096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000" dirty="0">
                <a:latin typeface="+mn-lt"/>
                <a:ea typeface="ＭＳ Ｐゴシック"/>
                <a:cs typeface="Arial"/>
              </a:rPr>
              <a:t>State Transition Parameters </a:t>
            </a:r>
            <a:endParaRPr lang="da-DK" dirty="0" err="1">
              <a:latin typeface="+mn-lt"/>
            </a:endParaRP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1D9C88E-ED52-0E03-869A-C1A869D0AA67}"/>
              </a:ext>
            </a:extLst>
          </p:cNvPr>
          <p:cNvSpPr txBox="1"/>
          <p:nvPr/>
        </p:nvSpPr>
        <p:spPr>
          <a:xfrm>
            <a:off x="1719941" y="4048476"/>
            <a:ext cx="5702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Normal Model Parameters</a:t>
            </a:r>
            <a:endParaRPr lang="da-DK" sz="200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8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1393C32-4593-A727-A772-60975780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Financial Data</a:t>
            </a:r>
            <a:endParaRPr lang="en-GB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A505916-C26B-4D8F-DD23-7BF9A136D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D4DE17D-67D9-66AA-C1C4-1E8F443F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 anchor="ctr"/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Financial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068D229-C10D-E6D4-5477-85C69A8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 dirty="0"/>
              <a:t>14/12/2023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4701F51-76CA-6218-F57D-6D38E074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Descriptive statistics</a:t>
            </a:r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2DC0AB-2BB9-30A8-2AEA-3CC1BD12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en-GB">
                <a:ea typeface="+mn-lt"/>
                <a:cs typeface="+mn-lt"/>
              </a:rPr>
              <a:t>EFT: Weekly returns from Exchange Traded Fund</a:t>
            </a:r>
          </a:p>
          <a:p>
            <a:pPr marL="197485" indent="-197485"/>
            <a:endParaRPr lang="en-GB">
              <a:cs typeface="Arial"/>
            </a:endParaRPr>
          </a:p>
          <a:p>
            <a:pPr marL="197485" indent="-197485"/>
            <a:endParaRPr lang="en-GB">
              <a:cs typeface="Arial"/>
            </a:endParaRPr>
          </a:p>
          <a:p>
            <a:pPr marL="197485" indent="-197485"/>
            <a:r>
              <a:rPr lang="en-GB">
                <a:cs typeface="Arial"/>
              </a:rPr>
              <a:t>2 columns : date and weekly </a:t>
            </a:r>
            <a:r>
              <a:rPr lang="en-GB">
                <a:ea typeface="+mn-lt"/>
                <a:cs typeface="+mn-lt"/>
              </a:rPr>
              <a:t>returns (the ratio between the final and initial price for that week minus 1) of 1 ETF</a:t>
            </a:r>
            <a:endParaRPr lang="en-GB"/>
          </a:p>
          <a:p>
            <a:pPr marL="197485" indent="-197485"/>
            <a:endParaRPr lang="en-GB"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967E4-EADF-7E19-BEDB-3653565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41ADD-762E-B1C4-747E-74515999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5" name="Billede 4" descr="Et billede, der indeholder tekst, Font/skrifttype, kvittering, hvid&#10;&#10;Beskrivelsen er genereret automatisk">
            <a:extLst>
              <a:ext uri="{FF2B5EF4-FFF2-40B4-BE49-F238E27FC236}">
                <a16:creationId xmlns:a16="http://schemas.microsoft.com/office/drawing/2014/main" id="{5E13FC67-3C4C-E1DB-2716-463CA2BD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694" y="3867138"/>
            <a:ext cx="3411763" cy="1440285"/>
          </a:xfrm>
          <a:prstGeom prst="rect">
            <a:avLst/>
          </a:prstGeom>
        </p:spPr>
      </p:pic>
      <p:pic>
        <p:nvPicPr>
          <p:cNvPr id="6" name="Billede 5" descr="Et billede, der indeholder tekst, skærmbillede, Kurve, diagram&#10;&#10;Beskrivelsen er genereret automatisk">
            <a:extLst>
              <a:ext uri="{FF2B5EF4-FFF2-40B4-BE49-F238E27FC236}">
                <a16:creationId xmlns:a16="http://schemas.microsoft.com/office/drawing/2014/main" id="{35178E14-9A20-6CA7-E3A2-8FE9A0C18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214" y="3360014"/>
            <a:ext cx="4177907" cy="2610143"/>
          </a:xfrm>
          <a:prstGeom prst="rect">
            <a:avLst/>
          </a:prstGeom>
        </p:spPr>
      </p:pic>
      <p:pic>
        <p:nvPicPr>
          <p:cNvPr id="7" name="Billede 6" descr="Et billede, der indeholder Font/skrifttype, tekst, hvid, linje/række&#10;&#10;Beskrivelsen er genereret automatisk">
            <a:extLst>
              <a:ext uri="{FF2B5EF4-FFF2-40B4-BE49-F238E27FC236}">
                <a16:creationId xmlns:a16="http://schemas.microsoft.com/office/drawing/2014/main" id="{D80588E2-130F-4FA2-7DD9-F621F516E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488" y="1980206"/>
            <a:ext cx="3208105" cy="736429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381FA-7FA7-3217-B29A-DACB971D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da-DK"/>
              <a:t>Is the data normal ?</a:t>
            </a:r>
          </a:p>
        </p:txBody>
      </p:sp>
      <p:pic>
        <p:nvPicPr>
          <p:cNvPr id="7" name="Pladsholder til indhold 6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CD9C3F52-600D-0D54-07F5-24FBFF0B97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681" r="18643" b="-2"/>
          <a:stretch/>
        </p:blipFill>
        <p:spPr>
          <a:xfrm>
            <a:off x="6755248" y="1590099"/>
            <a:ext cx="4410177" cy="4546800"/>
          </a:xfrm>
          <a:noFill/>
        </p:spPr>
      </p:pic>
      <p:pic>
        <p:nvPicPr>
          <p:cNvPr id="8" name="Billede 7" descr="Et billede, der indeholder diagram, tekst, Kurve, skærmbillede&#10;&#10;Beskrivelsen er genereret automatisk">
            <a:extLst>
              <a:ext uri="{FF2B5EF4-FFF2-40B4-BE49-F238E27FC236}">
                <a16:creationId xmlns:a16="http://schemas.microsoft.com/office/drawing/2014/main" id="{8FF5585C-546B-97D6-B893-5005FB6EC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2" r="16928" b="2"/>
          <a:stretch/>
        </p:blipFill>
        <p:spPr>
          <a:xfrm>
            <a:off x="1678174" y="1561024"/>
            <a:ext cx="4409100" cy="4546800"/>
          </a:xfrm>
          <a:prstGeom prst="rect">
            <a:avLst/>
          </a:prstGeom>
          <a:noFill/>
        </p:spPr>
      </p:pic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97CE6C4-3AAC-4153-B157-49704E923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33E979D-86D0-3D26-1CD6-9DD4C7930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5E2540-53FF-72D0-F210-2C79C97BD8F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2000" y="6541200"/>
            <a:ext cx="1105200" cy="316800"/>
          </a:xfrm>
        </p:spPr>
        <p:txBody>
          <a:bodyPr anchor="ctr">
            <a:normAutofit/>
          </a:bodyPr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8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55875-5B14-077C-4CCC-202046CB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Fitting normal model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F6750C-8A86-B6F9-D0F4-5D15B188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3E3453-E593-DE3E-E669-11B9E1F3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691A3F1-3449-5D6D-49B4-9E2013F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8" name="Billede 7" descr="Et billede, der indeholder Font/skrifttype, tekst, hvid, typografi&#10;&#10;Beskrivelsen er genereret automatisk">
            <a:extLst>
              <a:ext uri="{FF2B5EF4-FFF2-40B4-BE49-F238E27FC236}">
                <a16:creationId xmlns:a16="http://schemas.microsoft.com/office/drawing/2014/main" id="{636A7848-B6A0-156F-41FF-155B778E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5" y="1633762"/>
            <a:ext cx="6476336" cy="964386"/>
          </a:xfrm>
          <a:prstGeom prst="rect">
            <a:avLst/>
          </a:prstGeom>
        </p:spPr>
      </p:pic>
      <p:pic>
        <p:nvPicPr>
          <p:cNvPr id="11" name="Pladsholder til indhold 10" descr="Et billede, der indeholder tekst, Font/skrifttype, skærmbillede, linje/række&#10;&#10;Beskrivelsen er genereret automatisk">
            <a:extLst>
              <a:ext uri="{FF2B5EF4-FFF2-40B4-BE49-F238E27FC236}">
                <a16:creationId xmlns:a16="http://schemas.microsoft.com/office/drawing/2014/main" id="{E6A7A114-9D0E-D0C6-0469-3B638383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6483" y="2637448"/>
            <a:ext cx="8186961" cy="2063988"/>
          </a:xfrm>
        </p:spPr>
      </p:pic>
    </p:spTree>
    <p:extLst>
      <p:ext uri="{BB962C8B-B14F-4D97-AF65-F5344CB8AC3E}">
        <p14:creationId xmlns:p14="http://schemas.microsoft.com/office/powerpoint/2010/main" val="11460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9AF52-F241-AA27-9D53-59EB276C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Hypothesis</a:t>
            </a:r>
            <a:r>
              <a:rPr lang="da-DK">
                <a:cs typeface="Arial"/>
              </a:rPr>
              <a:t> 1: </a:t>
            </a:r>
            <a:r>
              <a:rPr lang="da-DK" err="1">
                <a:cs typeface="Arial"/>
              </a:rPr>
              <a:t>Cauchy</a:t>
            </a:r>
            <a:r>
              <a:rPr lang="da-DK">
                <a:cs typeface="Arial"/>
              </a:rPr>
              <a:t> model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6FE55B-6D22-5EF3-E354-C881BDE2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da-DK" err="1">
                <a:cs typeface="Arial"/>
              </a:rPr>
              <a:t>Cauchy</a:t>
            </a:r>
            <a:r>
              <a:rPr lang="da-DK">
                <a:cs typeface="Arial"/>
              </a:rPr>
              <a:t> distribution </a:t>
            </a:r>
            <a:r>
              <a:rPr lang="da-DK" err="1">
                <a:cs typeface="Arial"/>
              </a:rPr>
              <a:t>accounts</a:t>
            </a:r>
            <a:r>
              <a:rPr lang="da-DK">
                <a:cs typeface="Arial"/>
              </a:rPr>
              <a:t> for heavy </a:t>
            </a:r>
            <a:r>
              <a:rPr lang="da-DK" err="1">
                <a:cs typeface="Arial"/>
              </a:rPr>
              <a:t>tails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00F44D-2A5E-E08A-D208-D675DA8F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BF7031-EB4D-CF1E-B2B5-258E859E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A2F414-679E-AEFF-3B04-D5BB444D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7" name="Billede 6" descr="Et billede, der indeholder Font/skrifttype, hvid, symbol, linje/række&#10;&#10;Beskrivelsen er genereret automatisk">
            <a:extLst>
              <a:ext uri="{FF2B5EF4-FFF2-40B4-BE49-F238E27FC236}">
                <a16:creationId xmlns:a16="http://schemas.microsoft.com/office/drawing/2014/main" id="{C4E495C5-4335-1790-6E47-02D709C6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38" y="2218093"/>
            <a:ext cx="2742600" cy="929293"/>
          </a:xfrm>
          <a:prstGeom prst="rect">
            <a:avLst/>
          </a:prstGeom>
        </p:spPr>
      </p:pic>
      <p:pic>
        <p:nvPicPr>
          <p:cNvPr id="8" name="Billede 7" descr="Et billede, der indeholder Font/skrifttype, tekst, hvid, typografi&#10;&#10;Beskrivelsen er genereret automatisk">
            <a:extLst>
              <a:ext uri="{FF2B5EF4-FFF2-40B4-BE49-F238E27FC236}">
                <a16:creationId xmlns:a16="http://schemas.microsoft.com/office/drawing/2014/main" id="{6E4BD801-6B81-4943-2B23-5947C62A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38" y="3427294"/>
            <a:ext cx="3886966" cy="1312105"/>
          </a:xfrm>
          <a:prstGeom prst="rect">
            <a:avLst/>
          </a:prstGeom>
        </p:spPr>
      </p:pic>
      <p:pic>
        <p:nvPicPr>
          <p:cNvPr id="9" name="Billede 8" descr="Et billede, der indeholder tekst, Font/skrifttype, hvid, algebra&#10;&#10;Beskrivelsen er genereret automatisk">
            <a:extLst>
              <a:ext uri="{FF2B5EF4-FFF2-40B4-BE49-F238E27FC236}">
                <a16:creationId xmlns:a16="http://schemas.microsoft.com/office/drawing/2014/main" id="{D97DFA1B-04F6-A8AC-676E-DED66D981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942" y="2647533"/>
            <a:ext cx="5642308" cy="20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7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5EB6-7D49-B2D2-EC34-B4ECF5A0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14" y="487359"/>
            <a:ext cx="6865740" cy="972716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da-DK"/>
              <a:t>Hypothesis 2 : Student t-distribution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B834C8A-190D-0073-B290-25B9FEE5F450}"/>
              </a:ext>
            </a:extLst>
          </p:cNvPr>
          <p:cNvSpPr txBox="1"/>
          <p:nvPr/>
        </p:nvSpPr>
        <p:spPr bwMode="auto">
          <a:xfrm>
            <a:off x="1232414" y="1767560"/>
            <a:ext cx="6865740" cy="454557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97485" indent="-197485">
              <a:spcBef>
                <a:spcPct val="20000"/>
              </a:spcBef>
              <a:buFont typeface="Arial"/>
              <a:buChar char="•"/>
            </a:pPr>
            <a:r>
              <a:rPr lang="en-US" sz="1800">
                <a:latin typeface="+mn-lt"/>
                <a:ea typeface="+mn-ea"/>
              </a:rPr>
              <a:t>Test with a few degree of freedom</a:t>
            </a:r>
            <a:endParaRPr lang="en-US" sz="1800">
              <a:latin typeface="+mn-lt"/>
              <a:ea typeface="+mn-ea"/>
              <a:cs typeface="Arial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800">
                <a:latin typeface="+mn-lt"/>
                <a:ea typeface="+mn-ea"/>
                <a:cs typeface="Arial"/>
              </a:rPr>
              <a:t>AIC: -1492 (</a:t>
            </a:r>
            <a:r>
              <a:rPr lang="en-US" sz="1800" err="1">
                <a:latin typeface="+mn-lt"/>
                <a:ea typeface="+mn-ea"/>
                <a:cs typeface="Arial"/>
              </a:rPr>
              <a:t>df</a:t>
            </a:r>
            <a:r>
              <a:rPr lang="en-US" sz="1800">
                <a:latin typeface="+mn-lt"/>
                <a:ea typeface="+mn-ea"/>
                <a:cs typeface="Arial"/>
              </a:rPr>
              <a:t> = 8)</a:t>
            </a:r>
          </a:p>
          <a:p>
            <a:pPr marL="197485" indent="-197485">
              <a:spcBef>
                <a:spcPct val="20000"/>
              </a:spcBef>
              <a:buFont typeface="Arial"/>
              <a:buChar char="•"/>
            </a:pPr>
            <a:endParaRPr lang="en-US" sz="1800">
              <a:latin typeface="+mn-lt"/>
              <a:ea typeface="+mn-ea"/>
              <a:cs typeface="Arial"/>
            </a:endParaRPr>
          </a:p>
          <a:p>
            <a:pPr marL="197485" indent="-197485">
              <a:spcBef>
                <a:spcPct val="20000"/>
              </a:spcBef>
              <a:buChar char="•"/>
            </a:pPr>
            <a:endParaRPr lang="en-US" sz="1800">
              <a:latin typeface="+mn-lt"/>
              <a:ea typeface="+mn-ea"/>
              <a:cs typeface="Arial"/>
            </a:endParaRPr>
          </a:p>
          <a:p>
            <a:pPr marL="197485" indent="-197485">
              <a:spcBef>
                <a:spcPct val="20000"/>
              </a:spcBef>
              <a:buChar char="•"/>
            </a:pPr>
            <a:endParaRPr lang="en-US" sz="1800">
              <a:latin typeface="+mn-lt"/>
              <a:ea typeface="+mn-ea"/>
              <a:cs typeface="Arial"/>
            </a:endParaRPr>
          </a:p>
        </p:txBody>
      </p:sp>
      <p:pic>
        <p:nvPicPr>
          <p:cNvPr id="9" name="Billede 8" descr="Et billede, der indeholder tekst, Kurve, diagram, linje/række&#10;&#10;Beskrivelsen er genereret automatisk">
            <a:extLst>
              <a:ext uri="{FF2B5EF4-FFF2-40B4-BE49-F238E27FC236}">
                <a16:creationId xmlns:a16="http://schemas.microsoft.com/office/drawing/2014/main" id="{A1FE2A9B-B2A6-4910-F4D9-E0ED87207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9" b="6334"/>
          <a:stretch/>
        </p:blipFill>
        <p:spPr>
          <a:xfrm>
            <a:off x="1173135" y="2539403"/>
            <a:ext cx="5238177" cy="3465530"/>
          </a:xfrm>
          <a:prstGeom prst="rect">
            <a:avLst/>
          </a:prstGeom>
          <a:noFill/>
        </p:spPr>
      </p:pic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4B46BC-B878-0A87-6976-500AC3F681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90800" y="6541200"/>
            <a:ext cx="5497200" cy="316800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GB" b="0" kern="1200">
                <a:latin typeface="+mn-lt"/>
                <a:ea typeface="ＭＳ Ｐゴシック" pitchFamily="-80" charset="-128"/>
                <a:cs typeface="+mn-cs"/>
              </a:rPr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B45F63-8629-41FB-014D-467BC8D4A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450" y="6541200"/>
            <a:ext cx="432600" cy="316800"/>
          </a:xfrm>
        </p:spPr>
        <p:txBody>
          <a:bodyPr vert="horz" lIns="0" tIns="0" rIns="0" bIns="0" rtlCol="0" anchor="ctr" anchorCtr="0">
            <a:normAutofit/>
          </a:bodyPr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D15280-D8CE-6F2B-7DC8-67EE2DCF7D3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52000" y="6541200"/>
            <a:ext cx="1105200" cy="3168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da-DK"/>
              <a:t>Date</a:t>
            </a:r>
            <a:endParaRPr lang="en-GB"/>
          </a:p>
        </p:txBody>
      </p:sp>
      <p:pic>
        <p:nvPicPr>
          <p:cNvPr id="17" name="Billede 16" descr="Et billede, der indeholder Font/skrifttype, tekst, hvid, diagram&#10;&#10;Beskrivelsen er genereret automatisk">
            <a:extLst>
              <a:ext uri="{FF2B5EF4-FFF2-40B4-BE49-F238E27FC236}">
                <a16:creationId xmlns:a16="http://schemas.microsoft.com/office/drawing/2014/main" id="{E6679364-8E11-1941-F81B-8222806A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1" y="2582025"/>
            <a:ext cx="4990649" cy="13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270EB-C6AB-DC83-7ED8-A8268B60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61" y="595722"/>
            <a:ext cx="6865740" cy="972716"/>
          </a:xfrm>
        </p:spPr>
        <p:txBody>
          <a:bodyPr/>
          <a:lstStyle/>
          <a:p>
            <a:r>
              <a:rPr lang="da-DK">
                <a:cs typeface="Arial"/>
              </a:rPr>
              <a:t>Mixture Models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94251F-6D17-EB80-5F3A-A627EBBF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61" y="1716928"/>
            <a:ext cx="6865740" cy="4545578"/>
          </a:xfrm>
        </p:spPr>
        <p:txBody>
          <a:bodyPr/>
          <a:lstStyle/>
          <a:p>
            <a:pPr marL="197485" indent="-197485"/>
            <a:r>
              <a:rPr lang="da-DK" dirty="0">
                <a:cs typeface="Arial"/>
              </a:rPr>
              <a:t>Fit with 2 or 3 normal models</a:t>
            </a:r>
          </a:p>
          <a:p>
            <a:pPr marL="197485" indent="-197485"/>
            <a:r>
              <a:rPr lang="da-DK" dirty="0" err="1">
                <a:cs typeface="Arial"/>
              </a:rPr>
              <a:t>Transform</a:t>
            </a:r>
            <a:r>
              <a:rPr lang="da-DK" dirty="0">
                <a:cs typeface="Arial"/>
              </a:rPr>
              <a:t> parameters to </a:t>
            </a:r>
            <a:r>
              <a:rPr lang="da-DK" dirty="0" err="1">
                <a:cs typeface="Arial"/>
              </a:rPr>
              <a:t>get</a:t>
            </a:r>
            <a:r>
              <a:rPr lang="da-DK" dirty="0">
                <a:cs typeface="Arial"/>
              </a:rPr>
              <a:t> an </a:t>
            </a:r>
            <a:r>
              <a:rPr lang="da-DK" dirty="0" err="1">
                <a:cs typeface="Arial"/>
              </a:rPr>
              <a:t>unconstrained</a:t>
            </a:r>
            <a:r>
              <a:rPr lang="da-DK" dirty="0">
                <a:cs typeface="Arial"/>
              </a:rPr>
              <a:t> </a:t>
            </a:r>
            <a:r>
              <a:rPr lang="da-DK" dirty="0" err="1">
                <a:cs typeface="Arial"/>
              </a:rPr>
              <a:t>optimization</a:t>
            </a:r>
            <a:r>
              <a:rPr lang="da-DK" dirty="0">
                <a:cs typeface="Arial"/>
              </a:rPr>
              <a:t> problem</a:t>
            </a:r>
          </a:p>
          <a:p>
            <a:pPr marL="0" indent="0">
              <a:buNone/>
            </a:pPr>
            <a:endParaRPr lang="da-DK">
              <a:cs typeface="Arial"/>
            </a:endParaRP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597132-D7C4-2624-97EE-1B758AF786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A55182C-D68D-BA24-A424-813C17C879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" name="Pladsholder til dato 7">
            <a:extLst>
              <a:ext uri="{FF2B5EF4-FFF2-40B4-BE49-F238E27FC236}">
                <a16:creationId xmlns:a16="http://schemas.microsoft.com/office/drawing/2014/main" id="{BF56800A-4938-F26A-8D81-82D3C10E117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pic>
        <p:nvPicPr>
          <p:cNvPr id="4" name="Billede 3" descr="Et billede, der indeholder tekst, Font/skrifttype, linje/række, skærmbillede&#10;&#10;Beskrivelsen er genereret automatisk">
            <a:extLst>
              <a:ext uri="{FF2B5EF4-FFF2-40B4-BE49-F238E27FC236}">
                <a16:creationId xmlns:a16="http://schemas.microsoft.com/office/drawing/2014/main" id="{2BCEC415-AD5D-200D-4CDC-60EDF4F9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34" y="2653323"/>
            <a:ext cx="5433140" cy="1181001"/>
          </a:xfrm>
          <a:prstGeom prst="rect">
            <a:avLst/>
          </a:prstGeom>
        </p:spPr>
      </p:pic>
      <p:pic>
        <p:nvPicPr>
          <p:cNvPr id="5" name="Billede 4" descr="Et billede, der indeholder tekst, Font/skrifttype, skærmbillede, linje/række&#10;&#10;Beskrivelsen er genereret automatisk">
            <a:extLst>
              <a:ext uri="{FF2B5EF4-FFF2-40B4-BE49-F238E27FC236}">
                <a16:creationId xmlns:a16="http://schemas.microsoft.com/office/drawing/2014/main" id="{01836662-0D92-8B46-BD49-A69D3317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79" y="4866164"/>
            <a:ext cx="5395541" cy="1065591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F4DD2B65-CD0A-678E-654E-72F44724BB53}"/>
              </a:ext>
            </a:extLst>
          </p:cNvPr>
          <p:cNvSpPr txBox="1"/>
          <p:nvPr/>
        </p:nvSpPr>
        <p:spPr>
          <a:xfrm>
            <a:off x="1344273" y="4312875"/>
            <a:ext cx="52837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>
                <a:latin typeface="+mn-lt"/>
                <a:ea typeface="ＭＳ Ｐゴシック"/>
                <a:cs typeface="Arial"/>
              </a:rPr>
              <a:t>To </a:t>
            </a:r>
            <a:r>
              <a:rPr lang="da-DK" dirty="0" err="1">
                <a:latin typeface="+mn-lt"/>
                <a:ea typeface="ＭＳ Ｐゴシック"/>
                <a:cs typeface="Arial"/>
              </a:rPr>
              <a:t>come</a:t>
            </a:r>
            <a:r>
              <a:rPr lang="da-DK" dirty="0">
                <a:latin typeface="+mn-lt"/>
                <a:ea typeface="ＭＳ Ｐゴシック"/>
                <a:cs typeface="Arial"/>
              </a:rPr>
              <a:t> back to </a:t>
            </a:r>
            <a:r>
              <a:rPr lang="da-DK" dirty="0" err="1">
                <a:latin typeface="+mn-lt"/>
                <a:ea typeface="ＭＳ Ｐゴシック"/>
                <a:cs typeface="Arial"/>
              </a:rPr>
              <a:t>our</a:t>
            </a:r>
            <a:r>
              <a:rPr lang="da-DK" dirty="0">
                <a:latin typeface="+mn-lt"/>
                <a:ea typeface="ＭＳ Ｐゴシック"/>
                <a:cs typeface="Arial"/>
              </a:rPr>
              <a:t> </a:t>
            </a:r>
            <a:r>
              <a:rPr lang="da-DK" dirty="0" err="1">
                <a:latin typeface="+mn-lt"/>
                <a:ea typeface="ＭＳ Ｐゴシック"/>
                <a:cs typeface="Arial"/>
              </a:rPr>
              <a:t>natural</a:t>
            </a:r>
            <a:r>
              <a:rPr lang="da-DK" dirty="0">
                <a:latin typeface="+mn-lt"/>
                <a:ea typeface="ＭＳ Ｐゴシック"/>
                <a:cs typeface="Arial"/>
              </a:rPr>
              <a:t> parameters : </a:t>
            </a:r>
            <a:endParaRPr lang="da-DK" dirty="0" err="1">
              <a:latin typeface="+mn-lt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0759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FA3C7-5CE9-74CE-5620-9BE34272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Arial"/>
              </a:rPr>
              <a:t>Models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FCFE8B2-9668-A5CE-5E81-F05750DB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da-DK" dirty="0">
                <a:cs typeface="Arial"/>
              </a:rPr>
              <a:t>2 components:</a:t>
            </a:r>
          </a:p>
          <a:p>
            <a:pPr marL="197485" indent="-197485"/>
            <a:endParaRPr lang="da-DK" dirty="0">
              <a:cs typeface="Arial"/>
            </a:endParaRPr>
          </a:p>
          <a:p>
            <a:pPr marL="197485" indent="-197485"/>
            <a:endParaRPr lang="da-DK" dirty="0">
              <a:cs typeface="Arial"/>
            </a:endParaRPr>
          </a:p>
          <a:p>
            <a:pPr marL="197485" indent="-197485"/>
            <a:endParaRPr lang="da-DK" dirty="0">
              <a:cs typeface="Arial"/>
            </a:endParaRPr>
          </a:p>
          <a:p>
            <a:pPr marL="197485" indent="-197485"/>
            <a:endParaRPr lang="da-DK" dirty="0">
              <a:cs typeface="Arial"/>
            </a:endParaRPr>
          </a:p>
          <a:p>
            <a:pPr marL="197485" indent="-197485"/>
            <a:r>
              <a:rPr lang="da-DK" dirty="0">
                <a:cs typeface="Arial"/>
              </a:rPr>
              <a:t>3 components:</a:t>
            </a:r>
          </a:p>
          <a:p>
            <a:pPr marL="197485" indent="-197485"/>
            <a:endParaRPr lang="da-DK" dirty="0">
              <a:cs typeface="Arial"/>
            </a:endParaRPr>
          </a:p>
          <a:p>
            <a:pPr marL="197485" indent="-197485"/>
            <a:endParaRPr lang="da-DK" dirty="0">
              <a:cs typeface="Arial"/>
            </a:endParaRPr>
          </a:p>
          <a:p>
            <a:pPr marL="197485" indent="-197485"/>
            <a:endParaRPr lang="da-DK" dirty="0">
              <a:cs typeface="Arial"/>
            </a:endParaRPr>
          </a:p>
          <a:p>
            <a:pPr marL="197485" indent="-197485"/>
            <a:endParaRPr lang="da-DK" dirty="0">
              <a:cs typeface="Arial"/>
            </a:endParaRPr>
          </a:p>
          <a:p>
            <a:pPr marL="197485" indent="-197485"/>
            <a:r>
              <a:rPr lang="da-DK" dirty="0" err="1">
                <a:cs typeface="Arial"/>
              </a:rPr>
              <a:t>Likelihood</a:t>
            </a:r>
            <a:r>
              <a:rPr lang="da-DK" dirty="0">
                <a:cs typeface="Arial"/>
              </a:rPr>
              <a:t> for m components : 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084722-2286-231E-F096-34A0E262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3D112E-CFDA-C0C7-0239-E2133158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1C7FE5-276E-BE45-1B83-C1CBB6BB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/>
          </a:p>
        </p:txBody>
      </p:sp>
      <p:pic>
        <p:nvPicPr>
          <p:cNvPr id="7" name="Billede 6" descr="Et billede, der indeholder Font/skrifttype, håndskrift, typografi, kalligrafi&#10;&#10;Beskrivelsen er genereret automatisk">
            <a:extLst>
              <a:ext uri="{FF2B5EF4-FFF2-40B4-BE49-F238E27FC236}">
                <a16:creationId xmlns:a16="http://schemas.microsoft.com/office/drawing/2014/main" id="{73038815-321B-B7F5-594E-DA2F450B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57" y="2195625"/>
            <a:ext cx="4470751" cy="796009"/>
          </a:xfrm>
          <a:prstGeom prst="rect">
            <a:avLst/>
          </a:prstGeom>
        </p:spPr>
      </p:pic>
      <p:pic>
        <p:nvPicPr>
          <p:cNvPr id="8" name="Billede 7" descr="Et billede, der indeholder Font/skrifttype, håndskrift, typografi, kalligrafi&#10;&#10;Beskrivelsen er genereret automatisk">
            <a:extLst>
              <a:ext uri="{FF2B5EF4-FFF2-40B4-BE49-F238E27FC236}">
                <a16:creationId xmlns:a16="http://schemas.microsoft.com/office/drawing/2014/main" id="{A14CA2FC-3A47-19F3-B0AD-48DBD323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57" y="3837550"/>
            <a:ext cx="5806558" cy="676843"/>
          </a:xfrm>
          <a:prstGeom prst="rect">
            <a:avLst/>
          </a:prstGeom>
        </p:spPr>
      </p:pic>
      <p:pic>
        <p:nvPicPr>
          <p:cNvPr id="10" name="Billede 9" descr="Et billede, der indeholder Font/skrifttype, hvid, linje/række, tekst&#10;&#10;Beskrivelsen er genereret automatisk">
            <a:extLst>
              <a:ext uri="{FF2B5EF4-FFF2-40B4-BE49-F238E27FC236}">
                <a16:creationId xmlns:a16="http://schemas.microsoft.com/office/drawing/2014/main" id="{CB4936D8-EF50-38E9-5D93-20DD5DBD6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967" y="5560885"/>
            <a:ext cx="2066480" cy="590550"/>
          </a:xfrm>
          <a:prstGeom prst="rect">
            <a:avLst/>
          </a:prstGeom>
        </p:spPr>
      </p:pic>
      <p:pic>
        <p:nvPicPr>
          <p:cNvPr id="11" name="Billede 10" descr="Et billede, der indeholder Font/skrifttype, tekst, diagram, hvid&#10;&#10;Beskrivelsen er genereret automatisk">
            <a:extLst>
              <a:ext uri="{FF2B5EF4-FFF2-40B4-BE49-F238E27FC236}">
                <a16:creationId xmlns:a16="http://schemas.microsoft.com/office/drawing/2014/main" id="{08888A5A-E1D9-E0D5-B249-1350E0669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452" y="5354130"/>
            <a:ext cx="3296952" cy="9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61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Corporate red-ENG.potx" id="{ED70A225-5B60-42AC-912C-67898019C42C}" vid="{E9106579-58D4-45CA-A6E9-5E2F157EFB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TemplafySlideFormConfiguration><![CDATA[{"formFields":[],"formDataEntries":[]}]]></TemplafySlideForm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9.xml><?xml version="1.0" encoding="utf-8"?>
<TemplafyTemplateConfiguration><![CDATA[{"elementsMetadata":[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10.xml><?xml version="1.0" encoding="utf-8"?>
<ds:datastoreItem xmlns:ds="http://schemas.openxmlformats.org/officeDocument/2006/customXml" ds:itemID="{9587AFF5-BFB0-40A3-85CA-ADEED7540807}">
  <ds:schemaRefs/>
</ds:datastoreItem>
</file>

<file path=customXml/itemProps11.xml><?xml version="1.0" encoding="utf-8"?>
<ds:datastoreItem xmlns:ds="http://schemas.openxmlformats.org/officeDocument/2006/customXml" ds:itemID="{14AB1340-5A73-4AE5-9657-061F0D1699D0}">
  <ds:schemaRefs>
    <ds:schemaRef ds:uri="683dcda1-f8c3-442f-ae64-e236c052732d"/>
    <ds:schemaRef ds:uri="715bde23-c48d-41ea-a697-dffaa8fbae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27AE696-61B6-4B19-9CED-6F2A3F244FE3}">
  <ds:schemaRefs/>
</ds:datastoreItem>
</file>

<file path=customXml/itemProps3.xml><?xml version="1.0" encoding="utf-8"?>
<ds:datastoreItem xmlns:ds="http://schemas.openxmlformats.org/officeDocument/2006/customXml" ds:itemID="{CA9FC985-930B-40D4-827F-9FAC5D35EA8C}">
  <ds:schemaRefs/>
</ds:datastoreItem>
</file>

<file path=customXml/itemProps4.xml><?xml version="1.0" encoding="utf-8"?>
<ds:datastoreItem xmlns:ds="http://schemas.openxmlformats.org/officeDocument/2006/customXml" ds:itemID="{CD7A73E0-5E80-4908-B0DB-9E20244FD0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5DEE4BEE-00BA-4E32-BD26-AF535B50AC95}">
  <ds:schemaRefs/>
</ds:datastoreItem>
</file>

<file path=customXml/itemProps6.xml><?xml version="1.0" encoding="utf-8"?>
<ds:datastoreItem xmlns:ds="http://schemas.openxmlformats.org/officeDocument/2006/customXml" ds:itemID="{49765D68-68C5-4CFA-97ED-A38AD8E70B7F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1680B9DC-2D51-4402-BB2C-B8DE0C5AC522}">
  <ds:schemaRefs/>
</ds:datastoreItem>
</file>

<file path=customXml/itemProps8.xml><?xml version="1.0" encoding="utf-8"?>
<ds:datastoreItem xmlns:ds="http://schemas.openxmlformats.org/officeDocument/2006/customXml" ds:itemID="{6B8AD017-B053-4E30-93B9-B28A44CEC3A4}">
  <ds:schemaRefs/>
</ds:datastoreItem>
</file>

<file path=customXml/itemProps9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Personnalisé</PresentationFormat>
  <Paragraphs>172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Verdana</vt:lpstr>
      <vt:lpstr>Blank</vt:lpstr>
      <vt:lpstr>Présentation PowerPoint</vt:lpstr>
      <vt:lpstr>Financial Data</vt:lpstr>
      <vt:lpstr>Descriptive statistics</vt:lpstr>
      <vt:lpstr>Is the data normal ?</vt:lpstr>
      <vt:lpstr>Fitting normal model</vt:lpstr>
      <vt:lpstr>Hypothesis 1: Cauchy model</vt:lpstr>
      <vt:lpstr>Hypothesis 2 : Student t-distribution</vt:lpstr>
      <vt:lpstr>Mixture Models</vt:lpstr>
      <vt:lpstr>Models</vt:lpstr>
      <vt:lpstr>2 components model summary</vt:lpstr>
      <vt:lpstr>3 components model summary</vt:lpstr>
      <vt:lpstr>Profile Likelihood of Sigma 1 and reparametrization</vt:lpstr>
      <vt:lpstr>Hidden Markov Model</vt:lpstr>
      <vt:lpstr>2 states versus 3 states model comparision</vt:lpstr>
      <vt:lpstr>2 States Model Summary 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Yassine Turki</cp:lastModifiedBy>
  <cp:revision>87</cp:revision>
  <dcterms:created xsi:type="dcterms:W3CDTF">2023-12-12T20:44:24Z</dcterms:created>
  <dcterms:modified xsi:type="dcterms:W3CDTF">2023-12-14T12:08:14Z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2019-06-10T12:53:59.0527961Z</vt:lpwstr>
  </property>
  <property fmtid="{D5CDD505-2E9C-101B-9397-08002B2CF9AE}" pid="4" name="ContentTypeId">
    <vt:lpwstr>0x0101009ADA1FD2B40FDA458284BB6FCA763489</vt:lpwstr>
  </property>
</Properties>
</file>