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39"/>
  </p:notesMasterIdLst>
  <p:handoutMasterIdLst>
    <p:handoutMasterId r:id="rId40"/>
  </p:handoutMasterIdLst>
  <p:sldIdLst>
    <p:sldId id="256" r:id="rId13"/>
    <p:sldId id="260" r:id="rId14"/>
    <p:sldId id="257" r:id="rId15"/>
    <p:sldId id="262" r:id="rId16"/>
    <p:sldId id="266" r:id="rId17"/>
    <p:sldId id="264" r:id="rId18"/>
    <p:sldId id="267" r:id="rId19"/>
    <p:sldId id="269" r:id="rId20"/>
    <p:sldId id="270" r:id="rId21"/>
    <p:sldId id="279" r:id="rId22"/>
    <p:sldId id="280" r:id="rId23"/>
    <p:sldId id="281" r:id="rId24"/>
    <p:sldId id="263" r:id="rId25"/>
    <p:sldId id="261" r:id="rId26"/>
    <p:sldId id="271" r:id="rId27"/>
    <p:sldId id="265" r:id="rId28"/>
    <p:sldId id="272" r:id="rId29"/>
    <p:sldId id="273" r:id="rId30"/>
    <p:sldId id="274" r:id="rId31"/>
    <p:sldId id="275" r:id="rId32"/>
    <p:sldId id="277" r:id="rId33"/>
    <p:sldId id="283" r:id="rId34"/>
    <p:sldId id="278" r:id="rId35"/>
    <p:sldId id="282" r:id="rId36"/>
    <p:sldId id="284" r:id="rId37"/>
    <p:sldId id="285" r:id="rId38"/>
  </p:sldIdLst>
  <p:sldSz cx="12190413" cy="6858000"/>
  <p:notesSz cx="6858000" cy="9144000"/>
  <p:custDataLst>
    <p:tags r:id="rId4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E1F7C-41AE-4838-8895-45C980B8899C}" v="7" dt="2023-12-09T22:54:47.746"/>
    <p1510:client id="{619C2EDD-1C35-3CC7-C067-E19E3D6A2630}" v="440" dt="2023-12-13T22:55:44.026"/>
    <p1510:client id="{7CF6F124-7AC3-4403-ADF1-FCC491FD0A64}" v="218" dt="2023-12-11T18:41:08.746"/>
    <p1510:client id="{923230C2-E8E4-6442-1A9B-3156D149C6A3}" v="13" dt="2023-12-13T21:46:52.165"/>
    <p1510:client id="{94F04437-3B50-A8B3-597C-5C23CC05A90B}" v="1019" dt="2023-12-12T21:15:57.227"/>
    <p1510:client id="{D0E92CA9-E9CA-4F6E-9054-19673916A1D7}" v="894" dt="2023-12-12T18:55:12.816"/>
    <p1510:client id="{D9020F4E-C394-2183-1BE1-38A581CAF008}" v="85" dt="2023-12-13T21:51:50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microsoft.com/office/2015/10/relationships/revisionInfo" Target="revisionInfo.xml"/><Relationship Id="rId20" Type="http://schemas.openxmlformats.org/officeDocument/2006/relationships/slide" Target="slides/slide8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‹N°›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/>
              <a:t>Klik for at redigere titeltypografien i masteren</a:t>
            </a:r>
            <a:endParaRPr lang="en-GB" noProof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/>
              <a:t>Klik for at redigere undertiteltypografien i masteren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8E75EC-EF76-589D-0066-5EFD3256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63D84D-6ED3-F4CB-D6ED-4CFB218D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B2228E-DECD-A1FF-31EB-394A357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Klik for at redigere titeltypografien i masteren</a:t>
            </a:r>
            <a:endParaRPr lang="en-GB" noProof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Klik for at redigere undertiteltypografien i masteren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E83F-35F3-7C0A-C83E-AFDCA346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9C46A-00A5-B620-01F4-AB9FA3E6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2648B-3179-ABFE-F3AA-42761383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09954EC-B8D9-8075-FC9F-D3764E46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CFBBF02-CCAC-D246-2188-663E067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AD440C-0797-9C1A-F3D9-3529DA26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75E03-BE23-9277-8686-60549E4E73B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AB93-5959-29D5-C0C8-6B37FCF5F14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5D79-EFF9-98D6-B066-40CEED6C2E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DBA22-AE55-C68A-132F-A826D0B0C740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33A1D-DD6A-46E6-9477-D1471332CB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83DE-20D3-DB32-ED9D-43A02E676C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590800" y="6541200"/>
            <a:ext cx="54972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spcBef>
                <a:spcPts val="0"/>
              </a:spcBef>
              <a:defRPr sz="7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a-DK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‹N°›</a:t>
            </a:fld>
            <a:endParaRPr lang="da-DK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113676" name="text" descr="{&quot;templafy&quot;:{&quot;type&quot;:&quot;text&quot;,&quot;binding&quot;:&quot;UserProfile.Offices.Workarea_{{DocumentLanguage}}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700" b="1">
                <a:solidFill>
                  <a:schemeClr val="bg1"/>
                </a:solidFill>
                <a:latin typeface="+mn-lt"/>
              </a:rPr>
              <a:t>Technical University of Denmark</a:t>
            </a:r>
          </a:p>
        </p:txBody>
      </p:sp>
      <p:sp>
        <p:nvSpPr>
          <p:cNvPr id="5" name="date" descr="{&quot;templafy&quot;:{&quot;type&quot;:&quot;date&quot;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7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binding&quot;:&quot;Form.PresentationTitle&quot;,&quot;type&quot;:&quot;text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4E9AE0-170F-0C2B-DFF5-DC7F65F4B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000" y="6541200"/>
            <a:ext cx="1105200" cy="31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73079-109A-B151-8254-21CB5885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D1B73-873D-9679-0388-B2EF9D9F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60792-A62F-D7B7-06D4-1E3FDDD6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Odd ratio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A1389C-5912-452A-13B5-1E37D693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7485" indent="-197485"/>
            <a:r>
              <a:rPr lang="da-DK" err="1">
                <a:ea typeface="+mn-lt"/>
                <a:cs typeface="+mn-lt"/>
              </a:rPr>
              <a:t>Compare</a:t>
            </a:r>
            <a:r>
              <a:rPr lang="da-DK">
                <a:ea typeface="+mn-lt"/>
                <a:cs typeface="+mn-lt"/>
              </a:rPr>
              <a:t> the relative odds of the </a:t>
            </a:r>
            <a:r>
              <a:rPr lang="da-DK" err="1">
                <a:ea typeface="+mn-lt"/>
                <a:cs typeface="+mn-lt"/>
              </a:rPr>
              <a:t>occurrence</a:t>
            </a:r>
            <a:r>
              <a:rPr lang="da-DK">
                <a:ea typeface="+mn-lt"/>
                <a:cs typeface="+mn-lt"/>
              </a:rPr>
              <a:t> of the </a:t>
            </a:r>
            <a:r>
              <a:rPr lang="da-DK" err="1">
                <a:ea typeface="+mn-lt"/>
                <a:cs typeface="+mn-lt"/>
              </a:rPr>
              <a:t>outcome</a:t>
            </a:r>
            <a:r>
              <a:rPr lang="da-DK">
                <a:ea typeface="+mn-lt"/>
                <a:cs typeface="+mn-lt"/>
              </a:rPr>
              <a:t> of </a:t>
            </a:r>
            <a:r>
              <a:rPr lang="da-DK" err="1">
                <a:ea typeface="+mn-lt"/>
                <a:cs typeface="+mn-lt"/>
              </a:rPr>
              <a:t>interest</a:t>
            </a:r>
            <a:r>
              <a:rPr lang="da-DK">
                <a:ea typeface="+mn-lt"/>
                <a:cs typeface="+mn-lt"/>
              </a:rPr>
              <a:t> (</a:t>
            </a:r>
            <a:r>
              <a:rPr lang="da-DK" err="1">
                <a:ea typeface="+mn-lt"/>
                <a:cs typeface="+mn-lt"/>
              </a:rPr>
              <a:t>death</a:t>
            </a:r>
            <a:r>
              <a:rPr lang="da-DK">
                <a:ea typeface="+mn-lt"/>
                <a:cs typeface="+mn-lt"/>
              </a:rPr>
              <a:t>/AIDS in </a:t>
            </a:r>
            <a:r>
              <a:rPr lang="da-DK" err="1">
                <a:ea typeface="+mn-lt"/>
                <a:cs typeface="+mn-lt"/>
              </a:rPr>
              <a:t>our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project</a:t>
            </a:r>
            <a:r>
              <a:rPr lang="da-DK">
                <a:ea typeface="+mn-lt"/>
                <a:cs typeface="+mn-lt"/>
              </a:rPr>
              <a:t>), given </a:t>
            </a:r>
            <a:r>
              <a:rPr lang="da-DK" err="1">
                <a:ea typeface="+mn-lt"/>
                <a:cs typeface="+mn-lt"/>
              </a:rPr>
              <a:t>exposure</a:t>
            </a:r>
            <a:r>
              <a:rPr lang="da-DK">
                <a:ea typeface="+mn-lt"/>
                <a:cs typeface="+mn-lt"/>
              </a:rPr>
              <a:t> to the variable of </a:t>
            </a:r>
            <a:r>
              <a:rPr lang="da-DK" err="1">
                <a:ea typeface="+mn-lt"/>
                <a:cs typeface="+mn-lt"/>
              </a:rPr>
              <a:t>interest</a:t>
            </a:r>
            <a:endParaRPr lang="da-DK">
              <a:ea typeface="+mn-lt"/>
              <a:cs typeface="+mn-lt"/>
            </a:endParaRPr>
          </a:p>
          <a:p>
            <a:pPr marL="197485" indent="-197485"/>
            <a:endParaRPr lang="da-DK">
              <a:cs typeface="Arial"/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186115D-2BBA-1A99-D627-F09DE49A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7C08AE5-08F5-D0EE-A078-0C19DDA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1467FC-9F34-0A4D-46EE-62A4AFC9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/>
          </a:p>
        </p:txBody>
      </p:sp>
      <p:pic>
        <p:nvPicPr>
          <p:cNvPr id="7" name="Billede 6" descr="Et billede, der indeholder Font/skrifttype, linje/række, tekst, typografi&#10;&#10;Beskrivelsen er genereret automatisk">
            <a:extLst>
              <a:ext uri="{FF2B5EF4-FFF2-40B4-BE49-F238E27FC236}">
                <a16:creationId xmlns:a16="http://schemas.microsoft.com/office/drawing/2014/main" id="{F70CCB5B-272C-FDBF-0025-44149067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015" y="2465299"/>
            <a:ext cx="5016942" cy="417009"/>
          </a:xfrm>
          <a:prstGeom prst="rect">
            <a:avLst/>
          </a:prstGeom>
        </p:spPr>
      </p:pic>
      <p:pic>
        <p:nvPicPr>
          <p:cNvPr id="8" name="Billede 7" descr="Et billede, der indeholder Font/skrifttype, tekst, hvid, linje/række&#10;&#10;Beskrivelsen er genereret automatisk">
            <a:extLst>
              <a:ext uri="{FF2B5EF4-FFF2-40B4-BE49-F238E27FC236}">
                <a16:creationId xmlns:a16="http://schemas.microsoft.com/office/drawing/2014/main" id="{E1C8B12F-6CE3-7A32-477C-444F63A9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67" y="3039483"/>
            <a:ext cx="2742078" cy="942321"/>
          </a:xfrm>
          <a:prstGeom prst="rect">
            <a:avLst/>
          </a:prstGeom>
        </p:spPr>
      </p:pic>
      <p:pic>
        <p:nvPicPr>
          <p:cNvPr id="9" name="Billede 8" descr="Et billede, der indeholder Font/skrifttype, linje/række, nummer/tal, tekst&#10;&#10;Beskrivelsen er genereret automatisk">
            <a:extLst>
              <a:ext uri="{FF2B5EF4-FFF2-40B4-BE49-F238E27FC236}">
                <a16:creationId xmlns:a16="http://schemas.microsoft.com/office/drawing/2014/main" id="{F7EF2851-2FBA-C45B-8450-A790CFC7A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79" y="2976609"/>
            <a:ext cx="2497250" cy="904783"/>
          </a:xfrm>
          <a:prstGeom prst="rect">
            <a:avLst/>
          </a:prstGeom>
        </p:spPr>
      </p:pic>
      <p:pic>
        <p:nvPicPr>
          <p:cNvPr id="10" name="Billede 9" descr="Et billede, der indeholder tekst, Font/skrifttype, diagram, typografi&#10;&#10;Beskrivelsen er genereret automatisk">
            <a:extLst>
              <a:ext uri="{FF2B5EF4-FFF2-40B4-BE49-F238E27FC236}">
                <a16:creationId xmlns:a16="http://schemas.microsoft.com/office/drawing/2014/main" id="{4FD0837F-F2DA-AE68-DF45-83FC05B8A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891" y="3974935"/>
            <a:ext cx="6720538" cy="18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B173C-504E-C0BC-8C69-054FEE20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MLE of log odds-ratio</a:t>
            </a:r>
            <a:endParaRPr lang="da-DK"/>
          </a:p>
        </p:txBody>
      </p:sp>
      <p:pic>
        <p:nvPicPr>
          <p:cNvPr id="7" name="Pladsholder til indhold 6" descr="Et billede, der indeholder Font/skrifttype, linje/række, nummer/tal, håndskrift&#10;&#10;Beskrivelsen er genereret automatisk">
            <a:extLst>
              <a:ext uri="{FF2B5EF4-FFF2-40B4-BE49-F238E27FC236}">
                <a16:creationId xmlns:a16="http://schemas.microsoft.com/office/drawing/2014/main" id="{B1A5625B-9C84-8F34-04D3-04172A7E8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715" y="1717002"/>
            <a:ext cx="3446639" cy="123825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35201CD-C5F0-C8E6-06CD-6B5CF144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2C05B2-1140-F836-2E0E-09F75E6A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59DFB0-D7F1-F1AE-CEDE-9EF624DC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/>
          </a:p>
        </p:txBody>
      </p:sp>
      <p:pic>
        <p:nvPicPr>
          <p:cNvPr id="8" name="Billede 7" descr="Et billede, der indeholder Font/skrifttype, diagram, linje/række, tekst&#10;&#10;Beskrivelsen er genereret automatisk">
            <a:extLst>
              <a:ext uri="{FF2B5EF4-FFF2-40B4-BE49-F238E27FC236}">
                <a16:creationId xmlns:a16="http://schemas.microsoft.com/office/drawing/2014/main" id="{DD85F152-7589-1298-FC7F-94963F77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20" y="2957421"/>
            <a:ext cx="5731379" cy="1197192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140DC0E6-F306-1F6D-2FF7-90FB8DEC41EE}"/>
              </a:ext>
            </a:extLst>
          </p:cNvPr>
          <p:cNvSpPr txBox="1"/>
          <p:nvPr/>
        </p:nvSpPr>
        <p:spPr>
          <a:xfrm>
            <a:off x="1971316" y="4485077"/>
            <a:ext cx="6006563" cy="6668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2000">
                <a:latin typeface="+mn-lt"/>
                <a:ea typeface="ＭＳ Ｐゴシック"/>
                <a:cs typeface="Arial"/>
              </a:rPr>
              <a:t>Odds-ratio: 0.49</a:t>
            </a:r>
            <a:endParaRPr lang="da-DK" sz="2000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r>
              <a:rPr lang="da-DK" sz="2000">
                <a:latin typeface="+mn-lt"/>
                <a:ea typeface="ＭＳ Ｐゴシック"/>
                <a:cs typeface="Arial"/>
              </a:rPr>
              <a:t>95%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Wald</a:t>
            </a:r>
            <a:r>
              <a:rPr lang="da-DK" sz="2000">
                <a:latin typeface="+mn-lt"/>
                <a:ea typeface="ＭＳ Ｐゴシック"/>
                <a:cs typeface="Arial"/>
              </a:rPr>
              <a:t> CI: [0.28, 0.84]</a:t>
            </a:r>
          </a:p>
        </p:txBody>
      </p:sp>
    </p:spTree>
    <p:extLst>
      <p:ext uri="{BB962C8B-B14F-4D97-AF65-F5344CB8AC3E}">
        <p14:creationId xmlns:p14="http://schemas.microsoft.com/office/powerpoint/2010/main" val="178031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1C630-D9C3-5922-103D-1766C14D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Test the </a:t>
            </a:r>
            <a:r>
              <a:rPr lang="da-DK" err="1">
                <a:cs typeface="Arial"/>
              </a:rPr>
              <a:t>hypothesis</a:t>
            </a:r>
            <a:r>
              <a:rPr lang="da-DK">
                <a:cs typeface="Arial"/>
              </a:rPr>
              <a:t> of no </a:t>
            </a:r>
            <a:r>
              <a:rPr lang="da-DK" err="1">
                <a:cs typeface="Arial"/>
              </a:rPr>
              <a:t>effect</a:t>
            </a:r>
            <a:r>
              <a:rPr lang="da-DK">
                <a:cs typeface="Arial"/>
              </a:rPr>
              <a:t> of AZT on AIDS</a:t>
            </a:r>
          </a:p>
        </p:txBody>
      </p:sp>
      <p:graphicFrame>
        <p:nvGraphicFramePr>
          <p:cNvPr id="7" name="Pladsholder til indhold 6">
            <a:extLst>
              <a:ext uri="{FF2B5EF4-FFF2-40B4-BE49-F238E27FC236}">
                <a16:creationId xmlns:a16="http://schemas.microsoft.com/office/drawing/2014/main" id="{494B95AE-3E81-3E12-2913-A1C24CA93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670384"/>
              </p:ext>
            </p:extLst>
          </p:nvPr>
        </p:nvGraphicFramePr>
        <p:xfrm>
          <a:off x="1774825" y="1706563"/>
          <a:ext cx="93122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091">
                  <a:extLst>
                    <a:ext uri="{9D8B030D-6E8A-4147-A177-3AD203B41FA5}">
                      <a16:colId xmlns:a16="http://schemas.microsoft.com/office/drawing/2014/main" val="2893655768"/>
                    </a:ext>
                  </a:extLst>
                </a:gridCol>
                <a:gridCol w="3104091">
                  <a:extLst>
                    <a:ext uri="{9D8B030D-6E8A-4147-A177-3AD203B41FA5}">
                      <a16:colId xmlns:a16="http://schemas.microsoft.com/office/drawing/2014/main" val="399716901"/>
                    </a:ext>
                  </a:extLst>
                </a:gridCol>
                <a:gridCol w="3104091">
                  <a:extLst>
                    <a:ext uri="{9D8B030D-6E8A-4147-A177-3AD203B41FA5}">
                      <a16:colId xmlns:a16="http://schemas.microsoft.com/office/drawing/2014/main" val="1316359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err="1"/>
                        <a:t>Wald</a:t>
                      </a:r>
                      <a:r>
                        <a:rPr lang="da-DK"/>
                        <a:t> chi-</a:t>
                      </a:r>
                      <a:r>
                        <a:rPr lang="da-DK" err="1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err="1"/>
                        <a:t>Likelihood</a:t>
                      </a:r>
                      <a:r>
                        <a:rPr lang="da-DK"/>
                        <a:t> Ratio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11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err="1">
                          <a:solidFill>
                            <a:schemeClr val="tx1"/>
                          </a:solidFill>
                          <a:latin typeface="Arial"/>
                        </a:rPr>
                        <a:t>Statistics</a:t>
                      </a:r>
                      <a:r>
                        <a:rPr lang="da-DK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da-DK" sz="1800" b="0" i="0" u="none" strike="noStrike" noProof="0" err="1">
                          <a:solidFill>
                            <a:schemeClr val="tx1"/>
                          </a:solidFill>
                          <a:latin typeface="Arial"/>
                        </a:rPr>
                        <a:t>value</a:t>
                      </a:r>
                      <a:endParaRPr lang="da-DK" b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11.26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11.72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4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Critical </a:t>
                      </a:r>
                      <a:r>
                        <a:rPr lang="da-DK" err="1"/>
                        <a:t>value</a:t>
                      </a:r>
                      <a:r>
                        <a:rPr lang="da-DK"/>
                        <a:t> </a:t>
                      </a:r>
                      <a:r>
                        <a:rPr lang="da-DK" err="1"/>
                        <a:t>alpha</a:t>
                      </a:r>
                      <a:r>
                        <a:rPr lang="da-DK"/>
                        <a:t> = 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3.84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0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err="1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err="1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err="1"/>
                        <a:t>Reject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48651"/>
                  </a:ext>
                </a:extLst>
              </a:tr>
            </a:tbl>
          </a:graphicData>
        </a:graphic>
      </p:graphicFrame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E3547D-8826-A6A0-C61D-1FB7C87A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5FA7C1A-177C-E6C9-60E3-30E92EC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5C7868-1914-05F6-735C-B9F85DCB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418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E3677-4D02-C59D-F40D-5243C4DBC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ACTG320</a:t>
            </a:r>
            <a:endParaRPr lang="da-DK" err="1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DCEE181-3FD3-9B6D-5CB2-CE14A8CEC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648B1DF-1B19-F4DD-3093-AC331D1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CB28756-A134-8D02-0C83-8258CEA8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44CC06-64E9-8194-68EF-0762B5CB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241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96429-93C8-57E0-1E2F-929D4325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Total patients = 1151</a:t>
            </a:r>
            <a:endParaRPr lang="da-DK"/>
          </a:p>
        </p:txBody>
      </p:sp>
      <p:pic>
        <p:nvPicPr>
          <p:cNvPr id="7" name="Pladsholder til indhold 6" descr="Et billede, der indeholder tekst, skærmbillede, nummer/tal, Font/skrifttype&#10;&#10;Beskrivelsen er genereret automatisk">
            <a:extLst>
              <a:ext uri="{FF2B5EF4-FFF2-40B4-BE49-F238E27FC236}">
                <a16:creationId xmlns:a16="http://schemas.microsoft.com/office/drawing/2014/main" id="{7A328AF1-68FC-B897-AA63-942766CC0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486" y="1706400"/>
            <a:ext cx="6723002" cy="4545578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575D8F-00F6-CAE6-C13B-C1DF9F70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75B9EB-8CEC-73B5-1A54-A78AC41A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795ED2B-75A4-DA0A-F703-6B723C9A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186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E0698-3446-A9ED-556E-CCE0A637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Data </a:t>
            </a:r>
            <a:r>
              <a:rPr lang="da-DK" err="1">
                <a:cs typeface="Arial"/>
              </a:rPr>
              <a:t>Description</a:t>
            </a:r>
            <a:endParaRPr lang="da-DK" err="1"/>
          </a:p>
        </p:txBody>
      </p:sp>
      <p:graphicFrame>
        <p:nvGraphicFramePr>
          <p:cNvPr id="7" name="Pladsholder til indhold 6">
            <a:extLst>
              <a:ext uri="{FF2B5EF4-FFF2-40B4-BE49-F238E27FC236}">
                <a16:creationId xmlns:a16="http://schemas.microsoft.com/office/drawing/2014/main" id="{F28CCEF9-85A8-3FA8-7741-7DBF4D4E2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40715"/>
              </p:ext>
            </p:extLst>
          </p:nvPr>
        </p:nvGraphicFramePr>
        <p:xfrm>
          <a:off x="1774825" y="2887754"/>
          <a:ext cx="9312272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068">
                  <a:extLst>
                    <a:ext uri="{9D8B030D-6E8A-4147-A177-3AD203B41FA5}">
                      <a16:colId xmlns:a16="http://schemas.microsoft.com/office/drawing/2014/main" val="527236054"/>
                    </a:ext>
                  </a:extLst>
                </a:gridCol>
                <a:gridCol w="2328068">
                  <a:extLst>
                    <a:ext uri="{9D8B030D-6E8A-4147-A177-3AD203B41FA5}">
                      <a16:colId xmlns:a16="http://schemas.microsoft.com/office/drawing/2014/main" val="4027331746"/>
                    </a:ext>
                  </a:extLst>
                </a:gridCol>
                <a:gridCol w="2328068">
                  <a:extLst>
                    <a:ext uri="{9D8B030D-6E8A-4147-A177-3AD203B41FA5}">
                      <a16:colId xmlns:a16="http://schemas.microsoft.com/office/drawing/2014/main" val="2258382560"/>
                    </a:ext>
                  </a:extLst>
                </a:gridCol>
                <a:gridCol w="2328068">
                  <a:extLst>
                    <a:ext uri="{9D8B030D-6E8A-4147-A177-3AD203B41FA5}">
                      <a16:colId xmlns:a16="http://schemas.microsoft.com/office/drawing/2014/main" val="2506815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 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AIDS or 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err="1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Proportion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33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0,028 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1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0,470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2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0,055 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8892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0,446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17998"/>
                  </a:ext>
                </a:extLst>
              </a:tr>
            </a:tbl>
          </a:graphicData>
        </a:graphic>
      </p:graphicFrame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32FF0B-BF53-E9FC-F943-ED647576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F1BF9D-C872-D9F1-5CDC-CA0C8C66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87785FD-0650-1725-A0AE-A1A93051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15</a:t>
            </a:fld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984E04B9-CD3F-5DA6-2AED-B59D11CFDDA3}"/>
              </a:ext>
            </a:extLst>
          </p:cNvPr>
          <p:cNvSpPr txBox="1"/>
          <p:nvPr/>
        </p:nvSpPr>
        <p:spPr>
          <a:xfrm>
            <a:off x="1802656" y="1647589"/>
            <a:ext cx="9139279" cy="543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>
                <a:latin typeface="+mn-lt"/>
                <a:ea typeface="ＭＳ Ｐゴシック"/>
                <a:cs typeface="Arial"/>
              </a:rPr>
              <a:t>Total </a:t>
            </a:r>
            <a:r>
              <a:rPr lang="da-DK" err="1">
                <a:latin typeface="+mn-lt"/>
                <a:ea typeface="ＭＳ Ｐゴシック"/>
                <a:cs typeface="Arial"/>
              </a:rPr>
              <a:t>follow</a:t>
            </a:r>
            <a:r>
              <a:rPr lang="da-DK">
                <a:latin typeface="+mn-lt"/>
                <a:ea typeface="ＭＳ Ｐゴシック"/>
                <a:cs typeface="Arial"/>
              </a:rPr>
              <a:t> up =  363 </a:t>
            </a:r>
            <a:r>
              <a:rPr lang="da-DK" err="1">
                <a:latin typeface="+mn-lt"/>
                <a:ea typeface="ＭＳ Ｐゴシック"/>
                <a:cs typeface="Arial"/>
              </a:rPr>
              <a:t>days</a:t>
            </a:r>
            <a:endParaRPr lang="da-DK">
              <a:latin typeface="+mn-lt"/>
              <a:ea typeface="ＭＳ Ｐゴシック"/>
              <a:cs typeface="Arial"/>
            </a:endParaRPr>
          </a:p>
          <a:p>
            <a:pPr>
              <a:spcBef>
                <a:spcPts val="432"/>
              </a:spcBef>
            </a:pPr>
            <a:endParaRPr lang="da-DK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5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5D7DF-CCAF-3BFB-E964-59738C08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7" name="Pladsholder til indhold 6" descr="Et billede, der indeholder tekst, diagram, skærmbillede&#10;&#10;Beskrivelsen er genereret automatisk">
            <a:extLst>
              <a:ext uri="{FF2B5EF4-FFF2-40B4-BE49-F238E27FC236}">
                <a16:creationId xmlns:a16="http://schemas.microsoft.com/office/drawing/2014/main" id="{8CC72A56-72EE-872B-D21E-06EAC210C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661" y="1912264"/>
            <a:ext cx="6494651" cy="413385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85FD87-ED41-3B05-CD51-D361102B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A8104D-846F-312E-D701-F13EBDF2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0499E7-9FA7-A690-22FD-FA75154C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1324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7FFF7-79BF-E291-A749-775A4EB7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Exponential</a:t>
            </a:r>
            <a:r>
              <a:rPr lang="da-DK">
                <a:cs typeface="Arial"/>
              </a:rPr>
              <a:t> Distribution : </a:t>
            </a:r>
            <a:r>
              <a:rPr lang="da-DK" err="1">
                <a:cs typeface="Arial"/>
              </a:rPr>
              <a:t>full</a:t>
            </a:r>
            <a:r>
              <a:rPr lang="da-DK">
                <a:cs typeface="Arial"/>
              </a:rPr>
              <a:t> dataset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D4F115-C1DD-43E6-D30A-6E899989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3ED02AB-E244-EC3E-7118-BAEF5953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5AD723-A834-8BB7-91EE-D382D2F7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17</a:t>
            </a:fld>
            <a:endParaRPr lang="da-DK"/>
          </a:p>
        </p:txBody>
      </p:sp>
      <p:pic>
        <p:nvPicPr>
          <p:cNvPr id="10" name="Pladsholder til indhold 9" descr="Et billede, der indeholder tekst, Font/skrifttype, skærmbillede, diagram&#10;&#10;Beskrivelsen er genereret automatisk">
            <a:extLst>
              <a:ext uri="{FF2B5EF4-FFF2-40B4-BE49-F238E27FC236}">
                <a16:creationId xmlns:a16="http://schemas.microsoft.com/office/drawing/2014/main" id="{095B61BE-AB7B-63F6-3521-B5E4EDDFF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554" y="1535015"/>
            <a:ext cx="5344778" cy="1895475"/>
          </a:xfrm>
        </p:spPr>
      </p:pic>
      <p:pic>
        <p:nvPicPr>
          <p:cNvPr id="11" name="Billede 10" descr="Et billede, der indeholder Font/skrifttype, tekst, hvid, linje/række&#10;&#10;Beskrivelsen er genereret automatisk">
            <a:extLst>
              <a:ext uri="{FF2B5EF4-FFF2-40B4-BE49-F238E27FC236}">
                <a16:creationId xmlns:a16="http://schemas.microsoft.com/office/drawing/2014/main" id="{9505C8F4-7D41-2780-07C4-BC940600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20" y="4632036"/>
            <a:ext cx="3768381" cy="714838"/>
          </a:xfrm>
          <a:prstGeom prst="rect">
            <a:avLst/>
          </a:prstGeom>
        </p:spPr>
      </p:pic>
      <p:pic>
        <p:nvPicPr>
          <p:cNvPr id="12" name="Billede 11" descr="Et billede, der indeholder Font/skrifttype, håndskrift, tekst, diagram&#10;&#10;Beskrivelsen er genereret automatisk">
            <a:extLst>
              <a:ext uri="{FF2B5EF4-FFF2-40B4-BE49-F238E27FC236}">
                <a16:creationId xmlns:a16="http://schemas.microsoft.com/office/drawing/2014/main" id="{1F8AB862-575C-6A6A-14BF-573C69C0A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195" y="3397924"/>
            <a:ext cx="2743843" cy="10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0ABC4-96CA-AA84-73D2-A907528E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Normalized</a:t>
            </a:r>
            <a:r>
              <a:rPr lang="da-DK">
                <a:cs typeface="Arial"/>
              </a:rPr>
              <a:t> log </a:t>
            </a:r>
            <a:r>
              <a:rPr lang="da-DK" err="1">
                <a:cs typeface="Arial"/>
              </a:rPr>
              <a:t>likelihood</a:t>
            </a:r>
            <a:endParaRPr lang="da-DK" err="1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1619F78-7832-A3CD-7D56-34DC2338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B4A47D9-BD5E-F6E0-19CB-0AC1FA95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EA7438-5B01-FFAA-3521-22532E6C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18</a:t>
            </a:fld>
            <a:endParaRPr lang="da-DK"/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8386845E-3863-D9EE-BE69-43FB46A38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800" y="1945601"/>
            <a:ext cx="6602373" cy="4067175"/>
          </a:xfrm>
        </p:spPr>
      </p:pic>
    </p:spTree>
    <p:extLst>
      <p:ext uri="{BB962C8B-B14F-4D97-AF65-F5344CB8AC3E}">
        <p14:creationId xmlns:p14="http://schemas.microsoft.com/office/powerpoint/2010/main" val="2507035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A9CD8-90BA-1474-C727-598ADE84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Log </a:t>
            </a:r>
            <a:r>
              <a:rPr lang="da-DK" err="1">
                <a:cs typeface="Arial"/>
              </a:rPr>
              <a:t>likelihood</a:t>
            </a:r>
            <a:r>
              <a:rPr lang="da-DK">
                <a:cs typeface="Arial"/>
              </a:rPr>
              <a:t> for the </a:t>
            </a:r>
            <a:r>
              <a:rPr lang="da-DK" err="1">
                <a:cs typeface="Arial"/>
              </a:rPr>
              <a:t>two</a:t>
            </a:r>
            <a:r>
              <a:rPr lang="da-DK">
                <a:cs typeface="Arial"/>
              </a:rPr>
              <a:t> </a:t>
            </a:r>
            <a:r>
              <a:rPr lang="da-DK" err="1">
                <a:cs typeface="Arial"/>
              </a:rPr>
              <a:t>groups</a:t>
            </a:r>
            <a:endParaRPr lang="da-DK" err="1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4B87E7B-8E4C-FDB9-A78E-F0C97E0B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8773717-F07B-A334-4B98-8F448DAF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B2A5ED8-AAEF-FC6D-D941-A80D7DFA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19</a:t>
            </a:fld>
            <a:endParaRPr lang="da-DK"/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561D6A60-A540-3967-9EAF-2AE3425A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436" y="1931314"/>
            <a:ext cx="6507101" cy="4095750"/>
          </a:xfrm>
        </p:spPr>
      </p:pic>
    </p:spTree>
    <p:extLst>
      <p:ext uri="{BB962C8B-B14F-4D97-AF65-F5344CB8AC3E}">
        <p14:creationId xmlns:p14="http://schemas.microsoft.com/office/powerpoint/2010/main" val="299938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1393C32-4593-A727-A772-60975780A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Survival Data Project</a:t>
            </a:r>
            <a:endParaRPr lang="en-GB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A505916-C26B-4D8F-DD23-7BF9A136D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D4DE17D-67D9-66AA-C1C4-1E8F443F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800" y="6541200"/>
            <a:ext cx="5497200" cy="316800"/>
          </a:xfrm>
        </p:spPr>
        <p:txBody>
          <a:bodyPr anchor="ctr"/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Survival Data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068D229-C10D-E6D4-5477-85C69A8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 dirty="0"/>
              <a:t>14/12/2023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535C0-430E-88EE-6B58-9FE69B8D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Profile</a:t>
            </a:r>
            <a:r>
              <a:rPr lang="da-DK">
                <a:cs typeface="Arial"/>
              </a:rPr>
              <a:t> </a:t>
            </a:r>
            <a:r>
              <a:rPr lang="da-DK" err="1">
                <a:cs typeface="Arial"/>
              </a:rPr>
              <a:t>likelihood</a:t>
            </a:r>
            <a:r>
              <a:rPr lang="da-DK">
                <a:cs typeface="Arial"/>
              </a:rPr>
              <a:t> Beta1</a:t>
            </a:r>
            <a:endParaRPr lang="da-DK"/>
          </a:p>
        </p:txBody>
      </p:sp>
      <p:pic>
        <p:nvPicPr>
          <p:cNvPr id="8" name="Pladsholder til indhold 7" descr="Et billede, der indeholder tekst, linje/række, diagram, Kurve&#10;&#10;Beskrivelsen er genereret automatisk">
            <a:extLst>
              <a:ext uri="{FF2B5EF4-FFF2-40B4-BE49-F238E27FC236}">
                <a16:creationId xmlns:a16="http://schemas.microsoft.com/office/drawing/2014/main" id="{C40E1A21-8089-F39F-C1ED-A7452FA2A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120" y="1984831"/>
            <a:ext cx="5650728" cy="3533668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062A88B-9497-E783-043C-27C30F86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8D61CD2-DB98-4ED6-EA7A-6630872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F4C66D-CF09-6799-3810-0E7C326D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20</a:t>
            </a:fld>
            <a:endParaRPr lang="da-DK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781DA30-FCB8-EC2C-BA81-701A10198F76}"/>
              </a:ext>
            </a:extLst>
          </p:cNvPr>
          <p:cNvSpPr txBox="1"/>
          <p:nvPr/>
        </p:nvSpPr>
        <p:spPr>
          <a:xfrm>
            <a:off x="6719763" y="4196603"/>
            <a:ext cx="4853847" cy="1025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2000">
                <a:latin typeface="+mn-lt"/>
                <a:ea typeface="ＭＳ Ｐゴシック"/>
                <a:cs typeface="Arial"/>
              </a:rPr>
              <a:t>MLE: 0.7</a:t>
            </a:r>
          </a:p>
          <a:p>
            <a:pPr>
              <a:spcBef>
                <a:spcPts val="432"/>
              </a:spcBef>
            </a:pPr>
            <a:r>
              <a:rPr lang="da-DK" sz="2000" err="1">
                <a:latin typeface="+mn-lt"/>
                <a:ea typeface="ＭＳ Ｐゴシック"/>
                <a:cs typeface="Arial"/>
              </a:rPr>
              <a:t>Profile</a:t>
            </a:r>
            <a:r>
              <a:rPr lang="da-DK" sz="2000">
                <a:latin typeface="+mn-lt"/>
                <a:ea typeface="ＭＳ Ｐゴシック"/>
                <a:cs typeface="Arial"/>
              </a:rPr>
              <a:t>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likelihood</a:t>
            </a:r>
            <a:r>
              <a:rPr lang="da-DK" sz="2000">
                <a:latin typeface="+mn-lt"/>
                <a:ea typeface="ＭＳ Ｐゴシック"/>
                <a:cs typeface="Arial"/>
              </a:rPr>
              <a:t> CI: [0.29, 1.13]</a:t>
            </a:r>
          </a:p>
          <a:p>
            <a:pPr>
              <a:spcBef>
                <a:spcPts val="432"/>
              </a:spcBef>
            </a:pPr>
            <a:r>
              <a:rPr lang="da-DK" sz="2000">
                <a:latin typeface="+mn-lt"/>
                <a:ea typeface="ＭＳ Ｐゴシック"/>
                <a:cs typeface="Arial"/>
              </a:rPr>
              <a:t>95%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Wald</a:t>
            </a:r>
            <a:r>
              <a:rPr lang="da-DK" sz="2000">
                <a:latin typeface="+mn-lt"/>
                <a:ea typeface="ＭＳ Ｐゴシック"/>
                <a:cs typeface="Arial"/>
              </a:rPr>
              <a:t> CI of beta1: [0.36, 1.04]</a:t>
            </a:r>
            <a:endParaRPr lang="da-DK" sz="2000">
              <a:latin typeface="+mn-lt"/>
              <a:cs typeface="Arial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EBDCFA4-4099-75B8-078A-BAEC9B328509}"/>
              </a:ext>
            </a:extLst>
          </p:cNvPr>
          <p:cNvSpPr txBox="1"/>
          <p:nvPr/>
        </p:nvSpPr>
        <p:spPr>
          <a:xfrm>
            <a:off x="6707607" y="2367748"/>
            <a:ext cx="4216192" cy="1025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2000" err="1">
                <a:latin typeface="+mn-lt"/>
                <a:ea typeface="ＭＳ Ｐゴシック"/>
                <a:cs typeface="Arial"/>
              </a:rPr>
              <a:t>Exponential</a:t>
            </a:r>
            <a:r>
              <a:rPr lang="da-DK" sz="2000">
                <a:latin typeface="+mn-lt"/>
                <a:ea typeface="ＭＳ Ｐゴシック"/>
                <a:cs typeface="Arial"/>
              </a:rPr>
              <a:t> model with </a:t>
            </a:r>
          </a:p>
          <a:p>
            <a:pPr>
              <a:spcBef>
                <a:spcPts val="432"/>
              </a:spcBef>
            </a:pPr>
            <a:r>
              <a:rPr lang="da-DK" sz="2000">
                <a:latin typeface="+mn-lt"/>
                <a:ea typeface="ＭＳ Ｐゴシック"/>
                <a:cs typeface="Arial"/>
              </a:rPr>
              <a:t>Mean of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control</a:t>
            </a:r>
            <a:r>
              <a:rPr lang="da-DK" sz="2000">
                <a:latin typeface="+mn-lt"/>
                <a:ea typeface="ＭＳ Ｐゴシック"/>
                <a:cs typeface="Arial"/>
              </a:rPr>
              <a:t>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group</a:t>
            </a:r>
            <a:r>
              <a:rPr lang="da-DK" sz="2000">
                <a:latin typeface="+mn-lt"/>
                <a:ea typeface="ＭＳ Ｐゴシック"/>
                <a:cs typeface="Arial"/>
              </a:rPr>
              <a:t>:  </a:t>
            </a:r>
          </a:p>
          <a:p>
            <a:pPr>
              <a:spcBef>
                <a:spcPts val="432"/>
              </a:spcBef>
            </a:pPr>
            <a:r>
              <a:rPr lang="da-DK" sz="2000">
                <a:latin typeface="+mn-lt"/>
                <a:ea typeface="ＭＳ Ｐゴシック"/>
                <a:cs typeface="Arial"/>
              </a:rPr>
              <a:t>Mean for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treatment</a:t>
            </a:r>
            <a:r>
              <a:rPr lang="da-DK" sz="2000">
                <a:latin typeface="+mn-lt"/>
                <a:ea typeface="ＭＳ Ｐゴシック"/>
                <a:cs typeface="Arial"/>
              </a:rPr>
              <a:t>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group</a:t>
            </a:r>
            <a:r>
              <a:rPr lang="da-DK" sz="2000">
                <a:latin typeface="+mn-lt"/>
                <a:ea typeface="ＭＳ Ｐゴシック"/>
                <a:cs typeface="Arial"/>
              </a:rPr>
              <a:t>: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A3450385-5104-1BE1-352F-17A0B491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499" y="2587580"/>
            <a:ext cx="393745" cy="452774"/>
          </a:xfrm>
          <a:prstGeom prst="rect">
            <a:avLst/>
          </a:prstGeom>
        </p:spPr>
      </p:pic>
      <p:pic>
        <p:nvPicPr>
          <p:cNvPr id="10" name="Billede 9" descr="Et billede, der indeholder Font/skrifttype, typografi, Grafik, design&#10;&#10;Beskrivelsen er genereret automatisk">
            <a:extLst>
              <a:ext uri="{FF2B5EF4-FFF2-40B4-BE49-F238E27FC236}">
                <a16:creationId xmlns:a16="http://schemas.microsoft.com/office/drawing/2014/main" id="{9F0EBF4E-FE73-A5A6-5CB7-069D84257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775" y="2986687"/>
            <a:ext cx="767673" cy="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7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EF9EF-21B3-DF76-97E9-865BA6C3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Kaplan Meier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2D8B79-C6B6-A6B0-9D11-74BF4ACC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F9656B-F697-159B-186A-0D6169CE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3DA1C9D-FD0B-E39E-86A5-A2B72FC1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21</a:t>
            </a:fld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7733FA0-EFED-306C-2308-092DEA41B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" b="10909"/>
          <a:stretch/>
        </p:blipFill>
        <p:spPr>
          <a:xfrm>
            <a:off x="7002269" y="1897113"/>
            <a:ext cx="1743194" cy="469690"/>
          </a:xfrm>
          <a:prstGeom prst="rect">
            <a:avLst/>
          </a:prstGeom>
        </p:spPr>
      </p:pic>
      <p:pic>
        <p:nvPicPr>
          <p:cNvPr id="10" name="Billede 9" descr="Et billede, der indeholder Font/skrifttype, nummer/tal, tekst, linje/række&#10;&#10;Beskrivelsen er genereret automatisk">
            <a:extLst>
              <a:ext uri="{FF2B5EF4-FFF2-40B4-BE49-F238E27FC236}">
                <a16:creationId xmlns:a16="http://schemas.microsoft.com/office/drawing/2014/main" id="{920A98C6-97CB-3F69-B7AD-B7FEE6564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40" y="1750851"/>
            <a:ext cx="2054350" cy="750160"/>
          </a:xfrm>
          <a:prstGeom prst="rect">
            <a:avLst/>
          </a:prstGeom>
        </p:spPr>
      </p:pic>
      <p:pic>
        <p:nvPicPr>
          <p:cNvPr id="11" name="Espace réservé du contenu 10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DD2CB253-67DA-50CF-DB49-1CF370778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87" y="2501011"/>
            <a:ext cx="7620000" cy="3810000"/>
          </a:xfrm>
        </p:spPr>
      </p:pic>
    </p:spTree>
    <p:extLst>
      <p:ext uri="{BB962C8B-B14F-4D97-AF65-F5344CB8AC3E}">
        <p14:creationId xmlns:p14="http://schemas.microsoft.com/office/powerpoint/2010/main" val="400099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C6766-C260-1E13-D702-68DF8983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CI of KM </a:t>
            </a:r>
            <a:r>
              <a:rPr lang="da-DK" err="1">
                <a:cs typeface="Arial"/>
              </a:rPr>
              <a:t>estimator</a:t>
            </a:r>
            <a:endParaRPr lang="da-DK" err="1"/>
          </a:p>
        </p:txBody>
      </p:sp>
      <p:pic>
        <p:nvPicPr>
          <p:cNvPr id="7" name="Pladsholder til indhold 6" descr="Et billede, der indeholder tekst, Font/skrifttype, linje/række, håndskrift&#10;&#10;Beskrivelsen er genereret automatisk">
            <a:extLst>
              <a:ext uri="{FF2B5EF4-FFF2-40B4-BE49-F238E27FC236}">
                <a16:creationId xmlns:a16="http://schemas.microsoft.com/office/drawing/2014/main" id="{3956ABA2-DCC4-F9F6-381B-0D6696825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872" y="1756178"/>
            <a:ext cx="6782227" cy="116205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48343AF-8622-2542-AD3C-702DD3A2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2593F7-7A67-E8CA-B8FD-449AD9CE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39513B5-9E0C-E1E3-FA15-428958DC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22</a:t>
            </a:fld>
            <a:endParaRPr lang="da-DK"/>
          </a:p>
        </p:txBody>
      </p:sp>
      <p:pic>
        <p:nvPicPr>
          <p:cNvPr id="8" name="Billede 7" descr="Et billede, der indeholder tekst, Font/skrifttype, linje/række, typografi&#10;&#10;Beskrivelsen er genereret automatisk">
            <a:extLst>
              <a:ext uri="{FF2B5EF4-FFF2-40B4-BE49-F238E27FC236}">
                <a16:creationId xmlns:a16="http://schemas.microsoft.com/office/drawing/2014/main" id="{9149421D-0F74-E130-D556-C4BB33C55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06" y="2705662"/>
            <a:ext cx="6930514" cy="715473"/>
          </a:xfrm>
          <a:prstGeom prst="rect">
            <a:avLst/>
          </a:prstGeom>
        </p:spPr>
      </p:pic>
      <p:pic>
        <p:nvPicPr>
          <p:cNvPr id="9" name="Billede 8" descr="Et billede, der indeholder Font/skrifttype, typografi, håndskrift, kalligrafi&#10;&#10;Beskrivelsen er genereret automatisk">
            <a:extLst>
              <a:ext uri="{FF2B5EF4-FFF2-40B4-BE49-F238E27FC236}">
                <a16:creationId xmlns:a16="http://schemas.microsoft.com/office/drawing/2014/main" id="{2604D887-8D8B-6865-541A-D6A495AFF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945" y="3614252"/>
            <a:ext cx="4132019" cy="7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9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AF3A4-5C8D-B752-7F2F-F77782D7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Fit </a:t>
            </a:r>
            <a:r>
              <a:rPr lang="da-DK" err="1">
                <a:cs typeface="Arial"/>
              </a:rPr>
              <a:t>Parametric</a:t>
            </a:r>
            <a:r>
              <a:rPr lang="da-DK">
                <a:cs typeface="Arial"/>
              </a:rPr>
              <a:t> </a:t>
            </a:r>
            <a:r>
              <a:rPr lang="da-DK" err="1">
                <a:cs typeface="Arial"/>
              </a:rPr>
              <a:t>Survival</a:t>
            </a:r>
            <a:r>
              <a:rPr lang="da-DK">
                <a:cs typeface="Arial"/>
              </a:rPr>
              <a:t> Model</a:t>
            </a:r>
            <a:endParaRPr lang="da-DK"/>
          </a:p>
        </p:txBody>
      </p:sp>
      <p:pic>
        <p:nvPicPr>
          <p:cNvPr id="7" name="Pladsholder til indhold 6" descr="Et billede, der indeholder tekst, Font/skrifttype, skærmbillede, linje/række&#10;&#10;Beskrivelsen er genereret automatisk">
            <a:extLst>
              <a:ext uri="{FF2B5EF4-FFF2-40B4-BE49-F238E27FC236}">
                <a16:creationId xmlns:a16="http://schemas.microsoft.com/office/drawing/2014/main" id="{0365369D-3D68-1E6E-2D6F-6D1CB8365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88" y="1718566"/>
            <a:ext cx="7563326" cy="1152525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2F458D-87E5-2FAC-7143-1199C858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BF89407-70BF-78C1-F939-9CF599FC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CC47E8-43F1-545F-BBC8-717FAAAB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23</a:t>
            </a:fld>
            <a:endParaRPr lang="da-DK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16ACF969-EA57-422A-DFC4-D00BB3EC9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15928"/>
              </p:ext>
            </p:extLst>
          </p:nvPr>
        </p:nvGraphicFramePr>
        <p:xfrm>
          <a:off x="1812780" y="3220834"/>
          <a:ext cx="7611020" cy="74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755">
                  <a:extLst>
                    <a:ext uri="{9D8B030D-6E8A-4147-A177-3AD203B41FA5}">
                      <a16:colId xmlns:a16="http://schemas.microsoft.com/office/drawing/2014/main" val="2323878363"/>
                    </a:ext>
                  </a:extLst>
                </a:gridCol>
                <a:gridCol w="1902755">
                  <a:extLst>
                    <a:ext uri="{9D8B030D-6E8A-4147-A177-3AD203B41FA5}">
                      <a16:colId xmlns:a16="http://schemas.microsoft.com/office/drawing/2014/main" val="2204510871"/>
                    </a:ext>
                  </a:extLst>
                </a:gridCol>
                <a:gridCol w="1902755">
                  <a:extLst>
                    <a:ext uri="{9D8B030D-6E8A-4147-A177-3AD203B41FA5}">
                      <a16:colId xmlns:a16="http://schemas.microsoft.com/office/drawing/2014/main" val="3116914464"/>
                    </a:ext>
                  </a:extLst>
                </a:gridCol>
                <a:gridCol w="1902755">
                  <a:extLst>
                    <a:ext uri="{9D8B030D-6E8A-4147-A177-3AD203B41FA5}">
                      <a16:colId xmlns:a16="http://schemas.microsoft.com/office/drawing/2014/main" val="151272697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da-DK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err="1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err="1"/>
                        <a:t>Weibull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err="1"/>
                        <a:t>Loglogistic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5592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da-DK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1641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/>
                        <a:t>1640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28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507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C4B22-F0AC-75C8-035C-F718A9C6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Summary of Log </a:t>
            </a:r>
            <a:r>
              <a:rPr lang="da-DK" err="1">
                <a:cs typeface="Arial"/>
              </a:rPr>
              <a:t>Logistic</a:t>
            </a:r>
            <a:r>
              <a:rPr lang="da-DK">
                <a:cs typeface="Arial"/>
              </a:rPr>
              <a:t> model with 95% CI</a:t>
            </a:r>
            <a:endParaRPr lang="da-DK"/>
          </a:p>
        </p:txBody>
      </p:sp>
      <p:pic>
        <p:nvPicPr>
          <p:cNvPr id="9" name="Pladsholder til indhold 8" descr="Et billede, der indeholder tekst, skærmbillede, Font/skrifttype, nummer/tal&#10;&#10;Beskrivelsen er genereret automatisk">
            <a:extLst>
              <a:ext uri="{FF2B5EF4-FFF2-40B4-BE49-F238E27FC236}">
                <a16:creationId xmlns:a16="http://schemas.microsoft.com/office/drawing/2014/main" id="{C33DFFF9-6198-A966-BE12-192432F8A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959" y="3775492"/>
            <a:ext cx="9312374" cy="1424365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D5A4375-EFB5-3468-00F4-A607CC5D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49B1FD-8908-E636-CABD-31FD8A73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515AC6-E510-50CC-895D-159FBD73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24</a:t>
            </a:fld>
            <a:endParaRPr lang="da-DK"/>
          </a:p>
        </p:txBody>
      </p:sp>
      <p:pic>
        <p:nvPicPr>
          <p:cNvPr id="7" name="Billede 6" descr="Et billede, der indeholder tekst, Font/skrifttype, hvid, typografi&#10;&#10;Beskrivelsen er genereret automatisk">
            <a:extLst>
              <a:ext uri="{FF2B5EF4-FFF2-40B4-BE49-F238E27FC236}">
                <a16:creationId xmlns:a16="http://schemas.microsoft.com/office/drawing/2014/main" id="{BC51F839-B583-2AB1-4B9E-6CBEE653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28" y="2063192"/>
            <a:ext cx="4142619" cy="13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14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42F53-8EB4-E171-846D-73059AB9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Time ratio (</a:t>
            </a:r>
            <a:r>
              <a:rPr lang="da-DK" err="1">
                <a:cs typeface="Arial"/>
              </a:rPr>
              <a:t>using</a:t>
            </a:r>
            <a:r>
              <a:rPr lang="da-DK">
                <a:cs typeface="Arial"/>
              </a:rPr>
              <a:t> Log </a:t>
            </a:r>
            <a:r>
              <a:rPr lang="da-DK" err="1">
                <a:cs typeface="Arial"/>
              </a:rPr>
              <a:t>Logistic</a:t>
            </a:r>
            <a:r>
              <a:rPr lang="da-DK">
                <a:cs typeface="Arial"/>
              </a:rPr>
              <a:t> model)</a:t>
            </a:r>
            <a:endParaRPr lang="da-DK"/>
          </a:p>
        </p:txBody>
      </p:sp>
      <p:pic>
        <p:nvPicPr>
          <p:cNvPr id="7" name="Pladsholder til indhold 6" descr="Et billede, der indeholder Font/skrifttype, hvid, linje/række, tekst&#10;&#10;Beskrivelsen er genereret automatisk">
            <a:extLst>
              <a:ext uri="{FF2B5EF4-FFF2-40B4-BE49-F238E27FC236}">
                <a16:creationId xmlns:a16="http://schemas.microsoft.com/office/drawing/2014/main" id="{33438D56-77BD-13DE-B36C-347D0C1C8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212" y="1858236"/>
            <a:ext cx="2486182" cy="809625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EDE4EF-4C11-A3D3-9B53-C3BEEF05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49CE26D-4C29-CE8C-5AA9-5A34555C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52F380-4EF0-231D-1667-C3ADBE9B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25</a:t>
            </a:fld>
            <a:endParaRPr lang="da-DK"/>
          </a:p>
        </p:txBody>
      </p:sp>
      <p:pic>
        <p:nvPicPr>
          <p:cNvPr id="8" name="Billede 7" descr="Et billede, der indeholder Font/skrifttype, typografi, kalligrafi, tekst&#10;&#10;Beskrivelsen er genereret automatisk">
            <a:extLst>
              <a:ext uri="{FF2B5EF4-FFF2-40B4-BE49-F238E27FC236}">
                <a16:creationId xmlns:a16="http://schemas.microsoft.com/office/drawing/2014/main" id="{336F0894-066B-E3F3-095F-190161D4B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500" y="1947640"/>
            <a:ext cx="5287459" cy="642933"/>
          </a:xfrm>
          <a:prstGeom prst="rect">
            <a:avLst/>
          </a:prstGeom>
        </p:spPr>
      </p:pic>
      <p:pic>
        <p:nvPicPr>
          <p:cNvPr id="9" name="Billede 8" descr="Et billede, der indeholder Font/skrifttype, typografi, kalligrafi, hvid&#10;&#10;Beskrivelsen er genereret automatisk">
            <a:extLst>
              <a:ext uri="{FF2B5EF4-FFF2-40B4-BE49-F238E27FC236}">
                <a16:creationId xmlns:a16="http://schemas.microsoft.com/office/drawing/2014/main" id="{A170DDB9-1655-C08D-2C52-FB5D1C51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506" y="2999215"/>
            <a:ext cx="2610014" cy="647700"/>
          </a:xfrm>
          <a:prstGeom prst="rect">
            <a:avLst/>
          </a:prstGeom>
        </p:spPr>
      </p:pic>
      <p:pic>
        <p:nvPicPr>
          <p:cNvPr id="10" name="Billede 9" descr="Et billede, der indeholder Font/skrifttype, typografi, kalligrafi, hvid&#10;&#10;Beskrivelsen er genereret automatisk">
            <a:extLst>
              <a:ext uri="{FF2B5EF4-FFF2-40B4-BE49-F238E27FC236}">
                <a16:creationId xmlns:a16="http://schemas.microsoft.com/office/drawing/2014/main" id="{9AB81C27-65DA-989E-BC6C-E7CE0CB02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670" y="2896483"/>
            <a:ext cx="4746840" cy="747416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9017A900-23BC-2214-2F5C-9B87F569309F}"/>
              </a:ext>
            </a:extLst>
          </p:cNvPr>
          <p:cNvSpPr txBox="1"/>
          <p:nvPr/>
        </p:nvSpPr>
        <p:spPr>
          <a:xfrm>
            <a:off x="985719" y="5236590"/>
            <a:ext cx="11285191" cy="1036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2000">
                <a:latin typeface="Verdana"/>
                <a:ea typeface="Verdana"/>
              </a:rPr>
              <a:t>The median time to event (t50) is 2.32 </a:t>
            </a:r>
            <a:r>
              <a:rPr lang="da-DK" sz="2000" err="1">
                <a:latin typeface="Verdana"/>
                <a:ea typeface="Verdana"/>
              </a:rPr>
              <a:t>higher</a:t>
            </a:r>
            <a:r>
              <a:rPr lang="da-DK" sz="2000">
                <a:latin typeface="Verdana"/>
                <a:ea typeface="Verdana"/>
              </a:rPr>
              <a:t> in the </a:t>
            </a:r>
            <a:r>
              <a:rPr lang="da-DK" sz="2000" err="1">
                <a:latin typeface="Verdana"/>
                <a:ea typeface="Verdana"/>
              </a:rPr>
              <a:t>treatment</a:t>
            </a:r>
            <a:r>
              <a:rPr lang="da-DK" sz="2000">
                <a:latin typeface="Verdana"/>
                <a:ea typeface="Verdana"/>
              </a:rPr>
              <a:t> </a:t>
            </a:r>
            <a:r>
              <a:rPr lang="da-DK" sz="2000" err="1">
                <a:latin typeface="Verdana"/>
                <a:ea typeface="Verdana"/>
              </a:rPr>
              <a:t>group</a:t>
            </a:r>
            <a:r>
              <a:rPr lang="da-DK" sz="2000">
                <a:latin typeface="Verdana"/>
                <a:ea typeface="Verdana"/>
              </a:rPr>
              <a:t>.</a:t>
            </a:r>
            <a:endParaRPr lang="da-DK"/>
          </a:p>
          <a:p>
            <a:endParaRPr lang="da-DK"/>
          </a:p>
          <a:p>
            <a:pPr>
              <a:spcBef>
                <a:spcPts val="432"/>
              </a:spcBef>
            </a:pPr>
            <a:r>
              <a:rPr lang="da-DK" sz="2000">
                <a:latin typeface="Verdana"/>
                <a:ea typeface="Verdana"/>
              </a:rPr>
              <a:t>The median time to </a:t>
            </a:r>
            <a:r>
              <a:rPr lang="da-DK" sz="2000" err="1">
                <a:latin typeface="Verdana"/>
                <a:ea typeface="Verdana"/>
              </a:rPr>
              <a:t>even</a:t>
            </a:r>
            <a:r>
              <a:rPr lang="da-DK" sz="2000">
                <a:latin typeface="Verdana"/>
                <a:ea typeface="Verdana"/>
              </a:rPr>
              <a:t> (t50) is 2.82 </a:t>
            </a:r>
            <a:r>
              <a:rPr lang="da-DK" sz="2000" err="1">
                <a:latin typeface="Verdana"/>
                <a:ea typeface="Verdana"/>
              </a:rPr>
              <a:t>higher</a:t>
            </a:r>
            <a:r>
              <a:rPr lang="da-DK" sz="2000">
                <a:latin typeface="Verdana"/>
                <a:ea typeface="Verdana"/>
              </a:rPr>
              <a:t> with an </a:t>
            </a:r>
            <a:r>
              <a:rPr lang="da-DK" sz="2000" err="1">
                <a:latin typeface="Verdana"/>
                <a:ea typeface="Verdana"/>
              </a:rPr>
              <a:t>increase</a:t>
            </a:r>
            <a:r>
              <a:rPr lang="da-DK" sz="2000">
                <a:latin typeface="Verdana"/>
                <a:ea typeface="Verdana"/>
              </a:rPr>
              <a:t> of 50 in cd4. </a:t>
            </a:r>
            <a:endParaRPr lang="da-DK" sz="2000">
              <a:ea typeface="Verdana"/>
            </a:endParaRPr>
          </a:p>
        </p:txBody>
      </p:sp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50DF5E74-182F-2CCF-334A-3BEEACA6E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4411"/>
              </p:ext>
            </p:extLst>
          </p:nvPr>
        </p:nvGraphicFramePr>
        <p:xfrm>
          <a:off x="1773372" y="3905349"/>
          <a:ext cx="81670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763">
                  <a:extLst>
                    <a:ext uri="{9D8B030D-6E8A-4147-A177-3AD203B41FA5}">
                      <a16:colId xmlns:a16="http://schemas.microsoft.com/office/drawing/2014/main" val="4261676086"/>
                    </a:ext>
                  </a:extLst>
                </a:gridCol>
                <a:gridCol w="2041763">
                  <a:extLst>
                    <a:ext uri="{9D8B030D-6E8A-4147-A177-3AD203B41FA5}">
                      <a16:colId xmlns:a16="http://schemas.microsoft.com/office/drawing/2014/main" val="3239507833"/>
                    </a:ext>
                  </a:extLst>
                </a:gridCol>
                <a:gridCol w="2041763">
                  <a:extLst>
                    <a:ext uri="{9D8B030D-6E8A-4147-A177-3AD203B41FA5}">
                      <a16:colId xmlns:a16="http://schemas.microsoft.com/office/drawing/2014/main" val="4276535000"/>
                    </a:ext>
                  </a:extLst>
                </a:gridCol>
                <a:gridCol w="2041763">
                  <a:extLst>
                    <a:ext uri="{9D8B030D-6E8A-4147-A177-3AD203B41FA5}">
                      <a16:colId xmlns:a16="http://schemas.microsoft.com/office/drawing/2014/main" val="4776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err="1"/>
                        <a:t>Lower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Upper </a:t>
                      </a:r>
                      <a:r>
                        <a:rPr lang="da-DK" err="1"/>
                        <a:t>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9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err="1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2.32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50*CD4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2.82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4.09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5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99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53207-873C-D7C8-F516-BC826972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Cox </a:t>
            </a:r>
            <a:r>
              <a:rPr lang="da-DK" err="1">
                <a:cs typeface="Arial"/>
              </a:rPr>
              <a:t>Snell</a:t>
            </a:r>
            <a:r>
              <a:rPr lang="da-DK">
                <a:cs typeface="Arial"/>
              </a:rPr>
              <a:t> Residual</a:t>
            </a:r>
            <a:endParaRPr lang="da-DK"/>
          </a:p>
        </p:txBody>
      </p:sp>
      <p:pic>
        <p:nvPicPr>
          <p:cNvPr id="7" name="Pladsholder til indhold 6" descr="Et billede, der indeholder tekst, skærmbillede, diagram, linje/række&#10;&#10;Beskrivelsen er genereret automatisk">
            <a:extLst>
              <a:ext uri="{FF2B5EF4-FFF2-40B4-BE49-F238E27FC236}">
                <a16:creationId xmlns:a16="http://schemas.microsoft.com/office/drawing/2014/main" id="{3B495AB8-C2E3-51A8-89A3-3C32C01C9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337" y="1579279"/>
            <a:ext cx="7765488" cy="4545578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61F6D7-36C5-5C43-9E7F-D9D73F5F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FB1A3E-204A-E7D0-88DE-47600F29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1B90AE-FB7C-C113-C1BB-9C6E7AFC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660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4701F51-76CA-6218-F57D-6D38E074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Datasets</a:t>
            </a:r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2DC0AB-2BB9-30A8-2AEA-3CC1BD12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7485" indent="-197485"/>
            <a:r>
              <a:rPr lang="en-GB" b="1">
                <a:cs typeface="Arial"/>
              </a:rPr>
              <a:t>Logistic </a:t>
            </a:r>
            <a:r>
              <a:rPr lang="en-GB">
                <a:cs typeface="Arial"/>
              </a:rPr>
              <a:t>: </a:t>
            </a:r>
            <a:r>
              <a:rPr lang="en-GB">
                <a:ea typeface="+mn-lt"/>
                <a:cs typeface="+mn-lt"/>
              </a:rPr>
              <a:t>effect of AZT (azidothymidine) on slowing the development of AIDS symptoms.</a:t>
            </a:r>
            <a:endParaRPr lang="da-DK">
              <a:ea typeface="+mn-lt"/>
              <a:cs typeface="+mn-lt"/>
            </a:endParaRPr>
          </a:p>
          <a:p>
            <a:pPr marL="197485" indent="-197485"/>
            <a:r>
              <a:rPr lang="en-GB" b="1">
                <a:cs typeface="Arial"/>
              </a:rPr>
              <a:t>ACTG320 : </a:t>
            </a:r>
            <a:r>
              <a:rPr lang="en-GB">
                <a:ea typeface="+mn-lt"/>
                <a:cs typeface="+mn-lt"/>
              </a:rPr>
              <a:t>placebo-controlled trial that compared a three-drug treatment with a standard two-drug treatment in HIV-infected patients.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967E4-EADF-7E19-BEDB-3653565A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41ADD-762E-B1C4-747E-74515999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E3677-4D02-C59D-F40D-5243C4DBC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Logistic</a:t>
            </a:r>
            <a:endParaRPr lang="da-DK" err="1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DCEE181-3FD3-9B6D-5CB2-CE14A8CEC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648B1DF-1B19-F4DD-3093-AC331D1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CB28756-A134-8D02-0C83-8258CEA8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44CC06-64E9-8194-68EF-0762B5CB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742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B7F7E-67DC-9FEF-279C-A6138B8F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Data </a:t>
            </a:r>
            <a:r>
              <a:rPr lang="da-DK" err="1">
                <a:cs typeface="Arial"/>
              </a:rPr>
              <a:t>Description</a:t>
            </a:r>
            <a:endParaRPr lang="da-DK" err="1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8E4055-B045-1668-5A93-B4CD7EA8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7485" indent="-197485"/>
            <a:r>
              <a:rPr lang="da-DK">
                <a:cs typeface="Arial"/>
              </a:rPr>
              <a:t>338 patients</a:t>
            </a:r>
          </a:p>
          <a:p>
            <a:pPr marL="197485" indent="-197485"/>
            <a:r>
              <a:rPr lang="da-DK">
                <a:ea typeface="+mn-lt"/>
                <a:cs typeface="+mn-lt"/>
              </a:rPr>
              <a:t>69 </a:t>
            </a:r>
            <a:r>
              <a:rPr lang="da-DK">
                <a:cs typeface="Arial"/>
              </a:rPr>
              <a:t>AIDS cases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088E43-6B30-4E03-227D-1A462333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586B746-3650-806D-0661-ABFB0025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653F4A-7081-BBFB-3CE3-25215765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/>
          </a:p>
        </p:txBody>
      </p:sp>
      <p:pic>
        <p:nvPicPr>
          <p:cNvPr id="8" name="Billede 7" descr="Et billede, der indeholder tekst, skærmbillede, linje/række, Font/skrifttype&#10;&#10;Beskrivelsen er genereret automatisk">
            <a:extLst>
              <a:ext uri="{FF2B5EF4-FFF2-40B4-BE49-F238E27FC236}">
                <a16:creationId xmlns:a16="http://schemas.microsoft.com/office/drawing/2014/main" id="{F3FFAD4D-A398-892C-2316-F2609E5EA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2" r="35325" b="31973"/>
          <a:stretch/>
        </p:blipFill>
        <p:spPr>
          <a:xfrm>
            <a:off x="1819300" y="2781601"/>
            <a:ext cx="7610068" cy="143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5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4B3D9-CDA7-71B1-7141-F66BF3D8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Binomial distribution : Full dataset</a:t>
            </a:r>
            <a:endParaRPr lang="da-DK" err="1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8A6ADF-1298-909F-9AFA-88B22B2F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C4A21E-96CD-A04D-04E0-B9396789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9E88DC9-6B82-92CA-C49A-43C0E165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94F1A086-01C8-0EAF-9EDC-6E56D850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7485" indent="-197485"/>
            <a:endParaRPr lang="da-DK">
              <a:cs typeface="Arial"/>
            </a:endParaRPr>
          </a:p>
          <a:p>
            <a:pPr marL="197485" indent="-197485"/>
            <a:endParaRPr lang="da-DK">
              <a:cs typeface="Arial"/>
            </a:endParaRPr>
          </a:p>
          <a:p>
            <a:pPr marL="197485" indent="-197485"/>
            <a:endParaRPr lang="da-DK">
              <a:cs typeface="Arial"/>
            </a:endParaRPr>
          </a:p>
          <a:p>
            <a:pPr marL="197485" indent="-197485"/>
            <a:endParaRPr lang="da-DK">
              <a:cs typeface="Arial"/>
            </a:endParaRPr>
          </a:p>
          <a:p>
            <a:pPr marL="197485" indent="-197485"/>
            <a:endParaRPr lang="da-DK">
              <a:cs typeface="Arial"/>
            </a:endParaRPr>
          </a:p>
        </p:txBody>
      </p:sp>
      <p:pic>
        <p:nvPicPr>
          <p:cNvPr id="10" name="Billede 9" descr="Et billede, der indeholder tekst, skærmbillede, diagram, linje/række&#10;&#10;Beskrivelsen er genereret automatisk">
            <a:extLst>
              <a:ext uri="{FF2B5EF4-FFF2-40B4-BE49-F238E27FC236}">
                <a16:creationId xmlns:a16="http://schemas.microsoft.com/office/drawing/2014/main" id="{A81197EF-D33A-3D08-7890-53995EE8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39" y="2016607"/>
            <a:ext cx="5825476" cy="3672649"/>
          </a:xfrm>
          <a:prstGeom prst="rect">
            <a:avLst/>
          </a:prstGeom>
        </p:spPr>
      </p:pic>
      <p:pic>
        <p:nvPicPr>
          <p:cNvPr id="7" name="Billede 6" descr="Et billede, der indeholder Font/skrifttype, typografi, håndskrift, kalligrafi&#10;&#10;Beskrivelsen er genereret automatisk">
            <a:extLst>
              <a:ext uri="{FF2B5EF4-FFF2-40B4-BE49-F238E27FC236}">
                <a16:creationId xmlns:a16="http://schemas.microsoft.com/office/drawing/2014/main" id="{8405D582-2E68-DFE9-CD97-D80DE602D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17" y="2644861"/>
            <a:ext cx="2029418" cy="51435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0994CEC-21EF-930B-B577-35A6F56D805D}"/>
              </a:ext>
            </a:extLst>
          </p:cNvPr>
          <p:cNvSpPr txBox="1"/>
          <p:nvPr/>
        </p:nvSpPr>
        <p:spPr>
          <a:xfrm>
            <a:off x="995905" y="1767925"/>
            <a:ext cx="3057199" cy="543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b="1">
                <a:latin typeface="+mn-lt"/>
                <a:ea typeface="ＭＳ Ｐゴシック"/>
                <a:cs typeface="Arial"/>
              </a:rPr>
              <a:t> n = 338</a:t>
            </a:r>
          </a:p>
          <a:p>
            <a:pPr>
              <a:spcBef>
                <a:spcPts val="432"/>
              </a:spcBef>
            </a:pPr>
            <a:r>
              <a:rPr lang="da-DK" b="1">
                <a:latin typeface="+mn-lt"/>
                <a:ea typeface="ＭＳ Ｐゴシック"/>
                <a:cs typeface="Arial"/>
              </a:rPr>
              <a:t> k = 69</a:t>
            </a:r>
            <a:endParaRPr lang="da-DK"/>
          </a:p>
        </p:txBody>
      </p:sp>
      <p:pic>
        <p:nvPicPr>
          <p:cNvPr id="11" name="Billede 10" descr="Et billede, der indeholder Font/skrifttype, hvid, design, typografi&#10;&#10;Beskrivelsen er genereret automatisk">
            <a:extLst>
              <a:ext uri="{FF2B5EF4-FFF2-40B4-BE49-F238E27FC236}">
                <a16:creationId xmlns:a16="http://schemas.microsoft.com/office/drawing/2014/main" id="{FD6968E2-A66E-946E-ADA3-1772D4236F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26" t="28571" r="7563" b="9244"/>
          <a:stretch/>
        </p:blipFill>
        <p:spPr>
          <a:xfrm>
            <a:off x="949071" y="3096292"/>
            <a:ext cx="1421643" cy="574543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28B85B90-4802-B683-77D5-33C565DCC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65" y="3877631"/>
            <a:ext cx="2219974" cy="447675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57910036-EB42-1BF9-0C48-E1B43C274CF7}"/>
              </a:ext>
            </a:extLst>
          </p:cNvPr>
          <p:cNvSpPr txBox="1"/>
          <p:nvPr/>
        </p:nvSpPr>
        <p:spPr>
          <a:xfrm>
            <a:off x="599007" y="3977760"/>
            <a:ext cx="3999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b="1">
                <a:latin typeface="+mn-lt"/>
                <a:ea typeface="ＭＳ Ｐゴシック"/>
                <a:cs typeface="Arial"/>
              </a:rPr>
              <a:t>CI : 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20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DFEEE-9205-6CBB-A913-22C71611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Likelihood</a:t>
            </a:r>
            <a:r>
              <a:rPr lang="da-DK">
                <a:cs typeface="Arial"/>
              </a:rPr>
              <a:t> for the 2 </a:t>
            </a:r>
            <a:r>
              <a:rPr lang="da-DK" err="1">
                <a:cs typeface="Arial"/>
              </a:rPr>
              <a:t>groups</a:t>
            </a:r>
            <a:endParaRPr lang="da-DK" err="1"/>
          </a:p>
        </p:txBody>
      </p:sp>
      <p:pic>
        <p:nvPicPr>
          <p:cNvPr id="7" name="Pladsholder til indhold 6" descr="Et billede, der indeholder tekst, skærmbillede, diagram, linje/række&#10;&#10;Beskrivelsen er genereret automatisk">
            <a:extLst>
              <a:ext uri="{FF2B5EF4-FFF2-40B4-BE49-F238E27FC236}">
                <a16:creationId xmlns:a16="http://schemas.microsoft.com/office/drawing/2014/main" id="{77D33EB8-8BBB-F2B3-044A-D64C1719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8890" y="1870910"/>
            <a:ext cx="5617595" cy="3552825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CD3BD-24D1-C9A5-5D8F-F5A25B14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0AC000-95F6-2AA7-D062-F0CB8564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A0583DB-04D1-57FF-3A5A-D1D519D2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3E398C78-600A-B1EF-9769-B90BF0E226BB}"/>
              </a:ext>
            </a:extLst>
          </p:cNvPr>
          <p:cNvSpPr txBox="1"/>
          <p:nvPr/>
        </p:nvSpPr>
        <p:spPr>
          <a:xfrm>
            <a:off x="1034507" y="2069013"/>
            <a:ext cx="3709611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b="1">
                <a:latin typeface="+mn-lt"/>
                <a:ea typeface="ＭＳ Ｐゴシック"/>
                <a:cs typeface="Arial"/>
              </a:rPr>
              <a:t>No </a:t>
            </a:r>
            <a:r>
              <a:rPr lang="da-DK" b="1" err="1">
                <a:latin typeface="+mn-lt"/>
                <a:ea typeface="ＭＳ Ｐゴシック"/>
                <a:cs typeface="Arial"/>
              </a:rPr>
              <a:t>treatment</a:t>
            </a:r>
            <a:r>
              <a:rPr lang="da-DK" b="1">
                <a:latin typeface="+mn-lt"/>
                <a:ea typeface="ＭＳ Ｐゴシック"/>
                <a:cs typeface="Arial"/>
              </a:rPr>
              <a:t> :</a:t>
            </a:r>
            <a:r>
              <a:rPr lang="da-DK">
                <a:latin typeface="+mn-lt"/>
                <a:ea typeface="ＭＳ Ｐゴシック"/>
                <a:cs typeface="Arial"/>
              </a:rPr>
              <a:t> n = 168, k = 44</a:t>
            </a:r>
          </a:p>
          <a:p>
            <a:pPr>
              <a:spcBef>
                <a:spcPts val="432"/>
              </a:spcBef>
            </a:pPr>
            <a:endParaRPr lang="da-DK">
              <a:latin typeface="+mn-lt"/>
              <a:ea typeface="ＭＳ Ｐゴシック"/>
              <a:cs typeface="Arial"/>
            </a:endParaRPr>
          </a:p>
          <a:p>
            <a:pPr>
              <a:spcBef>
                <a:spcPts val="432"/>
              </a:spcBef>
            </a:pPr>
            <a:r>
              <a:rPr lang="da-DK" b="1" err="1">
                <a:latin typeface="+mn-lt"/>
                <a:ea typeface="ＭＳ Ｐゴシック"/>
                <a:cs typeface="Arial"/>
              </a:rPr>
              <a:t>Treatment</a:t>
            </a:r>
            <a:r>
              <a:rPr lang="da-DK" b="1">
                <a:latin typeface="+mn-lt"/>
                <a:ea typeface="ＭＳ Ｐゴシック"/>
                <a:cs typeface="Arial"/>
              </a:rPr>
              <a:t> :</a:t>
            </a:r>
            <a:r>
              <a:rPr lang="da-DK">
                <a:latin typeface="+mn-lt"/>
                <a:ea typeface="ＭＳ Ｐゴシック"/>
                <a:cs typeface="Arial"/>
              </a:rPr>
              <a:t> n = 170, k = 25</a:t>
            </a:r>
          </a:p>
          <a:p>
            <a:pPr>
              <a:spcBef>
                <a:spcPts val="432"/>
              </a:spcBef>
            </a:pPr>
            <a:endParaRPr lang="da-DK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r>
              <a:rPr lang="da-DK" b="1" err="1">
                <a:latin typeface="+mn-lt"/>
                <a:ea typeface="ＭＳ Ｐゴシック"/>
                <a:cs typeface="Arial"/>
              </a:rPr>
              <a:t>Comment</a:t>
            </a:r>
            <a:r>
              <a:rPr lang="da-DK" b="1">
                <a:latin typeface="+mn-lt"/>
                <a:ea typeface="ＭＳ Ｐゴシック"/>
                <a:cs typeface="Arial"/>
              </a:rPr>
              <a:t> : </a:t>
            </a:r>
            <a:r>
              <a:rPr lang="da-DK">
                <a:latin typeface="+mn-lt"/>
                <a:ea typeface="ＭＳ Ｐゴシック"/>
                <a:cs typeface="Arial"/>
              </a:rPr>
              <a:t>MLE of </a:t>
            </a:r>
            <a:r>
              <a:rPr lang="da-DK" err="1">
                <a:latin typeface="+mn-lt"/>
                <a:ea typeface="ＭＳ Ｐゴシック"/>
                <a:cs typeface="Arial"/>
              </a:rPr>
              <a:t>control</a:t>
            </a:r>
            <a:r>
              <a:rPr lang="da-DK">
                <a:latin typeface="+mn-lt"/>
                <a:ea typeface="ＭＳ Ｐゴシック"/>
                <a:cs typeface="Arial"/>
              </a:rPr>
              <a:t> </a:t>
            </a:r>
            <a:r>
              <a:rPr lang="da-DK" err="1">
                <a:latin typeface="+mn-lt"/>
                <a:ea typeface="ＭＳ Ｐゴシック"/>
                <a:cs typeface="Arial"/>
              </a:rPr>
              <a:t>group</a:t>
            </a:r>
            <a:r>
              <a:rPr lang="da-DK">
                <a:latin typeface="+mn-lt"/>
                <a:ea typeface="ＭＳ Ｐゴシック"/>
                <a:cs typeface="Arial"/>
              </a:rPr>
              <a:t> is </a:t>
            </a:r>
            <a:r>
              <a:rPr lang="da-DK" err="1">
                <a:latin typeface="+mn-lt"/>
                <a:ea typeface="ＭＳ Ｐゴシック"/>
                <a:cs typeface="Arial"/>
              </a:rPr>
              <a:t>higher</a:t>
            </a:r>
            <a:r>
              <a:rPr lang="da-DK">
                <a:latin typeface="+mn-lt"/>
                <a:ea typeface="ＭＳ Ｐゴシック"/>
                <a:cs typeface="Arial"/>
              </a:rPr>
              <a:t> </a:t>
            </a:r>
            <a:r>
              <a:rPr lang="da-DK" err="1">
                <a:latin typeface="+mn-lt"/>
                <a:ea typeface="ＭＳ Ｐゴシック"/>
                <a:cs typeface="Arial"/>
              </a:rPr>
              <a:t>than</a:t>
            </a:r>
            <a:r>
              <a:rPr lang="da-DK">
                <a:latin typeface="+mn-lt"/>
                <a:ea typeface="ＭＳ Ｐゴシック"/>
                <a:cs typeface="Arial"/>
              </a:rPr>
              <a:t> </a:t>
            </a:r>
            <a:r>
              <a:rPr lang="da-DK" err="1">
                <a:latin typeface="+mn-lt"/>
                <a:ea typeface="ＭＳ Ｐゴシック"/>
                <a:cs typeface="Arial"/>
              </a:rPr>
              <a:t>treatment</a:t>
            </a:r>
            <a:endParaRPr lang="da-DK" err="1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da-DK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da-DK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65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32AAB-1C28-00F0-202B-4972723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Estimating</a:t>
            </a:r>
            <a:r>
              <a:rPr lang="da-DK">
                <a:cs typeface="Arial"/>
              </a:rPr>
              <a:t> p0 and p1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6542C38-059D-B8A5-AF00-21C71902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7485" indent="-197485"/>
            <a:r>
              <a:rPr lang="da-DK">
                <a:ea typeface="+mn-lt"/>
                <a:cs typeface="+mn-lt"/>
              </a:rPr>
              <a:t>p0 </a:t>
            </a:r>
            <a:r>
              <a:rPr lang="da-DK" err="1">
                <a:ea typeface="+mn-lt"/>
                <a:cs typeface="+mn-lt"/>
              </a:rPr>
              <a:t>probability</a:t>
            </a:r>
            <a:r>
              <a:rPr lang="da-DK">
                <a:ea typeface="+mn-lt"/>
                <a:cs typeface="+mn-lt"/>
              </a:rPr>
              <a:t> of AIDS in </a:t>
            </a:r>
            <a:r>
              <a:rPr lang="da-DK" err="1">
                <a:ea typeface="+mn-lt"/>
                <a:cs typeface="+mn-lt"/>
              </a:rPr>
              <a:t>control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group</a:t>
            </a:r>
          </a:p>
          <a:p>
            <a:pPr marL="197485" indent="-197485"/>
            <a:r>
              <a:rPr lang="da-DK">
                <a:ea typeface="+mn-lt"/>
                <a:cs typeface="+mn-lt"/>
              </a:rPr>
              <a:t>p1 </a:t>
            </a:r>
            <a:r>
              <a:rPr lang="da-DK" err="1">
                <a:ea typeface="+mn-lt"/>
                <a:cs typeface="+mn-lt"/>
              </a:rPr>
              <a:t>probability</a:t>
            </a:r>
            <a:r>
              <a:rPr lang="da-DK">
                <a:ea typeface="+mn-lt"/>
                <a:cs typeface="+mn-lt"/>
              </a:rPr>
              <a:t> of AIDS in </a:t>
            </a:r>
            <a:r>
              <a:rPr lang="da-DK" err="1">
                <a:ea typeface="+mn-lt"/>
                <a:cs typeface="+mn-lt"/>
              </a:rPr>
              <a:t>treatment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group</a:t>
            </a:r>
            <a:endParaRPr lang="da-DK">
              <a:cs typeface="Arial"/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D9E508E-0D24-8A0D-95EC-992A4C40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A32673-3E81-49DF-14F3-8AD91AB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94B52B9-D7BA-1C7F-CC8A-A8F4C96A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/>
          </a:p>
        </p:txBody>
      </p:sp>
      <p:pic>
        <p:nvPicPr>
          <p:cNvPr id="7" name="Billede 6" descr="Et billede, der indeholder Font/skrifttype, linje/række, diagram, skærmbillede&#10;&#10;Beskrivelsen er genereret automatisk">
            <a:extLst>
              <a:ext uri="{FF2B5EF4-FFF2-40B4-BE49-F238E27FC236}">
                <a16:creationId xmlns:a16="http://schemas.microsoft.com/office/drawing/2014/main" id="{46500835-2330-165A-6EC2-44237421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72" y="2469837"/>
            <a:ext cx="1333890" cy="1038225"/>
          </a:xfrm>
          <a:prstGeom prst="rect">
            <a:avLst/>
          </a:prstGeom>
        </p:spPr>
      </p:pic>
      <p:pic>
        <p:nvPicPr>
          <p:cNvPr id="8" name="Billede 7" descr="Et billede, der indeholder Font/skrifttype, typografi, kalligrafi, tekst&#10;&#10;Beskrivelsen er genereret automatisk">
            <a:extLst>
              <a:ext uri="{FF2B5EF4-FFF2-40B4-BE49-F238E27FC236}">
                <a16:creationId xmlns:a16="http://schemas.microsoft.com/office/drawing/2014/main" id="{3B354945-6960-C3F7-5A64-DC9C46AB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259" y="3619647"/>
            <a:ext cx="2419543" cy="483384"/>
          </a:xfrm>
          <a:prstGeom prst="rect">
            <a:avLst/>
          </a:prstGeom>
        </p:spPr>
      </p:pic>
      <p:pic>
        <p:nvPicPr>
          <p:cNvPr id="12" name="Billede 11" descr="Et billede, der indeholder tekst, skærmbillede, Font/skrifttype, linje/række&#10;&#10;Beskrivelsen er genereret automatisk">
            <a:extLst>
              <a:ext uri="{FF2B5EF4-FFF2-40B4-BE49-F238E27FC236}">
                <a16:creationId xmlns:a16="http://schemas.microsoft.com/office/drawing/2014/main" id="{19C703F9-E66C-6BED-4C43-B78B6BE93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672" y="5217296"/>
            <a:ext cx="4374025" cy="522902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D747DB52-05EA-94E0-EA95-541ACEC3AE3A}"/>
              </a:ext>
            </a:extLst>
          </p:cNvPr>
          <p:cNvSpPr txBox="1"/>
          <p:nvPr/>
        </p:nvSpPr>
        <p:spPr>
          <a:xfrm>
            <a:off x="1914609" y="5218291"/>
            <a:ext cx="3875099" cy="1036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b="1" err="1">
                <a:latin typeface="+mn-lt"/>
                <a:ea typeface="ＭＳ Ｐゴシック"/>
                <a:cs typeface="Arial"/>
              </a:rPr>
              <a:t>Confidence</a:t>
            </a:r>
            <a:r>
              <a:rPr lang="da-DK" b="1">
                <a:latin typeface="+mn-lt"/>
                <a:ea typeface="ＭＳ Ｐゴシック"/>
                <a:cs typeface="Arial"/>
              </a:rPr>
              <a:t> Interval : </a:t>
            </a:r>
            <a:r>
              <a:rPr lang="da-DK">
                <a:latin typeface="+mn-lt"/>
                <a:ea typeface="ＭＳ Ｐゴシック"/>
                <a:cs typeface="Arial"/>
              </a:rPr>
              <a:t>0 is not </a:t>
            </a:r>
            <a:r>
              <a:rPr lang="da-DK" err="1">
                <a:latin typeface="+mn-lt"/>
                <a:ea typeface="ＭＳ Ｐゴシック"/>
                <a:cs typeface="Arial"/>
              </a:rPr>
              <a:t>included</a:t>
            </a:r>
            <a:r>
              <a:rPr lang="da-DK">
                <a:latin typeface="+mn-lt"/>
                <a:ea typeface="ＭＳ Ｐゴシック"/>
                <a:cs typeface="Arial"/>
              </a:rPr>
              <a:t>, </a:t>
            </a:r>
            <a:r>
              <a:rPr lang="da-DK" err="1">
                <a:latin typeface="+mn-lt"/>
                <a:ea typeface="ＭＳ Ｐゴシック"/>
                <a:cs typeface="Arial"/>
              </a:rPr>
              <a:t>meaning</a:t>
            </a:r>
            <a:r>
              <a:rPr lang="da-DK">
                <a:latin typeface="+mn-lt"/>
                <a:ea typeface="ＭＳ Ｐゴシック"/>
                <a:cs typeface="Arial"/>
              </a:rPr>
              <a:t> </a:t>
            </a:r>
            <a:r>
              <a:rPr lang="da-DK" err="1">
                <a:latin typeface="+mn-lt"/>
                <a:ea typeface="ＭＳ Ｐゴシック"/>
                <a:cs typeface="Arial"/>
              </a:rPr>
              <a:t>significant</a:t>
            </a:r>
            <a:r>
              <a:rPr lang="da-DK">
                <a:latin typeface="+mn-lt"/>
                <a:ea typeface="ＭＳ Ｐゴシック"/>
                <a:cs typeface="Arial"/>
              </a:rPr>
              <a:t> difference </a:t>
            </a:r>
            <a:r>
              <a:rPr lang="da-DK" err="1">
                <a:latin typeface="+mn-lt"/>
                <a:ea typeface="ＭＳ Ｐゴシック"/>
                <a:cs typeface="Arial"/>
              </a:rPr>
              <a:t>between</a:t>
            </a:r>
            <a:r>
              <a:rPr lang="da-DK">
                <a:latin typeface="+mn-lt"/>
                <a:ea typeface="ＭＳ Ｐゴシック"/>
                <a:cs typeface="Arial"/>
              </a:rPr>
              <a:t> </a:t>
            </a:r>
            <a:r>
              <a:rPr lang="da-DK" err="1">
                <a:latin typeface="+mn-lt"/>
                <a:ea typeface="ＭＳ Ｐゴシック"/>
                <a:cs typeface="Arial"/>
              </a:rPr>
              <a:t>success</a:t>
            </a:r>
            <a:r>
              <a:rPr lang="da-DK">
                <a:latin typeface="+mn-lt"/>
                <a:ea typeface="ＭＳ Ｐゴシック"/>
                <a:cs typeface="Arial"/>
              </a:rPr>
              <a:t> parameter.</a:t>
            </a:r>
          </a:p>
          <a:p>
            <a:pPr>
              <a:spcBef>
                <a:spcPts val="432"/>
              </a:spcBef>
            </a:pPr>
            <a:endParaRPr lang="da-DK">
              <a:latin typeface="+mn-lt"/>
              <a:cs typeface="Arial"/>
            </a:endParaRPr>
          </a:p>
        </p:txBody>
      </p:sp>
      <p:pic>
        <p:nvPicPr>
          <p:cNvPr id="14" name="Billede 13" descr="Et billede, der indeholder tekst, diagram, linje/række, Kurve&#10;&#10;Beskrivelsen er genereret automatisk">
            <a:extLst>
              <a:ext uri="{FF2B5EF4-FFF2-40B4-BE49-F238E27FC236}">
                <a16:creationId xmlns:a16="http://schemas.microsoft.com/office/drawing/2014/main" id="{5D795DEE-D033-C67E-7947-CBC5C5B49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734" y="2444898"/>
            <a:ext cx="4344685" cy="2472351"/>
          </a:xfrm>
          <a:prstGeom prst="rect">
            <a:avLst/>
          </a:prstGeom>
        </p:spPr>
      </p:pic>
      <p:pic>
        <p:nvPicPr>
          <p:cNvPr id="10" name="Billede 9" descr="Et billede, der indeholder tekst, Font/skrifttype, hvid, håndskrift&#10;&#10;Beskrivelsen er genereret automatisk">
            <a:extLst>
              <a:ext uri="{FF2B5EF4-FFF2-40B4-BE49-F238E27FC236}">
                <a16:creationId xmlns:a16="http://schemas.microsoft.com/office/drawing/2014/main" id="{E2AD9A50-8480-E664-2E24-4101CA02F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898" y="4180471"/>
            <a:ext cx="3173817" cy="8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3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C0303-19AC-2740-6C62-4340317B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Logistic</a:t>
            </a:r>
            <a:r>
              <a:rPr lang="da-DK">
                <a:cs typeface="Arial"/>
              </a:rPr>
              <a:t> Regression model</a:t>
            </a:r>
            <a:endParaRPr lang="da-DK"/>
          </a:p>
        </p:txBody>
      </p:sp>
      <p:pic>
        <p:nvPicPr>
          <p:cNvPr id="8" name="Pladsholder til indhold 7" descr="Et billede, der indeholder Font/skrifttype, tekst, linje/række, typografi&#10;&#10;Beskrivelsen er genereret automatisk">
            <a:extLst>
              <a:ext uri="{FF2B5EF4-FFF2-40B4-BE49-F238E27FC236}">
                <a16:creationId xmlns:a16="http://schemas.microsoft.com/office/drawing/2014/main" id="{664F258A-DF5C-DD19-D1BF-894F2AF3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286" y="3362492"/>
            <a:ext cx="7374079" cy="657225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6BBD090-367F-5D95-9751-1DF9C08E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6C7294-7778-C509-2967-F46B49FE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FF5784-DAAC-6602-8E8F-7FD61B95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3E05951B-C621-43F4-41FE-AC25F08D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644" y="3430361"/>
            <a:ext cx="581161" cy="333375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8BBF937B-487B-49E2-9B0D-FAA10051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84" y="3430361"/>
            <a:ext cx="581161" cy="333375"/>
          </a:xfrm>
          <a:prstGeom prst="rect">
            <a:avLst/>
          </a:prstGeom>
        </p:spPr>
      </p:pic>
      <p:pic>
        <p:nvPicPr>
          <p:cNvPr id="11" name="Billede 10" descr="Et billede, der indeholder Font/skrifttype, tekst, håndskrift, linje/række&#10;&#10;Beskrivelsen er genereret automatisk">
            <a:extLst>
              <a:ext uri="{FF2B5EF4-FFF2-40B4-BE49-F238E27FC236}">
                <a16:creationId xmlns:a16="http://schemas.microsoft.com/office/drawing/2014/main" id="{EC91A355-BEB5-998D-5122-99920F40A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984" y="2462706"/>
            <a:ext cx="2743843" cy="780251"/>
          </a:xfrm>
          <a:prstGeom prst="rect">
            <a:avLst/>
          </a:prstGeom>
        </p:spPr>
      </p:pic>
      <p:pic>
        <p:nvPicPr>
          <p:cNvPr id="12" name="Billede 11" descr="Et billede, der indeholder tekst, Font/skrifttype, diagram, linje/række&#10;&#10;Beskrivelsen er genereret automatisk">
            <a:extLst>
              <a:ext uri="{FF2B5EF4-FFF2-40B4-BE49-F238E27FC236}">
                <a16:creationId xmlns:a16="http://schemas.microsoft.com/office/drawing/2014/main" id="{ACF657DC-A118-D187-7309-B3A4480C4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867" y="2465143"/>
            <a:ext cx="2743843" cy="895507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28CAC25F-5500-BE58-AFA0-7D63C63C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021" y="2460851"/>
            <a:ext cx="530156" cy="323170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B0BF5F8A-25A2-A2AA-A890-0A14964F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56" y="2858859"/>
            <a:ext cx="530156" cy="323170"/>
          </a:xfrm>
          <a:prstGeom prst="rect">
            <a:avLst/>
          </a:prstGeom>
        </p:spPr>
      </p:pic>
      <p:pic>
        <p:nvPicPr>
          <p:cNvPr id="7" name="Billede 6" descr="Et billede, der indeholder Font/skrifttype, tekst, hvid, typografi&#10;&#10;Beskrivelsen er genereret automatisk">
            <a:extLst>
              <a:ext uri="{FF2B5EF4-FFF2-40B4-BE49-F238E27FC236}">
                <a16:creationId xmlns:a16="http://schemas.microsoft.com/office/drawing/2014/main" id="{06942D89-BAA6-8575-A896-552D9B6A8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750" y="4430012"/>
            <a:ext cx="2533104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35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Corporate red-ENG.potx" id="{ED70A225-5B60-42AC-912C-67898019C42C}" vid="{E9106579-58D4-45CA-A6E9-5E2F157EFB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957680393408391","enableDocumentContentUpdater":true,"version":"1.2"}]]></TemplafySlideTemplateConfiguration>
</file>

<file path=customXml/item4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957680393236694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A1FD2B40FDA458284BB6FCA763489" ma:contentTypeVersion="5" ma:contentTypeDescription="Create a new document." ma:contentTypeScope="" ma:versionID="72b2569ebc96083092f6d8e76413cd52">
  <xsd:schema xmlns:xsd="http://www.w3.org/2001/XMLSchema" xmlns:xs="http://www.w3.org/2001/XMLSchema" xmlns:p="http://schemas.microsoft.com/office/2006/metadata/properties" xmlns:ns2="683dcda1-f8c3-442f-ae64-e236c052732d" xmlns:ns3="715bde23-c48d-41ea-a697-dffaa8fbae8d" targetNamespace="http://schemas.microsoft.com/office/2006/metadata/properties" ma:root="true" ma:fieldsID="df14c340b530a7b5c38005fefa6a5693" ns2:_="" ns3:_="">
    <xsd:import namespace="683dcda1-f8c3-442f-ae64-e236c052732d"/>
    <xsd:import namespace="715bde23-c48d-41ea-a697-dffaa8fba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dcda1-f8c3-442f-ae64-e236c05273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bde23-c48d-41ea-a697-dffaa8fba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TemplafyTemplateConfiguration><![CDATA[{"elementsMetadata":[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9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]}]]></TemplafyFormConfiguration>
</file>

<file path=customXml/itemProps1.xml><?xml version="1.0" encoding="utf-8"?>
<ds:datastoreItem xmlns:ds="http://schemas.openxmlformats.org/officeDocument/2006/customXml" ds:itemID="{CD7A73E0-5E80-4908-B0DB-9E20244FD0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10.xml><?xml version="1.0" encoding="utf-8"?>
<ds:datastoreItem xmlns:ds="http://schemas.openxmlformats.org/officeDocument/2006/customXml" ds:itemID="{9587AFF5-BFB0-40A3-85CA-ADEED7540807}">
  <ds:schemaRefs/>
</ds:datastoreItem>
</file>

<file path=customXml/itemProps11.xml><?xml version="1.0" encoding="utf-8"?>
<ds:datastoreItem xmlns:ds="http://schemas.openxmlformats.org/officeDocument/2006/customXml" ds:itemID="{5DEE4BEE-00BA-4E32-BD26-AF535B50AC95}">
  <ds:schemaRefs/>
</ds:datastoreItem>
</file>

<file path=customXml/itemProps2.xml><?xml version="1.0" encoding="utf-8"?>
<ds:datastoreItem xmlns:ds="http://schemas.openxmlformats.org/officeDocument/2006/customXml" ds:itemID="{49765D68-68C5-4CFA-97ED-A38AD8E70B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9FC985-930B-40D4-827F-9FAC5D35EA8C}">
  <ds:schemaRefs/>
</ds:datastoreItem>
</file>

<file path=customXml/itemProps4.xml><?xml version="1.0" encoding="utf-8"?>
<ds:datastoreItem xmlns:ds="http://schemas.openxmlformats.org/officeDocument/2006/customXml" ds:itemID="{6B8AD017-B053-4E30-93B9-B28A44CEC3A4}">
  <ds:schemaRefs/>
</ds:datastoreItem>
</file>

<file path=customXml/itemProps5.xml><?xml version="1.0" encoding="utf-8"?>
<ds:datastoreItem xmlns:ds="http://schemas.openxmlformats.org/officeDocument/2006/customXml" ds:itemID="{D27AE696-61B6-4B19-9CED-6F2A3F244FE3}">
  <ds:schemaRefs/>
</ds:datastoreItem>
</file>

<file path=customXml/itemProps6.xml><?xml version="1.0" encoding="utf-8"?>
<ds:datastoreItem xmlns:ds="http://schemas.openxmlformats.org/officeDocument/2006/customXml" ds:itemID="{1680B9DC-2D51-4402-BB2C-B8DE0C5AC522}">
  <ds:schemaRefs/>
</ds:datastoreItem>
</file>

<file path=customXml/itemProps7.xml><?xml version="1.0" encoding="utf-8"?>
<ds:datastoreItem xmlns:ds="http://schemas.openxmlformats.org/officeDocument/2006/customXml" ds:itemID="{14AB1340-5A73-4AE5-9657-061F0D1699D0}">
  <ds:schemaRefs>
    <ds:schemaRef ds:uri="683dcda1-f8c3-442f-ae64-e236c052732d"/>
    <ds:schemaRef ds:uri="715bde23-c48d-41ea-a697-dffaa8fbae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8.xml><?xml version="1.0" encoding="utf-8"?>
<ds:datastoreItem xmlns:ds="http://schemas.openxmlformats.org/officeDocument/2006/customXml" ds:itemID="{1334258C-C3E7-4029-A615-C886A240FB15}">
  <ds:schemaRefs/>
</ds:datastoreItem>
</file>

<file path=customXml/itemProps9.xml><?xml version="1.0" encoding="utf-8"?>
<ds:datastoreItem xmlns:ds="http://schemas.openxmlformats.org/officeDocument/2006/customXml" ds:itemID="{43763224-B85A-4B53-A86A-261D26A71C3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464</Words>
  <Application>Microsoft Office PowerPoint</Application>
  <PresentationFormat>Personnalisé</PresentationFormat>
  <Paragraphs>184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9" baseType="lpstr">
      <vt:lpstr>Arial</vt:lpstr>
      <vt:lpstr>Verdana</vt:lpstr>
      <vt:lpstr>Blank</vt:lpstr>
      <vt:lpstr>Présentation PowerPoint</vt:lpstr>
      <vt:lpstr>Survival Data Project</vt:lpstr>
      <vt:lpstr>Datasets</vt:lpstr>
      <vt:lpstr>Logistic</vt:lpstr>
      <vt:lpstr>Data Description</vt:lpstr>
      <vt:lpstr>Binomial distribution : Full dataset</vt:lpstr>
      <vt:lpstr>Likelihood for the 2 groups</vt:lpstr>
      <vt:lpstr>Estimating p0 and p1</vt:lpstr>
      <vt:lpstr>Logistic Regression model</vt:lpstr>
      <vt:lpstr>Odd ratio</vt:lpstr>
      <vt:lpstr>MLE of log odds-ratio</vt:lpstr>
      <vt:lpstr>Test the hypothesis of no effect of AZT on AIDS</vt:lpstr>
      <vt:lpstr>ACTG320</vt:lpstr>
      <vt:lpstr>Total patients = 1151</vt:lpstr>
      <vt:lpstr>Data Description</vt:lpstr>
      <vt:lpstr>Présentation PowerPoint</vt:lpstr>
      <vt:lpstr>Exponential Distribution : full dataset</vt:lpstr>
      <vt:lpstr>Normalized log likelihood</vt:lpstr>
      <vt:lpstr>Log likelihood for the two groups</vt:lpstr>
      <vt:lpstr>Profile likelihood Beta1</vt:lpstr>
      <vt:lpstr>Kaplan Meier</vt:lpstr>
      <vt:lpstr>CI of KM estimator</vt:lpstr>
      <vt:lpstr>Fit Parametric Survival Model</vt:lpstr>
      <vt:lpstr>Summary of Log Logistic model with 95% CI</vt:lpstr>
      <vt:lpstr>Time ratio (using Log Logistic model)</vt:lpstr>
      <vt:lpstr>Cox Snell Residual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>Yassine Turki</cp:lastModifiedBy>
  <cp:revision>4</cp:revision>
  <dcterms:created xsi:type="dcterms:W3CDTF">2023-12-09T22:54:31Z</dcterms:created>
  <dcterms:modified xsi:type="dcterms:W3CDTF">2023-12-14T14:13:28Z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2019-06-10T12:53:59.0527961Z</vt:lpwstr>
  </property>
  <property fmtid="{D5CDD505-2E9C-101B-9397-08002B2CF9AE}" pid="4" name="ContentTypeId">
    <vt:lpwstr>0x0101009ADA1FD2B40FDA458284BB6FCA763489</vt:lpwstr>
  </property>
</Properties>
</file>