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79" r:id="rId14"/>
    <p:sldId id="280" r:id="rId15"/>
    <p:sldId id="266" r:id="rId16"/>
    <p:sldId id="267" r:id="rId17"/>
    <p:sldId id="268" r:id="rId18"/>
    <p:sldId id="269" r:id="rId19"/>
    <p:sldId id="271" r:id="rId20"/>
    <p:sldId id="272" r:id="rId21"/>
    <p:sldId id="270" r:id="rId22"/>
    <p:sldId id="273" r:id="rId23"/>
    <p:sldId id="274" r:id="rId24"/>
    <p:sldId id="275" r:id="rId25"/>
    <p:sldId id="281"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36" d="100"/>
          <a:sy n="36" d="100"/>
        </p:scale>
        <p:origin x="10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76AE2F-00C8-48AA-B3AC-88CB46A4259D}" type="doc">
      <dgm:prSet loTypeId="urn:microsoft.com/office/officeart/2005/8/layout/radial6" loCatId="cycle" qsTypeId="urn:microsoft.com/office/officeart/2005/8/quickstyle/3d1" qsCatId="3D" csTypeId="urn:microsoft.com/office/officeart/2005/8/colors/colorful3" csCatId="colorful" phldr="1"/>
      <dgm:spPr/>
      <dgm:t>
        <a:bodyPr/>
        <a:lstStyle/>
        <a:p>
          <a:endParaRPr lang="fr-FR"/>
        </a:p>
      </dgm:t>
    </dgm:pt>
    <dgm:pt modelId="{B65BC14C-EFF3-4D86-BF9A-E0675C94AB71}">
      <dgm:prSet phldrT="[Texte]" custT="1"/>
      <dgm:spPr/>
      <dgm:t>
        <a:bodyPr/>
        <a:lstStyle/>
        <a:p>
          <a:r>
            <a:rPr lang="fr-FR" sz="1750" b="1" dirty="0"/>
            <a:t>L’application doit permettre au admin l’authentification </a:t>
          </a:r>
        </a:p>
      </dgm:t>
    </dgm:pt>
    <dgm:pt modelId="{6E1B4033-8D1A-438E-B635-2F9FD61CF611}" type="parTrans" cxnId="{61EF2D80-124B-4D94-813B-494690ACBDCC}">
      <dgm:prSet/>
      <dgm:spPr/>
      <dgm:t>
        <a:bodyPr/>
        <a:lstStyle/>
        <a:p>
          <a:endParaRPr lang="fr-FR"/>
        </a:p>
      </dgm:t>
    </dgm:pt>
    <dgm:pt modelId="{61D5CD92-94CE-4A30-BA73-487DC764AB52}" type="sibTrans" cxnId="{61EF2D80-124B-4D94-813B-494690ACBDCC}">
      <dgm:prSet/>
      <dgm:spPr/>
      <dgm:t>
        <a:bodyPr/>
        <a:lstStyle/>
        <a:p>
          <a:endParaRPr lang="fr-FR"/>
        </a:p>
      </dgm:t>
    </dgm:pt>
    <dgm:pt modelId="{87AF2B71-D7DE-41F4-A23B-BD47E6159E14}">
      <dgm:prSet phldrT="[Texte]" custT="1"/>
      <dgm:spPr/>
      <dgm:t>
        <a:bodyPr/>
        <a:lstStyle/>
        <a:p>
          <a:pPr marL="0" lvl="0" indent="0" algn="ctr" defTabSz="8890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Gérer les alertes</a:t>
          </a:r>
        </a:p>
      </dgm:t>
    </dgm:pt>
    <dgm:pt modelId="{697402EF-9761-4A28-BAEF-2FB7BD98755F}" type="parTrans" cxnId="{E6C1F8D2-0842-460F-AAFA-D80595FE493C}">
      <dgm:prSet/>
      <dgm:spPr/>
      <dgm:t>
        <a:bodyPr/>
        <a:lstStyle/>
        <a:p>
          <a:endParaRPr lang="fr-FR"/>
        </a:p>
      </dgm:t>
    </dgm:pt>
    <dgm:pt modelId="{DDD54697-7BE4-4FB5-AA89-CFD44455785D}" type="sibTrans" cxnId="{E6C1F8D2-0842-460F-AAFA-D80595FE493C}">
      <dgm:prSet/>
      <dgm:spPr/>
      <dgm:t>
        <a:bodyPr/>
        <a:lstStyle/>
        <a:p>
          <a:endParaRPr lang="fr-FR"/>
        </a:p>
      </dgm:t>
    </dgm:pt>
    <dgm:pt modelId="{6F7CBEFE-C01A-4629-8E43-9D43BF4C487C}">
      <dgm:prSet phldrT="[Texte]" custT="1"/>
      <dgm:spPr/>
      <dgm:t>
        <a:bodyPr/>
        <a:lstStyle/>
        <a:p>
          <a:r>
            <a:rPr lang="fr-FR" sz="2000" b="1" kern="1200" dirty="0">
              <a:solidFill>
                <a:prstClr val="white"/>
              </a:solidFill>
              <a:latin typeface="Century Gothic" panose="020B0502020202020204"/>
              <a:ea typeface="+mn-ea"/>
              <a:cs typeface="+mn-cs"/>
            </a:rPr>
            <a:t>Gestion des utilisateur</a:t>
          </a:r>
        </a:p>
      </dgm:t>
    </dgm:pt>
    <dgm:pt modelId="{158B61C9-69E5-423B-8692-04E1FC737A6F}" type="parTrans" cxnId="{4E52B307-8461-4B44-BCED-B72140559370}">
      <dgm:prSet/>
      <dgm:spPr/>
      <dgm:t>
        <a:bodyPr/>
        <a:lstStyle/>
        <a:p>
          <a:endParaRPr lang="fr-FR"/>
        </a:p>
      </dgm:t>
    </dgm:pt>
    <dgm:pt modelId="{346E237C-E448-4E76-8EF2-E11ED552B50D}" type="sibTrans" cxnId="{4E52B307-8461-4B44-BCED-B72140559370}">
      <dgm:prSet/>
      <dgm:spPr/>
      <dgm:t>
        <a:bodyPr/>
        <a:lstStyle/>
        <a:p>
          <a:endParaRPr lang="fr-FR"/>
        </a:p>
      </dgm:t>
    </dgm:pt>
    <dgm:pt modelId="{9F816070-F592-4469-9CF8-113FD2A5F0A1}">
      <dgm:prSet phldrT="[Texte]" custT="1"/>
      <dgm:spPr/>
      <dgm:t>
        <a:bodyPr/>
        <a:lstStyle/>
        <a:p>
          <a:pPr marL="0" lvl="0" indent="0" algn="ctr" defTabSz="6223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Gestion  mot de passe</a:t>
          </a:r>
        </a:p>
      </dgm:t>
    </dgm:pt>
    <dgm:pt modelId="{9A9AA220-087C-4893-869E-F1B52F304574}" type="parTrans" cxnId="{E3C5D968-3F57-4F8A-A600-899C1CAD5833}">
      <dgm:prSet/>
      <dgm:spPr/>
      <dgm:t>
        <a:bodyPr/>
        <a:lstStyle/>
        <a:p>
          <a:endParaRPr lang="fr-FR"/>
        </a:p>
      </dgm:t>
    </dgm:pt>
    <dgm:pt modelId="{3B679764-D73D-43AC-871A-493FFB5E6FE6}" type="sibTrans" cxnId="{E3C5D968-3F57-4F8A-A600-899C1CAD5833}">
      <dgm:prSet/>
      <dgm:spPr/>
      <dgm:t>
        <a:bodyPr/>
        <a:lstStyle/>
        <a:p>
          <a:endParaRPr lang="fr-FR"/>
        </a:p>
      </dgm:t>
    </dgm:pt>
    <dgm:pt modelId="{C85BB05F-829F-498B-8E77-89281AE0AC63}">
      <dgm:prSet phldrT="[Texte]" custT="1"/>
      <dgm:spPr/>
      <dgm:t>
        <a:bodyPr/>
        <a:lstStyle/>
        <a:p>
          <a:pPr marL="0" lvl="0" indent="0" algn="ctr" defTabSz="8890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Intégration des fichiers</a:t>
          </a:r>
        </a:p>
      </dgm:t>
    </dgm:pt>
    <dgm:pt modelId="{F8F29508-A92C-49E3-B0F3-51D178A0AABF}" type="parTrans" cxnId="{3FA20CC1-D02D-4739-B9F4-0C5255963095}">
      <dgm:prSet/>
      <dgm:spPr/>
      <dgm:t>
        <a:bodyPr/>
        <a:lstStyle/>
        <a:p>
          <a:endParaRPr lang="fr-FR"/>
        </a:p>
      </dgm:t>
    </dgm:pt>
    <dgm:pt modelId="{6FB8BB48-B507-463C-B6B2-F051C9A30E88}" type="sibTrans" cxnId="{3FA20CC1-D02D-4739-B9F4-0C5255963095}">
      <dgm:prSet/>
      <dgm:spPr/>
      <dgm:t>
        <a:bodyPr/>
        <a:lstStyle/>
        <a:p>
          <a:endParaRPr lang="fr-FR"/>
        </a:p>
      </dgm:t>
    </dgm:pt>
    <dgm:pt modelId="{7D96EDDA-F484-4ABD-B7B8-5DEE97D952DF}">
      <dgm:prSet/>
      <dgm:spPr/>
      <dgm:t>
        <a:bodyPr/>
        <a:lstStyle/>
        <a:p>
          <a:endParaRPr lang="fr-FR"/>
        </a:p>
      </dgm:t>
    </dgm:pt>
    <dgm:pt modelId="{1AF3F867-28F5-4224-83A1-F5C79E4DDA43}" type="parTrans" cxnId="{79EDD158-0548-481C-B700-DDDDA9DE47FE}">
      <dgm:prSet/>
      <dgm:spPr/>
      <dgm:t>
        <a:bodyPr/>
        <a:lstStyle/>
        <a:p>
          <a:endParaRPr lang="fr-FR"/>
        </a:p>
      </dgm:t>
    </dgm:pt>
    <dgm:pt modelId="{0DD4B3E6-2163-4C81-AF11-36A6FD0E0225}" type="sibTrans" cxnId="{79EDD158-0548-481C-B700-DDDDA9DE47FE}">
      <dgm:prSet/>
      <dgm:spPr/>
      <dgm:t>
        <a:bodyPr/>
        <a:lstStyle/>
        <a:p>
          <a:endParaRPr lang="fr-FR"/>
        </a:p>
      </dgm:t>
    </dgm:pt>
    <dgm:pt modelId="{E90F520F-D4BD-4495-B8C6-0339975F1F5F}" type="pres">
      <dgm:prSet presAssocID="{1776AE2F-00C8-48AA-B3AC-88CB46A4259D}" presName="Name0" presStyleCnt="0">
        <dgm:presLayoutVars>
          <dgm:chMax val="1"/>
          <dgm:dir/>
          <dgm:animLvl val="ctr"/>
          <dgm:resizeHandles val="exact"/>
        </dgm:presLayoutVars>
      </dgm:prSet>
      <dgm:spPr/>
    </dgm:pt>
    <dgm:pt modelId="{1B8F5177-B505-4F69-8F8A-276ADAB78F7E}" type="pres">
      <dgm:prSet presAssocID="{B65BC14C-EFF3-4D86-BF9A-E0675C94AB71}" presName="centerShape" presStyleLbl="node0" presStyleIdx="0" presStyleCnt="1" custScaleX="163294" custScaleY="116386"/>
      <dgm:spPr/>
    </dgm:pt>
    <dgm:pt modelId="{36F91F52-8A4E-4F61-8ACC-601978FA6A36}" type="pres">
      <dgm:prSet presAssocID="{87AF2B71-D7DE-41F4-A23B-BD47E6159E14}" presName="node" presStyleLbl="node1" presStyleIdx="0" presStyleCnt="4" custScaleX="180439" custScaleY="107780" custRadScaleRad="100122" custRadScaleInc="-840">
        <dgm:presLayoutVars>
          <dgm:bulletEnabled val="1"/>
        </dgm:presLayoutVars>
      </dgm:prSet>
      <dgm:spPr/>
    </dgm:pt>
    <dgm:pt modelId="{85B0EBFB-F1E7-498D-AF21-73A0F08FCACA}" type="pres">
      <dgm:prSet presAssocID="{87AF2B71-D7DE-41F4-A23B-BD47E6159E14}" presName="dummy" presStyleCnt="0"/>
      <dgm:spPr/>
    </dgm:pt>
    <dgm:pt modelId="{BF151B5B-F214-42D4-B8FA-9478050F5B84}" type="pres">
      <dgm:prSet presAssocID="{DDD54697-7BE4-4FB5-AA89-CFD44455785D}" presName="sibTrans" presStyleLbl="sibTrans2D1" presStyleIdx="0" presStyleCnt="4"/>
      <dgm:spPr/>
    </dgm:pt>
    <dgm:pt modelId="{5F5AC7AC-B01E-4531-9533-DF3A9E318BF2}" type="pres">
      <dgm:prSet presAssocID="{6F7CBEFE-C01A-4629-8E43-9D43BF4C487C}" presName="node" presStyleLbl="node1" presStyleIdx="1" presStyleCnt="4" custScaleX="174732" custScaleY="115559" custRadScaleRad="146414" custRadScaleInc="2239">
        <dgm:presLayoutVars>
          <dgm:bulletEnabled val="1"/>
        </dgm:presLayoutVars>
      </dgm:prSet>
      <dgm:spPr/>
    </dgm:pt>
    <dgm:pt modelId="{E403CBBC-9000-47E8-81CE-641414113AEE}" type="pres">
      <dgm:prSet presAssocID="{6F7CBEFE-C01A-4629-8E43-9D43BF4C487C}" presName="dummy" presStyleCnt="0"/>
      <dgm:spPr/>
    </dgm:pt>
    <dgm:pt modelId="{3D0FCC06-823C-44DB-B8E2-D402C4F75C57}" type="pres">
      <dgm:prSet presAssocID="{346E237C-E448-4E76-8EF2-E11ED552B50D}" presName="sibTrans" presStyleLbl="sibTrans2D1" presStyleIdx="1" presStyleCnt="4"/>
      <dgm:spPr/>
    </dgm:pt>
    <dgm:pt modelId="{29321CE2-A40B-4402-B4AE-ADA606C797E9}" type="pres">
      <dgm:prSet presAssocID="{9F816070-F592-4469-9CF8-113FD2A5F0A1}" presName="node" presStyleLbl="node1" presStyleIdx="2" presStyleCnt="4" custScaleX="191661" custScaleY="101556" custRadScaleRad="102350" custRadScaleInc="2890">
        <dgm:presLayoutVars>
          <dgm:bulletEnabled val="1"/>
        </dgm:presLayoutVars>
      </dgm:prSet>
      <dgm:spPr/>
    </dgm:pt>
    <dgm:pt modelId="{6A954F73-EA08-44DD-899C-D3E1640ACE33}" type="pres">
      <dgm:prSet presAssocID="{9F816070-F592-4469-9CF8-113FD2A5F0A1}" presName="dummy" presStyleCnt="0"/>
      <dgm:spPr/>
    </dgm:pt>
    <dgm:pt modelId="{11A9B67E-4039-49D8-9628-9F30861317B6}" type="pres">
      <dgm:prSet presAssocID="{3B679764-D73D-43AC-871A-493FFB5E6FE6}" presName="sibTrans" presStyleLbl="sibTrans2D1" presStyleIdx="2" presStyleCnt="4"/>
      <dgm:spPr/>
    </dgm:pt>
    <dgm:pt modelId="{BF21915A-5F17-4B5C-9DDD-C3F9F0F85FAA}" type="pres">
      <dgm:prSet presAssocID="{C85BB05F-829F-498B-8E77-89281AE0AC63}" presName="node" presStyleLbl="node1" presStyleIdx="3" presStyleCnt="4" custScaleX="178331" custScaleY="111981" custRadScaleRad="149234" custRadScaleInc="-1921">
        <dgm:presLayoutVars>
          <dgm:bulletEnabled val="1"/>
        </dgm:presLayoutVars>
      </dgm:prSet>
      <dgm:spPr/>
    </dgm:pt>
    <dgm:pt modelId="{E9F6B6E4-4C26-4306-ACA1-9ABF81C48119}" type="pres">
      <dgm:prSet presAssocID="{C85BB05F-829F-498B-8E77-89281AE0AC63}" presName="dummy" presStyleCnt="0"/>
      <dgm:spPr/>
    </dgm:pt>
    <dgm:pt modelId="{D04041C6-0371-4A11-8F74-8267395CD99F}" type="pres">
      <dgm:prSet presAssocID="{6FB8BB48-B507-463C-B6B2-F051C9A30E88}" presName="sibTrans" presStyleLbl="sibTrans2D1" presStyleIdx="3" presStyleCnt="4"/>
      <dgm:spPr/>
    </dgm:pt>
  </dgm:ptLst>
  <dgm:cxnLst>
    <dgm:cxn modelId="{9AA9BD01-ABD7-4122-8B44-80FAD5094CE9}" type="presOf" srcId="{B65BC14C-EFF3-4D86-BF9A-E0675C94AB71}" destId="{1B8F5177-B505-4F69-8F8A-276ADAB78F7E}" srcOrd="0" destOrd="0" presId="urn:microsoft.com/office/officeart/2005/8/layout/radial6"/>
    <dgm:cxn modelId="{4E52B307-8461-4B44-BCED-B72140559370}" srcId="{B65BC14C-EFF3-4D86-BF9A-E0675C94AB71}" destId="{6F7CBEFE-C01A-4629-8E43-9D43BF4C487C}" srcOrd="1" destOrd="0" parTransId="{158B61C9-69E5-423B-8692-04E1FC737A6F}" sibTransId="{346E237C-E448-4E76-8EF2-E11ED552B50D}"/>
    <dgm:cxn modelId="{D9AAD80E-302E-4596-AA13-6DB9CD146F89}" type="presOf" srcId="{1776AE2F-00C8-48AA-B3AC-88CB46A4259D}" destId="{E90F520F-D4BD-4495-B8C6-0339975F1F5F}" srcOrd="0" destOrd="0" presId="urn:microsoft.com/office/officeart/2005/8/layout/radial6"/>
    <dgm:cxn modelId="{FA292D26-426A-42DA-9AAD-7A0098BF43FD}" type="presOf" srcId="{C85BB05F-829F-498B-8E77-89281AE0AC63}" destId="{BF21915A-5F17-4B5C-9DDD-C3F9F0F85FAA}" srcOrd="0" destOrd="0" presId="urn:microsoft.com/office/officeart/2005/8/layout/radial6"/>
    <dgm:cxn modelId="{B7F74027-EC22-41FD-9D3D-F8B4335FF7E2}" type="presOf" srcId="{9F816070-F592-4469-9CF8-113FD2A5F0A1}" destId="{29321CE2-A40B-4402-B4AE-ADA606C797E9}" srcOrd="0" destOrd="0" presId="urn:microsoft.com/office/officeart/2005/8/layout/radial6"/>
    <dgm:cxn modelId="{E5E6465E-4D0D-40F1-9B0B-DB1F96F37D2D}" type="presOf" srcId="{87AF2B71-D7DE-41F4-A23B-BD47E6159E14}" destId="{36F91F52-8A4E-4F61-8ACC-601978FA6A36}" srcOrd="0" destOrd="0" presId="urn:microsoft.com/office/officeart/2005/8/layout/radial6"/>
    <dgm:cxn modelId="{E3C5D968-3F57-4F8A-A600-899C1CAD5833}" srcId="{B65BC14C-EFF3-4D86-BF9A-E0675C94AB71}" destId="{9F816070-F592-4469-9CF8-113FD2A5F0A1}" srcOrd="2" destOrd="0" parTransId="{9A9AA220-087C-4893-869E-F1B52F304574}" sibTransId="{3B679764-D73D-43AC-871A-493FFB5E6FE6}"/>
    <dgm:cxn modelId="{79EDD158-0548-481C-B700-DDDDA9DE47FE}" srcId="{1776AE2F-00C8-48AA-B3AC-88CB46A4259D}" destId="{7D96EDDA-F484-4ABD-B7B8-5DEE97D952DF}" srcOrd="1" destOrd="0" parTransId="{1AF3F867-28F5-4224-83A1-F5C79E4DDA43}" sibTransId="{0DD4B3E6-2163-4C81-AF11-36A6FD0E0225}"/>
    <dgm:cxn modelId="{61EF2D80-124B-4D94-813B-494690ACBDCC}" srcId="{1776AE2F-00C8-48AA-B3AC-88CB46A4259D}" destId="{B65BC14C-EFF3-4D86-BF9A-E0675C94AB71}" srcOrd="0" destOrd="0" parTransId="{6E1B4033-8D1A-438E-B635-2F9FD61CF611}" sibTransId="{61D5CD92-94CE-4A30-BA73-487DC764AB52}"/>
    <dgm:cxn modelId="{AD074C8A-3545-41F4-87B1-2E189B0E7BB0}" type="presOf" srcId="{DDD54697-7BE4-4FB5-AA89-CFD44455785D}" destId="{BF151B5B-F214-42D4-B8FA-9478050F5B84}" srcOrd="0" destOrd="0" presId="urn:microsoft.com/office/officeart/2005/8/layout/radial6"/>
    <dgm:cxn modelId="{C8AFB4B2-A66E-4B9D-B115-83181E709770}" type="presOf" srcId="{6FB8BB48-B507-463C-B6B2-F051C9A30E88}" destId="{D04041C6-0371-4A11-8F74-8267395CD99F}" srcOrd="0" destOrd="0" presId="urn:microsoft.com/office/officeart/2005/8/layout/radial6"/>
    <dgm:cxn modelId="{EF0F17B9-A958-4F43-8849-4A402C3644E8}" type="presOf" srcId="{346E237C-E448-4E76-8EF2-E11ED552B50D}" destId="{3D0FCC06-823C-44DB-B8E2-D402C4F75C57}" srcOrd="0" destOrd="0" presId="urn:microsoft.com/office/officeart/2005/8/layout/radial6"/>
    <dgm:cxn modelId="{3FA20CC1-D02D-4739-B9F4-0C5255963095}" srcId="{B65BC14C-EFF3-4D86-BF9A-E0675C94AB71}" destId="{C85BB05F-829F-498B-8E77-89281AE0AC63}" srcOrd="3" destOrd="0" parTransId="{F8F29508-A92C-49E3-B0F3-51D178A0AABF}" sibTransId="{6FB8BB48-B507-463C-B6B2-F051C9A30E88}"/>
    <dgm:cxn modelId="{2CDC93C3-6FDE-42B2-9A3F-DEC3020C1270}" type="presOf" srcId="{3B679764-D73D-43AC-871A-493FFB5E6FE6}" destId="{11A9B67E-4039-49D8-9628-9F30861317B6}" srcOrd="0" destOrd="0" presId="urn:microsoft.com/office/officeart/2005/8/layout/radial6"/>
    <dgm:cxn modelId="{E6C1F8D2-0842-460F-AAFA-D80595FE493C}" srcId="{B65BC14C-EFF3-4D86-BF9A-E0675C94AB71}" destId="{87AF2B71-D7DE-41F4-A23B-BD47E6159E14}" srcOrd="0" destOrd="0" parTransId="{697402EF-9761-4A28-BAEF-2FB7BD98755F}" sibTransId="{DDD54697-7BE4-4FB5-AA89-CFD44455785D}"/>
    <dgm:cxn modelId="{62E230F2-1006-45F7-A506-E99B45AE6E51}" type="presOf" srcId="{6F7CBEFE-C01A-4629-8E43-9D43BF4C487C}" destId="{5F5AC7AC-B01E-4531-9533-DF3A9E318BF2}" srcOrd="0" destOrd="0" presId="urn:microsoft.com/office/officeart/2005/8/layout/radial6"/>
    <dgm:cxn modelId="{5B2CA0D1-8BEE-42F1-B8C6-02FC1E97B0B1}" type="presParOf" srcId="{E90F520F-D4BD-4495-B8C6-0339975F1F5F}" destId="{1B8F5177-B505-4F69-8F8A-276ADAB78F7E}" srcOrd="0" destOrd="0" presId="urn:microsoft.com/office/officeart/2005/8/layout/radial6"/>
    <dgm:cxn modelId="{202CEB9B-6DF7-499B-B3F4-3ED9A42D0929}" type="presParOf" srcId="{E90F520F-D4BD-4495-B8C6-0339975F1F5F}" destId="{36F91F52-8A4E-4F61-8ACC-601978FA6A36}" srcOrd="1" destOrd="0" presId="urn:microsoft.com/office/officeart/2005/8/layout/radial6"/>
    <dgm:cxn modelId="{7BC695BD-7FD5-4B42-A73D-56D06E06C562}" type="presParOf" srcId="{E90F520F-D4BD-4495-B8C6-0339975F1F5F}" destId="{85B0EBFB-F1E7-498D-AF21-73A0F08FCACA}" srcOrd="2" destOrd="0" presId="urn:microsoft.com/office/officeart/2005/8/layout/radial6"/>
    <dgm:cxn modelId="{DB32BB18-3036-4778-8F63-782189DA1BE2}" type="presParOf" srcId="{E90F520F-D4BD-4495-B8C6-0339975F1F5F}" destId="{BF151B5B-F214-42D4-B8FA-9478050F5B84}" srcOrd="3" destOrd="0" presId="urn:microsoft.com/office/officeart/2005/8/layout/radial6"/>
    <dgm:cxn modelId="{C6FCA6EC-B81C-409D-AFB1-9EF51DDC01E5}" type="presParOf" srcId="{E90F520F-D4BD-4495-B8C6-0339975F1F5F}" destId="{5F5AC7AC-B01E-4531-9533-DF3A9E318BF2}" srcOrd="4" destOrd="0" presId="urn:microsoft.com/office/officeart/2005/8/layout/radial6"/>
    <dgm:cxn modelId="{B9FD3183-083D-415D-AC48-94118A0BA529}" type="presParOf" srcId="{E90F520F-D4BD-4495-B8C6-0339975F1F5F}" destId="{E403CBBC-9000-47E8-81CE-641414113AEE}" srcOrd="5" destOrd="0" presId="urn:microsoft.com/office/officeart/2005/8/layout/radial6"/>
    <dgm:cxn modelId="{7C9D473F-F806-42D9-9FEB-62E5A6F061C1}" type="presParOf" srcId="{E90F520F-D4BD-4495-B8C6-0339975F1F5F}" destId="{3D0FCC06-823C-44DB-B8E2-D402C4F75C57}" srcOrd="6" destOrd="0" presId="urn:microsoft.com/office/officeart/2005/8/layout/radial6"/>
    <dgm:cxn modelId="{02EE99B8-0597-4E77-9BAE-514FD7CD044B}" type="presParOf" srcId="{E90F520F-D4BD-4495-B8C6-0339975F1F5F}" destId="{29321CE2-A40B-4402-B4AE-ADA606C797E9}" srcOrd="7" destOrd="0" presId="urn:microsoft.com/office/officeart/2005/8/layout/radial6"/>
    <dgm:cxn modelId="{069466B7-740B-47AA-9C8E-9261C8AF7927}" type="presParOf" srcId="{E90F520F-D4BD-4495-B8C6-0339975F1F5F}" destId="{6A954F73-EA08-44DD-899C-D3E1640ACE33}" srcOrd="8" destOrd="0" presId="urn:microsoft.com/office/officeart/2005/8/layout/radial6"/>
    <dgm:cxn modelId="{1B0AC1A1-CB5F-43B8-865E-ED1E7F779C42}" type="presParOf" srcId="{E90F520F-D4BD-4495-B8C6-0339975F1F5F}" destId="{11A9B67E-4039-49D8-9628-9F30861317B6}" srcOrd="9" destOrd="0" presId="urn:microsoft.com/office/officeart/2005/8/layout/radial6"/>
    <dgm:cxn modelId="{107856FF-567E-4FEA-9141-2B590D50E58F}" type="presParOf" srcId="{E90F520F-D4BD-4495-B8C6-0339975F1F5F}" destId="{BF21915A-5F17-4B5C-9DDD-C3F9F0F85FAA}" srcOrd="10" destOrd="0" presId="urn:microsoft.com/office/officeart/2005/8/layout/radial6"/>
    <dgm:cxn modelId="{444BCF73-8FB6-44B9-BD48-D4FDEB30F47F}" type="presParOf" srcId="{E90F520F-D4BD-4495-B8C6-0339975F1F5F}" destId="{E9F6B6E4-4C26-4306-ACA1-9ABF81C48119}" srcOrd="11" destOrd="0" presId="urn:microsoft.com/office/officeart/2005/8/layout/radial6"/>
    <dgm:cxn modelId="{44D56F85-4470-4278-A0F7-0A1F36678E19}" type="presParOf" srcId="{E90F520F-D4BD-4495-B8C6-0339975F1F5F}" destId="{D04041C6-0371-4A11-8F74-8267395CD99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041C6-0371-4A11-8F74-8267395CD99F}">
      <dsp:nvSpPr>
        <dsp:cNvPr id="0" name=""/>
        <dsp:cNvSpPr/>
      </dsp:nvSpPr>
      <dsp:spPr>
        <a:xfrm>
          <a:off x="1951136" y="339515"/>
          <a:ext cx="3780970" cy="3780970"/>
        </a:xfrm>
        <a:prstGeom prst="blockArc">
          <a:avLst>
            <a:gd name="adj1" fmla="val 10288061"/>
            <a:gd name="adj2" fmla="val 17995748"/>
            <a:gd name="adj3" fmla="val 4641"/>
          </a:avLst>
        </a:prstGeom>
        <a:gradFill rotWithShape="0">
          <a:gsLst>
            <a:gs pos="0">
              <a:schemeClr val="accent3">
                <a:hueOff val="-1522274"/>
                <a:satOff val="-9063"/>
                <a:lumOff val="-11569"/>
                <a:alphaOff val="0"/>
                <a:tint val="98000"/>
                <a:satMod val="110000"/>
                <a:lumMod val="104000"/>
              </a:schemeClr>
            </a:gs>
            <a:gs pos="69000">
              <a:schemeClr val="accent3">
                <a:hueOff val="-1522274"/>
                <a:satOff val="-9063"/>
                <a:lumOff val="-11569"/>
                <a:alphaOff val="0"/>
                <a:shade val="88000"/>
                <a:satMod val="130000"/>
                <a:lumMod val="92000"/>
              </a:schemeClr>
            </a:gs>
            <a:gs pos="100000">
              <a:schemeClr val="accent3">
                <a:hueOff val="-1522274"/>
                <a:satOff val="-9063"/>
                <a:lumOff val="-11569"/>
                <a:alphaOff val="0"/>
                <a:shade val="78000"/>
                <a:satMod val="130000"/>
                <a:lumMod val="92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1A9B67E-4039-49D8-9628-9F30861317B6}">
      <dsp:nvSpPr>
        <dsp:cNvPr id="0" name=""/>
        <dsp:cNvSpPr/>
      </dsp:nvSpPr>
      <dsp:spPr>
        <a:xfrm>
          <a:off x="1960523" y="815213"/>
          <a:ext cx="3780970" cy="3780970"/>
        </a:xfrm>
        <a:prstGeom prst="blockArc">
          <a:avLst>
            <a:gd name="adj1" fmla="val 3668044"/>
            <a:gd name="adj2" fmla="val 11176284"/>
            <a:gd name="adj3" fmla="val 4641"/>
          </a:avLst>
        </a:prstGeom>
        <a:gradFill rotWithShape="0">
          <a:gsLst>
            <a:gs pos="0">
              <a:schemeClr val="accent3">
                <a:hueOff val="-1014849"/>
                <a:satOff val="-6042"/>
                <a:lumOff val="-7713"/>
                <a:alphaOff val="0"/>
                <a:tint val="98000"/>
                <a:satMod val="110000"/>
                <a:lumMod val="104000"/>
              </a:schemeClr>
            </a:gs>
            <a:gs pos="69000">
              <a:schemeClr val="accent3">
                <a:hueOff val="-1014849"/>
                <a:satOff val="-6042"/>
                <a:lumOff val="-7713"/>
                <a:alphaOff val="0"/>
                <a:shade val="88000"/>
                <a:satMod val="130000"/>
                <a:lumMod val="92000"/>
              </a:schemeClr>
            </a:gs>
            <a:gs pos="100000">
              <a:schemeClr val="accent3">
                <a:hueOff val="-1014849"/>
                <a:satOff val="-6042"/>
                <a:lumOff val="-7713"/>
                <a:alphaOff val="0"/>
                <a:shade val="78000"/>
                <a:satMod val="130000"/>
                <a:lumMod val="92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D0FCC06-823C-44DB-B8E2-D402C4F75C57}">
      <dsp:nvSpPr>
        <dsp:cNvPr id="0" name=""/>
        <dsp:cNvSpPr/>
      </dsp:nvSpPr>
      <dsp:spPr>
        <a:xfrm>
          <a:off x="3748414" y="817946"/>
          <a:ext cx="3780970" cy="3780970"/>
        </a:xfrm>
        <a:prstGeom prst="blockArc">
          <a:avLst>
            <a:gd name="adj1" fmla="val 21226047"/>
            <a:gd name="adj2" fmla="val 7142466"/>
            <a:gd name="adj3" fmla="val 4641"/>
          </a:avLst>
        </a:prstGeom>
        <a:gradFill rotWithShape="0">
          <a:gsLst>
            <a:gs pos="0">
              <a:schemeClr val="accent3">
                <a:hueOff val="-507425"/>
                <a:satOff val="-3021"/>
                <a:lumOff val="-3856"/>
                <a:alphaOff val="0"/>
                <a:tint val="98000"/>
                <a:satMod val="110000"/>
                <a:lumMod val="104000"/>
              </a:schemeClr>
            </a:gs>
            <a:gs pos="69000">
              <a:schemeClr val="accent3">
                <a:hueOff val="-507425"/>
                <a:satOff val="-3021"/>
                <a:lumOff val="-3856"/>
                <a:alphaOff val="0"/>
                <a:shade val="88000"/>
                <a:satMod val="130000"/>
                <a:lumMod val="92000"/>
              </a:schemeClr>
            </a:gs>
            <a:gs pos="100000">
              <a:schemeClr val="accent3">
                <a:hueOff val="-507425"/>
                <a:satOff val="-3021"/>
                <a:lumOff val="-3856"/>
                <a:alphaOff val="0"/>
                <a:shade val="78000"/>
                <a:satMod val="130000"/>
                <a:lumMod val="92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F151B5B-F214-42D4-B8FA-9478050F5B84}">
      <dsp:nvSpPr>
        <dsp:cNvPr id="0" name=""/>
        <dsp:cNvSpPr/>
      </dsp:nvSpPr>
      <dsp:spPr>
        <a:xfrm>
          <a:off x="3755394" y="361018"/>
          <a:ext cx="3780970" cy="3780970"/>
        </a:xfrm>
        <a:prstGeom prst="blockArc">
          <a:avLst>
            <a:gd name="adj1" fmla="val 14486187"/>
            <a:gd name="adj2" fmla="val 478972"/>
            <a:gd name="adj3" fmla="val 4641"/>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B8F5177-B505-4F69-8F8A-276ADAB78F7E}">
      <dsp:nvSpPr>
        <dsp:cNvPr id="0" name=""/>
        <dsp:cNvSpPr/>
      </dsp:nvSpPr>
      <dsp:spPr>
        <a:xfrm>
          <a:off x="3349704" y="1463188"/>
          <a:ext cx="2842757" cy="2026144"/>
        </a:xfrm>
        <a:prstGeom prst="ellips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777875">
            <a:lnSpc>
              <a:spcPct val="90000"/>
            </a:lnSpc>
            <a:spcBef>
              <a:spcPct val="0"/>
            </a:spcBef>
            <a:spcAft>
              <a:spcPct val="35000"/>
            </a:spcAft>
            <a:buNone/>
          </a:pPr>
          <a:r>
            <a:rPr lang="fr-FR" sz="1750" b="1" kern="1200" dirty="0"/>
            <a:t>L’application doit permettre au admin l’authentification </a:t>
          </a:r>
        </a:p>
      </dsp:txBody>
      <dsp:txXfrm>
        <a:off x="3766016" y="1759910"/>
        <a:ext cx="2010133" cy="1432700"/>
      </dsp:txXfrm>
    </dsp:sp>
    <dsp:sp modelId="{36F91F52-8A4E-4F61-8ACC-601978FA6A36}">
      <dsp:nvSpPr>
        <dsp:cNvPr id="0" name=""/>
        <dsp:cNvSpPr/>
      </dsp:nvSpPr>
      <dsp:spPr>
        <a:xfrm>
          <a:off x="3663520" y="-27068"/>
          <a:ext cx="2198862" cy="1313426"/>
        </a:xfrm>
        <a:prstGeom prst="ellips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Gérer les alertes</a:t>
          </a:r>
        </a:p>
      </dsp:txBody>
      <dsp:txXfrm>
        <a:off x="3985536" y="165279"/>
        <a:ext cx="1554830" cy="928732"/>
      </dsp:txXfrm>
    </dsp:sp>
    <dsp:sp modelId="{5F5AC7AC-B01E-4531-9533-DF3A9E318BF2}">
      <dsp:nvSpPr>
        <dsp:cNvPr id="0" name=""/>
        <dsp:cNvSpPr/>
      </dsp:nvSpPr>
      <dsp:spPr>
        <a:xfrm>
          <a:off x="6409942" y="1803844"/>
          <a:ext cx="2129316" cy="1408223"/>
        </a:xfrm>
        <a:prstGeom prst="ellipse">
          <a:avLst/>
        </a:prstGeom>
        <a:gradFill rotWithShape="0">
          <a:gsLst>
            <a:gs pos="0">
              <a:schemeClr val="accent3">
                <a:hueOff val="-507425"/>
                <a:satOff val="-3021"/>
                <a:lumOff val="-3856"/>
                <a:alphaOff val="0"/>
                <a:tint val="98000"/>
                <a:satMod val="110000"/>
                <a:lumMod val="104000"/>
              </a:schemeClr>
            </a:gs>
            <a:gs pos="69000">
              <a:schemeClr val="accent3">
                <a:hueOff val="-507425"/>
                <a:satOff val="-3021"/>
                <a:lumOff val="-3856"/>
                <a:alphaOff val="0"/>
                <a:shade val="88000"/>
                <a:satMod val="130000"/>
                <a:lumMod val="92000"/>
              </a:schemeClr>
            </a:gs>
            <a:gs pos="100000">
              <a:schemeClr val="accent3">
                <a:hueOff val="-507425"/>
                <a:satOff val="-3021"/>
                <a:lumOff val="-3856"/>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Gestion des utilisateur</a:t>
          </a:r>
        </a:p>
      </dsp:txBody>
      <dsp:txXfrm>
        <a:off x="6721773" y="2010073"/>
        <a:ext cx="1505654" cy="995765"/>
      </dsp:txXfrm>
    </dsp:sp>
    <dsp:sp modelId="{29321CE2-A40B-4402-B4AE-ADA606C797E9}">
      <dsp:nvSpPr>
        <dsp:cNvPr id="0" name=""/>
        <dsp:cNvSpPr/>
      </dsp:nvSpPr>
      <dsp:spPr>
        <a:xfrm>
          <a:off x="3574676" y="3704085"/>
          <a:ext cx="2335615" cy="1237579"/>
        </a:xfrm>
        <a:prstGeom prst="ellipse">
          <a:avLst/>
        </a:prstGeom>
        <a:gradFill rotWithShape="0">
          <a:gsLst>
            <a:gs pos="0">
              <a:schemeClr val="accent3">
                <a:hueOff val="-1014849"/>
                <a:satOff val="-6042"/>
                <a:lumOff val="-7713"/>
                <a:alphaOff val="0"/>
                <a:tint val="98000"/>
                <a:satMod val="110000"/>
                <a:lumMod val="104000"/>
              </a:schemeClr>
            </a:gs>
            <a:gs pos="69000">
              <a:schemeClr val="accent3">
                <a:hueOff val="-1014849"/>
                <a:satOff val="-6042"/>
                <a:lumOff val="-7713"/>
                <a:alphaOff val="0"/>
                <a:shade val="88000"/>
                <a:satMod val="130000"/>
                <a:lumMod val="92000"/>
              </a:schemeClr>
            </a:gs>
            <a:gs pos="100000">
              <a:schemeClr val="accent3">
                <a:hueOff val="-1014849"/>
                <a:satOff val="-6042"/>
                <a:lumOff val="-7713"/>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6223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Gestion  mot de passe</a:t>
          </a:r>
        </a:p>
      </dsp:txBody>
      <dsp:txXfrm>
        <a:off x="3916719" y="3885324"/>
        <a:ext cx="1651529" cy="875101"/>
      </dsp:txXfrm>
    </dsp:sp>
    <dsp:sp modelId="{BF21915A-5F17-4B5C-9DDD-C3F9F0F85FAA}">
      <dsp:nvSpPr>
        <dsp:cNvPr id="0" name=""/>
        <dsp:cNvSpPr/>
      </dsp:nvSpPr>
      <dsp:spPr>
        <a:xfrm>
          <a:off x="928857" y="1821667"/>
          <a:ext cx="2173174" cy="1364620"/>
        </a:xfrm>
        <a:prstGeom prst="ellipse">
          <a:avLst/>
        </a:prstGeom>
        <a:gradFill rotWithShape="0">
          <a:gsLst>
            <a:gs pos="0">
              <a:schemeClr val="accent3">
                <a:hueOff val="-1522274"/>
                <a:satOff val="-9063"/>
                <a:lumOff val="-11569"/>
                <a:alphaOff val="0"/>
                <a:tint val="98000"/>
                <a:satMod val="110000"/>
                <a:lumMod val="104000"/>
              </a:schemeClr>
            </a:gs>
            <a:gs pos="69000">
              <a:schemeClr val="accent3">
                <a:hueOff val="-1522274"/>
                <a:satOff val="-9063"/>
                <a:lumOff val="-11569"/>
                <a:alphaOff val="0"/>
                <a:shade val="88000"/>
                <a:satMod val="130000"/>
                <a:lumMod val="92000"/>
              </a:schemeClr>
            </a:gs>
            <a:gs pos="100000">
              <a:schemeClr val="accent3">
                <a:hueOff val="-1522274"/>
                <a:satOff val="-9063"/>
                <a:lumOff val="-11569"/>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prstClr val="white"/>
              </a:solidFill>
              <a:latin typeface="Century Gothic" panose="020B0502020202020204"/>
              <a:ea typeface="+mn-ea"/>
              <a:cs typeface="+mn-cs"/>
            </a:rPr>
            <a:t>Intégration des fichiers</a:t>
          </a:r>
        </a:p>
      </dsp:txBody>
      <dsp:txXfrm>
        <a:off x="1247111" y="2021511"/>
        <a:ext cx="1536666" cy="96493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6/18/2023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55BA285-9698-1B45-8319-D90A8C63F15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CFCDFD-B4CF-A241-8D71-E814B10BEAF4}"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6/18/2023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6/18/2023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0C9DB7D-9481-79AB-B667-953217471C80}"/>
              </a:ext>
            </a:extLst>
          </p:cNvPr>
          <p:cNvSpPr>
            <a:spLocks noGrp="1"/>
          </p:cNvSpPr>
          <p:nvPr>
            <p:ph type="ctrTitle"/>
          </p:nvPr>
        </p:nvSpPr>
        <p:spPr>
          <a:xfrm>
            <a:off x="2492375" y="801688"/>
            <a:ext cx="8562975" cy="2541587"/>
          </a:xfrm>
        </p:spPr>
        <p:txBody>
          <a:bodyPr>
            <a:normAutofit fontScale="90000"/>
          </a:bodyPr>
          <a:lstStyle/>
          <a:p>
            <a:r>
              <a:rPr lang="fr-FR" dirty="0"/>
              <a:t>Application de gestion des alertes bancaires</a:t>
            </a:r>
          </a:p>
        </p:txBody>
      </p:sp>
      <p:sp>
        <p:nvSpPr>
          <p:cNvPr id="5" name="Sous-titre 2">
            <a:extLst>
              <a:ext uri="{FF2B5EF4-FFF2-40B4-BE49-F238E27FC236}">
                <a16:creationId xmlns:a16="http://schemas.microsoft.com/office/drawing/2014/main" id="{34F76DB2-82A2-0901-6FB0-4480AD952E68}"/>
              </a:ext>
            </a:extLst>
          </p:cNvPr>
          <p:cNvSpPr>
            <a:spLocks noGrp="1"/>
          </p:cNvSpPr>
          <p:nvPr>
            <p:ph type="subTitle" idx="1"/>
          </p:nvPr>
        </p:nvSpPr>
        <p:spPr>
          <a:xfrm>
            <a:off x="535270" y="4275355"/>
            <a:ext cx="3141380" cy="1363445"/>
          </a:xfrm>
        </p:spPr>
        <p:txBody>
          <a:bodyPr>
            <a:normAutofit lnSpcReduction="10000"/>
          </a:bodyPr>
          <a:lstStyle/>
          <a:p>
            <a:r>
              <a:rPr lang="fr-FR" dirty="0"/>
              <a:t>Réalisé par :</a:t>
            </a:r>
          </a:p>
          <a:p>
            <a:r>
              <a:rPr lang="fr-FR" dirty="0" err="1"/>
              <a:t>emhamed</a:t>
            </a:r>
            <a:r>
              <a:rPr lang="fr-FR" dirty="0"/>
              <a:t> </a:t>
            </a:r>
            <a:r>
              <a:rPr lang="fr-FR" dirty="0" err="1"/>
              <a:t>yassine</a:t>
            </a:r>
            <a:endParaRPr lang="fr-FR" dirty="0"/>
          </a:p>
          <a:p>
            <a:r>
              <a:rPr lang="fr-FR" dirty="0" err="1"/>
              <a:t>Mehdaoui</a:t>
            </a:r>
            <a:r>
              <a:rPr lang="fr-FR" dirty="0"/>
              <a:t> </a:t>
            </a:r>
            <a:r>
              <a:rPr lang="fr-FR" dirty="0" err="1"/>
              <a:t>mouad</a:t>
            </a:r>
            <a:endParaRPr lang="fr-FR" dirty="0"/>
          </a:p>
        </p:txBody>
      </p:sp>
    </p:spTree>
    <p:extLst>
      <p:ext uri="{BB962C8B-B14F-4D97-AF65-F5344CB8AC3E}">
        <p14:creationId xmlns:p14="http://schemas.microsoft.com/office/powerpoint/2010/main" val="64476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F9D8B-C7E8-5866-8821-719D8B54058C}"/>
              </a:ext>
            </a:extLst>
          </p:cNvPr>
          <p:cNvSpPr>
            <a:spLocks noGrp="1"/>
          </p:cNvSpPr>
          <p:nvPr>
            <p:ph type="title"/>
          </p:nvPr>
        </p:nvSpPr>
        <p:spPr>
          <a:xfrm>
            <a:off x="1543661" y="168025"/>
            <a:ext cx="9520158" cy="1049235"/>
          </a:xfrm>
        </p:spPr>
        <p:txBody>
          <a:bodyPr/>
          <a:lstStyle/>
          <a:p>
            <a:r>
              <a:rPr lang="fr-FR" sz="3200" b="1" dirty="0">
                <a:cs typeface="Calibri" panose="020F0502020204030204" pitchFamily="34" charset="0"/>
              </a:rPr>
              <a:t>Analyse et conception</a:t>
            </a:r>
            <a:br>
              <a:rPr lang="fr-FR" sz="3200" b="1" dirty="0">
                <a:cs typeface="Calibri" panose="020F0502020204030204" pitchFamily="34" charset="0"/>
              </a:rPr>
            </a:br>
            <a:endParaRPr lang="fr-FR" dirty="0"/>
          </a:p>
        </p:txBody>
      </p:sp>
      <p:pic>
        <p:nvPicPr>
          <p:cNvPr id="5" name="Espace réservé du contenu 4">
            <a:extLst>
              <a:ext uri="{FF2B5EF4-FFF2-40B4-BE49-F238E27FC236}">
                <a16:creationId xmlns:a16="http://schemas.microsoft.com/office/drawing/2014/main" id="{185A592B-47D2-90DB-9D2C-8BE7B7BD9FA7}"/>
              </a:ext>
            </a:extLst>
          </p:cNvPr>
          <p:cNvPicPr>
            <a:picLocks noGrp="1" noChangeAspect="1"/>
          </p:cNvPicPr>
          <p:nvPr>
            <p:ph idx="1"/>
          </p:nvPr>
        </p:nvPicPr>
        <p:blipFill>
          <a:blip r:embed="rId2"/>
          <a:stretch>
            <a:fillRect/>
          </a:stretch>
        </p:blipFill>
        <p:spPr>
          <a:xfrm>
            <a:off x="2133600" y="905435"/>
            <a:ext cx="7817223" cy="5226424"/>
          </a:xfrm>
        </p:spPr>
      </p:pic>
    </p:spTree>
    <p:extLst>
      <p:ext uri="{BB962C8B-B14F-4D97-AF65-F5344CB8AC3E}">
        <p14:creationId xmlns:p14="http://schemas.microsoft.com/office/powerpoint/2010/main" val="308062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0B9D308-9FC8-7C60-04EF-8A25549A9E6D}"/>
              </a:ext>
            </a:extLst>
          </p:cNvPr>
          <p:cNvPicPr>
            <a:picLocks noGrp="1" noChangeAspect="1"/>
          </p:cNvPicPr>
          <p:nvPr>
            <p:ph idx="1"/>
          </p:nvPr>
        </p:nvPicPr>
        <p:blipFill>
          <a:blip r:embed="rId2"/>
          <a:stretch>
            <a:fillRect/>
          </a:stretch>
        </p:blipFill>
        <p:spPr>
          <a:xfrm>
            <a:off x="2151530" y="725206"/>
            <a:ext cx="7252446" cy="4730283"/>
          </a:xfrm>
        </p:spPr>
      </p:pic>
    </p:spTree>
    <p:extLst>
      <p:ext uri="{BB962C8B-B14F-4D97-AF65-F5344CB8AC3E}">
        <p14:creationId xmlns:p14="http://schemas.microsoft.com/office/powerpoint/2010/main" val="395193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4B8145E-AFE1-FE6F-3E41-B2DD81EFAAA2}"/>
              </a:ext>
            </a:extLst>
          </p:cNvPr>
          <p:cNvPicPr>
            <a:picLocks noGrp="1" noChangeAspect="1"/>
          </p:cNvPicPr>
          <p:nvPr>
            <p:ph idx="1"/>
          </p:nvPr>
        </p:nvPicPr>
        <p:blipFill>
          <a:blip r:embed="rId2"/>
          <a:stretch>
            <a:fillRect/>
          </a:stretch>
        </p:blipFill>
        <p:spPr>
          <a:xfrm>
            <a:off x="2142565" y="617630"/>
            <a:ext cx="6947647" cy="5133104"/>
          </a:xfrm>
        </p:spPr>
      </p:pic>
    </p:spTree>
    <p:extLst>
      <p:ext uri="{BB962C8B-B14F-4D97-AF65-F5344CB8AC3E}">
        <p14:creationId xmlns:p14="http://schemas.microsoft.com/office/powerpoint/2010/main" val="23080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2E4E65C-EE2A-7508-CFA3-2825FD7CA1CB}"/>
              </a:ext>
            </a:extLst>
          </p:cNvPr>
          <p:cNvPicPr>
            <a:picLocks noGrp="1" noChangeAspect="1"/>
          </p:cNvPicPr>
          <p:nvPr>
            <p:ph idx="1"/>
          </p:nvPr>
        </p:nvPicPr>
        <p:blipFill>
          <a:blip r:embed="rId2"/>
          <a:stretch>
            <a:fillRect/>
          </a:stretch>
        </p:blipFill>
        <p:spPr>
          <a:xfrm>
            <a:off x="2241177" y="814855"/>
            <a:ext cx="7171764" cy="5034008"/>
          </a:xfrm>
        </p:spPr>
      </p:pic>
    </p:spTree>
    <p:extLst>
      <p:ext uri="{BB962C8B-B14F-4D97-AF65-F5344CB8AC3E}">
        <p14:creationId xmlns:p14="http://schemas.microsoft.com/office/powerpoint/2010/main" val="376992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786D3B2-10E6-6306-D02B-EA82277F1012}"/>
              </a:ext>
            </a:extLst>
          </p:cNvPr>
          <p:cNvPicPr>
            <a:picLocks noGrp="1" noChangeAspect="1"/>
          </p:cNvPicPr>
          <p:nvPr>
            <p:ph idx="1"/>
          </p:nvPr>
        </p:nvPicPr>
        <p:blipFill>
          <a:blip r:embed="rId2"/>
          <a:stretch>
            <a:fillRect/>
          </a:stretch>
        </p:blipFill>
        <p:spPr>
          <a:xfrm>
            <a:off x="2278133" y="805889"/>
            <a:ext cx="7206525" cy="4964278"/>
          </a:xfrm>
        </p:spPr>
      </p:pic>
    </p:spTree>
    <p:extLst>
      <p:ext uri="{BB962C8B-B14F-4D97-AF65-F5344CB8AC3E}">
        <p14:creationId xmlns:p14="http://schemas.microsoft.com/office/powerpoint/2010/main" val="20063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09BDA-FF9C-9A23-DC15-67C2EAA43721}"/>
              </a:ext>
            </a:extLst>
          </p:cNvPr>
          <p:cNvSpPr>
            <a:spLocks noGrp="1"/>
          </p:cNvSpPr>
          <p:nvPr>
            <p:ph type="title"/>
          </p:nvPr>
        </p:nvSpPr>
        <p:spPr>
          <a:xfrm>
            <a:off x="1418155" y="2194049"/>
            <a:ext cx="9520158" cy="1049235"/>
          </a:xfrm>
        </p:spPr>
        <p:txBody>
          <a:bodyPr/>
          <a:lstStyle/>
          <a:p>
            <a:pPr algn="ctr"/>
            <a:r>
              <a:rPr lang="fr-FR" sz="3200" b="1" dirty="0">
                <a:cs typeface="Calibri" panose="020F0502020204030204" pitchFamily="34" charset="0"/>
              </a:rPr>
              <a:t>Outille et méthode a utiliser</a:t>
            </a:r>
            <a:endParaRPr lang="fr-FR" dirty="0"/>
          </a:p>
        </p:txBody>
      </p:sp>
    </p:spTree>
    <p:extLst>
      <p:ext uri="{BB962C8B-B14F-4D97-AF65-F5344CB8AC3E}">
        <p14:creationId xmlns:p14="http://schemas.microsoft.com/office/powerpoint/2010/main" val="270906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1AA09-DEA1-1DD0-F850-4B6F655C28DA}"/>
              </a:ext>
            </a:extLst>
          </p:cNvPr>
          <p:cNvSpPr>
            <a:spLocks noGrp="1"/>
          </p:cNvSpPr>
          <p:nvPr>
            <p:ph type="title"/>
          </p:nvPr>
        </p:nvSpPr>
        <p:spPr/>
        <p:txBody>
          <a:bodyPr/>
          <a:lstStyle/>
          <a:p>
            <a:r>
              <a:rPr lang="fr-FR" sz="3200" b="1" dirty="0">
                <a:cs typeface="Calibri" panose="020F0502020204030204" pitchFamily="34" charset="0"/>
              </a:rPr>
              <a:t>Outille et méthode a utiliser</a:t>
            </a:r>
            <a:br>
              <a:rPr lang="fr-FR" sz="3200" b="1" dirty="0">
                <a:cs typeface="Calibri" panose="020F0502020204030204" pitchFamily="34" charset="0"/>
              </a:rPr>
            </a:br>
            <a:endParaRPr lang="fr-FR" dirty="0"/>
          </a:p>
        </p:txBody>
      </p:sp>
      <p:pic>
        <p:nvPicPr>
          <p:cNvPr id="4" name="Picture 2">
            <a:extLst>
              <a:ext uri="{FF2B5EF4-FFF2-40B4-BE49-F238E27FC236}">
                <a16:creationId xmlns:a16="http://schemas.microsoft.com/office/drawing/2014/main" id="{7E3542FE-D462-92DD-303B-5D7A16F953B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03858" y="4278330"/>
            <a:ext cx="2158181" cy="1049234"/>
          </a:xfrm>
          <a:prstGeom prst="rect">
            <a:avLst/>
          </a:prstGeom>
        </p:spPr>
      </p:pic>
      <p:pic>
        <p:nvPicPr>
          <p:cNvPr id="5" name="Image 4">
            <a:extLst>
              <a:ext uri="{FF2B5EF4-FFF2-40B4-BE49-F238E27FC236}">
                <a16:creationId xmlns:a16="http://schemas.microsoft.com/office/drawing/2014/main" id="{EBC959CB-C847-8D4F-E98B-C7FBED9834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8574" y="4347054"/>
            <a:ext cx="2158181" cy="1049234"/>
          </a:xfrm>
          <a:prstGeom prst="rect">
            <a:avLst/>
          </a:prstGeom>
          <a:noFill/>
          <a:ln>
            <a:noFill/>
          </a:ln>
        </p:spPr>
      </p:pic>
      <p:pic>
        <p:nvPicPr>
          <p:cNvPr id="6" name="Picture 9656">
            <a:extLst>
              <a:ext uri="{FF2B5EF4-FFF2-40B4-BE49-F238E27FC236}">
                <a16:creationId xmlns:a16="http://schemas.microsoft.com/office/drawing/2014/main" id="{9C288361-1EA6-296F-DBCA-F0EA1257751B}"/>
              </a:ext>
            </a:extLst>
          </p:cNvPr>
          <p:cNvPicPr/>
          <p:nvPr/>
        </p:nvPicPr>
        <p:blipFill>
          <a:blip r:embed="rId4"/>
          <a:stretch>
            <a:fillRect/>
          </a:stretch>
        </p:blipFill>
        <p:spPr>
          <a:xfrm>
            <a:off x="2151530" y="2698601"/>
            <a:ext cx="1234954" cy="1120140"/>
          </a:xfrm>
          <a:prstGeom prst="rect">
            <a:avLst/>
          </a:prstGeom>
        </p:spPr>
      </p:pic>
      <p:pic>
        <p:nvPicPr>
          <p:cNvPr id="7" name="Image 6">
            <a:extLst>
              <a:ext uri="{FF2B5EF4-FFF2-40B4-BE49-F238E27FC236}">
                <a16:creationId xmlns:a16="http://schemas.microsoft.com/office/drawing/2014/main" id="{578D6DD6-CE4E-9992-7A9B-22DBF0EA66C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39553" y="2520379"/>
            <a:ext cx="1466178" cy="1298362"/>
          </a:xfrm>
          <a:prstGeom prst="rect">
            <a:avLst/>
          </a:prstGeom>
          <a:noFill/>
          <a:ln>
            <a:noFill/>
          </a:ln>
        </p:spPr>
      </p:pic>
      <p:pic>
        <p:nvPicPr>
          <p:cNvPr id="8" name="Image 7">
            <a:extLst>
              <a:ext uri="{FF2B5EF4-FFF2-40B4-BE49-F238E27FC236}">
                <a16:creationId xmlns:a16="http://schemas.microsoft.com/office/drawing/2014/main" id="{9BA53663-EAB8-FB82-5891-86614A6473A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78116" y="2361446"/>
            <a:ext cx="2015508" cy="1297537"/>
          </a:xfrm>
          <a:prstGeom prst="rect">
            <a:avLst/>
          </a:prstGeom>
          <a:noFill/>
          <a:ln>
            <a:noFill/>
          </a:ln>
        </p:spPr>
      </p:pic>
    </p:spTree>
    <p:extLst>
      <p:ext uri="{BB962C8B-B14F-4D97-AF65-F5344CB8AC3E}">
        <p14:creationId xmlns:p14="http://schemas.microsoft.com/office/powerpoint/2010/main" val="133747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74725-4D3C-C7ED-62A2-9B14D601005F}"/>
              </a:ext>
            </a:extLst>
          </p:cNvPr>
          <p:cNvSpPr>
            <a:spLocks noGrp="1"/>
          </p:cNvSpPr>
          <p:nvPr>
            <p:ph type="title"/>
          </p:nvPr>
        </p:nvSpPr>
        <p:spPr>
          <a:xfrm>
            <a:off x="1176107" y="2068542"/>
            <a:ext cx="9520158" cy="1049235"/>
          </a:xfrm>
        </p:spPr>
        <p:txBody>
          <a:bodyPr/>
          <a:lstStyle/>
          <a:p>
            <a:pPr algn="ctr"/>
            <a:r>
              <a:rPr lang="fr-FR" sz="3200" b="1" dirty="0"/>
              <a:t>Réalisation</a:t>
            </a:r>
            <a:endParaRPr lang="fr-FR" dirty="0"/>
          </a:p>
        </p:txBody>
      </p:sp>
    </p:spTree>
    <p:extLst>
      <p:ext uri="{BB962C8B-B14F-4D97-AF65-F5344CB8AC3E}">
        <p14:creationId xmlns:p14="http://schemas.microsoft.com/office/powerpoint/2010/main" val="75541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9DFB3EAF-B040-0BBF-725B-EFC33C85FD13}"/>
              </a:ext>
            </a:extLst>
          </p:cNvPr>
          <p:cNvPicPr>
            <a:picLocks noGrp="1" noChangeAspect="1"/>
          </p:cNvPicPr>
          <p:nvPr>
            <p:ph idx="1"/>
          </p:nvPr>
        </p:nvPicPr>
        <p:blipFill>
          <a:blip r:embed="rId2"/>
          <a:stretch>
            <a:fillRect/>
          </a:stretch>
        </p:blipFill>
        <p:spPr>
          <a:xfrm>
            <a:off x="1567402" y="778994"/>
            <a:ext cx="8921303" cy="4357782"/>
          </a:xfrm>
          <a:prstGeom prst="rect">
            <a:avLst/>
          </a:prstGeom>
        </p:spPr>
      </p:pic>
    </p:spTree>
    <p:extLst>
      <p:ext uri="{BB962C8B-B14F-4D97-AF65-F5344CB8AC3E}">
        <p14:creationId xmlns:p14="http://schemas.microsoft.com/office/powerpoint/2010/main" val="278060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ECF99C8-50A8-5507-977E-704BD439AAA0}"/>
              </a:ext>
            </a:extLst>
          </p:cNvPr>
          <p:cNvPicPr>
            <a:picLocks noGrp="1" noChangeAspect="1"/>
          </p:cNvPicPr>
          <p:nvPr>
            <p:ph idx="1"/>
          </p:nvPr>
        </p:nvPicPr>
        <p:blipFill>
          <a:blip r:embed="rId2"/>
          <a:stretch>
            <a:fillRect/>
          </a:stretch>
        </p:blipFill>
        <p:spPr>
          <a:xfrm>
            <a:off x="1524000" y="814853"/>
            <a:ext cx="9395012" cy="4581899"/>
          </a:xfrm>
          <a:prstGeom prst="rect">
            <a:avLst/>
          </a:prstGeom>
        </p:spPr>
      </p:pic>
    </p:spTree>
    <p:extLst>
      <p:ext uri="{BB962C8B-B14F-4D97-AF65-F5344CB8AC3E}">
        <p14:creationId xmlns:p14="http://schemas.microsoft.com/office/powerpoint/2010/main" val="385264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5CDEE-22FF-F612-6D42-A321416EC053}"/>
              </a:ext>
            </a:extLst>
          </p:cNvPr>
          <p:cNvSpPr>
            <a:spLocks noGrp="1"/>
          </p:cNvSpPr>
          <p:nvPr>
            <p:ph type="title"/>
          </p:nvPr>
        </p:nvSpPr>
        <p:spPr>
          <a:xfrm>
            <a:off x="1534696" y="598331"/>
            <a:ext cx="9520158" cy="1049235"/>
          </a:xfrm>
        </p:spPr>
        <p:txBody>
          <a:bodyPr/>
          <a:lstStyle/>
          <a:p>
            <a:r>
              <a:rPr lang="fr-FR" dirty="0"/>
              <a:t>PLAN</a:t>
            </a:r>
          </a:p>
        </p:txBody>
      </p:sp>
      <p:sp>
        <p:nvSpPr>
          <p:cNvPr id="3" name="Espace réservé du contenu 2">
            <a:extLst>
              <a:ext uri="{FF2B5EF4-FFF2-40B4-BE49-F238E27FC236}">
                <a16:creationId xmlns:a16="http://schemas.microsoft.com/office/drawing/2014/main" id="{06F595D7-0683-7339-604A-329123545446}"/>
              </a:ext>
            </a:extLst>
          </p:cNvPr>
          <p:cNvSpPr>
            <a:spLocks noGrp="1"/>
          </p:cNvSpPr>
          <p:nvPr>
            <p:ph idx="1"/>
          </p:nvPr>
        </p:nvSpPr>
        <p:spPr/>
        <p:txBody>
          <a:bodyPr>
            <a:normAutofit fontScale="62500" lnSpcReduction="20000"/>
          </a:bodyPr>
          <a:lstStyle/>
          <a:p>
            <a:pPr marL="285750" indent="-285750">
              <a:lnSpc>
                <a:spcPct val="200000"/>
              </a:lnSpc>
              <a:buFont typeface="Wingdings" panose="05000000000000000000" pitchFamily="2" charset="2"/>
              <a:buChar char="v"/>
            </a:pPr>
            <a:r>
              <a:rPr lang="fr-FR" sz="2000" b="1" dirty="0"/>
              <a:t>Introduction</a:t>
            </a:r>
          </a:p>
          <a:p>
            <a:pPr marL="285750" indent="-285750">
              <a:lnSpc>
                <a:spcPct val="200000"/>
              </a:lnSpc>
              <a:buFont typeface="Wingdings" panose="05000000000000000000" pitchFamily="2" charset="2"/>
              <a:buChar char="v"/>
            </a:pPr>
            <a:r>
              <a:rPr lang="fr-FR" sz="2000" b="1" dirty="0"/>
              <a:t>Problématique</a:t>
            </a:r>
          </a:p>
          <a:p>
            <a:pPr marL="285750" indent="-285750">
              <a:lnSpc>
                <a:spcPct val="200000"/>
              </a:lnSpc>
              <a:buFont typeface="Wingdings" panose="05000000000000000000" pitchFamily="2" charset="2"/>
              <a:buChar char="v"/>
            </a:pPr>
            <a:r>
              <a:rPr lang="fr-FR" b="1" dirty="0">
                <a:cs typeface="Calibri" panose="020F0502020204030204" pitchFamily="34" charset="0"/>
              </a:rPr>
              <a:t>Spécification des besoins</a:t>
            </a:r>
            <a:r>
              <a:rPr lang="fr-FR" sz="2000" b="1" dirty="0">
                <a:cs typeface="Calibri" panose="020F0502020204030204" pitchFamily="34" charset="0"/>
              </a:rPr>
              <a:t> </a:t>
            </a:r>
          </a:p>
          <a:p>
            <a:pPr marL="285750" indent="-285750">
              <a:lnSpc>
                <a:spcPct val="200000"/>
              </a:lnSpc>
              <a:buFont typeface="Wingdings" panose="05000000000000000000" pitchFamily="2" charset="2"/>
              <a:buChar char="v"/>
            </a:pPr>
            <a:r>
              <a:rPr lang="fr-FR" sz="2000" b="1" dirty="0">
                <a:cs typeface="Calibri" panose="020F0502020204030204" pitchFamily="34" charset="0"/>
              </a:rPr>
              <a:t>Analyse et conception</a:t>
            </a:r>
          </a:p>
          <a:p>
            <a:pPr marL="285750" indent="-285750">
              <a:lnSpc>
                <a:spcPct val="200000"/>
              </a:lnSpc>
              <a:buFont typeface="Wingdings" panose="05000000000000000000" pitchFamily="2" charset="2"/>
              <a:buChar char="v"/>
            </a:pPr>
            <a:r>
              <a:rPr lang="fr-FR" sz="2000" b="1" dirty="0">
                <a:cs typeface="Calibri" panose="020F0502020204030204" pitchFamily="34" charset="0"/>
              </a:rPr>
              <a:t>Outille et méthode a utiliser</a:t>
            </a:r>
          </a:p>
          <a:p>
            <a:pPr marL="285750" indent="-285750">
              <a:lnSpc>
                <a:spcPct val="200000"/>
              </a:lnSpc>
              <a:buFont typeface="Wingdings" panose="05000000000000000000" pitchFamily="2" charset="2"/>
              <a:buChar char="v"/>
            </a:pPr>
            <a:r>
              <a:rPr lang="fr-FR" sz="2000" b="1" dirty="0"/>
              <a:t>Réalisation</a:t>
            </a:r>
            <a:endParaRPr lang="fr-FR" sz="2000" b="1" dirty="0">
              <a:cs typeface="Calibri" panose="020F0502020204030204" pitchFamily="34" charset="0"/>
            </a:endParaRPr>
          </a:p>
          <a:p>
            <a:pPr marL="285750" indent="-285750">
              <a:lnSpc>
                <a:spcPct val="200000"/>
              </a:lnSpc>
              <a:buFont typeface="Wingdings" panose="05000000000000000000" pitchFamily="2" charset="2"/>
              <a:buChar char="v"/>
            </a:pPr>
            <a:r>
              <a:rPr lang="fr-FR" sz="2000" b="1" dirty="0"/>
              <a:t>Conclusion</a:t>
            </a:r>
            <a:endParaRPr lang="fr-FR" sz="2000" b="1" dirty="0">
              <a:cs typeface="Calibri" panose="020F0502020204030204" pitchFamily="34" charset="0"/>
            </a:endParaRPr>
          </a:p>
          <a:p>
            <a:endParaRPr lang="fr-FR" dirty="0"/>
          </a:p>
        </p:txBody>
      </p:sp>
    </p:spTree>
    <p:extLst>
      <p:ext uri="{BB962C8B-B14F-4D97-AF65-F5344CB8AC3E}">
        <p14:creationId xmlns:p14="http://schemas.microsoft.com/office/powerpoint/2010/main" val="163865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2D163815-E5CB-70FA-2215-7B585FAFE565}"/>
              </a:ext>
            </a:extLst>
          </p:cNvPr>
          <p:cNvPicPr>
            <a:picLocks noGrp="1" noChangeAspect="1"/>
          </p:cNvPicPr>
          <p:nvPr>
            <p:ph idx="1"/>
          </p:nvPr>
        </p:nvPicPr>
        <p:blipFill>
          <a:blip r:embed="rId2"/>
          <a:stretch>
            <a:fillRect/>
          </a:stretch>
        </p:blipFill>
        <p:spPr>
          <a:xfrm>
            <a:off x="1533143" y="787959"/>
            <a:ext cx="8978540" cy="4375711"/>
          </a:xfrm>
          <a:prstGeom prst="rect">
            <a:avLst/>
          </a:prstGeom>
        </p:spPr>
      </p:pic>
    </p:spTree>
    <p:extLst>
      <p:ext uri="{BB962C8B-B14F-4D97-AF65-F5344CB8AC3E}">
        <p14:creationId xmlns:p14="http://schemas.microsoft.com/office/powerpoint/2010/main" val="344265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0B0118D6-9799-1170-8AF1-1E0F36948C6D}"/>
              </a:ext>
            </a:extLst>
          </p:cNvPr>
          <p:cNvPicPr>
            <a:picLocks noGrp="1" noChangeAspect="1"/>
          </p:cNvPicPr>
          <p:nvPr>
            <p:ph idx="1"/>
          </p:nvPr>
        </p:nvPicPr>
        <p:blipFill>
          <a:blip r:embed="rId2"/>
          <a:stretch>
            <a:fillRect/>
          </a:stretch>
        </p:blipFill>
        <p:spPr>
          <a:xfrm>
            <a:off x="1505609" y="788896"/>
            <a:ext cx="9574768" cy="4625786"/>
          </a:xfrm>
          <a:prstGeom prst="rect">
            <a:avLst/>
          </a:prstGeom>
        </p:spPr>
      </p:pic>
    </p:spTree>
    <p:extLst>
      <p:ext uri="{BB962C8B-B14F-4D97-AF65-F5344CB8AC3E}">
        <p14:creationId xmlns:p14="http://schemas.microsoft.com/office/powerpoint/2010/main" val="237462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23923DCB-AEE4-8377-C69E-F414E2DC7BE5}"/>
              </a:ext>
            </a:extLst>
          </p:cNvPr>
          <p:cNvPicPr>
            <a:picLocks noGrp="1" noChangeAspect="1"/>
          </p:cNvPicPr>
          <p:nvPr>
            <p:ph idx="1"/>
          </p:nvPr>
        </p:nvPicPr>
        <p:blipFill>
          <a:blip r:embed="rId2"/>
          <a:stretch>
            <a:fillRect/>
          </a:stretch>
        </p:blipFill>
        <p:spPr>
          <a:xfrm>
            <a:off x="1494235" y="787959"/>
            <a:ext cx="9639930" cy="4859806"/>
          </a:xfrm>
          <a:prstGeom prst="rect">
            <a:avLst/>
          </a:prstGeom>
        </p:spPr>
      </p:pic>
    </p:spTree>
    <p:extLst>
      <p:ext uri="{BB962C8B-B14F-4D97-AF65-F5344CB8AC3E}">
        <p14:creationId xmlns:p14="http://schemas.microsoft.com/office/powerpoint/2010/main" val="182447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455FDF32-40D8-79D2-5E97-353625907409}"/>
              </a:ext>
            </a:extLst>
          </p:cNvPr>
          <p:cNvPicPr>
            <a:picLocks noGrp="1" noChangeAspect="1"/>
          </p:cNvPicPr>
          <p:nvPr>
            <p:ph idx="1"/>
          </p:nvPr>
        </p:nvPicPr>
        <p:blipFill>
          <a:blip r:embed="rId2"/>
          <a:stretch>
            <a:fillRect/>
          </a:stretch>
        </p:blipFill>
        <p:spPr>
          <a:xfrm>
            <a:off x="1566908" y="805889"/>
            <a:ext cx="9172810" cy="4923755"/>
          </a:xfrm>
          <a:prstGeom prst="rect">
            <a:avLst/>
          </a:prstGeom>
        </p:spPr>
      </p:pic>
    </p:spTree>
    <p:extLst>
      <p:ext uri="{BB962C8B-B14F-4D97-AF65-F5344CB8AC3E}">
        <p14:creationId xmlns:p14="http://schemas.microsoft.com/office/powerpoint/2010/main" val="416713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3A68A-02DF-0842-2ACB-0340AE1D99E5}"/>
              </a:ext>
            </a:extLst>
          </p:cNvPr>
          <p:cNvSpPr>
            <a:spLocks noGrp="1"/>
          </p:cNvSpPr>
          <p:nvPr>
            <p:ph type="title"/>
          </p:nvPr>
        </p:nvSpPr>
        <p:spPr>
          <a:xfrm>
            <a:off x="889237" y="1871319"/>
            <a:ext cx="9520158" cy="1049235"/>
          </a:xfrm>
        </p:spPr>
        <p:txBody>
          <a:bodyPr/>
          <a:lstStyle/>
          <a:p>
            <a:pPr algn="ctr"/>
            <a:r>
              <a:rPr lang="fr-FR" sz="3200" b="1" dirty="0"/>
              <a:t>Conclusion</a:t>
            </a:r>
            <a:endParaRPr lang="fr-FR" dirty="0"/>
          </a:p>
        </p:txBody>
      </p:sp>
    </p:spTree>
    <p:extLst>
      <p:ext uri="{BB962C8B-B14F-4D97-AF65-F5344CB8AC3E}">
        <p14:creationId xmlns:p14="http://schemas.microsoft.com/office/powerpoint/2010/main" val="22710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15D88-3BEC-E8DD-B29F-B0720D70DCAF}"/>
              </a:ext>
            </a:extLst>
          </p:cNvPr>
          <p:cNvSpPr>
            <a:spLocks noGrp="1"/>
          </p:cNvSpPr>
          <p:nvPr>
            <p:ph type="title"/>
          </p:nvPr>
        </p:nvSpPr>
        <p:spPr>
          <a:xfrm>
            <a:off x="1534696" y="463860"/>
            <a:ext cx="9520158" cy="1049235"/>
          </a:xfrm>
        </p:spPr>
        <p:txBody>
          <a:bodyPr/>
          <a:lstStyle/>
          <a:p>
            <a:r>
              <a:rPr lang="fr-FR" dirty="0"/>
              <a:t>Conclusion</a:t>
            </a:r>
          </a:p>
        </p:txBody>
      </p:sp>
      <p:sp>
        <p:nvSpPr>
          <p:cNvPr id="3" name="Espace réservé du contenu 2">
            <a:extLst>
              <a:ext uri="{FF2B5EF4-FFF2-40B4-BE49-F238E27FC236}">
                <a16:creationId xmlns:a16="http://schemas.microsoft.com/office/drawing/2014/main" id="{F550CA8B-0FF6-B7D5-C4C3-782286A12338}"/>
              </a:ext>
            </a:extLst>
          </p:cNvPr>
          <p:cNvSpPr>
            <a:spLocks noGrp="1"/>
          </p:cNvSpPr>
          <p:nvPr>
            <p:ph idx="1"/>
          </p:nvPr>
        </p:nvSpPr>
        <p:spPr/>
        <p:txBody>
          <a:bodyPr>
            <a:normAutofit/>
          </a:bodyPr>
          <a:lstStyle/>
          <a:p>
            <a:r>
              <a:rPr lang="fr-FR" dirty="0"/>
              <a:t>Notre projet de Fin d’année consiste à créer une application pour la gestion des alertes bancaires. </a:t>
            </a:r>
          </a:p>
          <a:p>
            <a:r>
              <a:rPr lang="fr-FR" dirty="0"/>
              <a:t>Notre Application répond aux exigences du cahier de charge, mais comme toute autre application, elle nécessite certainement des améliorations et de bonification. </a:t>
            </a:r>
          </a:p>
          <a:p>
            <a:r>
              <a:rPr lang="fr-FR" dirty="0"/>
              <a:t>L’application web que nous avons développé pourrait être enrichie par des fonctionnalités avancées telles que le coté backend.</a:t>
            </a:r>
          </a:p>
        </p:txBody>
      </p:sp>
    </p:spTree>
    <p:extLst>
      <p:ext uri="{BB962C8B-B14F-4D97-AF65-F5344CB8AC3E}">
        <p14:creationId xmlns:p14="http://schemas.microsoft.com/office/powerpoint/2010/main" val="337419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FA66-4653-66FF-76AD-C278B529ACD0}"/>
              </a:ext>
            </a:extLst>
          </p:cNvPr>
          <p:cNvSpPr>
            <a:spLocks noGrp="1"/>
          </p:cNvSpPr>
          <p:nvPr>
            <p:ph type="title"/>
          </p:nvPr>
        </p:nvSpPr>
        <p:spPr>
          <a:xfrm>
            <a:off x="3456760" y="2379765"/>
            <a:ext cx="5278480" cy="1049235"/>
          </a:xfrm>
        </p:spPr>
        <p:txBody>
          <a:bodyPr/>
          <a:lstStyle/>
          <a:p>
            <a:r>
              <a:rPr lang="fr-FR" b="1" dirty="0">
                <a:solidFill>
                  <a:schemeClr val="accent2"/>
                </a:solidFill>
                <a:latin typeface="Britannic Bold" panose="020B0903060703020204" pitchFamily="34" charset="0"/>
              </a:rPr>
              <a:t>Merci de votre attention</a:t>
            </a:r>
            <a:endParaRPr lang="fr-FR" dirty="0">
              <a:solidFill>
                <a:schemeClr val="accent2"/>
              </a:solidFill>
            </a:endParaRPr>
          </a:p>
        </p:txBody>
      </p:sp>
      <mc:AlternateContent xmlns:mc="http://schemas.openxmlformats.org/markup-compatibility/2006">
        <mc:Choice xmlns:am3d="http://schemas.microsoft.com/office/drawing/2017/model3d" Requires="am3d">
          <p:graphicFrame>
            <p:nvGraphicFramePr>
              <p:cNvPr id="4" name="Modèle 3D 3" descr="Visage souriant">
                <a:extLst>
                  <a:ext uri="{FF2B5EF4-FFF2-40B4-BE49-F238E27FC236}">
                    <a16:creationId xmlns:a16="http://schemas.microsoft.com/office/drawing/2014/main" id="{EC345FD7-7D3E-657C-953F-4395C9CEAA6F}"/>
                  </a:ext>
                </a:extLst>
              </p:cNvPr>
              <p:cNvGraphicFramePr>
                <a:graphicFrameLocks noChangeAspect="1"/>
              </p:cNvGraphicFramePr>
              <p:nvPr>
                <p:extLst>
                  <p:ext uri="{D42A27DB-BD31-4B8C-83A1-F6EECF244321}">
                    <p14:modId xmlns:p14="http://schemas.microsoft.com/office/powerpoint/2010/main" val="601476822"/>
                  </p:ext>
                </p:extLst>
              </p:nvPr>
            </p:nvGraphicFramePr>
            <p:xfrm>
              <a:off x="9730516" y="3656547"/>
              <a:ext cx="2208799" cy="2227842"/>
            </p:xfrm>
            <a:graphic>
              <a:graphicData uri="http://schemas.microsoft.com/office/drawing/2017/model3d">
                <am3d:model3d r:embed="rId2">
                  <am3d:spPr>
                    <a:xfrm>
                      <a:off x="0" y="0"/>
                      <a:ext cx="2208799" cy="2227842"/>
                    </a:xfrm>
                    <a:prstGeom prst="rect">
                      <a:avLst/>
                    </a:prstGeom>
                  </am3d:spPr>
                  <am3d:camera>
                    <am3d:pos x="0" y="0" z="80938013"/>
                    <am3d:up dx="0" dy="36000000" dz="0"/>
                    <am3d:lookAt x="0" y="0" z="0"/>
                    <am3d:perspective fov="2700000"/>
                  </am3d:camera>
                  <am3d:trans>
                    <am3d:meterPerModelUnit n="61067647" d="1000000"/>
                    <am3d:preTrans dx="0" dy="-2" dz="1153533"/>
                    <am3d:scale>
                      <am3d:sx n="1000000" d="1000000"/>
                      <am3d:sy n="1000000" d="1000000"/>
                      <am3d:sz n="1000000" d="1000000"/>
                    </am3d:scale>
                    <am3d:rot ax="32288" ay="-722752" az="-6718"/>
                    <am3d:postTrans dx="0" dy="0" dz="0"/>
                  </am3d:trans>
                  <am3d:raster rName="Office3DRenderer" rVer="16.0.8326">
                    <am3d:blip r:embed="rId3"/>
                  </am3d:raster>
                  <am3d:objViewport viewportSz="38844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Modèle 3D 3" descr="Visage souriant">
                <a:extLst>
                  <a:ext uri="{FF2B5EF4-FFF2-40B4-BE49-F238E27FC236}">
                    <a16:creationId xmlns:a16="http://schemas.microsoft.com/office/drawing/2014/main" id="{EC345FD7-7D3E-657C-953F-4395C9CEAA6F}"/>
                  </a:ext>
                </a:extLst>
              </p:cNvPr>
              <p:cNvPicPr>
                <a:picLocks noGrp="1" noRot="1" noChangeAspect="1" noMove="1" noResize="1" noEditPoints="1" noAdjustHandles="1" noChangeArrowheads="1" noChangeShapeType="1" noCrop="1"/>
              </p:cNvPicPr>
              <p:nvPr/>
            </p:nvPicPr>
            <p:blipFill>
              <a:blip r:embed="rId3"/>
              <a:stretch>
                <a:fillRect/>
              </a:stretch>
            </p:blipFill>
            <p:spPr>
              <a:xfrm>
                <a:off x="9730516" y="3656547"/>
                <a:ext cx="2208799" cy="2227842"/>
              </a:xfrm>
              <a:prstGeom prst="rect">
                <a:avLst/>
              </a:prstGeom>
            </p:spPr>
          </p:pic>
        </mc:Fallback>
      </mc:AlternateContent>
    </p:spTree>
    <p:extLst>
      <p:ext uri="{BB962C8B-B14F-4D97-AF65-F5344CB8AC3E}">
        <p14:creationId xmlns:p14="http://schemas.microsoft.com/office/powerpoint/2010/main" val="106221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B9885-9CD1-52AA-DCF0-5269C387A909}"/>
              </a:ext>
            </a:extLst>
          </p:cNvPr>
          <p:cNvSpPr>
            <a:spLocks noGrp="1"/>
          </p:cNvSpPr>
          <p:nvPr>
            <p:ph type="title"/>
          </p:nvPr>
        </p:nvSpPr>
        <p:spPr>
          <a:xfrm>
            <a:off x="1489872" y="2379765"/>
            <a:ext cx="9520158" cy="1049235"/>
          </a:xfrm>
        </p:spPr>
        <p:txBody>
          <a:bodyPr/>
          <a:lstStyle/>
          <a:p>
            <a:pPr algn="ctr"/>
            <a:r>
              <a:rPr lang="fr-FR" b="1" dirty="0"/>
              <a:t>INTRODUCTION</a:t>
            </a:r>
            <a:endParaRPr lang="fr-FR" dirty="0"/>
          </a:p>
        </p:txBody>
      </p:sp>
    </p:spTree>
    <p:extLst>
      <p:ext uri="{BB962C8B-B14F-4D97-AF65-F5344CB8AC3E}">
        <p14:creationId xmlns:p14="http://schemas.microsoft.com/office/powerpoint/2010/main" val="347197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51205-34BE-B42F-F0FB-20AF95B7CF84}"/>
              </a:ext>
            </a:extLst>
          </p:cNvPr>
          <p:cNvSpPr>
            <a:spLocks noGrp="1"/>
          </p:cNvSpPr>
          <p:nvPr>
            <p:ph type="title"/>
          </p:nvPr>
        </p:nvSpPr>
        <p:spPr/>
        <p:txBody>
          <a:bodyPr/>
          <a:lstStyle/>
          <a:p>
            <a:r>
              <a:rPr lang="fr-FR"/>
              <a:t>Introduction</a:t>
            </a:r>
          </a:p>
        </p:txBody>
      </p:sp>
      <p:sp>
        <p:nvSpPr>
          <p:cNvPr id="3" name="Espace réservé du contenu 2">
            <a:extLst>
              <a:ext uri="{FF2B5EF4-FFF2-40B4-BE49-F238E27FC236}">
                <a16:creationId xmlns:a16="http://schemas.microsoft.com/office/drawing/2014/main" id="{3F8072EB-709F-45A4-AA11-83A9892BA06E}"/>
              </a:ext>
            </a:extLst>
          </p:cNvPr>
          <p:cNvSpPr>
            <a:spLocks noGrp="1"/>
          </p:cNvSpPr>
          <p:nvPr>
            <p:ph idx="1"/>
          </p:nvPr>
        </p:nvSpPr>
        <p:spPr/>
        <p:txBody>
          <a:bodyPr/>
          <a:lstStyle/>
          <a:p>
            <a:r>
              <a:rPr lang="fr-FR" b="0" i="0" dirty="0">
                <a:solidFill>
                  <a:srgbClr val="616366"/>
                </a:solidFill>
                <a:effectLst/>
                <a:latin typeface="Frutiger-Roman"/>
              </a:rPr>
              <a:t>Le contrôle permanent consiste à contrôler et analyser les informations transmises périodiquement par les établissements de crédit, notamment leur situation comptable, les coefficients prudentiels ainsi que les états de synthèse individuels et consolidés. Ce processus est complété par l’examen annuel des rapports sur le contrôle interne, des rapports de gestion et des rapports des Commissaires aux Comptes communiqués par les établissements de crédit</a:t>
            </a:r>
            <a:endParaRPr lang="fr-FR" dirty="0"/>
          </a:p>
        </p:txBody>
      </p:sp>
    </p:spTree>
    <p:extLst>
      <p:ext uri="{BB962C8B-B14F-4D97-AF65-F5344CB8AC3E}">
        <p14:creationId xmlns:p14="http://schemas.microsoft.com/office/powerpoint/2010/main" val="192330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B94E94-BCE8-D9E9-6F84-99CCC38E444D}"/>
              </a:ext>
            </a:extLst>
          </p:cNvPr>
          <p:cNvSpPr>
            <a:spLocks noGrp="1"/>
          </p:cNvSpPr>
          <p:nvPr>
            <p:ph type="title"/>
          </p:nvPr>
        </p:nvSpPr>
        <p:spPr>
          <a:xfrm>
            <a:off x="1335921" y="2158190"/>
            <a:ext cx="9520158" cy="1049235"/>
          </a:xfrm>
        </p:spPr>
        <p:txBody>
          <a:bodyPr/>
          <a:lstStyle/>
          <a:p>
            <a:pPr algn="ctr"/>
            <a:r>
              <a:rPr lang="fr-FR" dirty="0"/>
              <a:t>Problématique</a:t>
            </a:r>
          </a:p>
        </p:txBody>
      </p:sp>
    </p:spTree>
    <p:extLst>
      <p:ext uri="{BB962C8B-B14F-4D97-AF65-F5344CB8AC3E}">
        <p14:creationId xmlns:p14="http://schemas.microsoft.com/office/powerpoint/2010/main" val="37596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6EFFE-7268-2245-0D41-AA43D3363336}"/>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1C230F98-B1C0-75AE-2013-2A35081FE6E3}"/>
              </a:ext>
            </a:extLst>
          </p:cNvPr>
          <p:cNvSpPr>
            <a:spLocks noGrp="1"/>
          </p:cNvSpPr>
          <p:nvPr>
            <p:ph idx="1"/>
          </p:nvPr>
        </p:nvSpPr>
        <p:spPr/>
        <p:txBody>
          <a:bodyPr/>
          <a:lstStyle/>
          <a:p>
            <a:pPr marL="457200" marR="0"/>
            <a:r>
              <a:rPr lang="fr-FR" sz="1800" dirty="0">
                <a:solidFill>
                  <a:srgbClr val="363A41"/>
                </a:solidFill>
                <a:effectLst/>
                <a:latin typeface="Segoe UI" panose="020B0502040204020203" pitchFamily="34" charset="0"/>
                <a:ea typeface="Calibri" panose="020F0502020204030204" pitchFamily="34" charset="0"/>
              </a:rPr>
              <a:t>L'entreprise est un système complexe dans lequel transitent de très nombreux flux d'information.</a:t>
            </a:r>
            <a:endParaRPr lang="fr-FR" sz="1800" dirty="0">
              <a:effectLst/>
              <a:latin typeface="Times New Roman" panose="02020603050405020304" pitchFamily="18" charset="0"/>
              <a:ea typeface="Times New Roman" panose="02020603050405020304" pitchFamily="18" charset="0"/>
            </a:endParaRPr>
          </a:p>
          <a:p>
            <a:pPr marL="457200" marR="0"/>
            <a:r>
              <a:rPr lang="fr-FR" sz="1800" dirty="0">
                <a:solidFill>
                  <a:srgbClr val="363A41"/>
                </a:solidFill>
                <a:effectLst/>
                <a:latin typeface="Segoe UI" panose="020B0502040204020203" pitchFamily="34" charset="0"/>
                <a:ea typeface="Calibri" panose="020F0502020204030204" pitchFamily="34" charset="0"/>
              </a:rPr>
              <a:t>Sans un dispositif de ce flux l'entreprise peut très vite être dépassée et ne plus fonctionner avec une qualité et quantité de service satisfaisante.</a:t>
            </a:r>
            <a:endParaRPr lang="fr-FR" sz="1800" dirty="0">
              <a:effectLst/>
              <a:latin typeface="Times New Roman" panose="02020603050405020304" pitchFamily="18" charset="0"/>
              <a:ea typeface="Times New Roman" panose="02020603050405020304" pitchFamily="18" charset="0"/>
            </a:endParaRPr>
          </a:p>
          <a:p>
            <a:pPr marL="457200" marR="0"/>
            <a:r>
              <a:rPr lang="fr-FR" sz="1800" dirty="0">
                <a:solidFill>
                  <a:srgbClr val="363A41"/>
                </a:solidFill>
                <a:effectLst/>
                <a:latin typeface="Segoe UI" panose="020B0502040204020203" pitchFamily="34" charset="0"/>
                <a:ea typeface="Calibri" panose="020F0502020204030204" pitchFamily="34" charset="0"/>
              </a:rPr>
              <a:t>L'enjeu de toute entreprise, qu'elle soit de négoce, industrielle ou des services, mémorise, traite et distribue l'information à un temps record.</a:t>
            </a:r>
            <a:endParaRPr lang="fr-F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50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57731-E2A9-989A-282D-B3CB530AE298}"/>
              </a:ext>
            </a:extLst>
          </p:cNvPr>
          <p:cNvSpPr>
            <a:spLocks noGrp="1"/>
          </p:cNvSpPr>
          <p:nvPr>
            <p:ph type="title"/>
          </p:nvPr>
        </p:nvSpPr>
        <p:spPr>
          <a:xfrm>
            <a:off x="1543661" y="2588496"/>
            <a:ext cx="9520158" cy="1049235"/>
          </a:xfrm>
        </p:spPr>
        <p:txBody>
          <a:bodyPr/>
          <a:lstStyle/>
          <a:p>
            <a:pPr algn="ctr"/>
            <a:r>
              <a:rPr lang="fr-FR" b="1" dirty="0">
                <a:cs typeface="Calibri" panose="020F0502020204030204" pitchFamily="34" charset="0"/>
              </a:rPr>
              <a:t>Spécification des besoins</a:t>
            </a:r>
            <a:r>
              <a:rPr lang="fr-FR" sz="3200" b="1" dirty="0">
                <a:cs typeface="Calibri" panose="020F0502020204030204" pitchFamily="34" charset="0"/>
              </a:rPr>
              <a:t> </a:t>
            </a:r>
            <a:br>
              <a:rPr lang="fr-FR" sz="3200" b="1" dirty="0">
                <a:cs typeface="Calibri" panose="020F0502020204030204" pitchFamily="34" charset="0"/>
              </a:rPr>
            </a:br>
            <a:endParaRPr lang="fr-FR" dirty="0"/>
          </a:p>
        </p:txBody>
      </p:sp>
    </p:spTree>
    <p:extLst>
      <p:ext uri="{BB962C8B-B14F-4D97-AF65-F5344CB8AC3E}">
        <p14:creationId xmlns:p14="http://schemas.microsoft.com/office/powerpoint/2010/main" val="279457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F1E4A-29A2-9809-209A-0FDA4CCB6874}"/>
              </a:ext>
            </a:extLst>
          </p:cNvPr>
          <p:cNvSpPr>
            <a:spLocks noGrp="1"/>
          </p:cNvSpPr>
          <p:nvPr>
            <p:ph type="title"/>
          </p:nvPr>
        </p:nvSpPr>
        <p:spPr>
          <a:xfrm>
            <a:off x="1535192" y="0"/>
            <a:ext cx="9520158" cy="1049235"/>
          </a:xfrm>
        </p:spPr>
        <p:txBody>
          <a:bodyPr/>
          <a:lstStyle/>
          <a:p>
            <a:r>
              <a:rPr lang="fr-FR" b="1" dirty="0">
                <a:cs typeface="Calibri" panose="020F0502020204030204" pitchFamily="34" charset="0"/>
              </a:rPr>
              <a:t>Spécification des besoins</a:t>
            </a:r>
            <a:r>
              <a:rPr lang="fr-FR" sz="3200" b="1" dirty="0">
                <a:cs typeface="Calibri" panose="020F0502020204030204" pitchFamily="34" charset="0"/>
              </a:rPr>
              <a:t> </a:t>
            </a:r>
            <a:endParaRPr lang="fr-FR" dirty="0"/>
          </a:p>
        </p:txBody>
      </p:sp>
      <p:graphicFrame>
        <p:nvGraphicFramePr>
          <p:cNvPr id="4" name="Espace réservé du contenu 3">
            <a:extLst>
              <a:ext uri="{FF2B5EF4-FFF2-40B4-BE49-F238E27FC236}">
                <a16:creationId xmlns:a16="http://schemas.microsoft.com/office/drawing/2014/main" id="{A0891D90-8B2D-1983-22CE-7449BDE9B133}"/>
              </a:ext>
            </a:extLst>
          </p:cNvPr>
          <p:cNvGraphicFramePr>
            <a:graphicFrameLocks noGrp="1"/>
          </p:cNvGraphicFramePr>
          <p:nvPr>
            <p:ph idx="1"/>
            <p:extLst>
              <p:ext uri="{D42A27DB-BD31-4B8C-83A1-F6EECF244321}">
                <p14:modId xmlns:p14="http://schemas.microsoft.com/office/powerpoint/2010/main" val="1176228151"/>
              </p:ext>
            </p:extLst>
          </p:nvPr>
        </p:nvGraphicFramePr>
        <p:xfrm>
          <a:off x="1535113" y="1217262"/>
          <a:ext cx="9520237" cy="491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46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DB9DA-26BE-C1DC-FAC0-CC5BE99827C3}"/>
              </a:ext>
            </a:extLst>
          </p:cNvPr>
          <p:cNvSpPr>
            <a:spLocks noGrp="1"/>
          </p:cNvSpPr>
          <p:nvPr>
            <p:ph type="title"/>
          </p:nvPr>
        </p:nvSpPr>
        <p:spPr>
          <a:xfrm>
            <a:off x="1454014" y="2379765"/>
            <a:ext cx="9520158" cy="1049235"/>
          </a:xfrm>
        </p:spPr>
        <p:txBody>
          <a:bodyPr/>
          <a:lstStyle/>
          <a:p>
            <a:pPr algn="ctr"/>
            <a:r>
              <a:rPr lang="fr-FR" sz="3200" b="1" dirty="0">
                <a:cs typeface="Calibri" panose="020F0502020204030204" pitchFamily="34" charset="0"/>
              </a:rPr>
              <a:t>Analyse et conception</a:t>
            </a:r>
            <a:endParaRPr lang="fr-FR" dirty="0"/>
          </a:p>
        </p:txBody>
      </p:sp>
    </p:spTree>
    <p:extLst>
      <p:ext uri="{BB962C8B-B14F-4D97-AF65-F5344CB8AC3E}">
        <p14:creationId xmlns:p14="http://schemas.microsoft.com/office/powerpoint/2010/main" val="142272896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TM10001114[[fn=Galerie]]</Template>
  <TotalTime>1222</TotalTime>
  <Words>277</Words>
  <Application>Microsoft Office PowerPoint</Application>
  <PresentationFormat>Widescreen</PresentationFormat>
  <Paragraphs>38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Britannic Bold</vt:lpstr>
      <vt:lpstr>Century Gothic</vt:lpstr>
      <vt:lpstr>Frutiger-Roman</vt:lpstr>
      <vt:lpstr>Palatino Linotype</vt:lpstr>
      <vt:lpstr>Segoe UI</vt:lpstr>
      <vt:lpstr>Times New Roman</vt:lpstr>
      <vt:lpstr>Wingdings</vt:lpstr>
      <vt:lpstr>Galerie</vt:lpstr>
      <vt:lpstr>Application de gestion des alertes bancaires</vt:lpstr>
      <vt:lpstr>PLAN</vt:lpstr>
      <vt:lpstr>INTRODUCTION</vt:lpstr>
      <vt:lpstr>Introduction</vt:lpstr>
      <vt:lpstr>Problématique</vt:lpstr>
      <vt:lpstr>Problématique</vt:lpstr>
      <vt:lpstr>Spécification des besoins  </vt:lpstr>
      <vt:lpstr>Spécification des besoins </vt:lpstr>
      <vt:lpstr>Analyse et conception</vt:lpstr>
      <vt:lpstr>Analyse et conception </vt:lpstr>
      <vt:lpstr>PowerPoint Presentation</vt:lpstr>
      <vt:lpstr>PowerPoint Presentation</vt:lpstr>
      <vt:lpstr>PowerPoint Presentation</vt:lpstr>
      <vt:lpstr>PowerPoint Presentation</vt:lpstr>
      <vt:lpstr>Outille et méthode a utiliser</vt:lpstr>
      <vt:lpstr>Outille et méthode a utiliser </vt:lpstr>
      <vt:lpstr>Réalisation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gestion des banques</dc:title>
  <dc:creator>Zakaria Samlali</dc:creator>
  <cp:lastModifiedBy>Yassine Emhamed</cp:lastModifiedBy>
  <cp:revision>8</cp:revision>
  <dcterms:created xsi:type="dcterms:W3CDTF">2022-09-25T11:24:50Z</dcterms:created>
  <dcterms:modified xsi:type="dcterms:W3CDTF">2023-06-18T16:52:51Z</dcterms:modified>
</cp:coreProperties>
</file>