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6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8.xml"/><Relationship Id="rId44" Type="http://schemas.openxmlformats.org/officeDocument/2006/relationships/font" Target="fonts/Lato-regular.fntdata"/><Relationship Id="rId21" Type="http://schemas.openxmlformats.org/officeDocument/2006/relationships/slide" Target="slides/slide17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20.xml"/><Relationship Id="rId46" Type="http://schemas.openxmlformats.org/officeDocument/2006/relationships/font" Target="fonts/Lato-italic.fntdata"/><Relationship Id="rId23" Type="http://schemas.openxmlformats.org/officeDocument/2006/relationships/slide" Target="slides/slide19.xml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Lat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f5c7cda6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f5c7cda6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f5c7cda6f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f5c7cda6f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f5c7cda6f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f5c7cda6f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f5c7cda6f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f5c7cda6f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f5c7cda6f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f5c7cda6f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f5c7cda6f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f5c7cda6f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f5c7cda6f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f5c7cda6f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f5c7cda6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f5c7cda6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f5c7cda6f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f5c7cda6f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f5c7cda6f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f5c7cda6f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5c7cda6f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5c7cda6f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f5c7cda6f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f5c7cda6f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f5c7cda6f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f5c7cda6f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f5c7cda6f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f5c7cda6f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f5c7cda6f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f5c7cda6f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f5c7cda6f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f5c7cda6f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f5c7cda6f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f5c7cda6f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f5c7cda6f_2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f5c7cda6f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f5c7cda6f_2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f5c7cda6f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f5c7cda6f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f5c7cda6f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f5c7cda6f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f5c7cda6f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5c7cda6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5c7cda6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f5c7cda6f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f5c7cda6f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f5c7cda6f_2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4f5c7cda6f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f5c7cda6f_2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f5c7cda6f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f5c7cda6f_2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f5c7cda6f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f5c7cda6f_2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f5c7cda6f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f5c7cda6f_2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f5c7cda6f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5c7cda6f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5c7cda6f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5c7cda6f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5c7cda6f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5c7cda6f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f5c7cda6f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cec27b5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cec27b5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ecec27b5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ecec27b5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f5c7cda6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f5c7cda6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8.png"/><Relationship Id="rId5" Type="http://schemas.openxmlformats.org/officeDocument/2006/relationships/image" Target="../media/image5.png"/><Relationship Id="rId6" Type="http://schemas.openxmlformats.org/officeDocument/2006/relationships/image" Target="../media/image2.jpg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2.jpg"/><Relationship Id="rId7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Relationship Id="rId6" Type="http://schemas.openxmlformats.org/officeDocument/2006/relationships/image" Target="../media/image8.png"/><Relationship Id="rId7" Type="http://schemas.openxmlformats.org/officeDocument/2006/relationships/image" Target="../media/image2.jpg"/><Relationship Id="rId8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.jp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Relationship Id="rId5" Type="http://schemas.openxmlformats.org/officeDocument/2006/relationships/image" Target="../media/image2.jpg"/><Relationship Id="rId6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35.png"/><Relationship Id="rId5" Type="http://schemas.openxmlformats.org/officeDocument/2006/relationships/image" Target="../media/image30.png"/><Relationship Id="rId6" Type="http://schemas.openxmlformats.org/officeDocument/2006/relationships/image" Target="../media/image2.jpg"/><Relationship Id="rId7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5" Type="http://schemas.openxmlformats.org/officeDocument/2006/relationships/image" Target="../media/image2.jpg"/><Relationship Id="rId6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Relationship Id="rId4" Type="http://schemas.openxmlformats.org/officeDocument/2006/relationships/image" Target="../media/image31.png"/><Relationship Id="rId5" Type="http://schemas.openxmlformats.org/officeDocument/2006/relationships/image" Target="../media/image38.png"/><Relationship Id="rId6" Type="http://schemas.openxmlformats.org/officeDocument/2006/relationships/image" Target="../media/image2.jpg"/><Relationship Id="rId7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.jpg"/><Relationship Id="rId6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2.jpg"/><Relationship Id="rId7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5" y="2601375"/>
            <a:ext cx="9144000" cy="1260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Editeur graphique d’argumentation de sûreté (GSN) </a:t>
            </a:r>
            <a:endParaRPr b="1" sz="36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00" y="533401"/>
            <a:ext cx="3559624" cy="188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00" y="319713"/>
            <a:ext cx="1109300" cy="11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6148" y="394700"/>
            <a:ext cx="2016027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2518950" y="3899950"/>
            <a:ext cx="410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PISTL 2018 - 2019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5" y="4275300"/>
            <a:ext cx="28698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Lato"/>
                <a:ea typeface="Lato"/>
                <a:cs typeface="Lato"/>
                <a:sym typeface="Lato"/>
              </a:rPr>
              <a:t>BEN JEMIA Mohamed Yassine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Lato"/>
                <a:ea typeface="Lato"/>
                <a:cs typeface="Lato"/>
                <a:sym typeface="Lato"/>
              </a:rPr>
              <a:t>COPIN Geoffrey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Lato"/>
                <a:ea typeface="Lato"/>
                <a:cs typeface="Lato"/>
                <a:sym typeface="Lato"/>
              </a:rPr>
              <a:t>HAMIDI Zakaria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122475" y="2089425"/>
            <a:ext cx="44007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ElementTypes</a:t>
            </a:r>
            <a:r>
              <a:rPr lang="fr" sz="4800"/>
              <a:t> </a:t>
            </a:r>
            <a:endParaRPr sz="4800"/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97" y="1174350"/>
            <a:ext cx="35964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 txBox="1"/>
          <p:nvPr/>
        </p:nvSpPr>
        <p:spPr>
          <a:xfrm>
            <a:off x="228100" y="3127300"/>
            <a:ext cx="41208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169125" y="4004475"/>
            <a:ext cx="4307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org.eclipse.papyrus.gsn.types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220425" y="592025"/>
            <a:ext cx="87438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ElementType sémantique : </a:t>
            </a:r>
            <a:r>
              <a:rPr i="1" lang="fr" sz="2300"/>
              <a:t>Specialization type</a:t>
            </a:r>
            <a:r>
              <a:rPr i="1" lang="fr" sz="2300"/>
              <a:t> </a:t>
            </a:r>
            <a:r>
              <a:rPr i="1" lang="fr" sz="2300"/>
              <a:t>configuration </a:t>
            </a:r>
            <a:endParaRPr i="1" sz="2300"/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75" y="1110425"/>
            <a:ext cx="5873683" cy="6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425" y="2480438"/>
            <a:ext cx="6143624" cy="9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575" y="4092325"/>
            <a:ext cx="672465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/>
          <p:nvPr/>
        </p:nvSpPr>
        <p:spPr>
          <a:xfrm>
            <a:off x="285775" y="1926775"/>
            <a:ext cx="64578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Définition d’un elementtype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168800" y="3505850"/>
            <a:ext cx="64578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Faire le binding sur le 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stéréotypes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89800" y="559375"/>
            <a:ext cx="91929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ElementType sémantique : </a:t>
            </a:r>
            <a:r>
              <a:rPr i="1" lang="fr" sz="2200"/>
              <a:t>Apply Stereotype Advice Configuration</a:t>
            </a:r>
            <a:endParaRPr i="1" sz="2200"/>
          </a:p>
        </p:txBody>
      </p:sp>
      <p:pic>
        <p:nvPicPr>
          <p:cNvPr id="236" name="Google Shape;2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25" y="1093975"/>
            <a:ext cx="50292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338" y="2322388"/>
            <a:ext cx="6602169" cy="4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348" y="3694525"/>
            <a:ext cx="5883051" cy="7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307525" y="1722650"/>
            <a:ext cx="64578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Configuration du stéréotype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235350" y="2943325"/>
            <a:ext cx="64578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Pointer sur la spécialisation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120188" y="4467325"/>
            <a:ext cx="62097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Faire le binding sur le stéréotypes 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220425" y="592025"/>
            <a:ext cx="87438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ElementType graphique : </a:t>
            </a:r>
            <a:r>
              <a:rPr i="1" lang="fr" sz="2300"/>
              <a:t>Specialization type configuration </a:t>
            </a:r>
            <a:endParaRPr i="1" sz="2300"/>
          </a:p>
        </p:txBody>
      </p:sp>
      <p:pic>
        <p:nvPicPr>
          <p:cNvPr id="250" name="Google Shape;2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25" y="1289296"/>
            <a:ext cx="5006075" cy="10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095" y="3056088"/>
            <a:ext cx="6897904" cy="11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5"/>
          <p:cNvPicPr preferRelativeResize="0"/>
          <p:nvPr/>
        </p:nvPicPr>
        <p:blipFill rotWithShape="1">
          <a:blip r:embed="rId5">
            <a:alphaModFix/>
          </a:blip>
          <a:srcRect b="10730" l="0" r="0" t="0"/>
          <a:stretch/>
        </p:blipFill>
        <p:spPr>
          <a:xfrm>
            <a:off x="2514600" y="1753375"/>
            <a:ext cx="6515101" cy="7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425" y="2852500"/>
            <a:ext cx="7039919" cy="20091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/>
        </p:nvSpPr>
        <p:spPr>
          <a:xfrm>
            <a:off x="220425" y="2487546"/>
            <a:ext cx="8809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Les E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lementTypes Indispensables pour la définition d’un </a:t>
            </a:r>
            <a:r>
              <a:rPr i="1" lang="fr" sz="1500">
                <a:latin typeface="Lato"/>
                <a:ea typeface="Lato"/>
                <a:cs typeface="Lato"/>
                <a:sym typeface="Lato"/>
              </a:rPr>
              <a:t>Core Element  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de type de base </a:t>
            </a:r>
            <a:r>
              <a:rPr i="1" lang="fr" sz="1500">
                <a:latin typeface="Lato"/>
                <a:ea typeface="Lato"/>
                <a:cs typeface="Lato"/>
                <a:sym typeface="Lato"/>
              </a:rPr>
              <a:t>Class</a:t>
            </a:r>
            <a:endParaRPr i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112375" y="4206300"/>
            <a:ext cx="88092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Les ElementTypes Indispensables pour la définition d’une </a:t>
            </a:r>
            <a:r>
              <a:rPr i="1" lang="fr" sz="1500">
                <a:latin typeface="Lato"/>
                <a:ea typeface="Lato"/>
                <a:cs typeface="Lato"/>
                <a:sym typeface="Lato"/>
              </a:rPr>
              <a:t>Core Element  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de type de base </a:t>
            </a:r>
            <a:r>
              <a:rPr i="1" lang="fr" sz="1500">
                <a:latin typeface="Lato"/>
                <a:ea typeface="Lato"/>
                <a:cs typeface="Lato"/>
                <a:sym typeface="Lato"/>
              </a:rPr>
              <a:t>Class</a:t>
            </a:r>
            <a:endParaRPr i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89800" y="559375"/>
            <a:ext cx="91929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ElementType graphique : </a:t>
            </a:r>
            <a:r>
              <a:rPr i="1" lang="fr" sz="2200"/>
              <a:t>Apply Stereotype Advice Configuration</a:t>
            </a:r>
            <a:endParaRPr i="1" sz="2200"/>
          </a:p>
        </p:txBody>
      </p:sp>
      <p:pic>
        <p:nvPicPr>
          <p:cNvPr id="264" name="Google Shape;2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98" y="1757373"/>
            <a:ext cx="6933499" cy="13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00" y="3760450"/>
            <a:ext cx="54673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/>
        </p:nvSpPr>
        <p:spPr>
          <a:xfrm>
            <a:off x="424550" y="2914650"/>
            <a:ext cx="77562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La définition d’un 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Stéréotype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 advice configuration pour le type </a:t>
            </a:r>
            <a:r>
              <a:rPr i="1" lang="fr" sz="1500">
                <a:latin typeface="Lato"/>
                <a:ea typeface="Lato"/>
                <a:cs typeface="Lato"/>
                <a:sym typeface="Lato"/>
              </a:rPr>
              <a:t>association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 dans l’Elementtype graphique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7" name="Google Shape;26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title"/>
          </p:nvPr>
        </p:nvSpPr>
        <p:spPr>
          <a:xfrm>
            <a:off x="122475" y="2089425"/>
            <a:ext cx="44007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New child menu</a:t>
            </a:r>
            <a:endParaRPr sz="4800"/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97" y="1174350"/>
            <a:ext cx="35964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 txBox="1"/>
          <p:nvPr/>
        </p:nvSpPr>
        <p:spPr>
          <a:xfrm>
            <a:off x="169125" y="4004475"/>
            <a:ext cx="4307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org.eclipse.papyrus.gsn.types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7" name="Google Shape;2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680450" y="57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du menu : </a:t>
            </a:r>
            <a:r>
              <a:rPr i="1" lang="fr"/>
              <a:t>N</a:t>
            </a:r>
            <a:r>
              <a:rPr i="1" lang="fr"/>
              <a:t>ew child </a:t>
            </a:r>
            <a:endParaRPr i="1"/>
          </a:p>
        </p:txBody>
      </p:sp>
      <p:pic>
        <p:nvPicPr>
          <p:cNvPr id="285" name="Google Shape;2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75" y="1110901"/>
            <a:ext cx="4218299" cy="26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8"/>
          <p:cNvPicPr preferRelativeResize="0"/>
          <p:nvPr/>
        </p:nvPicPr>
        <p:blipFill rotWithShape="1">
          <a:blip r:embed="rId4">
            <a:alphaModFix/>
          </a:blip>
          <a:srcRect b="40102" l="6322" r="47053" t="41044"/>
          <a:stretch/>
        </p:blipFill>
        <p:spPr>
          <a:xfrm>
            <a:off x="3187075" y="1698173"/>
            <a:ext cx="5850802" cy="133077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8"/>
          <p:cNvSpPr txBox="1"/>
          <p:nvPr/>
        </p:nvSpPr>
        <p:spPr>
          <a:xfrm>
            <a:off x="82300" y="3698425"/>
            <a:ext cx="46944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Définition des menu qui utilisent les </a:t>
            </a:r>
            <a:r>
              <a:rPr i="1" lang="fr" sz="1500">
                <a:latin typeface="Lato"/>
                <a:ea typeface="Lato"/>
                <a:cs typeface="Lato"/>
                <a:sym typeface="Lato"/>
              </a:rPr>
              <a:t>Elementtypes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fr" sz="1500">
                <a:latin typeface="Lato"/>
                <a:ea typeface="Lato"/>
                <a:cs typeface="Lato"/>
                <a:sym typeface="Lato"/>
              </a:rPr>
              <a:t>sémantiques</a:t>
            </a:r>
            <a:endParaRPr i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3962850" y="4155800"/>
            <a:ext cx="46944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Utilisation du menu </a:t>
            </a:r>
            <a:r>
              <a:rPr i="1" lang="fr" sz="1500">
                <a:latin typeface="Lato"/>
                <a:ea typeface="Lato"/>
                <a:cs typeface="Lato"/>
                <a:sym typeface="Lato"/>
              </a:rPr>
              <a:t>New Child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 pour la création des 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éléments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 du </a:t>
            </a:r>
            <a:r>
              <a:rPr i="1" lang="fr" sz="1500">
                <a:latin typeface="Lato"/>
                <a:ea typeface="Lato"/>
                <a:cs typeface="Lato"/>
                <a:sym typeface="Lato"/>
              </a:rPr>
              <a:t>GSN</a:t>
            </a:r>
            <a:endParaRPr i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9" name="Google Shape;28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5748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Propriétés </a:t>
            </a:r>
            <a:endParaRPr sz="4800"/>
          </a:p>
        </p:txBody>
      </p:sp>
      <p:sp>
        <p:nvSpPr>
          <p:cNvPr id="297" name="Google Shape;297;p2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97" y="1174350"/>
            <a:ext cx="35964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9"/>
          <p:cNvSpPr txBox="1"/>
          <p:nvPr/>
        </p:nvSpPr>
        <p:spPr>
          <a:xfrm>
            <a:off x="169125" y="4004475"/>
            <a:ext cx="4307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org.eclipse.papyrus.gsn.ui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0" name="Google Shape;3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727650" y="48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Génération des propriétés à partir du profil 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2289975"/>
            <a:ext cx="22288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0"/>
          <p:cNvPicPr preferRelativeResize="0"/>
          <p:nvPr/>
        </p:nvPicPr>
        <p:blipFill rotWithShape="1">
          <a:blip r:embed="rId4">
            <a:alphaModFix/>
          </a:blip>
          <a:srcRect b="16881" l="0" r="0" t="0"/>
          <a:stretch/>
        </p:blipFill>
        <p:spPr>
          <a:xfrm>
            <a:off x="3194275" y="1094573"/>
            <a:ext cx="2272400" cy="28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0"/>
          <p:cNvPicPr preferRelativeResize="0"/>
          <p:nvPr/>
        </p:nvPicPr>
        <p:blipFill rotWithShape="1">
          <a:blip r:embed="rId5">
            <a:alphaModFix/>
          </a:blip>
          <a:srcRect b="0" l="0" r="28310" t="0"/>
          <a:stretch/>
        </p:blipFill>
        <p:spPr>
          <a:xfrm>
            <a:off x="6174925" y="2117163"/>
            <a:ext cx="2715975" cy="15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0"/>
          <p:cNvSpPr txBox="1"/>
          <p:nvPr/>
        </p:nvSpPr>
        <p:spPr>
          <a:xfrm>
            <a:off x="257175" y="3690250"/>
            <a:ext cx="22287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Les 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propriétés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 définis dans les 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stéréotypes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 de model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3152775" y="4033150"/>
            <a:ext cx="22287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Génération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 des 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propriétés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 pour tous les 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stéréotypes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6342300" y="3818150"/>
            <a:ext cx="22287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La liste des 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propriétés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propres au 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stéréotype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4" name="Google Shape;31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/>
          <p:nvPr>
            <p:ph type="title"/>
          </p:nvPr>
        </p:nvSpPr>
        <p:spPr>
          <a:xfrm>
            <a:off x="680450" y="592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Modification des propriétés </a:t>
            </a:r>
            <a:endParaRPr/>
          </a:p>
        </p:txBody>
      </p:sp>
      <p:pic>
        <p:nvPicPr>
          <p:cNvPr id="322" name="Google Shape;3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75" y="1360048"/>
            <a:ext cx="6621224" cy="15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1"/>
          <p:cNvPicPr preferRelativeResize="0"/>
          <p:nvPr/>
        </p:nvPicPr>
        <p:blipFill rotWithShape="1">
          <a:blip r:embed="rId4">
            <a:alphaModFix/>
          </a:blip>
          <a:srcRect b="15860" l="0" r="0" t="0"/>
          <a:stretch/>
        </p:blipFill>
        <p:spPr>
          <a:xfrm>
            <a:off x="3810000" y="2418000"/>
            <a:ext cx="5268675" cy="18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1"/>
          <p:cNvSpPr txBox="1"/>
          <p:nvPr/>
        </p:nvSpPr>
        <p:spPr>
          <a:xfrm>
            <a:off x="457200" y="3077925"/>
            <a:ext cx="27921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Modification du type de la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propriété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4825100" y="4218200"/>
            <a:ext cx="33012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Utilisation du GSN properties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dans le diagramme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6" name="Google Shape;32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647800" y="592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135950" y="1642750"/>
            <a:ext cx="70137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La création de l’éditeur graphique entre dans le cadre du projet FACE (pour l’automobile) ainsi que le projet AMASS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Besoin de mettre en place un éditeur d’argumentation de </a:t>
            </a:r>
            <a:r>
              <a:rPr lang="fr" sz="1500">
                <a:solidFill>
                  <a:srgbClr val="000000"/>
                </a:solidFill>
              </a:rPr>
              <a:t>sûreté</a:t>
            </a:r>
            <a:r>
              <a:rPr lang="fr" sz="1500">
                <a:solidFill>
                  <a:srgbClr val="000000"/>
                </a:solidFill>
              </a:rPr>
              <a:t> de </a:t>
            </a:r>
            <a:r>
              <a:rPr lang="fr" sz="1500">
                <a:solidFill>
                  <a:srgbClr val="000000"/>
                </a:solidFill>
              </a:rPr>
              <a:t>fonctionnement basé sur le langage GSN	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100" y="44846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150" y="45126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/>
          <p:nvPr>
            <p:ph type="title"/>
          </p:nvPr>
        </p:nvSpPr>
        <p:spPr>
          <a:xfrm>
            <a:off x="574875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Palette </a:t>
            </a:r>
            <a:endParaRPr sz="4800"/>
          </a:p>
        </p:txBody>
      </p:sp>
      <p:sp>
        <p:nvSpPr>
          <p:cNvPr id="334" name="Google Shape;334;p3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97" y="1174350"/>
            <a:ext cx="35964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2"/>
          <p:cNvSpPr txBox="1"/>
          <p:nvPr/>
        </p:nvSpPr>
        <p:spPr>
          <a:xfrm>
            <a:off x="169125" y="4004475"/>
            <a:ext cx="4307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org.eclipse.papyrus.gsn.palette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7" name="Google Shape;3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>
            <p:ph type="title"/>
          </p:nvPr>
        </p:nvSpPr>
        <p:spPr>
          <a:xfrm>
            <a:off x="623325" y="567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 de la palette </a:t>
            </a:r>
            <a:endParaRPr/>
          </a:p>
        </p:txBody>
      </p:sp>
      <p:pic>
        <p:nvPicPr>
          <p:cNvPr id="345" name="Google Shape;3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975" y="1004200"/>
            <a:ext cx="2337900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25" y="1062050"/>
            <a:ext cx="2478091" cy="3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0800" y="1225350"/>
            <a:ext cx="5274100" cy="13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3"/>
          <p:cNvSpPr txBox="1"/>
          <p:nvPr/>
        </p:nvSpPr>
        <p:spPr>
          <a:xfrm>
            <a:off x="-57150" y="4416900"/>
            <a:ext cx="33393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Définition des 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stéréotypes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 dans la palette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2667375" y="2797650"/>
            <a:ext cx="33393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Référence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 aux </a:t>
            </a:r>
            <a:r>
              <a:rPr i="1" lang="fr" sz="1500">
                <a:latin typeface="Lato"/>
                <a:ea typeface="Lato"/>
                <a:cs typeface="Lato"/>
                <a:sym typeface="Lato"/>
              </a:rPr>
              <a:t>Types</a:t>
            </a:r>
            <a:endParaRPr i="1"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définis dans</a:t>
            </a:r>
            <a:r>
              <a:rPr i="1" lang="fr" sz="1500">
                <a:latin typeface="Lato"/>
                <a:ea typeface="Lato"/>
                <a:cs typeface="Lato"/>
                <a:sym typeface="Lato"/>
              </a:rPr>
              <a:t> l’ElementTypes graphique</a:t>
            </a:r>
            <a:endParaRPr i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33"/>
          <p:cNvSpPr txBox="1"/>
          <p:nvPr/>
        </p:nvSpPr>
        <p:spPr>
          <a:xfrm>
            <a:off x="4546425" y="4503350"/>
            <a:ext cx="33393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Utilisation de la palette pour insérer les 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éléments </a:t>
            </a:r>
            <a:r>
              <a:rPr i="1" lang="fr" sz="1500">
                <a:latin typeface="Lato"/>
                <a:ea typeface="Lato"/>
                <a:cs typeface="Lato"/>
                <a:sym typeface="Lato"/>
              </a:rPr>
              <a:t>GSN</a:t>
            </a:r>
            <a:r>
              <a:rPr i="1" lang="fr" sz="1500">
                <a:latin typeface="Lato"/>
                <a:ea typeface="Lato"/>
                <a:cs typeface="Lato"/>
                <a:sym typeface="Lato"/>
              </a:rPr>
              <a:t> </a:t>
            </a:r>
            <a:endParaRPr i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/>
          <p:nvPr>
            <p:ph type="title"/>
          </p:nvPr>
        </p:nvSpPr>
        <p:spPr>
          <a:xfrm>
            <a:off x="244925" y="1352625"/>
            <a:ext cx="4172100" cy="19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Customization CSS </a:t>
            </a:r>
            <a:endParaRPr sz="3600"/>
          </a:p>
        </p:txBody>
      </p:sp>
      <p:sp>
        <p:nvSpPr>
          <p:cNvPr id="359" name="Google Shape;359;p3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97" y="1174350"/>
            <a:ext cx="35964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4"/>
          <p:cNvSpPr txBox="1"/>
          <p:nvPr/>
        </p:nvSpPr>
        <p:spPr>
          <a:xfrm>
            <a:off x="169125" y="4004475"/>
            <a:ext cx="4307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org.eclipse.papyrus.gsn.css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2" name="Google Shape;3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492675" y="592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extrait du code </a:t>
            </a:r>
            <a:r>
              <a:rPr i="1" lang="fr"/>
              <a:t>CSS</a:t>
            </a:r>
            <a:endParaRPr i="1"/>
          </a:p>
        </p:txBody>
      </p:sp>
      <p:sp>
        <p:nvSpPr>
          <p:cNvPr id="370" name="Google Shape;370;p35"/>
          <p:cNvSpPr txBox="1"/>
          <p:nvPr>
            <p:ph idx="1" type="body"/>
          </p:nvPr>
        </p:nvSpPr>
        <p:spPr>
          <a:xfrm>
            <a:off x="65900" y="1531325"/>
            <a:ext cx="7738500" cy="3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Différent du CSS classique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Création</a:t>
            </a:r>
            <a:r>
              <a:rPr lang="fr" sz="1500">
                <a:solidFill>
                  <a:srgbClr val="000000"/>
                </a:solidFill>
              </a:rPr>
              <a:t> des images SVG à l’aide un éditeur en ligne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Qualité des images </a:t>
            </a:r>
            <a:r>
              <a:rPr lang="fr" sz="1500">
                <a:solidFill>
                  <a:srgbClr val="000000"/>
                </a:solidFill>
              </a:rPr>
              <a:t> ( forme graphique vectorielle )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Format SVG basé sur XML  ( P</a:t>
            </a:r>
            <a:r>
              <a:rPr lang="fr" sz="1500">
                <a:solidFill>
                  <a:srgbClr val="000000"/>
                </a:solidFill>
              </a:rPr>
              <a:t>ossibilité d’étendre les formes )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371" name="Google Shape;371;p35"/>
          <p:cNvPicPr preferRelativeResize="0"/>
          <p:nvPr/>
        </p:nvPicPr>
        <p:blipFill rotWithShape="1">
          <a:blip r:embed="rId3">
            <a:alphaModFix/>
          </a:blip>
          <a:srcRect b="22700" l="4222" r="-2637" t="-18320"/>
          <a:stretch/>
        </p:blipFill>
        <p:spPr>
          <a:xfrm>
            <a:off x="247925" y="3971650"/>
            <a:ext cx="3588400" cy="5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9725" y="3448800"/>
            <a:ext cx="5463650" cy="4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5"/>
          <p:cNvSpPr txBox="1"/>
          <p:nvPr/>
        </p:nvSpPr>
        <p:spPr>
          <a:xfrm>
            <a:off x="5292125" y="3821450"/>
            <a:ext cx="205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latin typeface="Lato"/>
                <a:ea typeface="Lato"/>
                <a:cs typeface="Lato"/>
                <a:sym typeface="Lato"/>
              </a:rPr>
              <a:t>Utilisation de la forme solution.svg en appliquant le </a:t>
            </a:r>
            <a:r>
              <a:rPr b="1" lang="fr" sz="900">
                <a:latin typeface="Lato"/>
                <a:ea typeface="Lato"/>
                <a:cs typeface="Lato"/>
                <a:sym typeface="Lato"/>
              </a:rPr>
              <a:t>stéréotype</a:t>
            </a:r>
            <a:r>
              <a:rPr b="1" lang="fr" sz="900">
                <a:latin typeface="Lato"/>
                <a:ea typeface="Lato"/>
                <a:cs typeface="Lato"/>
                <a:sym typeface="Lato"/>
              </a:rPr>
              <a:t> solution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838200" y="4585025"/>
            <a:ext cx="205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latin typeface="Lato"/>
                <a:ea typeface="Lato"/>
                <a:cs typeface="Lato"/>
                <a:sym typeface="Lato"/>
              </a:rPr>
              <a:t>L’affichage de la forme graphique 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type="title"/>
          </p:nvPr>
        </p:nvSpPr>
        <p:spPr>
          <a:xfrm>
            <a:off x="566175" y="551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Formes </a:t>
            </a:r>
            <a:r>
              <a:rPr i="1" lang="fr"/>
              <a:t>GSN</a:t>
            </a:r>
            <a:r>
              <a:rPr lang="fr"/>
              <a:t> </a:t>
            </a:r>
            <a:endParaRPr/>
          </a:p>
        </p:txBody>
      </p:sp>
      <p:sp>
        <p:nvSpPr>
          <p:cNvPr id="383" name="Google Shape;383;p36"/>
          <p:cNvSpPr txBox="1"/>
          <p:nvPr>
            <p:ph idx="1" type="body"/>
          </p:nvPr>
        </p:nvSpPr>
        <p:spPr>
          <a:xfrm>
            <a:off x="305900" y="1370850"/>
            <a:ext cx="88380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            </a:t>
            </a:r>
            <a:r>
              <a:rPr i="1" lang="fr">
                <a:solidFill>
                  <a:srgbClr val="000000"/>
                </a:solidFill>
              </a:rPr>
              <a:t>   Goal                                                  Undevelopped	                         Uninstantiated                        </a:t>
            </a:r>
            <a:r>
              <a:rPr i="1" lang="fr">
                <a:solidFill>
                  <a:srgbClr val="000000"/>
                </a:solidFill>
              </a:rPr>
              <a:t>Undevelopped + Uninstantiated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</a:rPr>
              <a:t>Utilisation des formes SVG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500">
                <a:solidFill>
                  <a:srgbClr val="000000"/>
                </a:solidFill>
              </a:rPr>
              <a:t>Modification des propriétés 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384" name="Google Shape;3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13" y="1400525"/>
            <a:ext cx="15144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0200" y="1433863"/>
            <a:ext cx="139065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4625" y="1433863"/>
            <a:ext cx="14478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5175" y="1433875"/>
            <a:ext cx="14859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5175" y="3831775"/>
            <a:ext cx="25336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"/>
          <p:cNvSpPr txBox="1"/>
          <p:nvPr>
            <p:ph type="title"/>
          </p:nvPr>
        </p:nvSpPr>
        <p:spPr>
          <a:xfrm>
            <a:off x="146950" y="1318650"/>
            <a:ext cx="38838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Architecture</a:t>
            </a:r>
            <a:endParaRPr sz="4800"/>
          </a:p>
        </p:txBody>
      </p:sp>
      <p:sp>
        <p:nvSpPr>
          <p:cNvPr id="397" name="Google Shape;397;p3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647" y="1181725"/>
            <a:ext cx="35964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7"/>
          <p:cNvSpPr txBox="1"/>
          <p:nvPr/>
        </p:nvSpPr>
        <p:spPr>
          <a:xfrm>
            <a:off x="169125" y="4004475"/>
            <a:ext cx="4307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org.eclipse.papyrus.gsn.architecture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0" name="Google Shape;40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"/>
          <p:cNvSpPr txBox="1"/>
          <p:nvPr>
            <p:ph type="title"/>
          </p:nvPr>
        </p:nvSpPr>
        <p:spPr>
          <a:xfrm>
            <a:off x="48450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Concepts de base </a:t>
            </a:r>
            <a:endParaRPr/>
          </a:p>
        </p:txBody>
      </p:sp>
      <p:sp>
        <p:nvSpPr>
          <p:cNvPr id="408" name="Google Shape;408;p38"/>
          <p:cNvSpPr txBox="1"/>
          <p:nvPr>
            <p:ph idx="1" type="body"/>
          </p:nvPr>
        </p:nvSpPr>
        <p:spPr>
          <a:xfrm>
            <a:off x="156475" y="1195250"/>
            <a:ext cx="7611000" cy="3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500" u="sng">
                <a:solidFill>
                  <a:srgbClr val="000000"/>
                </a:solidFill>
              </a:rPr>
              <a:t>Viewpoint : </a:t>
            </a:r>
            <a:r>
              <a:rPr lang="fr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</a:rPr>
              <a:t>Définitions des nouveau types , diagram , des figures et une palette pour implémenter des vue spécifiques à un langage donnée 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</a:rPr>
              <a:t>Contraindre l’ensemble des diagrammes à une classe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</a:rPr>
              <a:t>d'utilisateurs.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fr" sz="1500" u="sng">
                <a:solidFill>
                  <a:srgbClr val="000000"/>
                </a:solidFill>
              </a:rPr>
              <a:t>Stakeholder</a:t>
            </a:r>
            <a:r>
              <a:rPr b="1" i="1" lang="fr" sz="1500" u="sng">
                <a:solidFill>
                  <a:srgbClr val="000000"/>
                </a:solidFill>
              </a:rPr>
              <a:t> : </a:t>
            </a:r>
            <a:endParaRPr b="1" i="1" sz="15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0000"/>
                </a:solidFill>
              </a:rPr>
              <a:t>La classe des utilisateurs qui utilisent le viewpoint.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fr" sz="1500" u="sng">
                <a:solidFill>
                  <a:srgbClr val="000000"/>
                </a:solidFill>
              </a:rPr>
              <a:t>Diagram : </a:t>
            </a:r>
            <a:endParaRPr b="1" i="1" sz="15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500">
                <a:solidFill>
                  <a:srgbClr val="000000"/>
                </a:solidFill>
              </a:rPr>
              <a:t>l’environnement utilisé pour appliquer les actions et les modèles liés au Viewpoint. 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409" name="Google Shape;409;p38"/>
          <p:cNvPicPr preferRelativeResize="0"/>
          <p:nvPr/>
        </p:nvPicPr>
        <p:blipFill rotWithShape="1">
          <a:blip r:embed="rId3">
            <a:alphaModFix/>
          </a:blip>
          <a:srcRect b="0" l="0" r="29323" t="0"/>
          <a:stretch/>
        </p:blipFill>
        <p:spPr>
          <a:xfrm>
            <a:off x="4906674" y="2407450"/>
            <a:ext cx="3920376" cy="18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/>
          <p:nvPr>
            <p:ph type="title"/>
          </p:nvPr>
        </p:nvSpPr>
        <p:spPr>
          <a:xfrm>
            <a:off x="615150" y="551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du projet </a:t>
            </a:r>
            <a:endParaRPr/>
          </a:p>
        </p:txBody>
      </p:sp>
      <p:pic>
        <p:nvPicPr>
          <p:cNvPr id="418" name="Google Shape;4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0" y="1486400"/>
            <a:ext cx="5387849" cy="30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9"/>
          <p:cNvSpPr txBox="1"/>
          <p:nvPr/>
        </p:nvSpPr>
        <p:spPr>
          <a:xfrm>
            <a:off x="5791025" y="1611650"/>
            <a:ext cx="3002100" cy="29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39"/>
          <p:cNvSpPr txBox="1"/>
          <p:nvPr/>
        </p:nvSpPr>
        <p:spPr>
          <a:xfrm>
            <a:off x="5587525" y="1495875"/>
            <a:ext cx="3443700" cy="29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Regroupement des ressources et plugins dans la même architecture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fr" sz="1500">
                <a:latin typeface="Lato"/>
                <a:ea typeface="Lato"/>
                <a:cs typeface="Lato"/>
                <a:sym typeface="Lato"/>
              </a:rPr>
              <a:t>Ce plugin est 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indispensable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 pour appliquer :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500">
                <a:latin typeface="Lato"/>
                <a:ea typeface="Lato"/>
                <a:cs typeface="Lato"/>
                <a:sym typeface="Lato"/>
              </a:rPr>
              <a:t>Les </a:t>
            </a:r>
            <a:r>
              <a:rPr i="1" lang="fr" sz="1500">
                <a:latin typeface="Lato"/>
                <a:ea typeface="Lato"/>
                <a:cs typeface="Lato"/>
                <a:sym typeface="Lato"/>
              </a:rPr>
              <a:t>stéréotypes</a:t>
            </a:r>
            <a:r>
              <a:rPr i="1" lang="fr" sz="1500">
                <a:latin typeface="Lato"/>
                <a:ea typeface="Lato"/>
                <a:cs typeface="Lato"/>
                <a:sym typeface="Lato"/>
              </a:rPr>
              <a:t> </a:t>
            </a:r>
            <a:endParaRPr i="1" sz="15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500">
                <a:latin typeface="Lato"/>
                <a:ea typeface="Lato"/>
                <a:cs typeface="Lato"/>
                <a:sym typeface="Lato"/>
              </a:rPr>
              <a:t>Les propriétés </a:t>
            </a:r>
            <a:endParaRPr i="1" sz="15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500">
                <a:latin typeface="Lato"/>
                <a:ea typeface="Lato"/>
                <a:cs typeface="Lato"/>
                <a:sym typeface="Lato"/>
              </a:rPr>
              <a:t>Le menu new child </a:t>
            </a:r>
            <a:endParaRPr i="1" sz="15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500">
                <a:latin typeface="Lato"/>
                <a:ea typeface="Lato"/>
                <a:cs typeface="Lato"/>
                <a:sym typeface="Lato"/>
              </a:rPr>
              <a:t>La palette </a:t>
            </a:r>
            <a:endParaRPr i="1" sz="15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500">
                <a:latin typeface="Lato"/>
                <a:ea typeface="Lato"/>
                <a:cs typeface="Lato"/>
                <a:sym typeface="Lato"/>
              </a:rPr>
              <a:t>Les formes graphiques et CSS </a:t>
            </a:r>
            <a:endParaRPr i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1" name="Google Shape;4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Patterns</a:t>
            </a:r>
            <a:endParaRPr sz="4800"/>
          </a:p>
        </p:txBody>
      </p:sp>
      <p:pic>
        <p:nvPicPr>
          <p:cNvPr id="429" name="Google Shape;4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97" y="1174350"/>
            <a:ext cx="35964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0"/>
          <p:cNvSpPr txBox="1"/>
          <p:nvPr/>
        </p:nvSpPr>
        <p:spPr>
          <a:xfrm>
            <a:off x="169125" y="4004475"/>
            <a:ext cx="4307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org.eclipse.papyrus.gsn.pattern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1" name="Google Shape;43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"/>
          <p:cNvSpPr txBox="1"/>
          <p:nvPr>
            <p:ph type="title"/>
          </p:nvPr>
        </p:nvSpPr>
        <p:spPr>
          <a:xfrm>
            <a:off x="418425" y="50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Implémentation des patterns</a:t>
            </a:r>
            <a:endParaRPr/>
          </a:p>
        </p:txBody>
      </p:sp>
      <p:sp>
        <p:nvSpPr>
          <p:cNvPr id="439" name="Google Shape;439;p41"/>
          <p:cNvSpPr txBox="1"/>
          <p:nvPr>
            <p:ph idx="1" type="body"/>
          </p:nvPr>
        </p:nvSpPr>
        <p:spPr>
          <a:xfrm>
            <a:off x="295325" y="199503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Création d’un plugin dans une instance du projet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Implémentation de chaque patterns dans un package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Intégration du plugin dans le projet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440" name="Google Shape;4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1"/>
          <p:cNvPicPr preferRelativeResize="0"/>
          <p:nvPr/>
        </p:nvPicPr>
        <p:blipFill rotWithShape="1">
          <a:blip r:embed="rId5">
            <a:alphaModFix/>
          </a:blip>
          <a:srcRect b="0" l="0" r="19328" t="0"/>
          <a:stretch/>
        </p:blipFill>
        <p:spPr>
          <a:xfrm>
            <a:off x="5328100" y="613750"/>
            <a:ext cx="3583000" cy="36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558000" y="592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 Goal Structuring Notation</a:t>
            </a:r>
            <a:endParaRPr i="1"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9450" y="2078875"/>
            <a:ext cx="6678600" cy="22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Langage permettant de modéliser graphiquement des cas d’assurances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Aide à fournir une assurance de propriétés critiques des systèmes 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"/>
          <p:cNvSpPr txBox="1"/>
          <p:nvPr>
            <p:ph idx="1" type="body"/>
          </p:nvPr>
        </p:nvSpPr>
        <p:spPr>
          <a:xfrm>
            <a:off x="310475" y="1914850"/>
            <a:ext cx="4527000" cy="31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Création d’un projet Papyrus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Importation des patterns GSN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Copie du pattern dans le projet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Modification du modèle par l’utilisateur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449" name="Google Shape;4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150" y="869175"/>
            <a:ext cx="4030500" cy="3160141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2"/>
          <p:cNvSpPr txBox="1"/>
          <p:nvPr>
            <p:ph type="title"/>
          </p:nvPr>
        </p:nvSpPr>
        <p:spPr>
          <a:xfrm>
            <a:off x="264175" y="481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Chargement des patterns</a:t>
            </a:r>
            <a:endParaRPr/>
          </a:p>
        </p:txBody>
      </p:sp>
      <p:pic>
        <p:nvPicPr>
          <p:cNvPr id="451" name="Google Shape;45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3"/>
          <p:cNvSpPr txBox="1"/>
          <p:nvPr>
            <p:ph type="title"/>
          </p:nvPr>
        </p:nvSpPr>
        <p:spPr>
          <a:xfrm>
            <a:off x="1277000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Help</a:t>
            </a:r>
            <a:endParaRPr sz="4800"/>
          </a:p>
        </p:txBody>
      </p:sp>
      <p:sp>
        <p:nvSpPr>
          <p:cNvPr id="459" name="Google Shape;459;p4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97" y="1174350"/>
            <a:ext cx="35964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3"/>
          <p:cNvSpPr txBox="1"/>
          <p:nvPr/>
        </p:nvSpPr>
        <p:spPr>
          <a:xfrm>
            <a:off x="169125" y="4004475"/>
            <a:ext cx="4307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org.eclipse.papyrus.gsn.help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2" name="Google Shape;46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72" name="Google Shape;47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088" y="623875"/>
            <a:ext cx="7743825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4"/>
          <p:cNvSpPr txBox="1"/>
          <p:nvPr>
            <p:ph idx="1" type="body"/>
          </p:nvPr>
        </p:nvSpPr>
        <p:spPr>
          <a:xfrm>
            <a:off x="723300" y="454142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Intégration de la documentation Utilisateur au menu Help Eclipse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"/>
          <p:cNvSpPr txBox="1"/>
          <p:nvPr>
            <p:ph type="title"/>
          </p:nvPr>
        </p:nvSpPr>
        <p:spPr>
          <a:xfrm>
            <a:off x="73475" y="767450"/>
            <a:ext cx="4425000" cy="27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Améliorations envisageables</a:t>
            </a:r>
            <a:endParaRPr sz="4800"/>
          </a:p>
        </p:txBody>
      </p:sp>
      <p:sp>
        <p:nvSpPr>
          <p:cNvPr id="479" name="Google Shape;479;p4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97" y="1174350"/>
            <a:ext cx="35964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>
            <p:ph type="title"/>
          </p:nvPr>
        </p:nvSpPr>
        <p:spPr>
          <a:xfrm>
            <a:off x="517175" y="559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Améliorations envisageables </a:t>
            </a:r>
            <a:endParaRPr/>
          </a:p>
        </p:txBody>
      </p:sp>
      <p:sp>
        <p:nvSpPr>
          <p:cNvPr id="489" name="Google Shape;489;p46"/>
          <p:cNvSpPr txBox="1"/>
          <p:nvPr>
            <p:ph idx="1" type="body"/>
          </p:nvPr>
        </p:nvSpPr>
        <p:spPr>
          <a:xfrm>
            <a:off x="664125" y="1537750"/>
            <a:ext cx="3759900" cy="25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Améliorer la représentation graphique des </a:t>
            </a:r>
            <a:r>
              <a:rPr lang="fr" sz="1500">
                <a:solidFill>
                  <a:srgbClr val="000000"/>
                </a:solidFill>
              </a:rPr>
              <a:t>éléments</a:t>
            </a:r>
            <a:r>
              <a:rPr lang="fr" sz="1500">
                <a:solidFill>
                  <a:srgbClr val="000000"/>
                </a:solidFill>
              </a:rPr>
              <a:t> du </a:t>
            </a:r>
            <a:r>
              <a:rPr i="1" lang="fr" sz="1500">
                <a:solidFill>
                  <a:srgbClr val="000000"/>
                </a:solidFill>
              </a:rPr>
              <a:t>GSN </a:t>
            </a:r>
            <a:endParaRPr i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fr" sz="1500">
                <a:solidFill>
                  <a:srgbClr val="000000"/>
                </a:solidFill>
              </a:rPr>
              <a:t>Trouver un moyen de représenter les associations de façon plus conforme au standard </a:t>
            </a:r>
            <a:r>
              <a:rPr i="1" lang="fr" sz="1500">
                <a:solidFill>
                  <a:srgbClr val="000000"/>
                </a:solidFill>
              </a:rPr>
              <a:t>GSN </a:t>
            </a:r>
            <a:endParaRPr i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>
              <a:solidFill>
                <a:srgbClr val="000000"/>
              </a:solidFill>
            </a:endParaRPr>
          </a:p>
        </p:txBody>
      </p:sp>
      <p:pic>
        <p:nvPicPr>
          <p:cNvPr id="490" name="Google Shape;4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025" y="1153188"/>
            <a:ext cx="15144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4031" y="3130885"/>
            <a:ext cx="899233" cy="441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4019" y="2599975"/>
            <a:ext cx="2831300" cy="13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6"/>
          <p:cNvSpPr txBox="1"/>
          <p:nvPr/>
        </p:nvSpPr>
        <p:spPr>
          <a:xfrm>
            <a:off x="5127625" y="4135750"/>
            <a:ext cx="14241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Lato"/>
                <a:ea typeface="Lato"/>
                <a:cs typeface="Lato"/>
                <a:sym typeface="Lato"/>
              </a:rPr>
              <a:t>Associations N-ary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46"/>
          <p:cNvSpPr txBox="1"/>
          <p:nvPr/>
        </p:nvSpPr>
        <p:spPr>
          <a:xfrm>
            <a:off x="7521400" y="3886650"/>
            <a:ext cx="14241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Lato"/>
                <a:ea typeface="Lato"/>
                <a:cs typeface="Lato"/>
                <a:sym typeface="Lato"/>
              </a:rPr>
              <a:t>Optional Associations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5" name="Google Shape;495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/>
          <p:cNvSpPr txBox="1"/>
          <p:nvPr>
            <p:ph type="title"/>
          </p:nvPr>
        </p:nvSpPr>
        <p:spPr>
          <a:xfrm>
            <a:off x="465350" y="1804325"/>
            <a:ext cx="4425000" cy="27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Démo</a:t>
            </a:r>
            <a:endParaRPr sz="4800"/>
          </a:p>
        </p:txBody>
      </p:sp>
      <p:sp>
        <p:nvSpPr>
          <p:cNvPr id="503" name="Google Shape;503;p4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04" name="Google Shape;5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747" y="1265250"/>
            <a:ext cx="35964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549825" y="575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du projet 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50" y="1413675"/>
            <a:ext cx="589597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6082750" y="2403850"/>
            <a:ext cx="28302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Plugins </a:t>
            </a:r>
            <a:r>
              <a:rPr b="1" i="1" lang="fr">
                <a:latin typeface="Lato"/>
                <a:ea typeface="Lato"/>
                <a:cs typeface="Lato"/>
                <a:sym typeface="Lato"/>
              </a:rPr>
              <a:t>“Eclipse” </a:t>
            </a:r>
            <a:endParaRPr b="1" i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Assurer la modularité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22475" y="2089425"/>
            <a:ext cx="44007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GSN Profile </a:t>
            </a:r>
            <a:endParaRPr sz="4800"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97" y="1174350"/>
            <a:ext cx="35964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169125" y="4004475"/>
            <a:ext cx="4307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org.eclipse.papyrus.gsn.profile</a:t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566175" y="559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Éléments GSN - package Core</a:t>
            </a:r>
            <a:endParaRPr i="1"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842590" y="1348850"/>
            <a:ext cx="1195800" cy="669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Goal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057757" y="1348850"/>
            <a:ext cx="1373100" cy="669300"/>
          </a:xfrm>
          <a:prstGeom prst="parallelogram">
            <a:avLst>
              <a:gd fmla="val 25000" name="adj"/>
            </a:avLst>
          </a:prstGeom>
          <a:solidFill>
            <a:srgbClr val="F3F3F3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Strategy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889255" y="2637670"/>
            <a:ext cx="1102200" cy="1102200"/>
          </a:xfrm>
          <a:prstGeom prst="ellipse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Solution</a:t>
            </a:r>
            <a:endParaRPr sz="1200"/>
          </a:p>
        </p:txBody>
      </p:sp>
      <p:sp>
        <p:nvSpPr>
          <p:cNvPr id="141" name="Google Shape;141;p18"/>
          <p:cNvSpPr/>
          <p:nvPr/>
        </p:nvSpPr>
        <p:spPr>
          <a:xfrm>
            <a:off x="3023705" y="2822227"/>
            <a:ext cx="1289400" cy="733500"/>
          </a:xfrm>
          <a:prstGeom prst="roundRect">
            <a:avLst>
              <a:gd fmla="val 50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696150" y="4249103"/>
            <a:ext cx="1488600" cy="595200"/>
          </a:xfrm>
          <a:prstGeom prst="ellipse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Justification</a:t>
            </a:r>
            <a:endParaRPr sz="1200"/>
          </a:p>
        </p:txBody>
      </p:sp>
      <p:sp>
        <p:nvSpPr>
          <p:cNvPr id="143" name="Google Shape;143;p18"/>
          <p:cNvSpPr txBox="1"/>
          <p:nvPr/>
        </p:nvSpPr>
        <p:spPr>
          <a:xfrm>
            <a:off x="1991081" y="4661263"/>
            <a:ext cx="237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2924070" y="4224358"/>
            <a:ext cx="1488600" cy="595200"/>
          </a:xfrm>
          <a:prstGeom prst="ellipse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Assumption</a:t>
            </a:r>
            <a:endParaRPr sz="1200"/>
          </a:p>
        </p:txBody>
      </p:sp>
      <p:sp>
        <p:nvSpPr>
          <p:cNvPr id="145" name="Google Shape;145;p18"/>
          <p:cNvSpPr txBox="1"/>
          <p:nvPr/>
        </p:nvSpPr>
        <p:spPr>
          <a:xfrm>
            <a:off x="4219001" y="4636517"/>
            <a:ext cx="237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5345350" y="1353563"/>
            <a:ext cx="37170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Propriétés: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Identifier: 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String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Statement: 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String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Undevelopped: 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Boolean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Uninstanciated: 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Boolean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566175" y="559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Éléments GSN - package Associations</a:t>
            </a:r>
            <a:endParaRPr i="1"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3663" y="1391672"/>
            <a:ext cx="1749775" cy="2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2732141" y="1641180"/>
            <a:ext cx="15453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SupportedBy</a:t>
            </a:r>
            <a:endParaRPr b="1"/>
          </a:p>
        </p:txBody>
      </p:sp>
      <p:sp>
        <p:nvSpPr>
          <p:cNvPr id="157" name="Google Shape;157;p19"/>
          <p:cNvSpPr txBox="1"/>
          <p:nvPr/>
        </p:nvSpPr>
        <p:spPr>
          <a:xfrm>
            <a:off x="5022791" y="1588525"/>
            <a:ext cx="15453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InContextOf</a:t>
            </a:r>
            <a:endParaRPr b="1"/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2791" y="1391669"/>
            <a:ext cx="1662286" cy="196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613" y="2588272"/>
            <a:ext cx="1749775" cy="2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/>
        </p:nvSpPr>
        <p:spPr>
          <a:xfrm>
            <a:off x="2516475" y="2837775"/>
            <a:ext cx="2305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Optionnal</a:t>
            </a:r>
            <a:r>
              <a:rPr b="1" lang="fr"/>
              <a:t>SupportedBy</a:t>
            </a:r>
            <a:endParaRPr b="1"/>
          </a:p>
        </p:txBody>
      </p:sp>
      <p:sp>
        <p:nvSpPr>
          <p:cNvPr id="161" name="Google Shape;161;p19"/>
          <p:cNvSpPr/>
          <p:nvPr/>
        </p:nvSpPr>
        <p:spPr>
          <a:xfrm>
            <a:off x="4101350" y="2637875"/>
            <a:ext cx="134100" cy="1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9050" y="4034372"/>
            <a:ext cx="1749775" cy="2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2458913" y="4367975"/>
            <a:ext cx="2305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N-ary</a:t>
            </a:r>
            <a:r>
              <a:rPr b="1" lang="fr"/>
              <a:t>SupportedBy</a:t>
            </a:r>
            <a:endParaRPr b="1"/>
          </a:p>
        </p:txBody>
      </p:sp>
      <p:sp>
        <p:nvSpPr>
          <p:cNvPr id="164" name="Google Shape;164;p19"/>
          <p:cNvSpPr/>
          <p:nvPr/>
        </p:nvSpPr>
        <p:spPr>
          <a:xfrm>
            <a:off x="4043788" y="4083975"/>
            <a:ext cx="134100" cy="134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3962213" y="4083975"/>
            <a:ext cx="249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5022791" y="2811450"/>
            <a:ext cx="15453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InContextOf</a:t>
            </a:r>
            <a:endParaRPr b="1"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2791" y="2614594"/>
            <a:ext cx="1662286" cy="19684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5022791" y="4231225"/>
            <a:ext cx="15453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InContextOf</a:t>
            </a:r>
            <a:endParaRPr b="1"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2791" y="4034369"/>
            <a:ext cx="1662286" cy="196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/>
          <p:nvPr/>
        </p:nvSpPr>
        <p:spPr>
          <a:xfrm>
            <a:off x="6316425" y="2645975"/>
            <a:ext cx="134100" cy="1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6222913" y="4083975"/>
            <a:ext cx="249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6314425" y="4065750"/>
            <a:ext cx="134100" cy="134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566175" y="559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Éléments GSN - package ModularExtensions</a:t>
            </a:r>
            <a:endParaRPr i="1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61640" y="2710925"/>
            <a:ext cx="1195800" cy="669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AwayGoal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2651380" y="2494470"/>
            <a:ext cx="1102200" cy="1102200"/>
          </a:xfrm>
          <a:prstGeom prst="ellipse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Away</a:t>
            </a:r>
            <a:r>
              <a:rPr lang="fr" sz="700"/>
              <a:t>Solution</a:t>
            </a:r>
            <a:endParaRPr sz="700"/>
          </a:p>
        </p:txBody>
      </p:sp>
      <p:sp>
        <p:nvSpPr>
          <p:cNvPr id="183" name="Google Shape;183;p20"/>
          <p:cNvSpPr/>
          <p:nvPr/>
        </p:nvSpPr>
        <p:spPr>
          <a:xfrm>
            <a:off x="4075005" y="2678827"/>
            <a:ext cx="1289400" cy="733500"/>
          </a:xfrm>
          <a:prstGeom prst="roundRect">
            <a:avLst>
              <a:gd fmla="val 50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Away</a:t>
            </a:r>
            <a:r>
              <a:rPr lang="fr" sz="1100"/>
              <a:t>Context</a:t>
            </a:r>
            <a:endParaRPr sz="1100"/>
          </a:p>
        </p:txBody>
      </p:sp>
      <p:sp>
        <p:nvSpPr>
          <p:cNvPr id="184" name="Google Shape;184;p20"/>
          <p:cNvSpPr txBox="1"/>
          <p:nvPr/>
        </p:nvSpPr>
        <p:spPr>
          <a:xfrm>
            <a:off x="5829300" y="2678825"/>
            <a:ext cx="28767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CoreElement + ModuleIdentifierReference: 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String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861640" y="1568100"/>
            <a:ext cx="1195800" cy="669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ModuleReference</a:t>
            </a:r>
            <a:endParaRPr sz="1000"/>
          </a:p>
        </p:txBody>
      </p:sp>
      <p:sp>
        <p:nvSpPr>
          <p:cNvPr id="186" name="Google Shape;186;p20"/>
          <p:cNvSpPr/>
          <p:nvPr/>
        </p:nvSpPr>
        <p:spPr>
          <a:xfrm>
            <a:off x="861646" y="1412100"/>
            <a:ext cx="681300" cy="15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7" name="Google Shape;187;p20"/>
          <p:cNvSpPr/>
          <p:nvPr/>
        </p:nvSpPr>
        <p:spPr>
          <a:xfrm>
            <a:off x="2347540" y="1537875"/>
            <a:ext cx="1195800" cy="669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Contract</a:t>
            </a:r>
            <a:r>
              <a:rPr lang="fr" sz="600"/>
              <a:t>ModuleReference</a:t>
            </a:r>
            <a:endParaRPr sz="600"/>
          </a:p>
        </p:txBody>
      </p:sp>
      <p:sp>
        <p:nvSpPr>
          <p:cNvPr id="188" name="Google Shape;188;p20"/>
          <p:cNvSpPr/>
          <p:nvPr/>
        </p:nvSpPr>
        <p:spPr>
          <a:xfrm>
            <a:off x="2347546" y="1381875"/>
            <a:ext cx="681300" cy="15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9" name="Google Shape;189;p20"/>
          <p:cNvSpPr/>
          <p:nvPr/>
        </p:nvSpPr>
        <p:spPr>
          <a:xfrm>
            <a:off x="2862046" y="2207175"/>
            <a:ext cx="681300" cy="15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0" name="Google Shape;190;p20"/>
          <p:cNvSpPr/>
          <p:nvPr/>
        </p:nvSpPr>
        <p:spPr>
          <a:xfrm>
            <a:off x="861640" y="4054125"/>
            <a:ext cx="1195800" cy="669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ModuleReference</a:t>
            </a:r>
            <a:endParaRPr sz="1000"/>
          </a:p>
        </p:txBody>
      </p:sp>
      <p:sp>
        <p:nvSpPr>
          <p:cNvPr id="191" name="Google Shape;191;p20"/>
          <p:cNvSpPr/>
          <p:nvPr/>
        </p:nvSpPr>
        <p:spPr>
          <a:xfrm>
            <a:off x="2347540" y="4023900"/>
            <a:ext cx="1195800" cy="669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ContractModuleReference</a:t>
            </a:r>
            <a:endParaRPr sz="600"/>
          </a:p>
        </p:txBody>
      </p:sp>
      <p:sp>
        <p:nvSpPr>
          <p:cNvPr id="192" name="Google Shape;192;p20"/>
          <p:cNvSpPr/>
          <p:nvPr/>
        </p:nvSpPr>
        <p:spPr>
          <a:xfrm>
            <a:off x="2862046" y="4693200"/>
            <a:ext cx="681300" cy="15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3" name="Google Shape;193;p20"/>
          <p:cNvSpPr/>
          <p:nvPr/>
        </p:nvSpPr>
        <p:spPr>
          <a:xfrm>
            <a:off x="861646" y="3898125"/>
            <a:ext cx="681300" cy="15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4" name="Google Shape;194;p20"/>
          <p:cNvSpPr/>
          <p:nvPr/>
        </p:nvSpPr>
        <p:spPr>
          <a:xfrm>
            <a:off x="2347546" y="3883975"/>
            <a:ext cx="681300" cy="15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5" name="Google Shape;195;p20"/>
          <p:cNvSpPr txBox="1"/>
          <p:nvPr/>
        </p:nvSpPr>
        <p:spPr>
          <a:xfrm>
            <a:off x="3990975" y="4147650"/>
            <a:ext cx="28767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Packages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525350" y="559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Implémentation des contraintes 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428450" y="3836950"/>
            <a:ext cx="7688700" cy="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package validators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intégration simple au code généré: </a:t>
            </a:r>
            <a:r>
              <a:rPr lang="fr">
                <a:latin typeface="Consolas"/>
                <a:ea typeface="Consolas"/>
                <a:cs typeface="Consolas"/>
                <a:sym typeface="Consolas"/>
              </a:rPr>
              <a:t>  ValidatorUtils.checkAndRegister(this)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100" y="4560825"/>
            <a:ext cx="421745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7150" y="4588850"/>
            <a:ext cx="889600" cy="3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990600" y="1495425"/>
            <a:ext cx="3438600" cy="21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InContextOf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Goal -&gt; Context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Goal -&gt; Assumption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Goal -&gt; Justification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Goal -&gt; AwayGoal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Goal -&gt; AwayContext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Goal -&gt; Module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Strategy -&gt; Context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Strategy -&gt; Assumption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Strategy -&gt; Justification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Strategy -&gt; AwayGoal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Strategy -&gt; AwayContext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Strategy -&gt; Module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4678550" y="1495425"/>
            <a:ext cx="3438600" cy="21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SupportedBy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Goal -&gt; Goal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Goal -&gt; Strategy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Goal -&gt; Solution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Goal -&gt; AwayGoal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Goal -&gt; AwaySolution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Goal -&gt; Module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Goal -&gt; ContractModule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Strategy -&gt; Goal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Strategy -&gt; AwayGoal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Strategy -&gt; AwaySolution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Strategy -&gt; Module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266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Strategy -&gt; Contract</a:t>
            </a:r>
            <a:r>
              <a:rPr lang="fr" sz="600">
                <a:latin typeface="Lato"/>
                <a:ea typeface="Lato"/>
                <a:cs typeface="Lato"/>
                <a:sym typeface="Lato"/>
              </a:rPr>
              <a:t>Modul</a:t>
            </a:r>
            <a:r>
              <a:rPr lang="fr" sz="800">
                <a:latin typeface="Lato"/>
                <a:ea typeface="Lato"/>
                <a:cs typeface="Lato"/>
                <a:sym typeface="Lato"/>
              </a:rPr>
              <a:t>e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