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76" d="100"/>
          <a:sy n="76" d="100"/>
        </p:scale>
        <p:origin x="72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E69D75-8B4B-EF72-BCA1-37068C61DA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75C7AA3-9AEE-92FF-EBD1-2BC8538E72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2B1BD00-2A5A-44DD-AB0D-6CC385C6C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FBC08-F380-4280-8C51-9C8AA58289BB}" type="datetimeFigureOut">
              <a:rPr lang="fr-FR" smtClean="0"/>
              <a:t>23/01/2023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BF81C4B-F3F1-2FCD-960E-7B0C2119D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A3A9545-0C89-DE02-6970-6FB9DA0DB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D0047-DBBA-4790-8BD6-8D3E3094379A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09072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3AE051-4A8A-C353-CFEF-4CFE7363E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F966548-FFAC-B457-66E3-B3190C973D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4877FF9-0EB8-BD7D-A0F2-72A016D2C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FBC08-F380-4280-8C51-9C8AA58289BB}" type="datetimeFigureOut">
              <a:rPr lang="fr-FR" smtClean="0"/>
              <a:t>23/01/2023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B47FC17-AF7D-0096-79CC-26EF614C9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8E26F3E-E6CA-F909-CC49-E833E23A8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D0047-DBBA-4790-8BD6-8D3E3094379A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48384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741911A0-94BB-F888-0567-7087F14059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BE1B6A1-E574-A7E0-A737-BFE69DBDE3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29B3B1A-B175-FB02-0129-525DEE2C7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FBC08-F380-4280-8C51-9C8AA58289BB}" type="datetimeFigureOut">
              <a:rPr lang="fr-FR" smtClean="0"/>
              <a:t>23/01/2023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6FC206F-9E46-99D7-5DB7-31BFA6FA6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7182CF9-735B-8032-6970-F888D2A5F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D0047-DBBA-4790-8BD6-8D3E3094379A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80520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BCAFF2-76D0-F60B-AB63-469040B86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F1FB02D-7C7D-6DCA-B17A-63028DF21A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FB11886-4E97-F41C-8465-6840F5683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FBC08-F380-4280-8C51-9C8AA58289BB}" type="datetimeFigureOut">
              <a:rPr lang="fr-FR" smtClean="0"/>
              <a:t>23/01/2023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CF013FB-9168-A289-5A83-853E4A1A2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BB68264-2B64-4AEE-0D06-D6FBDD3F1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D0047-DBBA-4790-8BD6-8D3E3094379A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57328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05E779-8820-E56A-3339-41FF4F308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5E46019-D963-9155-7982-F97E338E58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B6F096F-CE8A-E0EC-8690-A5CE08C93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FBC08-F380-4280-8C51-9C8AA58289BB}" type="datetimeFigureOut">
              <a:rPr lang="fr-FR" smtClean="0"/>
              <a:t>23/01/2023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CA90762-993F-B627-4F16-383C2A27C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278618E-F33E-529A-9C09-ED67877E6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D0047-DBBA-4790-8BD6-8D3E3094379A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72937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9F8A2B-80BB-A6CD-4B61-0F53A2BD3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24F4A8F-0066-6913-4444-6864780430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5E1B4B4-2AD3-2C8C-A95E-64E901E7FC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C3D0E9D-9109-C608-0C78-45E11A011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FBC08-F380-4280-8C51-9C8AA58289BB}" type="datetimeFigureOut">
              <a:rPr lang="fr-FR" smtClean="0"/>
              <a:t>23/01/2023</a:t>
            </a:fld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C32F128-0229-2A80-3184-644947340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9618F52-749E-42DC-B1F3-7A65A724A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D0047-DBBA-4790-8BD6-8D3E3094379A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49147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40975F-366F-1D17-03F2-57C6369DD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B4E0CB6-0799-12CF-8484-7BC26DD696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383B748-D1CD-FB85-B161-6CBC8A285E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A5FD41A-6A02-62CE-9ADB-9786D23A9E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254F0F8-75D2-62E8-98AA-BF098B69E1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DB0F629-AD0A-2A81-B1DE-094CEE2B0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FBC08-F380-4280-8C51-9C8AA58289BB}" type="datetimeFigureOut">
              <a:rPr lang="fr-FR" smtClean="0"/>
              <a:t>23/01/2023</a:t>
            </a:fld>
            <a:endParaRPr lang="fr-FR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695ACBAE-2A29-15F3-0386-7FA2AD7F4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3411FEA-87E0-0966-4BF8-B59CE4ED6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D0047-DBBA-4790-8BD6-8D3E3094379A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56341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6B92B8B-C84B-EDA5-1FEC-C163BD303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52A130F-AFA6-0319-689E-FE9628064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FBC08-F380-4280-8C51-9C8AA58289BB}" type="datetimeFigureOut">
              <a:rPr lang="fr-FR" smtClean="0"/>
              <a:t>23/01/2023</a:t>
            </a:fld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F3950EE-B115-E6FF-9169-81C32A2D5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81C1ED7-81F5-0369-C121-3A51F853B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D0047-DBBA-4790-8BD6-8D3E3094379A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88279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2A70CBA2-BF41-2802-104C-0532E487C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FBC08-F380-4280-8C51-9C8AA58289BB}" type="datetimeFigureOut">
              <a:rPr lang="fr-FR" smtClean="0"/>
              <a:t>23/01/2023</a:t>
            </a:fld>
            <a:endParaRPr lang="fr-FR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182DC6E-BE91-D1B1-5C6D-4CEE81929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A4702C8-CA38-342C-C1BD-B3D8D1880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D0047-DBBA-4790-8BD6-8D3E3094379A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69384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32E5E5-003D-BCB0-4238-B9695E4B5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0FFE85F-3724-3722-581F-465CA6379E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643F558-7C60-991F-53DB-FDEB199FFF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92B7988-AE08-30D9-5B40-74DF7FD5B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FBC08-F380-4280-8C51-9C8AA58289BB}" type="datetimeFigureOut">
              <a:rPr lang="fr-FR" smtClean="0"/>
              <a:t>23/01/2023</a:t>
            </a:fld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04307B5-2B79-392D-0D12-55B11BDD4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CED60B1-6B86-9D8E-5AF9-ECC675446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D0047-DBBA-4790-8BD6-8D3E3094379A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42443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28A1CB-8D8A-95CB-28A0-6026E491C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BBA1A40-624A-E5C5-E074-8A5495B8FA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21233E6-8D5E-A338-D56F-A6722417F8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5132F82-A3E7-0BE8-2F28-C234059D8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FBC08-F380-4280-8C51-9C8AA58289BB}" type="datetimeFigureOut">
              <a:rPr lang="fr-FR" smtClean="0"/>
              <a:t>23/01/2023</a:t>
            </a:fld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CFBF3FB-4F2D-2324-F9F1-904DD8893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D85A729-3DFA-7D2D-AAC1-AAAA78689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D0047-DBBA-4790-8BD6-8D3E3094379A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68077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ABC282A-DAF5-CA27-C345-5745BCED0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ADC847D-EBFF-BA42-8700-31AF7BE229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5B041BE-40A5-D59C-A7A3-5F8241294C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4FBC08-F380-4280-8C51-9C8AA58289BB}" type="datetimeFigureOut">
              <a:rPr lang="fr-FR" smtClean="0"/>
              <a:t>23/01/2023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1245D26-1D44-0005-0909-A0CE095C63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B7A0E6D-E5F2-B09D-4B96-6D57777E33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6D0047-DBBA-4790-8BD6-8D3E3094379A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37092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A17E82-CE5F-F0F3-6BEF-4AEABE89A1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ERPG5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00EB86A-2716-D81D-0F60-C4A35A7E77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Berrah Mohamed</a:t>
            </a:r>
          </a:p>
        </p:txBody>
      </p:sp>
    </p:spTree>
    <p:extLst>
      <p:ext uri="{BB962C8B-B14F-4D97-AF65-F5344CB8AC3E}">
        <p14:creationId xmlns:p14="http://schemas.microsoft.com/office/powerpoint/2010/main" val="2738996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16F9E488-0718-4E1E-9D12-26779F606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33">
            <a:extLst>
              <a:ext uri="{FF2B5EF4-FFF2-40B4-BE49-F238E27FC236}">
                <a16:creationId xmlns:a16="http://schemas.microsoft.com/office/drawing/2014/main" id="{CE708407-D01D-4E57-8998-FF799DBC3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7DFDB28-AD86-F00B-5E24-8CD173992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559" y="1848562"/>
            <a:ext cx="3554226" cy="2663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1. Odoo - Appartement</a:t>
            </a:r>
          </a:p>
        </p:txBody>
      </p:sp>
      <p:grpSp>
        <p:nvGrpSpPr>
          <p:cNvPr id="43" name="Group 35">
            <a:extLst>
              <a:ext uri="{FF2B5EF4-FFF2-40B4-BE49-F238E27FC236}">
                <a16:creationId xmlns:a16="http://schemas.microsoft.com/office/drawing/2014/main" id="{7F963B07-5C9E-478C-A53E-B6F5B4A789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37" name="Freeform 5">
              <a:extLst>
                <a:ext uri="{FF2B5EF4-FFF2-40B4-BE49-F238E27FC236}">
                  <a16:creationId xmlns:a16="http://schemas.microsoft.com/office/drawing/2014/main" id="{A152F29E-C625-4313-96BF-5675B357C0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4" name="Freeform 5">
              <a:extLst>
                <a:ext uri="{FF2B5EF4-FFF2-40B4-BE49-F238E27FC236}">
                  <a16:creationId xmlns:a16="http://schemas.microsoft.com/office/drawing/2014/main" id="{C2A5CB78-6497-4151-83B6-568BD27EC5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8" name="ZoneTexte 7">
            <a:extLst>
              <a:ext uri="{FF2B5EF4-FFF2-40B4-BE49-F238E27FC236}">
                <a16:creationId xmlns:a16="http://schemas.microsoft.com/office/drawing/2014/main" id="{26C3F000-1836-D82A-6517-C25D6965EA97}"/>
              </a:ext>
            </a:extLst>
          </p:cNvPr>
          <p:cNvSpPr txBox="1"/>
          <p:nvPr/>
        </p:nvSpPr>
        <p:spPr>
          <a:xfrm>
            <a:off x="3848100" y="151179"/>
            <a:ext cx="8343900" cy="670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Appartement</a:t>
            </a:r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models</a:t>
            </a:r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_name</a:t>
            </a:r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'realtor.appartement'</a:t>
            </a:r>
            <a:endParaRPr lang="fr-FR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_description</a:t>
            </a:r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'Un appartement'</a:t>
            </a:r>
            <a:endParaRPr lang="fr-FR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fields.Char( </a:t>
            </a:r>
            <a:r>
              <a:rPr lang="fr-F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required</a:t>
            </a:r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description</a:t>
            </a:r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fields.Text(</a:t>
            </a:r>
            <a:r>
              <a:rPr lang="fr-F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required</a:t>
            </a:r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fields.Binary( </a:t>
            </a:r>
            <a:r>
              <a:rPr lang="fr-F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required</a:t>
            </a:r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disponibility</a:t>
            </a:r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fields.Datetime( </a:t>
            </a:r>
            <a:r>
              <a:rPr lang="fr-F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required</a:t>
            </a:r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=( 	fields.Datetime.</a:t>
            </a:r>
            <a:r>
              <a:rPr lang="fr-FR" sz="1600" b="0" dirty="0">
                <a:solidFill>
                  <a:srgbClr val="D4D4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now</a:t>
            </a:r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+ </a:t>
            </a:r>
            <a:r>
              <a:rPr lang="fr-FR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relativedelta</a:t>
            </a:r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months</a:t>
            </a:r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=+</a:t>
            </a:r>
            <a:r>
              <a:rPr lang="fr-F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)), 	</a:t>
            </a:r>
            <a:r>
              <a:rPr lang="fr-F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readonly</a:t>
            </a:r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price</a:t>
            </a:r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fields.Float( </a:t>
            </a:r>
            <a:r>
              <a:rPr lang="fr-F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required</a:t>
            </a:r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fr-F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surface</a:t>
            </a:r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fields.Float( </a:t>
            </a:r>
            <a:r>
              <a:rPr lang="fr-F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required</a:t>
            </a:r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fr-F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terasseSurface</a:t>
            </a:r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fields.Float(</a:t>
            </a:r>
            <a:r>
              <a:rPr lang="fr-F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required</a:t>
            </a:r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totalSurface</a:t>
            </a:r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fields.Float(</a:t>
            </a:r>
            <a:r>
              <a:rPr lang="fr-F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compute</a:t>
            </a:r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'_total_surface'</a:t>
            </a:r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bestOfferName</a:t>
            </a:r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fields.Many2one(</a:t>
            </a:r>
            <a:r>
              <a:rPr lang="fr-F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'res.partner’</a:t>
            </a:r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ondelete</a:t>
            </a:r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'cascade'</a:t>
            </a:r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bestOfferAmount</a:t>
            </a:r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fields.Float(</a:t>
            </a:r>
            <a:r>
              <a:rPr lang="fr-F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required</a:t>
            </a:r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fr-FR" sz="1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</a:p>
          <a:p>
            <a:endParaRPr lang="fr-FR" sz="1500" dirty="0"/>
          </a:p>
        </p:txBody>
      </p:sp>
    </p:spTree>
    <p:extLst>
      <p:ext uri="{BB962C8B-B14F-4D97-AF65-F5344CB8AC3E}">
        <p14:creationId xmlns:p14="http://schemas.microsoft.com/office/powerpoint/2010/main" val="4270843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16F9E488-0718-4E1E-9D12-26779F606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33">
            <a:extLst>
              <a:ext uri="{FF2B5EF4-FFF2-40B4-BE49-F238E27FC236}">
                <a16:creationId xmlns:a16="http://schemas.microsoft.com/office/drawing/2014/main" id="{CE708407-D01D-4E57-8998-FF799DBC3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7DFDB28-AD86-F00B-5E24-8CD173992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23" y="1622066"/>
            <a:ext cx="3554226" cy="2663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</a:t>
            </a:r>
            <a:r>
              <a:rPr lang="en-US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. XMLRPC </a:t>
            </a:r>
            <a:br>
              <a:rPr lang="en-US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endParaRPr lang="en-US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43" name="Group 35">
            <a:extLst>
              <a:ext uri="{FF2B5EF4-FFF2-40B4-BE49-F238E27FC236}">
                <a16:creationId xmlns:a16="http://schemas.microsoft.com/office/drawing/2014/main" id="{7F963B07-5C9E-478C-A53E-B6F5B4A789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37" name="Freeform 5">
              <a:extLst>
                <a:ext uri="{FF2B5EF4-FFF2-40B4-BE49-F238E27FC236}">
                  <a16:creationId xmlns:a16="http://schemas.microsoft.com/office/drawing/2014/main" id="{A152F29E-C625-4313-96BF-5675B357C0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4" name="Freeform 5">
              <a:extLst>
                <a:ext uri="{FF2B5EF4-FFF2-40B4-BE49-F238E27FC236}">
                  <a16:creationId xmlns:a16="http://schemas.microsoft.com/office/drawing/2014/main" id="{C2A5CB78-6497-4151-83B6-568BD27EC5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8" name="ZoneTexte 7">
            <a:extLst>
              <a:ext uri="{FF2B5EF4-FFF2-40B4-BE49-F238E27FC236}">
                <a16:creationId xmlns:a16="http://schemas.microsoft.com/office/drawing/2014/main" id="{26C3F000-1836-D82A-6517-C25D6965EA97}"/>
              </a:ext>
            </a:extLst>
          </p:cNvPr>
          <p:cNvSpPr txBox="1"/>
          <p:nvPr/>
        </p:nvSpPr>
        <p:spPr>
          <a:xfrm>
            <a:off x="3594100" y="523656"/>
            <a:ext cx="8597900" cy="69557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username</a:t>
            </a:r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"g54381"</a:t>
            </a:r>
            <a:endParaRPr lang="fr-FR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password</a:t>
            </a:r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odoo</a:t>
            </a:r>
            <a:r>
              <a:rPr lang="fr-F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fr-FR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fr-F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"http://localhost:8069"</a:t>
            </a:r>
            <a:endParaRPr lang="fr-FR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odoo</a:t>
            </a:r>
            <a:r>
              <a:rPr lang="fr-F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fr-FR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fr-F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common</a:t>
            </a:r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xmlrpc.client.ServerProxy</a:t>
            </a:r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fr-F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fr-F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fr-FR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xmlrpc</a:t>
            </a:r>
            <a:r>
              <a:rPr lang="fr-F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/2/</a:t>
            </a:r>
            <a:r>
              <a:rPr lang="fr-FR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common</a:t>
            </a:r>
            <a:r>
              <a:rPr lang="fr-F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format</a:t>
            </a:r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  </a:t>
            </a:r>
            <a:r>
              <a:rPr lang="fr-F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allow_none</a:t>
            </a:r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b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fr-F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models</a:t>
            </a:r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xmlrpc.client.ServerProxy</a:t>
            </a:r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fr-F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fr-FR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xmlrpc</a:t>
            </a:r>
            <a:r>
              <a:rPr lang="fr-F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/2/</a:t>
            </a:r>
            <a:r>
              <a:rPr lang="fr-FR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lang="fr-F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format</a:t>
            </a:r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fr-F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allow_none</a:t>
            </a:r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fr-FR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uid</a:t>
            </a:r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common</a:t>
            </a:r>
            <a:r>
              <a:rPr lang="fr-F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.authenticate</a:t>
            </a:r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username</a:t>
            </a:r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password</a:t>
            </a:r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{})</a:t>
            </a:r>
          </a:p>
          <a:p>
            <a:endParaRPr lang="fr-FR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fr-F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partner</a:t>
            </a:r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models</a:t>
            </a:r>
            <a:r>
              <a:rPr lang="fr-F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.execute_kw</a:t>
            </a:r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uid</a:t>
            </a:r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password</a:t>
            </a:r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'res.partner'</a:t>
            </a:r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fr-F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[{</a:t>
            </a:r>
            <a:r>
              <a:rPr lang="fr-F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'name'</a:t>
            </a:r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F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,}]</a:t>
            </a:r>
          </a:p>
          <a:p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fr-FR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partner</a:t>
            </a:r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models</a:t>
            </a:r>
            <a:r>
              <a:rPr lang="fr-F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.execute_kw</a:t>
            </a:r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uid</a:t>
            </a:r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password</a:t>
            </a:r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'res.</a:t>
            </a:r>
            <a:r>
              <a:rPr lang="fr-FR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partner</a:t>
            </a:r>
            <a:r>
              <a:rPr lang="fr-F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fr-F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search_read</a:t>
            </a:r>
            <a:r>
              <a:rPr lang="fr-F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[[[</a:t>
            </a:r>
            <a:r>
              <a:rPr lang="fr-F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'name'</a:t>
            </a:r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'='</a:t>
            </a:r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]]]</a:t>
            </a:r>
          </a:p>
          <a:p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fr-FR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fr-FR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</a:p>
          <a:p>
            <a:endParaRPr lang="fr-FR" sz="1500" dirty="0"/>
          </a:p>
        </p:txBody>
      </p:sp>
    </p:spTree>
    <p:extLst>
      <p:ext uri="{BB962C8B-B14F-4D97-AF65-F5344CB8AC3E}">
        <p14:creationId xmlns:p14="http://schemas.microsoft.com/office/powerpoint/2010/main" val="3743367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16F9E488-0718-4E1E-9D12-26779F606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33">
            <a:extLst>
              <a:ext uri="{FF2B5EF4-FFF2-40B4-BE49-F238E27FC236}">
                <a16:creationId xmlns:a16="http://schemas.microsoft.com/office/drawing/2014/main" id="{CE708407-D01D-4E57-8998-FF799DBC3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7DFDB28-AD86-F00B-5E24-8CD173992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23" y="1622066"/>
            <a:ext cx="3554226" cy="2663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3. Architecture</a:t>
            </a:r>
            <a:br>
              <a:rPr lang="en-US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endParaRPr lang="en-US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43" name="Group 35">
            <a:extLst>
              <a:ext uri="{FF2B5EF4-FFF2-40B4-BE49-F238E27FC236}">
                <a16:creationId xmlns:a16="http://schemas.microsoft.com/office/drawing/2014/main" id="{7F963B07-5C9E-478C-A53E-B6F5B4A789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37" name="Freeform 5">
              <a:extLst>
                <a:ext uri="{FF2B5EF4-FFF2-40B4-BE49-F238E27FC236}">
                  <a16:creationId xmlns:a16="http://schemas.microsoft.com/office/drawing/2014/main" id="{A152F29E-C625-4313-96BF-5675B357C0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4" name="Freeform 5">
              <a:extLst>
                <a:ext uri="{FF2B5EF4-FFF2-40B4-BE49-F238E27FC236}">
                  <a16:creationId xmlns:a16="http://schemas.microsoft.com/office/drawing/2014/main" id="{C2A5CB78-6497-4151-83B6-568BD27EC5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4" name="Ellipse 3">
            <a:extLst>
              <a:ext uri="{FF2B5EF4-FFF2-40B4-BE49-F238E27FC236}">
                <a16:creationId xmlns:a16="http://schemas.microsoft.com/office/drawing/2014/main" id="{368F54D7-30C9-FF80-5528-947A82649AFA}"/>
              </a:ext>
            </a:extLst>
          </p:cNvPr>
          <p:cNvSpPr/>
          <p:nvPr/>
        </p:nvSpPr>
        <p:spPr>
          <a:xfrm>
            <a:off x="8897410" y="5180863"/>
            <a:ext cx="1612900" cy="148736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500" dirty="0">
                <a:latin typeface="Arial" panose="020B0604020202020204" pitchFamily="34" charset="0"/>
                <a:cs typeface="Arial" panose="020B0604020202020204" pitchFamily="34" charset="0"/>
              </a:rPr>
              <a:t>Odoo</a:t>
            </a: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DB193421-5E3E-B0B0-EDF3-0AC12820408B}"/>
              </a:ext>
            </a:extLst>
          </p:cNvPr>
          <p:cNvSpPr/>
          <p:nvPr/>
        </p:nvSpPr>
        <p:spPr>
          <a:xfrm>
            <a:off x="8897410" y="189771"/>
            <a:ext cx="1612900" cy="148736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300" dirty="0">
                <a:latin typeface="Arial" panose="020B0604020202020204" pitchFamily="34" charset="0"/>
                <a:cs typeface="Arial" panose="020B0604020202020204" pitchFamily="34" charset="0"/>
              </a:rPr>
              <a:t>Django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779BEF57-4799-CD4C-E4A8-799572DD31F9}"/>
              </a:ext>
            </a:extLst>
          </p:cNvPr>
          <p:cNvSpPr/>
          <p:nvPr/>
        </p:nvSpPr>
        <p:spPr>
          <a:xfrm>
            <a:off x="4831839" y="2685317"/>
            <a:ext cx="1612900" cy="148736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500" dirty="0">
                <a:latin typeface="Arial" panose="020B0604020202020204" pitchFamily="34" charset="0"/>
                <a:cs typeface="Arial" panose="020B0604020202020204" pitchFamily="34" charset="0"/>
              </a:rPr>
              <a:t>User</a:t>
            </a: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DD29A891-8D00-1FBA-4188-1DD7FE24E123}"/>
              </a:ext>
            </a:extLst>
          </p:cNvPr>
          <p:cNvSpPr/>
          <p:nvPr/>
        </p:nvSpPr>
        <p:spPr>
          <a:xfrm>
            <a:off x="7767110" y="2685317"/>
            <a:ext cx="1612900" cy="148736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500" dirty="0">
                <a:latin typeface="Arial" panose="020B0604020202020204" pitchFamily="34" charset="0"/>
                <a:cs typeface="Arial" panose="020B0604020202020204" pitchFamily="34" charset="0"/>
              </a:rPr>
              <a:t>Page</a:t>
            </a:r>
          </a:p>
        </p:txBody>
      </p: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E2F3C715-6B02-7FDA-F0B5-FBECEA6C05A5}"/>
              </a:ext>
            </a:extLst>
          </p:cNvPr>
          <p:cNvCxnSpPr>
            <a:stCxn id="7" idx="6"/>
            <a:endCxn id="13" idx="2"/>
          </p:cNvCxnSpPr>
          <p:nvPr/>
        </p:nvCxnSpPr>
        <p:spPr>
          <a:xfrm>
            <a:off x="6444739" y="3429000"/>
            <a:ext cx="1322371" cy="0"/>
          </a:xfrm>
          <a:prstGeom prst="straightConnector1">
            <a:avLst/>
          </a:prstGeom>
          <a:ln w="57150" cap="flat" cmpd="sng" algn="ctr">
            <a:solidFill>
              <a:schemeClr val="accent2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CCCB30E3-6649-7369-FDED-2767C3598AF3}"/>
              </a:ext>
            </a:extLst>
          </p:cNvPr>
          <p:cNvCxnSpPr>
            <a:cxnSpLocks/>
            <a:stCxn id="4" idx="0"/>
            <a:endCxn id="6" idx="4"/>
          </p:cNvCxnSpPr>
          <p:nvPr/>
        </p:nvCxnSpPr>
        <p:spPr>
          <a:xfrm flipV="1">
            <a:off x="9703860" y="1677137"/>
            <a:ext cx="0" cy="3503726"/>
          </a:xfrm>
          <a:prstGeom prst="straightConnector1">
            <a:avLst/>
          </a:prstGeom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6" name="Connecteur droit avec flèche 55">
            <a:extLst>
              <a:ext uri="{FF2B5EF4-FFF2-40B4-BE49-F238E27FC236}">
                <a16:creationId xmlns:a16="http://schemas.microsoft.com/office/drawing/2014/main" id="{6E4BCCC2-8B3A-CD76-7B9E-3AB3BF3101F6}"/>
              </a:ext>
            </a:extLst>
          </p:cNvPr>
          <p:cNvCxnSpPr>
            <a:cxnSpLocks/>
            <a:stCxn id="13" idx="0"/>
            <a:endCxn id="6" idx="3"/>
          </p:cNvCxnSpPr>
          <p:nvPr/>
        </p:nvCxnSpPr>
        <p:spPr>
          <a:xfrm flipV="1">
            <a:off x="8573560" y="1459317"/>
            <a:ext cx="560054" cy="1226000"/>
          </a:xfrm>
          <a:prstGeom prst="straightConnector1">
            <a:avLst/>
          </a:prstGeom>
          <a:ln w="57150" cap="flat" cmpd="sng" algn="ctr">
            <a:solidFill>
              <a:schemeClr val="accent2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9" name="ZoneTexte 58">
            <a:extLst>
              <a:ext uri="{FF2B5EF4-FFF2-40B4-BE49-F238E27FC236}">
                <a16:creationId xmlns:a16="http://schemas.microsoft.com/office/drawing/2014/main" id="{021BC54D-8552-9078-EDB1-8947A383FB12}"/>
              </a:ext>
            </a:extLst>
          </p:cNvPr>
          <p:cNvSpPr txBox="1"/>
          <p:nvPr/>
        </p:nvSpPr>
        <p:spPr>
          <a:xfrm>
            <a:off x="9217375" y="2718471"/>
            <a:ext cx="1292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XML-RPC</a:t>
            </a:r>
          </a:p>
        </p:txBody>
      </p:sp>
    </p:spTree>
    <p:extLst>
      <p:ext uri="{BB962C8B-B14F-4D97-AF65-F5344CB8AC3E}">
        <p14:creationId xmlns:p14="http://schemas.microsoft.com/office/powerpoint/2010/main" val="1851537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16F9E488-0718-4E1E-9D12-26779F606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33">
            <a:extLst>
              <a:ext uri="{FF2B5EF4-FFF2-40B4-BE49-F238E27FC236}">
                <a16:creationId xmlns:a16="http://schemas.microsoft.com/office/drawing/2014/main" id="{CE708407-D01D-4E57-8998-FF799DBC3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7DFDB28-AD86-F00B-5E24-8CD173992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559" y="1528834"/>
            <a:ext cx="3554226" cy="2663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4.1 Django - Login</a:t>
            </a:r>
          </a:p>
        </p:txBody>
      </p:sp>
      <p:grpSp>
        <p:nvGrpSpPr>
          <p:cNvPr id="43" name="Group 35">
            <a:extLst>
              <a:ext uri="{FF2B5EF4-FFF2-40B4-BE49-F238E27FC236}">
                <a16:creationId xmlns:a16="http://schemas.microsoft.com/office/drawing/2014/main" id="{7F963B07-5C9E-478C-A53E-B6F5B4A789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37" name="Freeform 5">
              <a:extLst>
                <a:ext uri="{FF2B5EF4-FFF2-40B4-BE49-F238E27FC236}">
                  <a16:creationId xmlns:a16="http://schemas.microsoft.com/office/drawing/2014/main" id="{A152F29E-C625-4313-96BF-5675B357C0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4" name="Freeform 5">
              <a:extLst>
                <a:ext uri="{FF2B5EF4-FFF2-40B4-BE49-F238E27FC236}">
                  <a16:creationId xmlns:a16="http://schemas.microsoft.com/office/drawing/2014/main" id="{C2A5CB78-6497-4151-83B6-568BD27EC5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" name="ZoneTexte 2">
            <a:extLst>
              <a:ext uri="{FF2B5EF4-FFF2-40B4-BE49-F238E27FC236}">
                <a16:creationId xmlns:a16="http://schemas.microsoft.com/office/drawing/2014/main" id="{FA953699-5BDC-0B67-798A-3F4DB15AA233}"/>
              </a:ext>
            </a:extLst>
          </p:cNvPr>
          <p:cNvSpPr txBox="1"/>
          <p:nvPr/>
        </p:nvSpPr>
        <p:spPr>
          <a:xfrm>
            <a:off x="3240852" y="563969"/>
            <a:ext cx="9276896" cy="58939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fr-F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3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log_in</a:t>
            </a:r>
            <a:r>
              <a:rPr lang="fr-F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3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request</a:t>
            </a:r>
            <a:r>
              <a:rPr lang="fr-F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fr-F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3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fr-F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3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request</a:t>
            </a:r>
            <a:r>
              <a:rPr lang="fr-FR" sz="13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.method</a:t>
            </a:r>
            <a:r>
              <a:rPr lang="fr-F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fr-FR" sz="13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'POST'</a:t>
            </a:r>
            <a:r>
              <a:rPr lang="fr-F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fr-F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sz="13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fr-F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sz="13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ConnexionForm</a:t>
            </a:r>
            <a:r>
              <a:rPr lang="fr-F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3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request</a:t>
            </a:r>
            <a:r>
              <a:rPr lang="fr-FR" sz="13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.POST</a:t>
            </a:r>
            <a:r>
              <a:rPr lang="fr-F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fr-F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sz="13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fr-F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3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fr-FR" sz="13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.is_valid</a:t>
            </a:r>
            <a:r>
              <a:rPr lang="fr-F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r>
              <a:rPr lang="fr-F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fr-FR" sz="13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fr-FR" sz="13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.clean</a:t>
            </a:r>
            <a:r>
              <a:rPr lang="fr-F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fr-F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fr-FR" sz="13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uid</a:t>
            </a:r>
            <a:r>
              <a:rPr lang="fr-F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sz="13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fr-FR" sz="13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.login</a:t>
            </a:r>
            <a:r>
              <a:rPr lang="fr-F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fr-F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fr-FR" sz="13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fr-F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3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uid</a:t>
            </a:r>
            <a:r>
              <a:rPr lang="fr-F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fr-F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fr-FR" sz="13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fr-F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sz="13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User.objects.filter</a:t>
            </a:r>
            <a:r>
              <a:rPr lang="fr-F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3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username</a:t>
            </a:r>
            <a:r>
              <a:rPr lang="fr-F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3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fr-FR" sz="13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.cleaned_data</a:t>
            </a:r>
            <a:r>
              <a:rPr lang="fr-F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fr-FR" sz="13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13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username</a:t>
            </a:r>
            <a:r>
              <a:rPr lang="fr-FR" sz="13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]).first()</a:t>
            </a:r>
          </a:p>
          <a:p>
            <a:r>
              <a:rPr lang="fr-F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fr-FR" sz="13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fr-F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fr-F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3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User.objects.filter</a:t>
            </a:r>
            <a:r>
              <a:rPr lang="fr-F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3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username</a:t>
            </a:r>
            <a:r>
              <a:rPr lang="fr-F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3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fr-FR" sz="13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.cleaned_data</a:t>
            </a:r>
            <a:r>
              <a:rPr lang="fr-F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fr-FR" sz="13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13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username</a:t>
            </a:r>
            <a:r>
              <a:rPr lang="fr-FR" sz="13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]).</a:t>
            </a:r>
            <a:r>
              <a:rPr lang="fr-FR" sz="13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exists</a:t>
            </a:r>
            <a:r>
              <a:rPr lang="fr-F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r>
              <a:rPr lang="fr-F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fr-FR" sz="13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fr-F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sz="13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User.objects.create_user</a:t>
            </a:r>
            <a:r>
              <a:rPr lang="fr-F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fr-F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fr-FR" sz="13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username</a:t>
            </a:r>
            <a:r>
              <a:rPr lang="fr-F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3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fr-FR" sz="13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.cleaned_data</a:t>
            </a:r>
            <a:r>
              <a:rPr lang="fr-F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fr-FR" sz="13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13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username</a:t>
            </a:r>
            <a:r>
              <a:rPr lang="fr-FR" sz="13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fr-F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 					    </a:t>
            </a:r>
            <a:r>
              <a:rPr lang="fr-FR" sz="13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password</a:t>
            </a:r>
            <a:r>
              <a:rPr lang="fr-F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3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fr-FR" sz="13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.cleaned_data</a:t>
            </a:r>
            <a:r>
              <a:rPr lang="fr-F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fr-FR" sz="13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13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password</a:t>
            </a:r>
            <a:r>
              <a:rPr lang="fr-FR" sz="13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fr-F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fr-FR" sz="1300" dirty="0">
                <a:solidFill>
                  <a:srgbClr val="D4D4D4"/>
                </a:solidFill>
                <a:latin typeface="Consolas" panose="020B0609020204030204" pitchFamily="49" charset="0"/>
              </a:rPr>
              <a:t>		</a:t>
            </a:r>
            <a:r>
              <a:rPr lang="fr-F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fr-F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fr-FR" sz="13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fr-FR" sz="13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.save</a:t>
            </a:r>
            <a:r>
              <a:rPr lang="fr-F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fr-F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login(</a:t>
            </a:r>
            <a:r>
              <a:rPr lang="fr-FR" sz="13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request</a:t>
            </a:r>
            <a:r>
              <a:rPr lang="fr-F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13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fr-F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fr-F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fr-FR" sz="13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connexion</a:t>
            </a:r>
            <a:r>
              <a:rPr lang="fr-F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sz="13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OdooConnexion.objects.filter</a:t>
            </a:r>
            <a:r>
              <a:rPr lang="fr-F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(**</a:t>
            </a:r>
            <a:r>
              <a:rPr lang="fr-FR" sz="13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fr-FR" sz="13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.cleaned_data</a:t>
            </a:r>
            <a:r>
              <a:rPr lang="fr-F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).first()</a:t>
            </a:r>
          </a:p>
          <a:p>
            <a:r>
              <a:rPr lang="fr-F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fr-FR" sz="13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fr-F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fr-F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3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connexion</a:t>
            </a:r>
            <a:r>
              <a:rPr lang="fr-F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fr-F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fr-FR" sz="13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connexion</a:t>
            </a:r>
            <a:r>
              <a:rPr lang="fr-F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sz="13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fr-FR" sz="13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.save</a:t>
            </a:r>
            <a:r>
              <a:rPr lang="fr-F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fr-F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fr-FR" sz="13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request</a:t>
            </a:r>
            <a:r>
              <a:rPr lang="fr-FR" sz="13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.session</a:t>
            </a:r>
            <a:r>
              <a:rPr lang="fr-F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fr-FR" sz="13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'id'</a:t>
            </a:r>
            <a:r>
              <a:rPr lang="fr-F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fr-FR" sz="13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connexion</a:t>
            </a:r>
            <a:r>
              <a:rPr lang="fr-F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.id</a:t>
            </a:r>
          </a:p>
          <a:p>
            <a:r>
              <a:rPr lang="fr-F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fr-FR" sz="13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fr-F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3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HttpResponseRedirect</a:t>
            </a:r>
            <a:r>
              <a:rPr lang="fr-F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(reverse(</a:t>
            </a:r>
            <a:r>
              <a:rPr lang="fr-FR" sz="13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13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odooApartment:home</a:t>
            </a:r>
            <a:r>
              <a:rPr lang="fr-FR" sz="13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fr-F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fr-FR" sz="13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fr-F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fr-F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fr-FR" sz="13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messages.error</a:t>
            </a:r>
            <a:r>
              <a:rPr lang="fr-F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3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request</a:t>
            </a:r>
            <a:r>
              <a:rPr lang="fr-F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13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13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Wrong</a:t>
            </a:r>
            <a:r>
              <a:rPr lang="fr-FR" sz="13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3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credentials</a:t>
            </a:r>
            <a:r>
              <a:rPr lang="fr-FR" sz="13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fr-F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fr-FR" sz="13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fr-F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3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HttpResponseRedirect</a:t>
            </a:r>
            <a:r>
              <a:rPr lang="fr-F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(reverse(</a:t>
            </a:r>
            <a:r>
              <a:rPr lang="fr-FR" sz="13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13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odooConnexion:index</a:t>
            </a:r>
            <a:r>
              <a:rPr lang="fr-FR" sz="13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fr-F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sz="13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fr-F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fr-F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fr-FR" sz="13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messages.error</a:t>
            </a:r>
            <a:r>
              <a:rPr lang="fr-F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3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request</a:t>
            </a:r>
            <a:r>
              <a:rPr lang="fr-F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13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13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Invalid</a:t>
            </a:r>
            <a:r>
              <a:rPr lang="fr-FR" sz="13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3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fr-FR" sz="13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fr-F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fr-FR" sz="13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fr-F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3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HttpResponseRedirect</a:t>
            </a:r>
            <a:r>
              <a:rPr lang="fr-F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(reverse(</a:t>
            </a:r>
            <a:r>
              <a:rPr lang="fr-FR" sz="13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13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odooConnexion:index</a:t>
            </a:r>
            <a:r>
              <a:rPr lang="fr-FR" sz="13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fr-F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3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fr-F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fr-F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sz="13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fr-F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sz="13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ConnexionForm</a:t>
            </a:r>
            <a:r>
              <a:rPr lang="fr-F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endParaRPr lang="fr-FR" sz="1300" dirty="0"/>
          </a:p>
        </p:txBody>
      </p:sp>
    </p:spTree>
    <p:extLst>
      <p:ext uri="{BB962C8B-B14F-4D97-AF65-F5344CB8AC3E}">
        <p14:creationId xmlns:p14="http://schemas.microsoft.com/office/powerpoint/2010/main" val="38433566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16F9E488-0718-4E1E-9D12-26779F606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33">
            <a:extLst>
              <a:ext uri="{FF2B5EF4-FFF2-40B4-BE49-F238E27FC236}">
                <a16:creationId xmlns:a16="http://schemas.microsoft.com/office/drawing/2014/main" id="{CE708407-D01D-4E57-8998-FF799DBC3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7DFDB28-AD86-F00B-5E24-8CD173992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559" y="1529729"/>
            <a:ext cx="3554226" cy="2663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4.2 Django –     Home</a:t>
            </a:r>
          </a:p>
        </p:txBody>
      </p:sp>
      <p:grpSp>
        <p:nvGrpSpPr>
          <p:cNvPr id="43" name="Group 35">
            <a:extLst>
              <a:ext uri="{FF2B5EF4-FFF2-40B4-BE49-F238E27FC236}">
                <a16:creationId xmlns:a16="http://schemas.microsoft.com/office/drawing/2014/main" id="{7F963B07-5C9E-478C-A53E-B6F5B4A789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37" name="Freeform 5">
              <a:extLst>
                <a:ext uri="{FF2B5EF4-FFF2-40B4-BE49-F238E27FC236}">
                  <a16:creationId xmlns:a16="http://schemas.microsoft.com/office/drawing/2014/main" id="{A152F29E-C625-4313-96BF-5675B357C0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4" name="Freeform 5">
              <a:extLst>
                <a:ext uri="{FF2B5EF4-FFF2-40B4-BE49-F238E27FC236}">
                  <a16:creationId xmlns:a16="http://schemas.microsoft.com/office/drawing/2014/main" id="{C2A5CB78-6497-4151-83B6-568BD27EC5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" name="ZoneTexte 2">
            <a:extLst>
              <a:ext uri="{FF2B5EF4-FFF2-40B4-BE49-F238E27FC236}">
                <a16:creationId xmlns:a16="http://schemas.microsoft.com/office/drawing/2014/main" id="{FA953699-5BDC-0B67-798A-3F4DB15AA233}"/>
              </a:ext>
            </a:extLst>
          </p:cNvPr>
          <p:cNvSpPr txBox="1"/>
          <p:nvPr/>
        </p:nvSpPr>
        <p:spPr>
          <a:xfrm>
            <a:off x="3104703" y="170745"/>
            <a:ext cx="10202369" cy="7109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@login_required</a:t>
            </a:r>
            <a:endParaRPr lang="fr-FR" sz="1200" b="0" dirty="0">
              <a:solidFill>
                <a:srgbClr val="569CD6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home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request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connexion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OdooConnexion</a:t>
            </a:r>
            <a:r>
              <a:rPr lang="fr-FR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objects</a:t>
            </a:r>
            <a:r>
              <a:rPr lang="fr-FR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request</a:t>
            </a:r>
            <a:r>
              <a:rPr lang="fr-FR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.session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fr-F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'id'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models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xmlrpc.client.</a:t>
            </a:r>
            <a:r>
              <a:rPr lang="fr-FR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ServerProxy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fr-F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fr-FR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xmlrpc</a:t>
            </a:r>
            <a:r>
              <a:rPr lang="fr-F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/2/</a:t>
            </a:r>
            <a:r>
              <a:rPr lang="fr-FR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lang="fr-F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format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connexion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fr-F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allow_none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uid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connexion</a:t>
            </a:r>
            <a:r>
              <a:rPr lang="fr-FR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connect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b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products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models</a:t>
            </a:r>
            <a:r>
              <a:rPr lang="fr-FR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.execute_kw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connexion</a:t>
            </a:r>
            <a:r>
              <a:rPr lang="fr-FR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uid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connexion</a:t>
            </a:r>
            <a:r>
              <a:rPr lang="fr-FR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password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r>
              <a:rPr lang="fr-FR" sz="1200" dirty="0">
                <a:solidFill>
                  <a:srgbClr val="D4D4D4"/>
                </a:solidFill>
                <a:latin typeface="Consolas" panose="020B0609020204030204" pitchFamily="49" charset="0"/>
              </a:rPr>
              <a:t>	</a:t>
            </a:r>
            <a:r>
              <a:rPr lang="fr-F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product.template</a:t>
            </a:r>
            <a:r>
              <a:rPr lang="fr-F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search_read</a:t>
            </a:r>
            <a:r>
              <a:rPr lang="fr-F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r>
              <a:rPr lang="fr-FR" sz="1200" dirty="0">
                <a:solidFill>
                  <a:srgbClr val="D4D4D4"/>
                </a:solidFill>
                <a:latin typeface="Consolas" panose="020B0609020204030204" pitchFamily="49" charset="0"/>
              </a:rPr>
              <a:t>		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[[[</a:t>
            </a:r>
            <a:r>
              <a:rPr lang="fr-F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appartement_id</a:t>
            </a:r>
            <a:r>
              <a:rPr lang="fr-F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'!='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 [</a:t>
            </a:r>
            <a:r>
              <a:rPr lang="fr-F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qty_available</a:t>
            </a:r>
            <a:r>
              <a:rPr lang="fr-F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'&gt;='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]]])</a:t>
            </a:r>
          </a:p>
          <a:p>
            <a:b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apartment_ids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[</a:t>
            </a:r>
            <a:r>
              <a:rPr lang="fr-F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product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fr-F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appartement_id</a:t>
            </a:r>
            <a:r>
              <a:rPr lang="fr-F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fr-FR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fr-FR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product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products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b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apartment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models</a:t>
            </a:r>
            <a:r>
              <a:rPr lang="fr-FR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.execute_kw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connexion</a:t>
            </a:r>
            <a:r>
              <a:rPr lang="fr-FR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uid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connexion</a:t>
            </a:r>
            <a:r>
              <a:rPr lang="fr-FR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password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r>
              <a:rPr lang="fr-FR" sz="1200" dirty="0">
                <a:solidFill>
                  <a:srgbClr val="D4D4D4"/>
                </a:solidFill>
                <a:latin typeface="Consolas" panose="020B0609020204030204" pitchFamily="49" charset="0"/>
              </a:rPr>
              <a:t>	</a:t>
            </a:r>
            <a:r>
              <a:rPr lang="fr-F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'realtor.appartement'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search_read</a:t>
            </a:r>
            <a:r>
              <a:rPr lang="fr-F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[[[</a:t>
            </a:r>
            <a:r>
              <a:rPr lang="fr-F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'id'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'in'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apartment_ids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]]],</a:t>
            </a:r>
          </a:p>
          <a:p>
            <a:r>
              <a:rPr lang="fr-FR" sz="1200" dirty="0">
                <a:solidFill>
                  <a:srgbClr val="D4D4D4"/>
                </a:solidFill>
                <a:latin typeface="Consolas" panose="020B0609020204030204" pitchFamily="49" charset="0"/>
              </a:rPr>
              <a:t>			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fr-F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fields</a:t>
            </a:r>
            <a:r>
              <a:rPr lang="fr-F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</a:p>
          <a:p>
            <a:r>
              <a:rPr lang="fr-FR" sz="1200" dirty="0">
                <a:solidFill>
                  <a:srgbClr val="D4D4D4"/>
                </a:solidFill>
                <a:latin typeface="Consolas" panose="020B0609020204030204" pitchFamily="49" charset="0"/>
              </a:rPr>
              <a:t>			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</a:p>
          <a:p>
            <a:r>
              <a:rPr lang="fr-FR" sz="1200" dirty="0">
                <a:solidFill>
                  <a:srgbClr val="D4D4D4"/>
                </a:solidFill>
                <a:latin typeface="Consolas" panose="020B0609020204030204" pitchFamily="49" charset="0"/>
              </a:rPr>
              <a:t>			</a:t>
            </a:r>
            <a:r>
              <a:rPr lang="fr-F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'name'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'description'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'disponibility'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'price'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'surface’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r>
              <a:rPr lang="fr-FR" sz="1200" dirty="0">
                <a:solidFill>
                  <a:srgbClr val="D4D4D4"/>
                </a:solidFill>
                <a:latin typeface="Consolas" panose="020B0609020204030204" pitchFamily="49" charset="0"/>
              </a:rPr>
              <a:t>			</a:t>
            </a:r>
            <a:r>
              <a:rPr lang="fr-F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terasseSurface'</a:t>
            </a:r>
            <a:r>
              <a:rPr lang="fr-FR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fr-FR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'totalSurface</a:t>
            </a:r>
            <a:r>
              <a:rPr lang="fr-F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'bestOfferName'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'bestOfferAmount’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r>
              <a:rPr lang="fr-FR" sz="1200" dirty="0">
                <a:solidFill>
                  <a:srgbClr val="D4D4D4"/>
                </a:solidFill>
                <a:latin typeface="Consolas" panose="020B0609020204030204" pitchFamily="49" charset="0"/>
              </a:rPr>
              <a:t>			</a:t>
            </a:r>
            <a:r>
              <a:rPr lang="fr-F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'image’</a:t>
            </a:r>
          </a:p>
          <a:p>
            <a:r>
              <a:rPr lang="fr-FR" sz="1200" dirty="0">
                <a:solidFill>
                  <a:srgbClr val="CE9178"/>
                </a:solidFill>
                <a:latin typeface="Consolas" panose="020B0609020204030204" pitchFamily="49" charset="0"/>
              </a:rPr>
              <a:t>			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]})</a:t>
            </a:r>
          </a:p>
          <a:p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apartment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Apartment</a:t>
            </a:r>
            <a:r>
              <a:rPr lang="fr-FR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update_or_create_apartment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apartments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Apartment</a:t>
            </a:r>
            <a:r>
              <a:rPr lang="fr-FR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objects</a:t>
            </a:r>
            <a:r>
              <a:rPr lang="fr-FR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all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Apartment</a:t>
            </a:r>
            <a:r>
              <a:rPr lang="fr-FR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clear_deleted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apartment_ids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context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{</a:t>
            </a:r>
          </a:p>
          <a:p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'user'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F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request</a:t>
            </a:r>
            <a:r>
              <a:rPr lang="fr-FR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.user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'id'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F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request</a:t>
            </a:r>
            <a:r>
              <a:rPr lang="fr-FR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.session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fr-F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'id'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apartments</a:t>
            </a:r>
            <a:r>
              <a:rPr lang="fr-F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F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apartments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b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request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odooApartment</a:t>
            </a:r>
            <a:r>
              <a:rPr lang="fr-F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/home.html'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context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fr-F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56081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16F9E488-0718-4E1E-9D12-26779F606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33">
            <a:extLst>
              <a:ext uri="{FF2B5EF4-FFF2-40B4-BE49-F238E27FC236}">
                <a16:creationId xmlns:a16="http://schemas.microsoft.com/office/drawing/2014/main" id="{CE708407-D01D-4E57-8998-FF799DBC3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7DFDB28-AD86-F00B-5E24-8CD173992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559" y="1529729"/>
            <a:ext cx="3554226" cy="2663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4.3 Django –     Offer</a:t>
            </a:r>
          </a:p>
        </p:txBody>
      </p:sp>
      <p:grpSp>
        <p:nvGrpSpPr>
          <p:cNvPr id="43" name="Group 35">
            <a:extLst>
              <a:ext uri="{FF2B5EF4-FFF2-40B4-BE49-F238E27FC236}">
                <a16:creationId xmlns:a16="http://schemas.microsoft.com/office/drawing/2014/main" id="{7F963B07-5C9E-478C-A53E-B6F5B4A789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37" name="Freeform 5">
              <a:extLst>
                <a:ext uri="{FF2B5EF4-FFF2-40B4-BE49-F238E27FC236}">
                  <a16:creationId xmlns:a16="http://schemas.microsoft.com/office/drawing/2014/main" id="{A152F29E-C625-4313-96BF-5675B357C0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4" name="Freeform 5">
              <a:extLst>
                <a:ext uri="{FF2B5EF4-FFF2-40B4-BE49-F238E27FC236}">
                  <a16:creationId xmlns:a16="http://schemas.microsoft.com/office/drawing/2014/main" id="{C2A5CB78-6497-4151-83B6-568BD27EC5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" name="ZoneTexte 2">
            <a:extLst>
              <a:ext uri="{FF2B5EF4-FFF2-40B4-BE49-F238E27FC236}">
                <a16:creationId xmlns:a16="http://schemas.microsoft.com/office/drawing/2014/main" id="{FA953699-5BDC-0B67-798A-3F4DB15AA233}"/>
              </a:ext>
            </a:extLst>
          </p:cNvPr>
          <p:cNvSpPr txBox="1"/>
          <p:nvPr/>
        </p:nvSpPr>
        <p:spPr>
          <a:xfrm>
            <a:off x="2347274" y="507811"/>
            <a:ext cx="10202369" cy="6078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fr-F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3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offer</a:t>
            </a:r>
            <a:r>
              <a:rPr lang="fr-F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3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request</a:t>
            </a:r>
            <a:r>
              <a:rPr lang="fr-F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13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pk</a:t>
            </a:r>
            <a:r>
              <a:rPr lang="fr-F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fr-F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3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apartment</a:t>
            </a:r>
            <a:r>
              <a:rPr lang="fr-F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sz="13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get_object_or_404</a:t>
            </a:r>
            <a:r>
              <a:rPr lang="fr-F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3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Apartment</a:t>
            </a:r>
            <a:r>
              <a:rPr lang="fr-F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13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pk</a:t>
            </a:r>
            <a:r>
              <a:rPr lang="fr-F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3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pk</a:t>
            </a:r>
            <a:r>
              <a:rPr lang="fr-F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fr-F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3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fr-F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3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request</a:t>
            </a:r>
            <a:r>
              <a:rPr lang="fr-FR" sz="13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.method</a:t>
            </a:r>
            <a:r>
              <a:rPr lang="fr-F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fr-FR" sz="13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'POST'</a:t>
            </a:r>
            <a:r>
              <a:rPr lang="fr-F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fr-F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sz="13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fr-F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sz="13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OfferForm</a:t>
            </a:r>
            <a:r>
              <a:rPr lang="fr-F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3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request</a:t>
            </a:r>
            <a:r>
              <a:rPr lang="fr-FR" sz="13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.POST</a:t>
            </a:r>
            <a:r>
              <a:rPr lang="fr-F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fr-F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sz="13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fr-F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3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fr-FR" sz="13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3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lang="fr-F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r>
              <a:rPr lang="fr-F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fr-FR" sz="13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connexion</a:t>
            </a:r>
            <a:r>
              <a:rPr lang="fr-F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sz="13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OdooConnexion</a:t>
            </a:r>
            <a:r>
              <a:rPr lang="fr-FR" sz="13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3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objects</a:t>
            </a:r>
            <a:r>
              <a:rPr lang="fr-FR" sz="13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3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fr-F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3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fr-F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3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request</a:t>
            </a:r>
            <a:r>
              <a:rPr lang="fr-FR" sz="13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.session</a:t>
            </a:r>
            <a:r>
              <a:rPr lang="fr-F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fr-FR" sz="13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'id'</a:t>
            </a:r>
            <a:r>
              <a:rPr lang="fr-F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fr-F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fr-FR" sz="13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models</a:t>
            </a:r>
            <a:r>
              <a:rPr lang="fr-F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sz="13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xmlrpc.client.</a:t>
            </a:r>
            <a:r>
              <a:rPr lang="fr-FR" sz="13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ServerProxy</a:t>
            </a:r>
            <a:r>
              <a:rPr lang="fr-F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3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1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fr-FR" sz="13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fr-FR" sz="13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xmlrpc</a:t>
            </a:r>
            <a:r>
              <a:rPr lang="fr-FR" sz="13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/2/</a:t>
            </a:r>
            <a:r>
              <a:rPr lang="fr-FR" sz="13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lang="fr-FR" sz="13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3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format</a:t>
            </a:r>
            <a:r>
              <a:rPr lang="fr-F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3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connexion</a:t>
            </a:r>
            <a:r>
              <a:rPr lang="fr-F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3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fr-F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fr-F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fr-FR" sz="13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uid</a:t>
            </a:r>
            <a:r>
              <a:rPr lang="fr-F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sz="13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connexion</a:t>
            </a:r>
            <a:r>
              <a:rPr lang="fr-FR" sz="13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3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connect</a:t>
            </a:r>
            <a:r>
              <a:rPr lang="fr-F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lang="fr-F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fr-F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fr-FR" sz="13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fr-F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sz="13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fr-FR" sz="13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3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cleaned_data</a:t>
            </a:r>
            <a:r>
              <a:rPr lang="fr-F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fr-FR" sz="13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'name'</a:t>
            </a:r>
            <a:r>
              <a:rPr lang="fr-F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fr-F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fr-FR" sz="13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amount</a:t>
            </a:r>
            <a:r>
              <a:rPr lang="fr-F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sz="13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fr-FR" sz="13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3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cleaned_data</a:t>
            </a:r>
            <a:r>
              <a:rPr lang="fr-F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fr-FR" sz="13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13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amount</a:t>
            </a:r>
            <a:r>
              <a:rPr lang="fr-FR" sz="13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fr-F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fr-FR" sz="13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partner</a:t>
            </a:r>
            <a:r>
              <a:rPr lang="fr-F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sz="13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models</a:t>
            </a:r>
            <a:r>
              <a:rPr lang="fr-FR" sz="13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.execute_kw</a:t>
            </a:r>
            <a:r>
              <a:rPr lang="fr-F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fr-F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fr-FR" sz="13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connexion</a:t>
            </a:r>
            <a:r>
              <a:rPr lang="fr-FR" sz="13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3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fr-F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13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uid</a:t>
            </a:r>
            <a:r>
              <a:rPr lang="fr-F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13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connexion</a:t>
            </a:r>
            <a:r>
              <a:rPr lang="fr-FR" sz="13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3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password</a:t>
            </a:r>
            <a:r>
              <a:rPr lang="fr-F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13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'res.partner'</a:t>
            </a:r>
            <a:r>
              <a:rPr lang="fr-F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13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13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search_read</a:t>
            </a:r>
            <a:r>
              <a:rPr lang="fr-FR" sz="13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fr-F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				[[[</a:t>
            </a:r>
            <a:r>
              <a:rPr lang="fr-FR" sz="13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'name'</a:t>
            </a:r>
            <a:r>
              <a:rPr lang="fr-F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fr-FR" sz="13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'='</a:t>
            </a:r>
            <a:r>
              <a:rPr lang="fr-F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fr-FR" sz="13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fr-F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]]])</a:t>
            </a:r>
          </a:p>
          <a:p>
            <a:r>
              <a:rPr lang="fr-F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fr-FR" sz="13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fr-F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fr-F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3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partner</a:t>
            </a:r>
            <a:r>
              <a:rPr lang="fr-F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fr-F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fr-FR" sz="13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partner</a:t>
            </a:r>
            <a:r>
              <a:rPr lang="fr-F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sz="13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models</a:t>
            </a:r>
            <a:r>
              <a:rPr lang="fr-FR" sz="13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.execute_kw</a:t>
            </a:r>
            <a:r>
              <a:rPr lang="fr-F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fr-FR" sz="1300" dirty="0">
                <a:solidFill>
                  <a:srgbClr val="D4D4D4"/>
                </a:solidFill>
                <a:latin typeface="Consolas" panose="020B0609020204030204" pitchFamily="49" charset="0"/>
              </a:rPr>
              <a:t>		</a:t>
            </a:r>
            <a:r>
              <a:rPr lang="fr-FR" sz="13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connexion</a:t>
            </a:r>
            <a:r>
              <a:rPr lang="fr-FR" sz="13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3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fr-F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13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uid</a:t>
            </a:r>
            <a:r>
              <a:rPr lang="fr-F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13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connexion</a:t>
            </a:r>
            <a:r>
              <a:rPr lang="fr-FR" sz="13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3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password</a:t>
            </a:r>
            <a:r>
              <a:rPr lang="fr-F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13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'res.partner'</a:t>
            </a:r>
            <a:r>
              <a:rPr lang="fr-F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13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13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fr-FR" sz="13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fr-F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,[{</a:t>
            </a:r>
            <a:r>
              <a:rPr lang="fr-FR" sz="13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'name'</a:t>
            </a:r>
            <a:r>
              <a:rPr lang="fr-F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FR" sz="13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fr-F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,}])</a:t>
            </a:r>
          </a:p>
          <a:p>
            <a:r>
              <a:rPr lang="fr-F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fr-FR" sz="13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partner_id</a:t>
            </a:r>
            <a:r>
              <a:rPr lang="fr-F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sz="13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partner</a:t>
            </a:r>
            <a:endParaRPr lang="fr-FR" sz="13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fr-FR" sz="13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fr-F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fr-F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fr-FR" sz="13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partner_id</a:t>
            </a:r>
            <a:r>
              <a:rPr lang="fr-F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sz="13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partner</a:t>
            </a:r>
            <a:r>
              <a:rPr lang="fr-F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fr-FR" sz="13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fr-F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fr-FR" sz="13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'id’</a:t>
            </a:r>
            <a:r>
              <a:rPr lang="fr-F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fr-FR" sz="1300" dirty="0">
                <a:solidFill>
                  <a:srgbClr val="D4D4D4"/>
                </a:solidFill>
                <a:latin typeface="Consolas" panose="020B0609020204030204" pitchFamily="49" charset="0"/>
              </a:rPr>
              <a:t>	     </a:t>
            </a:r>
            <a:r>
              <a:rPr lang="fr-FR" sz="13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models</a:t>
            </a:r>
            <a:r>
              <a:rPr lang="fr-FR" sz="13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.execute_kw</a:t>
            </a:r>
            <a:r>
              <a:rPr lang="fr-F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fr-FR" sz="1300" dirty="0">
                <a:solidFill>
                  <a:srgbClr val="D4D4D4"/>
                </a:solidFill>
                <a:latin typeface="Consolas" panose="020B0609020204030204" pitchFamily="49" charset="0"/>
              </a:rPr>
              <a:t>		</a:t>
            </a:r>
            <a:r>
              <a:rPr lang="fr-FR" sz="13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connexion</a:t>
            </a:r>
            <a:r>
              <a:rPr lang="fr-FR" sz="13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3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fr-F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13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uid</a:t>
            </a:r>
            <a:r>
              <a:rPr lang="fr-F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13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connexion</a:t>
            </a:r>
            <a:r>
              <a:rPr lang="fr-FR" sz="13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3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password</a:t>
            </a:r>
            <a:r>
              <a:rPr lang="fr-F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13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'realtor.appartement'</a:t>
            </a:r>
            <a:r>
              <a:rPr lang="fr-F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13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13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fr-FR" sz="13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fr-F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[[</a:t>
            </a:r>
            <a:r>
              <a:rPr lang="fr-FR" sz="13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apartment</a:t>
            </a:r>
            <a:r>
              <a:rPr lang="fr-F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3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fr-F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 		{</a:t>
            </a:r>
            <a:r>
              <a:rPr lang="fr-FR" sz="13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'bestOfferName'</a:t>
            </a:r>
            <a:r>
              <a:rPr lang="fr-F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FR" sz="13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partner_id</a:t>
            </a:r>
            <a:r>
              <a:rPr lang="fr-F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13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'bestOfferAmount’</a:t>
            </a:r>
            <a:r>
              <a:rPr lang="fr-F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FR" sz="13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3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amount</a:t>
            </a:r>
            <a:r>
              <a:rPr lang="fr-F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)}])</a:t>
            </a:r>
          </a:p>
          <a:p>
            <a:br>
              <a:rPr lang="fr-F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fr-F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fr-FR" sz="13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fr-F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3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HttpResponseRedirect</a:t>
            </a:r>
            <a:r>
              <a:rPr lang="fr-F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3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reverse</a:t>
            </a:r>
            <a:r>
              <a:rPr lang="fr-F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3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13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odooApartment:home</a:t>
            </a:r>
            <a:r>
              <a:rPr lang="fr-FR" sz="13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fr-F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3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fr-F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fr-F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sz="13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fr-F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sz="13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OfferForm</a:t>
            </a:r>
            <a:r>
              <a:rPr lang="fr-F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fr-F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fr-FR" sz="13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initial</a:t>
            </a:r>
            <a:r>
              <a:rPr lang="fr-F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fr-FR" sz="13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'bestOfferAmount'</a:t>
            </a:r>
            <a:r>
              <a:rPr lang="fr-F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FR" sz="13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apartment</a:t>
            </a:r>
            <a:r>
              <a:rPr lang="fr-FR" sz="13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3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bestOfferAmount</a:t>
            </a:r>
            <a:r>
              <a:rPr lang="fr-F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13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'price'</a:t>
            </a:r>
            <a:r>
              <a:rPr lang="fr-F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FR" sz="13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apartment</a:t>
            </a:r>
            <a:r>
              <a:rPr lang="fr-FR" sz="13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3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price</a:t>
            </a:r>
            <a:r>
              <a:rPr lang="fr-F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</a:t>
            </a:r>
          </a:p>
          <a:p>
            <a:r>
              <a:rPr lang="fr-F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3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fr-F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3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lang="fr-F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3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request</a:t>
            </a:r>
            <a:r>
              <a:rPr lang="fr-F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13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13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odooApartment</a:t>
            </a:r>
            <a:r>
              <a:rPr lang="fr-FR" sz="13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/detail.html'</a:t>
            </a:r>
            <a:r>
              <a:rPr lang="fr-F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{</a:t>
            </a:r>
            <a:r>
              <a:rPr lang="fr-FR" sz="13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13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apartment</a:t>
            </a:r>
            <a:r>
              <a:rPr lang="fr-FR" sz="13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FR" sz="13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apartment</a:t>
            </a:r>
            <a:r>
              <a:rPr lang="fr-F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13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13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fr-FR" sz="13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FR" sz="13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fr-F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</a:t>
            </a:r>
          </a:p>
          <a:p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18075184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1216</Words>
  <Application>Microsoft Office PowerPoint</Application>
  <PresentationFormat>Grand écran</PresentationFormat>
  <Paragraphs>128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Consolas</vt:lpstr>
      <vt:lpstr>Thème Office</vt:lpstr>
      <vt:lpstr>ERPG5</vt:lpstr>
      <vt:lpstr>1. Odoo - Appartement</vt:lpstr>
      <vt:lpstr>2. XMLRPC  </vt:lpstr>
      <vt:lpstr>3. Architecture </vt:lpstr>
      <vt:lpstr>4.1 Django - Login</vt:lpstr>
      <vt:lpstr>4.2 Django –     Home</vt:lpstr>
      <vt:lpstr>4.3 Django –     Offer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ERPG5</dc:title>
  <dc:creator>Mohamed BERRAH</dc:creator>
  <cp:lastModifiedBy>Mohamed BERRAH</cp:lastModifiedBy>
  <cp:revision>3</cp:revision>
  <dcterms:created xsi:type="dcterms:W3CDTF">2023-01-23T02:46:31Z</dcterms:created>
  <dcterms:modified xsi:type="dcterms:W3CDTF">2023-01-23T05:31:32Z</dcterms:modified>
</cp:coreProperties>
</file>