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0" d="100"/>
          <a:sy n="80" d="100"/>
        </p:scale>
        <p:origin x="2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E36636D-D922-432D-A958-524484B5923D}" type="datetimeFigureOut">
              <a:rPr lang="en-US" dirty="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3/15/2019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0693" y="1904786"/>
            <a:ext cx="9440034" cy="3149600"/>
          </a:xfrm>
        </p:spPr>
        <p:txBody>
          <a:bodyPr>
            <a:noAutofit/>
          </a:bodyPr>
          <a:lstStyle/>
          <a:p>
            <a:r>
              <a:rPr lang="fr-FR" sz="25800" dirty="0" smtClean="0"/>
              <a:t>JIRA</a:t>
            </a:r>
            <a:endParaRPr lang="fr-FR" sz="8800"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33980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4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66898" y="391886"/>
            <a:ext cx="11103429" cy="6524863"/>
          </a:xfrm>
          <a:prstGeom prst="rect">
            <a:avLst/>
          </a:prstGeom>
          <a:noFill/>
        </p:spPr>
        <p:txBody>
          <a:bodyPr wrap="square" rtlCol="0">
            <a:spAutoFit/>
          </a:bodyPr>
          <a:lstStyle/>
          <a:p>
            <a:pPr algn="ctr">
              <a:lnSpc>
                <a:spcPct val="250000"/>
              </a:lnSpc>
            </a:pPr>
            <a:r>
              <a:rPr lang="fr-FR" sz="4400" dirty="0" smtClean="0"/>
              <a:t>INTRODUCTION</a:t>
            </a:r>
          </a:p>
          <a:p>
            <a:pPr marL="285750" indent="-285750">
              <a:buFont typeface="Wingdings" panose="05000000000000000000" pitchFamily="2" charset="2"/>
              <a:buChar char="v"/>
            </a:pPr>
            <a:r>
              <a:rPr lang="fr-FR" sz="4400" dirty="0" smtClean="0"/>
              <a:t>JIRA est un système de suivi de bug</a:t>
            </a:r>
          </a:p>
          <a:p>
            <a:pPr marL="285750" indent="-285750">
              <a:buFont typeface="Wingdings" panose="05000000000000000000" pitchFamily="2" charset="2"/>
              <a:buChar char="v"/>
            </a:pPr>
            <a:r>
              <a:rPr lang="fr-FR" sz="4400" dirty="0" smtClean="0"/>
              <a:t>JIRA est un système de gestion d’incident</a:t>
            </a:r>
          </a:p>
          <a:p>
            <a:pPr marL="285750" indent="-285750">
              <a:buFont typeface="Wingdings" panose="05000000000000000000" pitchFamily="2" charset="2"/>
              <a:buChar char="v"/>
            </a:pPr>
            <a:r>
              <a:rPr lang="fr-FR" sz="4400" dirty="0" smtClean="0"/>
              <a:t>JIRA est un système de gestion de projet </a:t>
            </a:r>
            <a:r>
              <a:rPr lang="fr-FR" sz="4400" dirty="0" smtClean="0"/>
              <a:t>développé </a:t>
            </a:r>
            <a:r>
              <a:rPr lang="fr-FR" sz="4400" dirty="0" smtClean="0"/>
              <a:t>par ATLASSIAN</a:t>
            </a:r>
          </a:p>
          <a:p>
            <a:endParaRPr lang="fr-FR" sz="4400" dirty="0" smtClean="0"/>
          </a:p>
          <a:p>
            <a:pPr marL="285750" indent="-285750">
              <a:buFont typeface="Wingdings" panose="05000000000000000000" pitchFamily="2" charset="2"/>
              <a:buChar char="v"/>
            </a:pPr>
            <a:endParaRPr lang="fr-FR" sz="4400" dirty="0" smtClean="0"/>
          </a:p>
          <a:p>
            <a:endParaRPr lang="fr-FR" sz="4400" dirty="0"/>
          </a:p>
        </p:txBody>
      </p:sp>
    </p:spTree>
    <p:extLst>
      <p:ext uri="{BB962C8B-B14F-4D97-AF65-F5344CB8AC3E}">
        <p14:creationId xmlns:p14="http://schemas.microsoft.com/office/powerpoint/2010/main" val="47857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98764" y="166255"/>
            <a:ext cx="9203376" cy="923330"/>
          </a:xfrm>
          <a:prstGeom prst="rect">
            <a:avLst/>
          </a:prstGeom>
          <a:noFill/>
        </p:spPr>
        <p:txBody>
          <a:bodyPr wrap="square" rtlCol="0">
            <a:spAutoFit/>
          </a:bodyPr>
          <a:lstStyle/>
          <a:p>
            <a:r>
              <a:rPr lang="fr-FR" dirty="0" smtClean="0"/>
              <a:t>ATLASSIAN</a:t>
            </a:r>
          </a:p>
          <a:p>
            <a:r>
              <a:rPr lang="fr-FR" dirty="0" smtClean="0"/>
              <a:t>Editeur de logiciel JIRA</a:t>
            </a:r>
          </a:p>
          <a:p>
            <a:endParaRPr lang="fr-FR" dirty="0"/>
          </a:p>
        </p:txBody>
      </p:sp>
    </p:spTree>
    <p:extLst>
      <p:ext uri="{BB962C8B-B14F-4D97-AF65-F5344CB8AC3E}">
        <p14:creationId xmlns:p14="http://schemas.microsoft.com/office/powerpoint/2010/main" val="1534137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0" y="273132"/>
            <a:ext cx="12077205" cy="6740307"/>
          </a:xfrm>
          <a:prstGeom prst="rect">
            <a:avLst/>
          </a:prstGeom>
          <a:noFill/>
        </p:spPr>
        <p:txBody>
          <a:bodyPr wrap="square" rtlCol="0">
            <a:spAutoFit/>
          </a:bodyPr>
          <a:lstStyle/>
          <a:p>
            <a:pPr algn="ctr">
              <a:lnSpc>
                <a:spcPct val="200000"/>
              </a:lnSpc>
            </a:pPr>
            <a:r>
              <a:rPr lang="fr-FR" sz="3600" dirty="0" smtClean="0"/>
              <a:t>SYSTÈME DE SUIVI DE BUG</a:t>
            </a:r>
          </a:p>
          <a:p>
            <a:pPr marL="285750" indent="-285750">
              <a:buFont typeface="Wingdings" panose="05000000000000000000" pitchFamily="2" charset="2"/>
              <a:buChar char="v"/>
            </a:pPr>
            <a:r>
              <a:rPr lang="fr-FR" sz="3600" dirty="0" smtClean="0"/>
              <a:t>C’est un logiciel(ou système) de suivie de </a:t>
            </a:r>
            <a:r>
              <a:rPr lang="fr-FR" sz="3600" dirty="0" smtClean="0"/>
              <a:t>problème </a:t>
            </a:r>
            <a:r>
              <a:rPr lang="fr-FR" sz="3600" dirty="0" smtClean="0"/>
              <a:t>qui permet d’aider les utilisateurs et les </a:t>
            </a:r>
            <a:r>
              <a:rPr lang="fr-FR" sz="3600" dirty="0" smtClean="0"/>
              <a:t>développeurs </a:t>
            </a:r>
            <a:r>
              <a:rPr lang="fr-FR" sz="3600" dirty="0" smtClean="0"/>
              <a:t>à </a:t>
            </a:r>
            <a:r>
              <a:rPr lang="fr-FR" sz="3600" dirty="0" smtClean="0"/>
              <a:t>améliorer </a:t>
            </a:r>
            <a:r>
              <a:rPr lang="fr-FR" sz="3600" dirty="0" smtClean="0"/>
              <a:t>la qualité d’ un logiciel</a:t>
            </a:r>
          </a:p>
          <a:p>
            <a:pPr marL="285750" indent="-285750">
              <a:buFont typeface="Wingdings" panose="05000000000000000000" pitchFamily="2" charset="2"/>
              <a:buChar char="v"/>
            </a:pPr>
            <a:r>
              <a:rPr lang="fr-FR" sz="3600" dirty="0" smtClean="0"/>
              <a:t>Utilisés par les projet de logiciel libre</a:t>
            </a:r>
          </a:p>
          <a:p>
            <a:pPr marL="285750" indent="-285750">
              <a:buFont typeface="Wingdings" panose="05000000000000000000" pitchFamily="2" charset="2"/>
              <a:buChar char="v"/>
            </a:pPr>
            <a:r>
              <a:rPr lang="fr-FR" sz="3600" dirty="0" smtClean="0"/>
              <a:t>Permet aux </a:t>
            </a:r>
            <a:r>
              <a:rPr lang="fr-FR" sz="3600" dirty="0" smtClean="0"/>
              <a:t>utilisateurs </a:t>
            </a:r>
            <a:r>
              <a:rPr lang="fr-FR" sz="3600" dirty="0" smtClean="0"/>
              <a:t>de rentrer directement les </a:t>
            </a:r>
            <a:r>
              <a:rPr lang="fr-FR" sz="3600" dirty="0" smtClean="0"/>
              <a:t>problèmes </a:t>
            </a:r>
            <a:r>
              <a:rPr lang="fr-FR" sz="3600" dirty="0" smtClean="0"/>
              <a:t>rencontrés aux niveaux</a:t>
            </a:r>
          </a:p>
          <a:p>
            <a:pPr marL="285750" indent="-285750" algn="ctr">
              <a:buFont typeface="Arial" panose="020B0604020202020204" pitchFamily="34" charset="0"/>
              <a:buChar char="•"/>
            </a:pPr>
            <a:r>
              <a:rPr lang="fr-FR" sz="3600" dirty="0" smtClean="0"/>
              <a:t> </a:t>
            </a:r>
            <a:r>
              <a:rPr lang="fr-FR" sz="3600" dirty="0" smtClean="0"/>
              <a:t>Technique   </a:t>
            </a:r>
            <a:endParaRPr lang="fr-FR" sz="3600" dirty="0" smtClean="0"/>
          </a:p>
          <a:p>
            <a:pPr marL="285750" indent="-285750" algn="ctr">
              <a:buFont typeface="Arial" panose="020B0604020202020204" pitchFamily="34" charset="0"/>
              <a:buChar char="•"/>
            </a:pPr>
            <a:r>
              <a:rPr lang="fr-FR" sz="3600" dirty="0" smtClean="0"/>
              <a:t>Fonctionnels</a:t>
            </a:r>
          </a:p>
          <a:p>
            <a:pPr marL="285750" indent="-285750" algn="ctr">
              <a:buFont typeface="Arial" panose="020B0604020202020204" pitchFamily="34" charset="0"/>
              <a:buChar char="•"/>
            </a:pPr>
            <a:r>
              <a:rPr lang="fr-FR" sz="3600" dirty="0" smtClean="0"/>
              <a:t>Règlementation</a:t>
            </a:r>
            <a:endParaRPr lang="fr-FR" sz="3600" dirty="0" smtClean="0"/>
          </a:p>
          <a:p>
            <a:pPr marL="285750" indent="-285750" algn="ctr">
              <a:buFont typeface="Arial" panose="020B0604020202020204" pitchFamily="34" charset="0"/>
              <a:buChar char="•"/>
            </a:pPr>
            <a:endParaRPr lang="fr-FR" sz="3600" dirty="0" smtClean="0"/>
          </a:p>
        </p:txBody>
      </p:sp>
    </p:spTree>
    <p:extLst>
      <p:ext uri="{BB962C8B-B14F-4D97-AF65-F5344CB8AC3E}">
        <p14:creationId xmlns:p14="http://schemas.microsoft.com/office/powerpoint/2010/main" val="2193746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51262" y="142504"/>
            <a:ext cx="11115304" cy="7294305"/>
          </a:xfrm>
          <a:prstGeom prst="rect">
            <a:avLst/>
          </a:prstGeom>
          <a:noFill/>
        </p:spPr>
        <p:txBody>
          <a:bodyPr wrap="square" rtlCol="0">
            <a:spAutoFit/>
          </a:bodyPr>
          <a:lstStyle/>
          <a:p>
            <a:pPr algn="ctr"/>
            <a:r>
              <a:rPr lang="fr-FR" sz="3600" dirty="0" smtClean="0"/>
              <a:t>SYSTÈME DE GESTION D’ INCIDENT</a:t>
            </a:r>
          </a:p>
          <a:p>
            <a:r>
              <a:rPr lang="fr-FR" sz="3600" dirty="0" smtClean="0"/>
              <a:t>La gestion des incidents est un </a:t>
            </a:r>
            <a:r>
              <a:rPr lang="fr-FR" sz="3600" dirty="0" smtClean="0"/>
              <a:t>processus </a:t>
            </a:r>
            <a:r>
              <a:rPr lang="fr-FR" sz="3600" dirty="0" smtClean="0"/>
              <a:t>de gestion du cycle de vie de tous les </a:t>
            </a:r>
            <a:r>
              <a:rPr lang="fr-FR" sz="3600" dirty="0" smtClean="0"/>
              <a:t>incidents, elle </a:t>
            </a:r>
            <a:r>
              <a:rPr lang="fr-FR" sz="3600" dirty="0" smtClean="0"/>
              <a:t>assure que l’ exploitation normale des services soit </a:t>
            </a:r>
            <a:r>
              <a:rPr lang="fr-FR" sz="3600" dirty="0" smtClean="0"/>
              <a:t>rétablie </a:t>
            </a:r>
            <a:r>
              <a:rPr lang="fr-FR" sz="3600" dirty="0" smtClean="0"/>
              <a:t>le plus rapidement possible et que l’ impact sur le business soit </a:t>
            </a:r>
            <a:r>
              <a:rPr lang="fr-FR" sz="3600" dirty="0" smtClean="0"/>
              <a:t>réduit </a:t>
            </a:r>
            <a:r>
              <a:rPr lang="fr-FR" sz="3600" dirty="0" smtClean="0"/>
              <a:t>au </a:t>
            </a:r>
            <a:r>
              <a:rPr lang="fr-FR" sz="3600" dirty="0" smtClean="0"/>
              <a:t>minimum</a:t>
            </a:r>
          </a:p>
          <a:p>
            <a:r>
              <a:rPr lang="fr-FR" sz="3600" dirty="0"/>
              <a:t>Restaurer aussi vite que possible le fonctionnement normal des services et minimiser l’impact négatif sur les activités métiers et s’assurer ainsi que les meilleurs niveaux de qualité de service et de disponibilité sont maintenus</a:t>
            </a:r>
            <a:endParaRPr lang="fr-FR" sz="3600" dirty="0" smtClean="0"/>
          </a:p>
          <a:p>
            <a:endParaRPr lang="fr-FR" sz="3600" dirty="0" smtClean="0"/>
          </a:p>
          <a:p>
            <a:endParaRPr lang="fr-FR" sz="3600" dirty="0"/>
          </a:p>
        </p:txBody>
      </p:sp>
    </p:spTree>
    <p:extLst>
      <p:ext uri="{BB962C8B-B14F-4D97-AF65-F5344CB8AC3E}">
        <p14:creationId xmlns:p14="http://schemas.microsoft.com/office/powerpoint/2010/main" val="4259856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8550" y="831273"/>
            <a:ext cx="11863450" cy="5078313"/>
          </a:xfrm>
          <a:prstGeom prst="rect">
            <a:avLst/>
          </a:prstGeom>
          <a:noFill/>
        </p:spPr>
        <p:txBody>
          <a:bodyPr wrap="square" rtlCol="0">
            <a:spAutoFit/>
          </a:bodyPr>
          <a:lstStyle/>
          <a:p>
            <a:pPr algn="ctr">
              <a:lnSpc>
                <a:spcPct val="200000"/>
              </a:lnSpc>
            </a:pPr>
            <a:r>
              <a:rPr lang="fr-FR" sz="3600" dirty="0" smtClean="0"/>
              <a:t>GESTION DE PROJET</a:t>
            </a:r>
          </a:p>
          <a:p>
            <a:r>
              <a:rPr lang="fr-FR" sz="3600" dirty="0"/>
              <a:t>La gestion de projet est une démarche visant à organiser de bout en bout le bon déroulement d’un projet, objet d'un contrat. Ce contrat peut être interne à l'entreprise dans le cas d'un développement lié à l'innovation, ou bien commercial sur la base d'un cahier des charges. Suivant le niveau de risque partagé, le contrat commercial est choisi entre plusieurs types et adapté par la négociation contractuelle</a:t>
            </a:r>
          </a:p>
        </p:txBody>
      </p:sp>
    </p:spTree>
    <p:extLst>
      <p:ext uri="{BB962C8B-B14F-4D97-AF65-F5344CB8AC3E}">
        <p14:creationId xmlns:p14="http://schemas.microsoft.com/office/powerpoint/2010/main" val="464079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48146" y="997527"/>
            <a:ext cx="10260280" cy="4401205"/>
          </a:xfrm>
          <a:prstGeom prst="rect">
            <a:avLst/>
          </a:prstGeom>
          <a:noFill/>
        </p:spPr>
        <p:txBody>
          <a:bodyPr wrap="square" rtlCol="0">
            <a:spAutoFit/>
          </a:bodyPr>
          <a:lstStyle/>
          <a:p>
            <a:r>
              <a:rPr lang="fr-FR" sz="4000" dirty="0"/>
              <a:t>  Gérer un projet, c’est remplir les objectifs </a:t>
            </a:r>
            <a:r>
              <a:rPr lang="fr-FR" sz="4000" dirty="0" smtClean="0"/>
              <a:t>définis</a:t>
            </a:r>
            <a:r>
              <a:rPr lang="fr-FR" sz="4000" dirty="0"/>
              <a:t>  dans les temps et le budget </a:t>
            </a:r>
          </a:p>
          <a:p>
            <a:r>
              <a:rPr lang="fr-FR" sz="4000" dirty="0"/>
              <a:t> </a:t>
            </a:r>
            <a:r>
              <a:rPr lang="fr-FR" sz="4000" dirty="0" smtClean="0"/>
              <a:t>C’est </a:t>
            </a:r>
            <a:r>
              <a:rPr lang="fr-FR" sz="4000" dirty="0"/>
              <a:t>aussi l’application de </a:t>
            </a:r>
            <a:r>
              <a:rPr lang="fr-FR" sz="4000" dirty="0" smtClean="0"/>
              <a:t>:</a:t>
            </a:r>
          </a:p>
          <a:p>
            <a:r>
              <a:rPr lang="fr-FR" sz="4000" dirty="0" smtClean="0"/>
              <a:t></a:t>
            </a:r>
            <a:r>
              <a:rPr lang="fr-FR" sz="4000" dirty="0"/>
              <a:t> </a:t>
            </a:r>
            <a:r>
              <a:rPr lang="fr-FR" sz="4000" dirty="0" smtClean="0"/>
              <a:t>Connaissance</a:t>
            </a:r>
          </a:p>
          <a:p>
            <a:r>
              <a:rPr lang="fr-FR" sz="4000" dirty="0" smtClean="0"/>
              <a:t></a:t>
            </a:r>
            <a:r>
              <a:rPr lang="fr-FR" sz="4000" dirty="0"/>
              <a:t> </a:t>
            </a:r>
            <a:r>
              <a:rPr lang="fr-FR" sz="4000" dirty="0" smtClean="0"/>
              <a:t>Savoir-faire</a:t>
            </a:r>
            <a:endParaRPr lang="fr-FR" sz="4000" dirty="0"/>
          </a:p>
          <a:p>
            <a:r>
              <a:rPr lang="fr-FR" sz="4000" dirty="0" smtClean="0"/>
              <a:t></a:t>
            </a:r>
            <a:r>
              <a:rPr lang="fr-FR" sz="4000" dirty="0"/>
              <a:t> </a:t>
            </a:r>
            <a:r>
              <a:rPr lang="fr-FR" sz="4000" dirty="0" smtClean="0"/>
              <a:t>Techniques</a:t>
            </a:r>
            <a:endParaRPr lang="fr-FR" sz="4000" dirty="0"/>
          </a:p>
          <a:p>
            <a:r>
              <a:rPr lang="fr-FR" sz="4000" dirty="0" smtClean="0"/>
              <a:t></a:t>
            </a:r>
            <a:r>
              <a:rPr lang="fr-FR" sz="4000" dirty="0"/>
              <a:t> Outils pour répondre aux besoins du projet </a:t>
            </a:r>
          </a:p>
        </p:txBody>
      </p:sp>
    </p:spTree>
    <p:extLst>
      <p:ext uri="{BB962C8B-B14F-4D97-AF65-F5344CB8AC3E}">
        <p14:creationId xmlns:p14="http://schemas.microsoft.com/office/powerpoint/2010/main" val="3695983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0424" y="1568185"/>
            <a:ext cx="10901548" cy="3770263"/>
          </a:xfrm>
          <a:prstGeom prst="rect">
            <a:avLst/>
          </a:prstGeom>
          <a:noFill/>
        </p:spPr>
        <p:txBody>
          <a:bodyPr wrap="square" rtlCol="0">
            <a:spAutoFit/>
          </a:bodyPr>
          <a:lstStyle/>
          <a:p>
            <a:r>
              <a:rPr lang="fr-FR" sz="23900" b="1" dirty="0" smtClean="0"/>
              <a:t>MERCI</a:t>
            </a:r>
            <a:endParaRPr lang="fr-FR" sz="23900" b="1" dirty="0"/>
          </a:p>
        </p:txBody>
      </p:sp>
    </p:spTree>
    <p:extLst>
      <p:ext uri="{BB962C8B-B14F-4D97-AF65-F5344CB8AC3E}">
        <p14:creationId xmlns:p14="http://schemas.microsoft.com/office/powerpoint/2010/main" val="159721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out)">
                                      <p:cBhvr>
                                        <p:cTn id="7" dur="3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1251</TotalTime>
  <Words>246</Words>
  <Application>Microsoft Office PowerPoint</Application>
  <PresentationFormat>Grand écran</PresentationFormat>
  <Paragraphs>27</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Calisto MT</vt:lpstr>
      <vt:lpstr>Trebuchet MS</vt:lpstr>
      <vt:lpstr>Wingdings</vt:lpstr>
      <vt:lpstr>Wingdings 2</vt:lpstr>
      <vt:lpstr>Ardoise</vt:lpstr>
      <vt:lpstr>JIRA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dc:title>
  <dc:creator>Soazara</dc:creator>
  <cp:lastModifiedBy>Soazara</cp:lastModifiedBy>
  <cp:revision>7</cp:revision>
  <dcterms:created xsi:type="dcterms:W3CDTF">2019-03-14T10:05:16Z</dcterms:created>
  <dcterms:modified xsi:type="dcterms:W3CDTF">2019-03-15T20:16:18Z</dcterms:modified>
</cp:coreProperties>
</file>