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formatica para Internet 08082023" initials="IpI0" lastIdx="1" clrIdx="0">
    <p:extLst>
      <p:ext uri="{19B8F6BF-5375-455C-9EA6-DF929625EA0E}">
        <p15:presenceInfo xmlns:p15="http://schemas.microsoft.com/office/powerpoint/2012/main" userId="Informatica para Internet 0808202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CC4"/>
    <a:srgbClr val="DF517A"/>
    <a:srgbClr val="0AA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3T09:36:32.938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9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02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5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76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06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3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80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38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54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80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31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9917-E1AD-4340-B6D3-13B137DDEB97}" type="datetimeFigureOut">
              <a:rPr lang="pt-BR" smtClean="0"/>
              <a:t>13/09/2023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C669-9574-4A31-B779-C5E986AE9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76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 flipV="1">
            <a:off x="4471515" y="3165231"/>
            <a:ext cx="2954216" cy="100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597119" y="2642011"/>
            <a:ext cx="270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  <a:latin typeface="Britannic Bold" panose="020B0903060703020204" pitchFamily="34" charset="0"/>
              </a:rPr>
              <a:t>TI para internet</a:t>
            </a:r>
            <a:endParaRPr lang="pt-BR" sz="2800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85584" y="459469"/>
            <a:ext cx="2883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Bodoni MT" panose="02070603080606020203" pitchFamily="18" charset="0"/>
                <a:cs typeface="Segoe UI Semibold" panose="020B0702040204020203" pitchFamily="34" charset="0"/>
              </a:rPr>
              <a:t>O que faz um TI para internet?</a:t>
            </a:r>
            <a:endParaRPr lang="pt-BR" sz="1600" b="1" i="0" dirty="0">
              <a:solidFill>
                <a:schemeClr val="accent1">
                  <a:lumMod val="75000"/>
                </a:schemeClr>
              </a:solidFill>
              <a:effectLst/>
              <a:latin typeface="Bodoni MT" panose="02070603080606020203" pitchFamily="18" charset="0"/>
              <a:cs typeface="Segoe UI Semibold" panose="020B0702040204020203" pitchFamily="34" charset="0"/>
            </a:endParaRPr>
          </a:p>
        </p:txBody>
      </p:sp>
      <p:sp>
        <p:nvSpPr>
          <p:cNvPr id="10" name="Fluxograma: Decisão 9"/>
          <p:cNvSpPr/>
          <p:nvPr/>
        </p:nvSpPr>
        <p:spPr>
          <a:xfrm>
            <a:off x="641729" y="939704"/>
            <a:ext cx="2388997" cy="232301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238524" y="764170"/>
            <a:ext cx="3281237" cy="75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992065" y="1462807"/>
            <a:ext cx="17201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002060"/>
                </a:solidFill>
              </a:rPr>
              <a:t>Realiza criação</a:t>
            </a:r>
            <a:r>
              <a:rPr lang="pt-BR" sz="1400" dirty="0">
                <a:solidFill>
                  <a:srgbClr val="002060"/>
                </a:solidFill>
              </a:rPr>
              <a:t>, desenvolvimento e manutenção de sistemas e aplicações para a Internet.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7763289" y="1209478"/>
            <a:ext cx="1929284" cy="1004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2512088" y="1094886"/>
            <a:ext cx="2770523" cy="165471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8114679" y="902718"/>
            <a:ext cx="190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Vantagens</a:t>
            </a:r>
            <a:endParaRPr lang="pt-BR" dirty="0">
              <a:solidFill>
                <a:srgbClr val="FF0000"/>
              </a:solidFill>
              <a:latin typeface="Bodoni MT" panose="02070603080606020203" pitchFamily="18" charset="0"/>
            </a:endParaRPr>
          </a:p>
        </p:txBody>
      </p:sp>
      <p:sp>
        <p:nvSpPr>
          <p:cNvPr id="25" name="Fluxograma: Decisão 24"/>
          <p:cNvSpPr/>
          <p:nvPr/>
        </p:nvSpPr>
        <p:spPr>
          <a:xfrm>
            <a:off x="8510326" y="2166259"/>
            <a:ext cx="1598946" cy="1421003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luxograma: Decisão 25"/>
          <p:cNvSpPr/>
          <p:nvPr/>
        </p:nvSpPr>
        <p:spPr>
          <a:xfrm>
            <a:off x="9032837" y="1204698"/>
            <a:ext cx="1537398" cy="1387511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9448586" y="1543985"/>
            <a:ext cx="1295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0" i="0" dirty="0" smtClean="0">
                <a:solidFill>
                  <a:srgbClr val="7030A0"/>
                </a:solidFill>
                <a:effectLst/>
                <a:latin typeface="Roboto"/>
              </a:rPr>
              <a:t>Diversas opções de atuação</a:t>
            </a:r>
            <a:r>
              <a:rPr lang="pt-BR" sz="1200" dirty="0">
                <a:solidFill>
                  <a:srgbClr val="7030A0"/>
                </a:solidFill>
                <a:latin typeface="Roboto"/>
              </a:rPr>
              <a:t>.</a:t>
            </a:r>
            <a:endParaRPr lang="pt-BR" sz="1200" dirty="0" smtClean="0">
              <a:solidFill>
                <a:srgbClr val="7030A0"/>
              </a:solidFill>
              <a:latin typeface="Roboto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8753684" y="2615150"/>
            <a:ext cx="11813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0" i="0" dirty="0" smtClean="0">
                <a:solidFill>
                  <a:schemeClr val="accent2"/>
                </a:solidFill>
                <a:effectLst/>
              </a:rPr>
              <a:t>Possibilidade empreender.</a:t>
            </a:r>
            <a:endParaRPr lang="pt-BR" sz="1400" dirty="0">
              <a:solidFill>
                <a:schemeClr val="accent2"/>
              </a:solidFill>
            </a:endParaRPr>
          </a:p>
        </p:txBody>
      </p:sp>
      <p:sp>
        <p:nvSpPr>
          <p:cNvPr id="29" name="Fluxograma: Decisão 28"/>
          <p:cNvSpPr/>
          <p:nvPr/>
        </p:nvSpPr>
        <p:spPr>
          <a:xfrm>
            <a:off x="9801536" y="1905013"/>
            <a:ext cx="1517935" cy="140955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9989944" y="2372602"/>
            <a:ext cx="14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Ótimos salários</a:t>
            </a:r>
            <a:r>
              <a:rPr lang="pt-BR" dirty="0" smtClean="0">
                <a:solidFill>
                  <a:srgbClr val="0070C0"/>
                </a:solidFill>
              </a:rPr>
              <a:t>.</a:t>
            </a:r>
            <a:endParaRPr lang="pt-BR" dirty="0">
              <a:solidFill>
                <a:srgbClr val="0070C0"/>
              </a:solidFill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 flipH="1">
            <a:off x="6944474" y="1531272"/>
            <a:ext cx="1756327" cy="88226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Fluxograma: Decisão 37"/>
          <p:cNvSpPr/>
          <p:nvPr/>
        </p:nvSpPr>
        <p:spPr>
          <a:xfrm>
            <a:off x="2942280" y="3698499"/>
            <a:ext cx="2353201" cy="2025581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/>
          <p:cNvCxnSpPr/>
          <p:nvPr/>
        </p:nvCxnSpPr>
        <p:spPr>
          <a:xfrm>
            <a:off x="4090934" y="3712028"/>
            <a:ext cx="1356529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4299436" y="3402596"/>
            <a:ext cx="15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Atuação</a:t>
            </a:r>
            <a:endParaRPr lang="pt-BR" dirty="0">
              <a:solidFill>
                <a:srgbClr val="00B0F0"/>
              </a:solidFill>
              <a:latin typeface="Bodoni MT" panose="02070603080606020203" pitchFamily="18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 flipH="1">
            <a:off x="3456207" y="4124336"/>
            <a:ext cx="134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Atua em sites e lojas virtuais.</a:t>
            </a:r>
            <a:endParaRPr lang="pt-B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456207" y="4569787"/>
            <a:ext cx="1346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Melhorias em sistemas e apps para internet.</a:t>
            </a:r>
            <a:endParaRPr lang="pt-BR" sz="1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 flipV="1">
            <a:off x="5182437" y="3385126"/>
            <a:ext cx="718457" cy="108983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H="1" flipV="1">
            <a:off x="6784515" y="3341483"/>
            <a:ext cx="1488422" cy="7032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8609238" y="4044704"/>
            <a:ext cx="1960997" cy="1014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8812717" y="3752178"/>
            <a:ext cx="160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Bodoni MT" panose="02070603080606020203" pitchFamily="18" charset="0"/>
              </a:rPr>
              <a:t>D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Bodoni MT" panose="02070603080606020203" pitchFamily="18" charset="0"/>
              </a:rPr>
              <a:t>esvantagens</a:t>
            </a:r>
            <a:endParaRPr lang="pt-BR" dirty="0">
              <a:solidFill>
                <a:schemeClr val="accent6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59" name="Fluxograma: Decisão 58"/>
          <p:cNvSpPr/>
          <p:nvPr/>
        </p:nvSpPr>
        <p:spPr>
          <a:xfrm>
            <a:off x="8609238" y="4124336"/>
            <a:ext cx="2009670" cy="1991440"/>
          </a:xfrm>
          <a:prstGeom prst="flowChartDecision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8932670" y="4474960"/>
            <a:ext cx="1453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Excesso de demanda.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Competição acirrada.</a:t>
            </a:r>
          </a:p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Especialização limitada.</a:t>
            </a:r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63" name="Conector de Seta Reta 62"/>
          <p:cNvCxnSpPr/>
          <p:nvPr/>
        </p:nvCxnSpPr>
        <p:spPr>
          <a:xfrm>
            <a:off x="5357967" y="1861530"/>
            <a:ext cx="211644" cy="72005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Fluxograma: Decisão 65"/>
          <p:cNvSpPr/>
          <p:nvPr/>
        </p:nvSpPr>
        <p:spPr>
          <a:xfrm>
            <a:off x="3967681" y="559420"/>
            <a:ext cx="2178608" cy="1848897"/>
          </a:xfrm>
          <a:prstGeom prst="flowChartDecision">
            <a:avLst/>
          </a:prstGeom>
          <a:solidFill>
            <a:srgbClr val="00206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8" name="Conector reto 67"/>
          <p:cNvCxnSpPr/>
          <p:nvPr/>
        </p:nvCxnSpPr>
        <p:spPr>
          <a:xfrm>
            <a:off x="3511350" y="309555"/>
            <a:ext cx="1312405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3737987" y="310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7030A0"/>
                </a:solidFill>
                <a:latin typeface="Bodoni MT" panose="02070603080606020203" pitchFamily="18" charset="0"/>
              </a:rPr>
              <a:t>Mérito</a:t>
            </a:r>
          </a:p>
          <a:p>
            <a:endParaRPr lang="pt-BR" dirty="0"/>
          </a:p>
        </p:txBody>
      </p:sp>
      <p:sp>
        <p:nvSpPr>
          <p:cNvPr id="72" name="Fluxograma: Decisão 71"/>
          <p:cNvSpPr/>
          <p:nvPr/>
        </p:nvSpPr>
        <p:spPr>
          <a:xfrm>
            <a:off x="5770261" y="340580"/>
            <a:ext cx="1670538" cy="1641900"/>
          </a:xfrm>
          <a:prstGeom prst="flowChartDecision">
            <a:avLst/>
          </a:prstGeom>
          <a:solidFill>
            <a:srgbClr val="0AA2B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/>
          <p:cNvSpPr txBox="1"/>
          <p:nvPr/>
        </p:nvSpPr>
        <p:spPr>
          <a:xfrm>
            <a:off x="4273940" y="1053803"/>
            <a:ext cx="1595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accent6"/>
                </a:solidFill>
              </a:rPr>
              <a:t>E</a:t>
            </a:r>
            <a:r>
              <a:rPr lang="pt-BR" sz="1400" dirty="0" smtClean="0">
                <a:solidFill>
                  <a:schemeClr val="accent6"/>
                </a:solidFill>
              </a:rPr>
              <a:t>volução contínua das tecnologias da informação e comunicação</a:t>
            </a:r>
            <a:r>
              <a:rPr lang="pt-BR" dirty="0" smtClean="0">
                <a:solidFill>
                  <a:schemeClr val="accent6"/>
                </a:solidFill>
              </a:rPr>
              <a:t>.</a:t>
            </a:r>
            <a:endParaRPr lang="pt-BR" dirty="0">
              <a:solidFill>
                <a:schemeClr val="accent6"/>
              </a:solidFill>
            </a:endParaRPr>
          </a:p>
        </p:txBody>
      </p:sp>
      <p:cxnSp>
        <p:nvCxnSpPr>
          <p:cNvPr id="75" name="Conector em Curva 74"/>
          <p:cNvCxnSpPr/>
          <p:nvPr/>
        </p:nvCxnSpPr>
        <p:spPr>
          <a:xfrm rot="10800000" flipV="1">
            <a:off x="1852143" y="2233431"/>
            <a:ext cx="2821016" cy="2146874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5867692" y="924950"/>
            <a:ext cx="1497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2">
                    <a:lumMod val="75000"/>
                  </a:schemeClr>
                </a:solidFill>
              </a:rPr>
              <a:t>Desenvolvimento de software.</a:t>
            </a:r>
            <a:endParaRPr lang="pt-B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Fluxograma: Decisão 76"/>
          <p:cNvSpPr/>
          <p:nvPr/>
        </p:nvSpPr>
        <p:spPr>
          <a:xfrm>
            <a:off x="352634" y="4428562"/>
            <a:ext cx="2654851" cy="2344452"/>
          </a:xfrm>
          <a:prstGeom prst="flowChartDecision">
            <a:avLst/>
          </a:prstGeom>
          <a:solidFill>
            <a:srgbClr val="DF517A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 reto 79"/>
          <p:cNvCxnSpPr/>
          <p:nvPr/>
        </p:nvCxnSpPr>
        <p:spPr>
          <a:xfrm flipV="1">
            <a:off x="252046" y="4428562"/>
            <a:ext cx="1321882" cy="2863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269419" y="4144307"/>
            <a:ext cx="148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  <a:latin typeface="Bodoni MT" panose="02070603080606020203" pitchFamily="18" charset="0"/>
              </a:rPr>
              <a:t>E</a:t>
            </a:r>
            <a:r>
              <a:rPr lang="pt-BR" dirty="0" smtClean="0">
                <a:solidFill>
                  <a:srgbClr val="FFC000"/>
                </a:solidFill>
                <a:latin typeface="Bodoni MT" panose="02070603080606020203" pitchFamily="18" charset="0"/>
              </a:rPr>
              <a:t>conômico</a:t>
            </a:r>
            <a:endParaRPr lang="pt-BR" dirty="0">
              <a:solidFill>
                <a:srgbClr val="FFC000"/>
              </a:solidFill>
              <a:latin typeface="Bodoni MT" panose="02070603080606020203" pitchFamily="18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756539" y="5058551"/>
            <a:ext cx="1892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Em constante evolução, entre avanços tecnológicos e oportunidades econômicas.</a:t>
            </a:r>
            <a:endParaRPr lang="pt-BR" sz="1400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2913239" y="6081030"/>
            <a:ext cx="2302182" cy="728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Fluxograma: Decisão 90"/>
          <p:cNvSpPr/>
          <p:nvPr/>
        </p:nvSpPr>
        <p:spPr>
          <a:xfrm>
            <a:off x="5223562" y="4058233"/>
            <a:ext cx="2891117" cy="2771615"/>
          </a:xfrm>
          <a:prstGeom prst="flowChartDecision">
            <a:avLst/>
          </a:prstGeom>
          <a:solidFill>
            <a:srgbClr val="A56CC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93" name="CaixaDeTexto 92"/>
          <p:cNvSpPr txBox="1"/>
          <p:nvPr/>
        </p:nvSpPr>
        <p:spPr>
          <a:xfrm>
            <a:off x="5919068" y="4457200"/>
            <a:ext cx="1572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Desempenha papel significativo no comércio eletrônico, prestação de serviços online, publicidade digital, e em empresas de tecnologia.</a:t>
            </a:r>
            <a:endParaRPr lang="pt-BR" sz="1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04" name="Conector de Seta Reta 103"/>
          <p:cNvCxnSpPr/>
          <p:nvPr/>
        </p:nvCxnSpPr>
        <p:spPr>
          <a:xfrm flipH="1" flipV="1">
            <a:off x="6193545" y="3341483"/>
            <a:ext cx="337434" cy="72616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Coração 110"/>
          <p:cNvSpPr/>
          <p:nvPr/>
        </p:nvSpPr>
        <p:spPr>
          <a:xfrm>
            <a:off x="7289632" y="2803090"/>
            <a:ext cx="272198" cy="261610"/>
          </a:xfrm>
          <a:prstGeom prst="hear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Coração 111"/>
          <p:cNvSpPr/>
          <p:nvPr/>
        </p:nvSpPr>
        <p:spPr>
          <a:xfrm>
            <a:off x="4240924" y="2820624"/>
            <a:ext cx="301245" cy="258938"/>
          </a:xfrm>
          <a:prstGeom prst="hear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1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Bodoni MT</vt:lpstr>
      <vt:lpstr>Britannic Bold</vt:lpstr>
      <vt:lpstr>Calibri</vt:lpstr>
      <vt:lpstr>Calibri Light</vt:lpstr>
      <vt:lpstr>Roboto</vt:lpstr>
      <vt:lpstr>Segoe UI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Informatica para Internet 08082023</dc:creator>
  <cp:lastModifiedBy>Informatica para Internet 08082023</cp:lastModifiedBy>
  <cp:revision>13</cp:revision>
  <dcterms:created xsi:type="dcterms:W3CDTF">2023-09-13T10:57:55Z</dcterms:created>
  <dcterms:modified xsi:type="dcterms:W3CDTF">2023-09-13T12:53:51Z</dcterms:modified>
</cp:coreProperties>
</file>