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Abel" panose="02000506030000020004" pitchFamily="2" charset="0"/>
      <p:regular r:id="rId15"/>
    </p:embeddedFont>
    <p:embeddedFont>
      <p:font typeface="Anaheim" panose="020B0604020202020204" charset="0"/>
      <p:regular r:id="rId16"/>
    </p:embeddedFont>
    <p:embeddedFont>
      <p:font typeface="Anton" pitchFamily="2" charset="0"/>
      <p:regular r:id="rId17"/>
    </p:embeddedFont>
    <p:embeddedFont>
      <p:font typeface="Exo Light" panose="020B0604020202020204" charset="0"/>
      <p:regular r:id="rId18"/>
      <p:bold r:id="rId19"/>
      <p:italic r:id="rId20"/>
      <p:boldItalic r:id="rId21"/>
    </p:embeddedFont>
    <p:embeddedFont>
      <p:font typeface="Helvetica Neue" panose="020B0604020202020204" charset="0"/>
      <p:regular r:id="rId22"/>
      <p:bold r:id="rId23"/>
      <p:italic r:id="rId24"/>
      <p:boldItalic r:id="rId25"/>
    </p:embeddedFont>
    <p:embeddedFont>
      <p:font typeface="Josefin Sans" pitchFamily="2" charset="0"/>
      <p:regular r:id="rId26"/>
      <p:bold r:id="rId27"/>
      <p:italic r:id="rId28"/>
      <p:boldItalic r:id="rId29"/>
    </p:embeddedFont>
    <p:embeddedFont>
      <p:font typeface="Josefin Slab" pitchFamily="2" charset="0"/>
      <p:regular r:id="rId30"/>
      <p:bold r:id="rId31"/>
      <p:italic r:id="rId32"/>
      <p:boldItalic r:id="rId33"/>
    </p:embeddedFont>
    <p:embeddedFont>
      <p:font typeface="Josefin Slab SemiBold" pitchFamily="2" charset="0"/>
      <p:bold r:id="rId34"/>
      <p:boldItalic r:id="rId35"/>
    </p:embeddedFont>
    <p:embeddedFont>
      <p:font typeface="Roboto" panose="02000000000000000000" pitchFamily="2" charset="0"/>
      <p:regular r:id="rId36"/>
      <p:bold r:id="rId37"/>
      <p:italic r:id="rId38"/>
      <p:boldItalic r:id="rId39"/>
    </p:embeddedFont>
    <p:embeddedFont>
      <p:font typeface="Roboto Medium" panose="02000000000000000000" pitchFamily="2" charset="0"/>
      <p:regular r:id="rId40"/>
      <p:bold r:id="rId41"/>
      <p:italic r:id="rId42"/>
      <p:boldItalic r:id="rId43"/>
    </p:embeddedFont>
    <p:embeddedFont>
      <p:font typeface="Roboto Thin" panose="02000000000000000000" pitchFamily="2" charset="0"/>
      <p:regular r:id="rId44"/>
      <p:bold r:id="rId45"/>
      <p:italic r:id="rId46"/>
      <p:boldItalic r:id="rId47"/>
    </p:embeddedFont>
    <p:embeddedFont>
      <p:font typeface="Unica One" panose="020B0604020202020204" charset="0"/>
      <p:regular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font" Target="fonts/font25.fntdata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42" Type="http://schemas.openxmlformats.org/officeDocument/2006/relationships/font" Target="fonts/font28.fntdata"/><Relationship Id="rId47" Type="http://schemas.openxmlformats.org/officeDocument/2006/relationships/font" Target="fonts/font33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9" Type="http://schemas.openxmlformats.org/officeDocument/2006/relationships/font" Target="fonts/font15.fntdata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font" Target="fonts/font23.fntdata"/><Relationship Id="rId40" Type="http://schemas.openxmlformats.org/officeDocument/2006/relationships/font" Target="fonts/font26.fntdata"/><Relationship Id="rId45" Type="http://schemas.openxmlformats.org/officeDocument/2006/relationships/font" Target="fonts/font31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font" Target="fonts/font22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4" Type="http://schemas.openxmlformats.org/officeDocument/2006/relationships/font" Target="fonts/font30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font" Target="fonts/font21.fntdata"/><Relationship Id="rId43" Type="http://schemas.openxmlformats.org/officeDocument/2006/relationships/font" Target="fonts/font29.fntdata"/><Relationship Id="rId48" Type="http://schemas.openxmlformats.org/officeDocument/2006/relationships/font" Target="fonts/font34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font" Target="fonts/font24.fntdata"/><Relationship Id="rId46" Type="http://schemas.openxmlformats.org/officeDocument/2006/relationships/font" Target="fonts/font32.fntdata"/><Relationship Id="rId20" Type="http://schemas.openxmlformats.org/officeDocument/2006/relationships/font" Target="fonts/font6.fntdata"/><Relationship Id="rId41" Type="http://schemas.openxmlformats.org/officeDocument/2006/relationships/font" Target="fonts/font2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ab958ee71b_0_18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ab958ee71b_0_18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ab958ee71b_0_18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ab958ee71b_0_18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6083763cf6_6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6083763cf6_6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08d0fa1da_0_8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08d0fa1da_0_8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b958ee71b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ab958ee71b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ab958ee71b_0_1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ab958ee71b_0_1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82c7c765ed_2_2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82c7c765ed_2_2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ab958ee71b_0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ab958ee71b_0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ab958ee71b_0_18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ab958ee71b_0_18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33000" y="2566175"/>
            <a:ext cx="3500700" cy="144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sz="48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33000" y="3843250"/>
            <a:ext cx="33267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 sz="1100">
                <a:solidFill>
                  <a:srgbClr val="F3F3F3"/>
                </a:solidFill>
                <a:latin typeface="Exo Light"/>
                <a:ea typeface="Exo Light"/>
                <a:cs typeface="Exo Light"/>
                <a:sym typeface="Ex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CUSTOM_6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ctrTitle"/>
          </p:nvPr>
        </p:nvSpPr>
        <p:spPr>
          <a:xfrm rot="-5400000">
            <a:off x="-1012550" y="2331150"/>
            <a:ext cx="30834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CUSTOM_6_1_1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ctrTitle"/>
          </p:nvPr>
        </p:nvSpPr>
        <p:spPr>
          <a:xfrm rot="-5400000">
            <a:off x="-1012550" y="2331150"/>
            <a:ext cx="30834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NUMBERS">
  <p:cSld name="CUSTOM_6_1_1_2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 rot="-5400000">
            <a:off x="-1012550" y="2331150"/>
            <a:ext cx="30834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5556825" y="1477450"/>
            <a:ext cx="2484300" cy="4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2" hasCustomPrompt="1"/>
          </p:nvPr>
        </p:nvSpPr>
        <p:spPr>
          <a:xfrm>
            <a:off x="5556825" y="896623"/>
            <a:ext cx="2354700" cy="73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3"/>
          </p:nvPr>
        </p:nvSpPr>
        <p:spPr>
          <a:xfrm>
            <a:off x="5556825" y="2642050"/>
            <a:ext cx="2484300" cy="4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4" hasCustomPrompt="1"/>
          </p:nvPr>
        </p:nvSpPr>
        <p:spPr>
          <a:xfrm>
            <a:off x="5556825" y="2061223"/>
            <a:ext cx="2354700" cy="73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5"/>
          </p:nvPr>
        </p:nvSpPr>
        <p:spPr>
          <a:xfrm>
            <a:off x="5556825" y="3806650"/>
            <a:ext cx="2484300" cy="4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6" hasCustomPrompt="1"/>
          </p:nvPr>
        </p:nvSpPr>
        <p:spPr>
          <a:xfrm>
            <a:off x="5556825" y="3225823"/>
            <a:ext cx="2354700" cy="73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ctrTitle"/>
          </p:nvPr>
        </p:nvSpPr>
        <p:spPr>
          <a:xfrm rot="-5400000">
            <a:off x="-1012550" y="2331150"/>
            <a:ext cx="30834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ctrTitle" idx="2"/>
          </p:nvPr>
        </p:nvSpPr>
        <p:spPr>
          <a:xfrm>
            <a:off x="1679800" y="1343792"/>
            <a:ext cx="2619300" cy="79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2400" b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1"/>
          </p:nvPr>
        </p:nvSpPr>
        <p:spPr>
          <a:xfrm>
            <a:off x="1862275" y="2503988"/>
            <a:ext cx="2254200" cy="130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3"/>
          </p:nvPr>
        </p:nvSpPr>
        <p:spPr>
          <a:xfrm>
            <a:off x="4844925" y="1337506"/>
            <a:ext cx="2619300" cy="79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2400" b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ubTitle" idx="4"/>
          </p:nvPr>
        </p:nvSpPr>
        <p:spPr>
          <a:xfrm>
            <a:off x="5027445" y="2497004"/>
            <a:ext cx="2254200" cy="13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17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ctrTitle"/>
          </p:nvPr>
        </p:nvSpPr>
        <p:spPr>
          <a:xfrm rot="-5400000">
            <a:off x="-1012550" y="2331150"/>
            <a:ext cx="30834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ctrTitle" idx="2"/>
          </p:nvPr>
        </p:nvSpPr>
        <p:spPr>
          <a:xfrm>
            <a:off x="1679800" y="1343792"/>
            <a:ext cx="2619300" cy="79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2400" b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1862275" y="2503988"/>
            <a:ext cx="2254200" cy="130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1_1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447325" y="3695475"/>
            <a:ext cx="4214400" cy="1027800"/>
          </a:xfrm>
          <a:prstGeom prst="rect">
            <a:avLst/>
          </a:prstGeom>
          <a:solidFill>
            <a:srgbClr val="06294A">
              <a:alpha val="59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ctrTitle"/>
          </p:nvPr>
        </p:nvSpPr>
        <p:spPr>
          <a:xfrm flipH="1">
            <a:off x="847680" y="1445325"/>
            <a:ext cx="2613000" cy="8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ubTitle" idx="1"/>
          </p:nvPr>
        </p:nvSpPr>
        <p:spPr>
          <a:xfrm flipH="1">
            <a:off x="847675" y="2220275"/>
            <a:ext cx="3413700" cy="11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Josefin Slab"/>
              <a:buNone/>
              <a:defRPr sz="1400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Josefin Slab"/>
              <a:buNone/>
              <a:defRPr sz="1400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Josefin Slab"/>
              <a:buNone/>
              <a:defRPr sz="1400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Josefin Slab"/>
              <a:buNone/>
              <a:defRPr sz="1400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Josefin Slab"/>
              <a:buNone/>
              <a:defRPr sz="1400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Josefin Slab"/>
              <a:buNone/>
              <a:defRPr sz="1400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Josefin Slab"/>
              <a:buNone/>
              <a:defRPr sz="1400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Josefin Slab"/>
              <a:buNone/>
              <a:defRPr sz="1400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847675" y="3863750"/>
            <a:ext cx="3413700" cy="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3F3F3"/>
                </a:solidFill>
                <a:latin typeface="Anaheim"/>
                <a:ea typeface="Anaheim"/>
                <a:cs typeface="Anaheim"/>
                <a:sym typeface="Anaheim"/>
              </a:rPr>
              <a:t>CREDITS</a:t>
            </a:r>
            <a:r>
              <a:rPr lang="en" sz="900">
                <a:solidFill>
                  <a:srgbClr val="F3F3F3"/>
                </a:solidFill>
                <a:latin typeface="Anaheim"/>
                <a:ea typeface="Anaheim"/>
                <a:cs typeface="Anaheim"/>
                <a:sym typeface="Anaheim"/>
              </a:rPr>
              <a:t>: This presentation template was created by </a:t>
            </a:r>
            <a:r>
              <a:rPr lang="en" sz="900" b="1">
                <a:solidFill>
                  <a:srgbClr val="F3F3F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F3F3F3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lang="en" sz="900" b="1">
                <a:solidFill>
                  <a:srgbClr val="F3F3F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F3F3F3"/>
                </a:solidFill>
                <a:latin typeface="Anaheim"/>
                <a:ea typeface="Anaheim"/>
                <a:cs typeface="Anaheim"/>
                <a:sym typeface="Anaheim"/>
              </a:rPr>
              <a:t>, and infographics &amp; images by </a:t>
            </a:r>
            <a:r>
              <a:rPr lang="en" sz="900" b="1">
                <a:solidFill>
                  <a:srgbClr val="F3F3F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F3F3F3"/>
                </a:solidFill>
                <a:latin typeface="Anaheim"/>
                <a:ea typeface="Anaheim"/>
                <a:cs typeface="Anaheim"/>
                <a:sym typeface="Anaheim"/>
              </a:rPr>
              <a:t>. </a:t>
            </a:r>
            <a:endParaRPr sz="900">
              <a:solidFill>
                <a:srgbClr val="F3F3F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3F3F3"/>
                </a:solidFill>
                <a:latin typeface="Anaheim"/>
                <a:ea typeface="Anaheim"/>
                <a:cs typeface="Anaheim"/>
                <a:sym typeface="Anaheim"/>
              </a:rPr>
              <a:t>Please keep this slide for attribution.</a:t>
            </a:r>
            <a:endParaRPr sz="900" b="1">
              <a:solidFill>
                <a:srgbClr val="F3F3F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 1">
  <p:cSld name="CUSTOM_12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1728275" y="1073550"/>
            <a:ext cx="6303300" cy="2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●"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○"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■"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●"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○"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■"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●"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○"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Abel"/>
              <a:buChar char="■"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ctrTitle"/>
          </p:nvPr>
        </p:nvSpPr>
        <p:spPr>
          <a:xfrm rot="-5400000">
            <a:off x="-1012550" y="2331150"/>
            <a:ext cx="30834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_1_2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" type="blank">
  <p:cSld name="BLANK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TEXT">
  <p:cSld name="CUSTOM_7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subTitle" idx="1"/>
          </p:nvPr>
        </p:nvSpPr>
        <p:spPr>
          <a:xfrm flipH="1">
            <a:off x="1163300" y="741075"/>
            <a:ext cx="5053200" cy="28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Josefin Slab SemiBold"/>
              <a:buAutoNum type="arabicPeriod"/>
              <a:defRPr sz="11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Josefin Slab SemiBold"/>
              <a:buAutoNum type="alphaLcPeriod"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Josefin Slab SemiBold"/>
              <a:buAutoNum type="romanLcPeriod"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Josefin Slab SemiBold"/>
              <a:buAutoNum type="arabicPeriod"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Josefin Slab SemiBold"/>
              <a:buAutoNum type="alphaLcPeriod"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Josefin Slab SemiBold"/>
              <a:buAutoNum type="romanLcPeriod"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Josefin Slab SemiBold"/>
              <a:buAutoNum type="arabicPeriod"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Josefin Slab SemiBold"/>
              <a:buAutoNum type="alphaLcPeriod"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Josefin Slab SemiBold"/>
              <a:buAutoNum type="romanLcPeriod"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 rot="-5400000">
            <a:off x="-1012550" y="2331150"/>
            <a:ext cx="30834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ctrTitle"/>
          </p:nvPr>
        </p:nvSpPr>
        <p:spPr>
          <a:xfrm>
            <a:off x="3775200" y="1682975"/>
            <a:ext cx="23241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ctrTitle" idx="2"/>
          </p:nvPr>
        </p:nvSpPr>
        <p:spPr>
          <a:xfrm>
            <a:off x="3775200" y="3219525"/>
            <a:ext cx="23241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ctrTitle" idx="3"/>
          </p:nvPr>
        </p:nvSpPr>
        <p:spPr>
          <a:xfrm>
            <a:off x="6045900" y="1682975"/>
            <a:ext cx="23241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ctrTitle" idx="4"/>
          </p:nvPr>
        </p:nvSpPr>
        <p:spPr>
          <a:xfrm>
            <a:off x="6045900" y="3219525"/>
            <a:ext cx="23241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3775200" y="186255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ubTitle" idx="5"/>
          </p:nvPr>
        </p:nvSpPr>
        <p:spPr>
          <a:xfrm>
            <a:off x="3775200" y="3396868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6"/>
          </p:nvPr>
        </p:nvSpPr>
        <p:spPr>
          <a:xfrm>
            <a:off x="6045900" y="186255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7"/>
          </p:nvPr>
        </p:nvSpPr>
        <p:spPr>
          <a:xfrm>
            <a:off x="6045900" y="3396868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ctrTitle" idx="8"/>
          </p:nvPr>
        </p:nvSpPr>
        <p:spPr>
          <a:xfrm rot="-5400000">
            <a:off x="-1012550" y="2331150"/>
            <a:ext cx="30834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TEXT 1">
  <p:cSld name="CUSTOM_14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ctrTitle"/>
          </p:nvPr>
        </p:nvSpPr>
        <p:spPr>
          <a:xfrm>
            <a:off x="2237395" y="2118925"/>
            <a:ext cx="46692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2400" b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2562675" y="2663160"/>
            <a:ext cx="4018200" cy="130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ctrTitle"/>
          </p:nvPr>
        </p:nvSpPr>
        <p:spPr>
          <a:xfrm flipH="1">
            <a:off x="2732325" y="3046075"/>
            <a:ext cx="2364300" cy="7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400" b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ubTitle" idx="1"/>
          </p:nvPr>
        </p:nvSpPr>
        <p:spPr>
          <a:xfrm flipH="1">
            <a:off x="2732275" y="1906500"/>
            <a:ext cx="4036500" cy="131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bel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CUSTOM_16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ctrTitle"/>
          </p:nvPr>
        </p:nvSpPr>
        <p:spPr>
          <a:xfrm>
            <a:off x="5909550" y="1715300"/>
            <a:ext cx="1815300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600" b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ubTitle" idx="1"/>
          </p:nvPr>
        </p:nvSpPr>
        <p:spPr>
          <a:xfrm>
            <a:off x="5909550" y="2819625"/>
            <a:ext cx="23124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 sz="1400">
                <a:solidFill>
                  <a:srgbClr val="F3F3F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16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ctrTitle"/>
          </p:nvPr>
        </p:nvSpPr>
        <p:spPr>
          <a:xfrm>
            <a:off x="673531" y="3094768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sz="1600" b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856025" y="3407350"/>
            <a:ext cx="2254200" cy="5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ctrTitle" idx="2"/>
          </p:nvPr>
        </p:nvSpPr>
        <p:spPr>
          <a:xfrm>
            <a:off x="3262356" y="3094768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sz="1600" b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ubTitle" idx="3"/>
          </p:nvPr>
        </p:nvSpPr>
        <p:spPr>
          <a:xfrm>
            <a:off x="3444838" y="3407350"/>
            <a:ext cx="2254200" cy="56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ctrTitle" idx="4"/>
          </p:nvPr>
        </p:nvSpPr>
        <p:spPr>
          <a:xfrm>
            <a:off x="5851306" y="3091717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sz="1600" b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ubTitle" idx="5"/>
          </p:nvPr>
        </p:nvSpPr>
        <p:spPr>
          <a:xfrm>
            <a:off x="6033825" y="3404300"/>
            <a:ext cx="2254200" cy="5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ctrTitle" idx="6"/>
          </p:nvPr>
        </p:nvSpPr>
        <p:spPr>
          <a:xfrm rot="-5400000">
            <a:off x="-1012550" y="2331150"/>
            <a:ext cx="30834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16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ctrTitle"/>
          </p:nvPr>
        </p:nvSpPr>
        <p:spPr>
          <a:xfrm rot="-5400000">
            <a:off x="-1012550" y="2331150"/>
            <a:ext cx="30834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ctrTitle" idx="2"/>
          </p:nvPr>
        </p:nvSpPr>
        <p:spPr>
          <a:xfrm>
            <a:off x="1634900" y="1067978"/>
            <a:ext cx="2619300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sz="1600" b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1634850" y="1571850"/>
            <a:ext cx="26193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1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ctrTitle" idx="3"/>
          </p:nvPr>
        </p:nvSpPr>
        <p:spPr>
          <a:xfrm>
            <a:off x="1634900" y="2811753"/>
            <a:ext cx="2619300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sz="1600" b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4"/>
          </p:nvPr>
        </p:nvSpPr>
        <p:spPr>
          <a:xfrm>
            <a:off x="1634850" y="3315725"/>
            <a:ext cx="2619300" cy="974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1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ctrTitle" idx="5"/>
          </p:nvPr>
        </p:nvSpPr>
        <p:spPr>
          <a:xfrm>
            <a:off x="5042800" y="1067978"/>
            <a:ext cx="2619300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sz="1600" b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6"/>
          </p:nvPr>
        </p:nvSpPr>
        <p:spPr>
          <a:xfrm>
            <a:off x="5042750" y="1571850"/>
            <a:ext cx="26193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1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ctrTitle" idx="7"/>
          </p:nvPr>
        </p:nvSpPr>
        <p:spPr>
          <a:xfrm>
            <a:off x="5042800" y="2811753"/>
            <a:ext cx="2619300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sz="1600" b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8"/>
          </p:nvPr>
        </p:nvSpPr>
        <p:spPr>
          <a:xfrm>
            <a:off x="5042750" y="3315725"/>
            <a:ext cx="2619300" cy="974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1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CUSTOM_6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ctrTitle"/>
          </p:nvPr>
        </p:nvSpPr>
        <p:spPr>
          <a:xfrm>
            <a:off x="4650725" y="1658275"/>
            <a:ext cx="3564900" cy="18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sz="6000" b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Unica One"/>
              <a:buNone/>
              <a:defRPr sz="2800" b="1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Josefin Sans"/>
              <a:buNone/>
              <a:defRPr sz="2800" b="1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Josefin Sans"/>
              <a:buNone/>
              <a:defRPr sz="2800" b="1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Josefin Sans"/>
              <a:buNone/>
              <a:defRPr sz="2800" b="1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Josefin Sans"/>
              <a:buNone/>
              <a:defRPr sz="2800" b="1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Josefin Sans"/>
              <a:buNone/>
              <a:defRPr sz="2800" b="1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Josefin Sans"/>
              <a:buNone/>
              <a:defRPr sz="2800" b="1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Josefin Sans"/>
              <a:buNone/>
              <a:defRPr sz="2800" b="1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Josefin Sans"/>
              <a:buNone/>
              <a:defRPr sz="2800" b="1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●"/>
              <a:defRPr sz="12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○"/>
              <a:defRPr sz="12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■"/>
              <a:defRPr sz="12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●"/>
              <a:defRPr sz="12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○"/>
              <a:defRPr sz="12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■"/>
              <a:defRPr sz="12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●"/>
              <a:defRPr sz="12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○"/>
              <a:defRPr sz="12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Abel"/>
              <a:buChar char="■"/>
              <a:defRPr sz="12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www.linkedin.com/in/raghda-tarek-neiazy-4b7199217?lipi=urn%3Ali%3Apage%3Ad_flagship3_profile_view_base_contact_details%3B3H1txY8RQbW3GzFmqEUMHw%3D%3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>
            <a:spLocks noGrp="1"/>
          </p:cNvSpPr>
          <p:nvPr>
            <p:ph type="ctrTitle"/>
          </p:nvPr>
        </p:nvSpPr>
        <p:spPr>
          <a:xfrm>
            <a:off x="513350" y="3003125"/>
            <a:ext cx="5470200" cy="14775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Cancer Genomics Unplugged: </a:t>
            </a:r>
            <a:endParaRPr sz="2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Investigating Gene Expressions in Depth</a:t>
            </a:r>
            <a:endParaRPr sz="2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6294A">
              <a:alpha val="59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9"/>
          <p:cNvSpPr txBox="1"/>
          <p:nvPr/>
        </p:nvSpPr>
        <p:spPr>
          <a:xfrm>
            <a:off x="587349" y="4201363"/>
            <a:ext cx="8116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2"/>
              </a:solidFill>
              <a:highlight>
                <a:schemeClr val="accent2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06" name="Google Shape;306;p29"/>
          <p:cNvGrpSpPr/>
          <p:nvPr/>
        </p:nvGrpSpPr>
        <p:grpSpPr>
          <a:xfrm>
            <a:off x="0" y="0"/>
            <a:ext cx="864600" cy="5143500"/>
            <a:chOff x="0" y="0"/>
            <a:chExt cx="864600" cy="5143500"/>
          </a:xfrm>
        </p:grpSpPr>
        <p:sp>
          <p:nvSpPr>
            <p:cNvPr id="307" name="Google Shape;307;p29"/>
            <p:cNvSpPr/>
            <p:nvPr/>
          </p:nvSpPr>
          <p:spPr>
            <a:xfrm>
              <a:off x="0" y="0"/>
              <a:ext cx="864600" cy="5143500"/>
            </a:xfrm>
            <a:prstGeom prst="rect">
              <a:avLst/>
            </a:prstGeom>
            <a:solidFill>
              <a:srgbClr val="BAC8D3">
                <a:alpha val="596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9"/>
            <p:cNvSpPr txBox="1"/>
            <p:nvPr/>
          </p:nvSpPr>
          <p:spPr>
            <a:xfrm rot="-5400000">
              <a:off x="-1431000" y="2256150"/>
              <a:ext cx="3726600" cy="63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 b="1">
                  <a:solidFill>
                    <a:srgbClr val="11325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Volcano Plots</a:t>
              </a:r>
              <a:endParaRPr sz="2200">
                <a:solidFill>
                  <a:srgbClr val="113251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  <p:sp>
        <p:nvSpPr>
          <p:cNvPr id="309" name="Google Shape;309;p29"/>
          <p:cNvSpPr/>
          <p:nvPr/>
        </p:nvSpPr>
        <p:spPr>
          <a:xfrm>
            <a:off x="1056600" y="556800"/>
            <a:ext cx="7030800" cy="986700"/>
          </a:xfrm>
          <a:prstGeom prst="roundRect">
            <a:avLst>
              <a:gd name="adj" fmla="val 16667"/>
            </a:avLst>
          </a:prstGeom>
          <a:solidFill>
            <a:srgbClr val="06294A">
              <a:alpha val="59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Relationship between statistical significance and fold change for each variable in a dataset, with significant features appearing at the plot's extremes.</a:t>
            </a:r>
            <a:endParaRPr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bel"/>
              <a:ea typeface="Abel"/>
              <a:cs typeface="Abel"/>
              <a:sym typeface="Abel"/>
            </a:endParaRPr>
          </a:p>
        </p:txBody>
      </p:sp>
      <p:grpSp>
        <p:nvGrpSpPr>
          <p:cNvPr id="310" name="Google Shape;310;p29"/>
          <p:cNvGrpSpPr/>
          <p:nvPr/>
        </p:nvGrpSpPr>
        <p:grpSpPr>
          <a:xfrm>
            <a:off x="2899784" y="1672998"/>
            <a:ext cx="5957399" cy="3249550"/>
            <a:chOff x="2899784" y="1237061"/>
            <a:chExt cx="5957399" cy="3249550"/>
          </a:xfrm>
        </p:grpSpPr>
        <p:grpSp>
          <p:nvGrpSpPr>
            <p:cNvPr id="311" name="Google Shape;311;p29"/>
            <p:cNvGrpSpPr/>
            <p:nvPr/>
          </p:nvGrpSpPr>
          <p:grpSpPr>
            <a:xfrm>
              <a:off x="2899784" y="1237061"/>
              <a:ext cx="5957399" cy="3249550"/>
              <a:chOff x="1750887" y="2425727"/>
              <a:chExt cx="320143" cy="343269"/>
            </a:xfrm>
          </p:grpSpPr>
          <p:sp>
            <p:nvSpPr>
              <p:cNvPr id="312" name="Google Shape;312;p29"/>
              <p:cNvSpPr/>
              <p:nvPr/>
            </p:nvSpPr>
            <p:spPr>
              <a:xfrm>
                <a:off x="1750887" y="2425727"/>
                <a:ext cx="320143" cy="289052"/>
              </a:xfrm>
              <a:custGeom>
                <a:avLst/>
                <a:gdLst/>
                <a:ahLst/>
                <a:cxnLst/>
                <a:rect l="l" t="t" r="r" b="b"/>
                <a:pathLst>
                  <a:path w="10050" h="9074" extrusionOk="0">
                    <a:moveTo>
                      <a:pt x="1668" y="322"/>
                    </a:moveTo>
                    <a:cubicBezTo>
                      <a:pt x="1834" y="322"/>
                      <a:pt x="1953" y="453"/>
                      <a:pt x="1953" y="608"/>
                    </a:cubicBezTo>
                    <a:lnTo>
                      <a:pt x="1953" y="1275"/>
                    </a:lnTo>
                    <a:cubicBezTo>
                      <a:pt x="1953" y="1441"/>
                      <a:pt x="1811" y="1560"/>
                      <a:pt x="1668" y="1560"/>
                    </a:cubicBezTo>
                    <a:cubicBezTo>
                      <a:pt x="1513" y="1560"/>
                      <a:pt x="1382" y="1429"/>
                      <a:pt x="1382" y="1275"/>
                    </a:cubicBezTo>
                    <a:lnTo>
                      <a:pt x="1382" y="929"/>
                    </a:lnTo>
                    <a:lnTo>
                      <a:pt x="1382" y="608"/>
                    </a:lnTo>
                    <a:cubicBezTo>
                      <a:pt x="1370" y="453"/>
                      <a:pt x="1501" y="322"/>
                      <a:pt x="1668" y="322"/>
                    </a:cubicBezTo>
                    <a:close/>
                    <a:moveTo>
                      <a:pt x="3918" y="322"/>
                    </a:moveTo>
                    <a:cubicBezTo>
                      <a:pt x="4061" y="322"/>
                      <a:pt x="4192" y="453"/>
                      <a:pt x="4192" y="608"/>
                    </a:cubicBezTo>
                    <a:lnTo>
                      <a:pt x="4192" y="1275"/>
                    </a:lnTo>
                    <a:cubicBezTo>
                      <a:pt x="4192" y="1441"/>
                      <a:pt x="4061" y="1560"/>
                      <a:pt x="3918" y="1560"/>
                    </a:cubicBezTo>
                    <a:cubicBezTo>
                      <a:pt x="3763" y="1560"/>
                      <a:pt x="3632" y="1429"/>
                      <a:pt x="3632" y="1275"/>
                    </a:cubicBezTo>
                    <a:lnTo>
                      <a:pt x="3632" y="608"/>
                    </a:lnTo>
                    <a:cubicBezTo>
                      <a:pt x="3632" y="441"/>
                      <a:pt x="3763" y="322"/>
                      <a:pt x="3918" y="322"/>
                    </a:cubicBezTo>
                    <a:close/>
                    <a:moveTo>
                      <a:pt x="6180" y="322"/>
                    </a:moveTo>
                    <a:cubicBezTo>
                      <a:pt x="6323" y="322"/>
                      <a:pt x="6454" y="453"/>
                      <a:pt x="6454" y="608"/>
                    </a:cubicBezTo>
                    <a:lnTo>
                      <a:pt x="6454" y="1275"/>
                    </a:lnTo>
                    <a:cubicBezTo>
                      <a:pt x="6454" y="1441"/>
                      <a:pt x="6323" y="1560"/>
                      <a:pt x="6180" y="1560"/>
                    </a:cubicBezTo>
                    <a:cubicBezTo>
                      <a:pt x="6025" y="1560"/>
                      <a:pt x="5894" y="1429"/>
                      <a:pt x="5894" y="1275"/>
                    </a:cubicBezTo>
                    <a:lnTo>
                      <a:pt x="5894" y="608"/>
                    </a:lnTo>
                    <a:cubicBezTo>
                      <a:pt x="5894" y="441"/>
                      <a:pt x="6025" y="322"/>
                      <a:pt x="6180" y="322"/>
                    </a:cubicBezTo>
                    <a:close/>
                    <a:moveTo>
                      <a:pt x="8419" y="322"/>
                    </a:moveTo>
                    <a:cubicBezTo>
                      <a:pt x="8573" y="322"/>
                      <a:pt x="8704" y="453"/>
                      <a:pt x="8704" y="608"/>
                    </a:cubicBezTo>
                    <a:lnTo>
                      <a:pt x="8704" y="929"/>
                    </a:lnTo>
                    <a:lnTo>
                      <a:pt x="8704" y="1275"/>
                    </a:lnTo>
                    <a:cubicBezTo>
                      <a:pt x="8704" y="1441"/>
                      <a:pt x="8573" y="1560"/>
                      <a:pt x="8419" y="1560"/>
                    </a:cubicBezTo>
                    <a:cubicBezTo>
                      <a:pt x="8276" y="1560"/>
                      <a:pt x="8145" y="1429"/>
                      <a:pt x="8145" y="1275"/>
                    </a:cubicBezTo>
                    <a:lnTo>
                      <a:pt x="8145" y="608"/>
                    </a:lnTo>
                    <a:cubicBezTo>
                      <a:pt x="8145" y="441"/>
                      <a:pt x="8276" y="322"/>
                      <a:pt x="8419" y="322"/>
                    </a:cubicBezTo>
                    <a:close/>
                    <a:moveTo>
                      <a:pt x="9526" y="1096"/>
                    </a:moveTo>
                    <a:cubicBezTo>
                      <a:pt x="9669" y="1096"/>
                      <a:pt x="9788" y="1215"/>
                      <a:pt x="9788" y="1370"/>
                    </a:cubicBezTo>
                    <a:lnTo>
                      <a:pt x="9788" y="2525"/>
                    </a:lnTo>
                    <a:lnTo>
                      <a:pt x="370" y="2525"/>
                    </a:lnTo>
                    <a:lnTo>
                      <a:pt x="370" y="1370"/>
                    </a:lnTo>
                    <a:cubicBezTo>
                      <a:pt x="370" y="1215"/>
                      <a:pt x="489" y="1096"/>
                      <a:pt x="644" y="1096"/>
                    </a:cubicBezTo>
                    <a:lnTo>
                      <a:pt x="1060" y="1096"/>
                    </a:lnTo>
                    <a:lnTo>
                      <a:pt x="1060" y="1275"/>
                    </a:lnTo>
                    <a:cubicBezTo>
                      <a:pt x="1060" y="1596"/>
                      <a:pt x="1322" y="1882"/>
                      <a:pt x="1668" y="1882"/>
                    </a:cubicBezTo>
                    <a:cubicBezTo>
                      <a:pt x="1989" y="1882"/>
                      <a:pt x="2275" y="1620"/>
                      <a:pt x="2275" y="1275"/>
                    </a:cubicBezTo>
                    <a:lnTo>
                      <a:pt x="2275" y="1096"/>
                    </a:lnTo>
                    <a:lnTo>
                      <a:pt x="3335" y="1096"/>
                    </a:lnTo>
                    <a:lnTo>
                      <a:pt x="3335" y="1275"/>
                    </a:lnTo>
                    <a:cubicBezTo>
                      <a:pt x="3335" y="1596"/>
                      <a:pt x="3597" y="1882"/>
                      <a:pt x="3942" y="1882"/>
                    </a:cubicBezTo>
                    <a:cubicBezTo>
                      <a:pt x="4287" y="1882"/>
                      <a:pt x="4549" y="1620"/>
                      <a:pt x="4549" y="1275"/>
                    </a:cubicBezTo>
                    <a:lnTo>
                      <a:pt x="4549" y="1096"/>
                    </a:lnTo>
                    <a:lnTo>
                      <a:pt x="5609" y="1096"/>
                    </a:lnTo>
                    <a:lnTo>
                      <a:pt x="5609" y="1275"/>
                    </a:lnTo>
                    <a:cubicBezTo>
                      <a:pt x="5609" y="1596"/>
                      <a:pt x="5883" y="1882"/>
                      <a:pt x="6216" y="1882"/>
                    </a:cubicBezTo>
                    <a:cubicBezTo>
                      <a:pt x="6561" y="1882"/>
                      <a:pt x="6835" y="1620"/>
                      <a:pt x="6835" y="1275"/>
                    </a:cubicBezTo>
                    <a:lnTo>
                      <a:pt x="6835" y="1096"/>
                    </a:lnTo>
                    <a:lnTo>
                      <a:pt x="7883" y="1096"/>
                    </a:lnTo>
                    <a:lnTo>
                      <a:pt x="7883" y="1275"/>
                    </a:lnTo>
                    <a:cubicBezTo>
                      <a:pt x="7883" y="1596"/>
                      <a:pt x="8157" y="1882"/>
                      <a:pt x="8502" y="1882"/>
                    </a:cubicBezTo>
                    <a:cubicBezTo>
                      <a:pt x="8823" y="1882"/>
                      <a:pt x="9109" y="1620"/>
                      <a:pt x="9109" y="1275"/>
                    </a:cubicBezTo>
                    <a:lnTo>
                      <a:pt x="9109" y="1096"/>
                    </a:lnTo>
                    <a:close/>
                    <a:moveTo>
                      <a:pt x="1608" y="1"/>
                    </a:moveTo>
                    <a:cubicBezTo>
                      <a:pt x="1275" y="1"/>
                      <a:pt x="989" y="262"/>
                      <a:pt x="989" y="608"/>
                    </a:cubicBezTo>
                    <a:lnTo>
                      <a:pt x="989" y="786"/>
                    </a:lnTo>
                    <a:lnTo>
                      <a:pt x="572" y="786"/>
                    </a:lnTo>
                    <a:cubicBezTo>
                      <a:pt x="251" y="786"/>
                      <a:pt x="1" y="1048"/>
                      <a:pt x="1" y="1370"/>
                    </a:cubicBezTo>
                    <a:lnTo>
                      <a:pt x="1" y="3584"/>
                    </a:lnTo>
                    <a:cubicBezTo>
                      <a:pt x="1" y="3668"/>
                      <a:pt x="72" y="3751"/>
                      <a:pt x="156" y="3751"/>
                    </a:cubicBezTo>
                    <a:cubicBezTo>
                      <a:pt x="251" y="3751"/>
                      <a:pt x="322" y="3668"/>
                      <a:pt x="322" y="3584"/>
                    </a:cubicBezTo>
                    <a:lnTo>
                      <a:pt x="322" y="2834"/>
                    </a:lnTo>
                    <a:lnTo>
                      <a:pt x="9681" y="2834"/>
                    </a:lnTo>
                    <a:lnTo>
                      <a:pt x="9681" y="8906"/>
                    </a:lnTo>
                    <a:cubicBezTo>
                      <a:pt x="9681" y="9002"/>
                      <a:pt x="9764" y="9073"/>
                      <a:pt x="9847" y="9073"/>
                    </a:cubicBezTo>
                    <a:cubicBezTo>
                      <a:pt x="9943" y="9073"/>
                      <a:pt x="10014" y="9002"/>
                      <a:pt x="10014" y="8906"/>
                    </a:cubicBezTo>
                    <a:lnTo>
                      <a:pt x="10014" y="1346"/>
                    </a:lnTo>
                    <a:cubicBezTo>
                      <a:pt x="10050" y="1036"/>
                      <a:pt x="9776" y="786"/>
                      <a:pt x="9466" y="786"/>
                    </a:cubicBezTo>
                    <a:lnTo>
                      <a:pt x="9050" y="786"/>
                    </a:lnTo>
                    <a:lnTo>
                      <a:pt x="9050" y="608"/>
                    </a:lnTo>
                    <a:cubicBezTo>
                      <a:pt x="9050" y="274"/>
                      <a:pt x="8776" y="1"/>
                      <a:pt x="8430" y="1"/>
                    </a:cubicBezTo>
                    <a:cubicBezTo>
                      <a:pt x="8109" y="1"/>
                      <a:pt x="7823" y="262"/>
                      <a:pt x="7823" y="608"/>
                    </a:cubicBezTo>
                    <a:lnTo>
                      <a:pt x="7823" y="786"/>
                    </a:lnTo>
                    <a:lnTo>
                      <a:pt x="6764" y="786"/>
                    </a:lnTo>
                    <a:lnTo>
                      <a:pt x="6764" y="608"/>
                    </a:lnTo>
                    <a:cubicBezTo>
                      <a:pt x="6764" y="274"/>
                      <a:pt x="6502" y="1"/>
                      <a:pt x="6156" y="1"/>
                    </a:cubicBezTo>
                    <a:cubicBezTo>
                      <a:pt x="5811" y="1"/>
                      <a:pt x="5549" y="262"/>
                      <a:pt x="5549" y="608"/>
                    </a:cubicBezTo>
                    <a:lnTo>
                      <a:pt x="5549" y="786"/>
                    </a:lnTo>
                    <a:lnTo>
                      <a:pt x="4489" y="786"/>
                    </a:lnTo>
                    <a:lnTo>
                      <a:pt x="4489" y="608"/>
                    </a:lnTo>
                    <a:cubicBezTo>
                      <a:pt x="4489" y="274"/>
                      <a:pt x="4228" y="1"/>
                      <a:pt x="3882" y="1"/>
                    </a:cubicBezTo>
                    <a:cubicBezTo>
                      <a:pt x="3549" y="1"/>
                      <a:pt x="3275" y="262"/>
                      <a:pt x="3275" y="608"/>
                    </a:cubicBezTo>
                    <a:lnTo>
                      <a:pt x="3275" y="786"/>
                    </a:lnTo>
                    <a:lnTo>
                      <a:pt x="2215" y="786"/>
                    </a:lnTo>
                    <a:lnTo>
                      <a:pt x="2215" y="608"/>
                    </a:lnTo>
                    <a:cubicBezTo>
                      <a:pt x="2215" y="274"/>
                      <a:pt x="1942" y="1"/>
                      <a:pt x="1608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9"/>
              <p:cNvSpPr/>
              <p:nvPr/>
            </p:nvSpPr>
            <p:spPr>
              <a:xfrm>
                <a:off x="1751652" y="2558467"/>
                <a:ext cx="319378" cy="210530"/>
              </a:xfrm>
              <a:custGeom>
                <a:avLst/>
                <a:gdLst/>
                <a:ahLst/>
                <a:cxnLst/>
                <a:rect l="l" t="t" r="r" b="b"/>
                <a:pathLst>
                  <a:path w="10026" h="6609" extrusionOk="0">
                    <a:moveTo>
                      <a:pt x="167" y="1"/>
                    </a:moveTo>
                    <a:cubicBezTo>
                      <a:pt x="72" y="1"/>
                      <a:pt x="1" y="72"/>
                      <a:pt x="1" y="156"/>
                    </a:cubicBezTo>
                    <a:lnTo>
                      <a:pt x="1" y="6025"/>
                    </a:lnTo>
                    <a:cubicBezTo>
                      <a:pt x="1" y="6347"/>
                      <a:pt x="274" y="6609"/>
                      <a:pt x="584" y="6609"/>
                    </a:cubicBezTo>
                    <a:lnTo>
                      <a:pt x="9407" y="6609"/>
                    </a:lnTo>
                    <a:cubicBezTo>
                      <a:pt x="9740" y="6609"/>
                      <a:pt x="9990" y="6335"/>
                      <a:pt x="9990" y="6025"/>
                    </a:cubicBezTo>
                    <a:lnTo>
                      <a:pt x="9990" y="5501"/>
                    </a:lnTo>
                    <a:cubicBezTo>
                      <a:pt x="10026" y="5418"/>
                      <a:pt x="9942" y="5335"/>
                      <a:pt x="9859" y="5335"/>
                    </a:cubicBezTo>
                    <a:cubicBezTo>
                      <a:pt x="9764" y="5335"/>
                      <a:pt x="9692" y="5418"/>
                      <a:pt x="9692" y="5501"/>
                    </a:cubicBezTo>
                    <a:lnTo>
                      <a:pt x="9692" y="6025"/>
                    </a:lnTo>
                    <a:cubicBezTo>
                      <a:pt x="9692" y="6168"/>
                      <a:pt x="9573" y="6287"/>
                      <a:pt x="9430" y="6287"/>
                    </a:cubicBezTo>
                    <a:lnTo>
                      <a:pt x="596" y="6287"/>
                    </a:lnTo>
                    <a:cubicBezTo>
                      <a:pt x="453" y="6287"/>
                      <a:pt x="334" y="6168"/>
                      <a:pt x="334" y="6025"/>
                    </a:cubicBezTo>
                    <a:lnTo>
                      <a:pt x="334" y="156"/>
                    </a:lnTo>
                    <a:cubicBezTo>
                      <a:pt x="334" y="72"/>
                      <a:pt x="251" y="1"/>
                      <a:pt x="167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314" name="Google Shape;314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05850" y="2090025"/>
              <a:ext cx="5518451" cy="22842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0"/>
          <p:cNvSpPr/>
          <p:nvPr/>
        </p:nvSpPr>
        <p:spPr>
          <a:xfrm>
            <a:off x="0" y="-39065"/>
            <a:ext cx="9144000" cy="5143500"/>
          </a:xfrm>
          <a:prstGeom prst="rect">
            <a:avLst/>
          </a:prstGeom>
          <a:solidFill>
            <a:srgbClr val="06294A">
              <a:alpha val="59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0" name="Google Shape;320;p30"/>
          <p:cNvSpPr txBox="1"/>
          <p:nvPr/>
        </p:nvSpPr>
        <p:spPr>
          <a:xfrm>
            <a:off x="587349" y="4201363"/>
            <a:ext cx="8116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2"/>
              </a:solidFill>
              <a:highlight>
                <a:schemeClr val="accent2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21" name="Google Shape;321;p30"/>
          <p:cNvGrpSpPr/>
          <p:nvPr/>
        </p:nvGrpSpPr>
        <p:grpSpPr>
          <a:xfrm>
            <a:off x="0" y="0"/>
            <a:ext cx="864600" cy="5143500"/>
            <a:chOff x="0" y="0"/>
            <a:chExt cx="864600" cy="5143500"/>
          </a:xfrm>
        </p:grpSpPr>
        <p:sp>
          <p:nvSpPr>
            <p:cNvPr id="322" name="Google Shape;322;p30"/>
            <p:cNvSpPr/>
            <p:nvPr/>
          </p:nvSpPr>
          <p:spPr>
            <a:xfrm>
              <a:off x="0" y="0"/>
              <a:ext cx="864600" cy="5143500"/>
            </a:xfrm>
            <a:prstGeom prst="rect">
              <a:avLst/>
            </a:prstGeom>
            <a:solidFill>
              <a:srgbClr val="BAC8D3">
                <a:alpha val="596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0"/>
            <p:cNvSpPr txBox="1"/>
            <p:nvPr/>
          </p:nvSpPr>
          <p:spPr>
            <a:xfrm rot="-5400000">
              <a:off x="-1431000" y="2256150"/>
              <a:ext cx="3726600" cy="63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 b="1">
                  <a:solidFill>
                    <a:srgbClr val="11325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GSEA</a:t>
              </a:r>
              <a:endParaRPr sz="2200">
                <a:solidFill>
                  <a:srgbClr val="113251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324" name="Google Shape;324;p30"/>
          <p:cNvGrpSpPr/>
          <p:nvPr/>
        </p:nvGrpSpPr>
        <p:grpSpPr>
          <a:xfrm>
            <a:off x="855539" y="1387327"/>
            <a:ext cx="7937937" cy="3717121"/>
            <a:chOff x="1234549" y="1382714"/>
            <a:chExt cx="4242906" cy="3202701"/>
          </a:xfrm>
        </p:grpSpPr>
        <p:grpSp>
          <p:nvGrpSpPr>
            <p:cNvPr id="325" name="Google Shape;325;p30"/>
            <p:cNvGrpSpPr/>
            <p:nvPr/>
          </p:nvGrpSpPr>
          <p:grpSpPr>
            <a:xfrm>
              <a:off x="1234549" y="1382714"/>
              <a:ext cx="4242906" cy="3202701"/>
              <a:chOff x="1750887" y="2403022"/>
              <a:chExt cx="320143" cy="365975"/>
            </a:xfrm>
          </p:grpSpPr>
          <p:sp>
            <p:nvSpPr>
              <p:cNvPr id="326" name="Google Shape;326;p30"/>
              <p:cNvSpPr/>
              <p:nvPr/>
            </p:nvSpPr>
            <p:spPr>
              <a:xfrm>
                <a:off x="1750887" y="2403022"/>
                <a:ext cx="320143" cy="311757"/>
              </a:xfrm>
              <a:custGeom>
                <a:avLst/>
                <a:gdLst/>
                <a:ahLst/>
                <a:cxnLst/>
                <a:rect l="l" t="t" r="r" b="b"/>
                <a:pathLst>
                  <a:path w="10050" h="9074" extrusionOk="0">
                    <a:moveTo>
                      <a:pt x="1668" y="322"/>
                    </a:moveTo>
                    <a:cubicBezTo>
                      <a:pt x="1834" y="322"/>
                      <a:pt x="1953" y="453"/>
                      <a:pt x="1953" y="608"/>
                    </a:cubicBezTo>
                    <a:lnTo>
                      <a:pt x="1953" y="1275"/>
                    </a:lnTo>
                    <a:cubicBezTo>
                      <a:pt x="1953" y="1441"/>
                      <a:pt x="1811" y="1560"/>
                      <a:pt x="1668" y="1560"/>
                    </a:cubicBezTo>
                    <a:cubicBezTo>
                      <a:pt x="1513" y="1560"/>
                      <a:pt x="1382" y="1429"/>
                      <a:pt x="1382" y="1275"/>
                    </a:cubicBezTo>
                    <a:lnTo>
                      <a:pt x="1382" y="929"/>
                    </a:lnTo>
                    <a:lnTo>
                      <a:pt x="1382" y="608"/>
                    </a:lnTo>
                    <a:cubicBezTo>
                      <a:pt x="1370" y="453"/>
                      <a:pt x="1501" y="322"/>
                      <a:pt x="1668" y="322"/>
                    </a:cubicBezTo>
                    <a:close/>
                    <a:moveTo>
                      <a:pt x="3918" y="322"/>
                    </a:moveTo>
                    <a:cubicBezTo>
                      <a:pt x="4061" y="322"/>
                      <a:pt x="4192" y="453"/>
                      <a:pt x="4192" y="608"/>
                    </a:cubicBezTo>
                    <a:lnTo>
                      <a:pt x="4192" y="1275"/>
                    </a:lnTo>
                    <a:cubicBezTo>
                      <a:pt x="4192" y="1441"/>
                      <a:pt x="4061" y="1560"/>
                      <a:pt x="3918" y="1560"/>
                    </a:cubicBezTo>
                    <a:cubicBezTo>
                      <a:pt x="3763" y="1560"/>
                      <a:pt x="3632" y="1429"/>
                      <a:pt x="3632" y="1275"/>
                    </a:cubicBezTo>
                    <a:lnTo>
                      <a:pt x="3632" y="608"/>
                    </a:lnTo>
                    <a:cubicBezTo>
                      <a:pt x="3632" y="441"/>
                      <a:pt x="3763" y="322"/>
                      <a:pt x="3918" y="322"/>
                    </a:cubicBezTo>
                    <a:close/>
                    <a:moveTo>
                      <a:pt x="6180" y="322"/>
                    </a:moveTo>
                    <a:cubicBezTo>
                      <a:pt x="6323" y="322"/>
                      <a:pt x="6454" y="453"/>
                      <a:pt x="6454" y="608"/>
                    </a:cubicBezTo>
                    <a:lnTo>
                      <a:pt x="6454" y="1275"/>
                    </a:lnTo>
                    <a:cubicBezTo>
                      <a:pt x="6454" y="1441"/>
                      <a:pt x="6323" y="1560"/>
                      <a:pt x="6180" y="1560"/>
                    </a:cubicBezTo>
                    <a:cubicBezTo>
                      <a:pt x="6025" y="1560"/>
                      <a:pt x="5894" y="1429"/>
                      <a:pt x="5894" y="1275"/>
                    </a:cubicBezTo>
                    <a:lnTo>
                      <a:pt x="5894" y="608"/>
                    </a:lnTo>
                    <a:cubicBezTo>
                      <a:pt x="5894" y="441"/>
                      <a:pt x="6025" y="322"/>
                      <a:pt x="6180" y="322"/>
                    </a:cubicBezTo>
                    <a:close/>
                    <a:moveTo>
                      <a:pt x="8419" y="322"/>
                    </a:moveTo>
                    <a:cubicBezTo>
                      <a:pt x="8573" y="322"/>
                      <a:pt x="8704" y="453"/>
                      <a:pt x="8704" y="608"/>
                    </a:cubicBezTo>
                    <a:lnTo>
                      <a:pt x="8704" y="929"/>
                    </a:lnTo>
                    <a:lnTo>
                      <a:pt x="8704" y="1275"/>
                    </a:lnTo>
                    <a:cubicBezTo>
                      <a:pt x="8704" y="1441"/>
                      <a:pt x="8573" y="1560"/>
                      <a:pt x="8419" y="1560"/>
                    </a:cubicBezTo>
                    <a:cubicBezTo>
                      <a:pt x="8276" y="1560"/>
                      <a:pt x="8145" y="1429"/>
                      <a:pt x="8145" y="1275"/>
                    </a:cubicBezTo>
                    <a:lnTo>
                      <a:pt x="8145" y="608"/>
                    </a:lnTo>
                    <a:cubicBezTo>
                      <a:pt x="8145" y="441"/>
                      <a:pt x="8276" y="322"/>
                      <a:pt x="8419" y="322"/>
                    </a:cubicBezTo>
                    <a:close/>
                    <a:moveTo>
                      <a:pt x="9526" y="1096"/>
                    </a:moveTo>
                    <a:cubicBezTo>
                      <a:pt x="9669" y="1096"/>
                      <a:pt x="9788" y="1215"/>
                      <a:pt x="9788" y="1370"/>
                    </a:cubicBezTo>
                    <a:lnTo>
                      <a:pt x="9788" y="2525"/>
                    </a:lnTo>
                    <a:lnTo>
                      <a:pt x="370" y="2525"/>
                    </a:lnTo>
                    <a:lnTo>
                      <a:pt x="370" y="1370"/>
                    </a:lnTo>
                    <a:cubicBezTo>
                      <a:pt x="370" y="1215"/>
                      <a:pt x="489" y="1096"/>
                      <a:pt x="644" y="1096"/>
                    </a:cubicBezTo>
                    <a:lnTo>
                      <a:pt x="1060" y="1096"/>
                    </a:lnTo>
                    <a:lnTo>
                      <a:pt x="1060" y="1275"/>
                    </a:lnTo>
                    <a:cubicBezTo>
                      <a:pt x="1060" y="1596"/>
                      <a:pt x="1322" y="1882"/>
                      <a:pt x="1668" y="1882"/>
                    </a:cubicBezTo>
                    <a:cubicBezTo>
                      <a:pt x="1989" y="1882"/>
                      <a:pt x="2275" y="1620"/>
                      <a:pt x="2275" y="1275"/>
                    </a:cubicBezTo>
                    <a:lnTo>
                      <a:pt x="2275" y="1096"/>
                    </a:lnTo>
                    <a:lnTo>
                      <a:pt x="3335" y="1096"/>
                    </a:lnTo>
                    <a:lnTo>
                      <a:pt x="3335" y="1275"/>
                    </a:lnTo>
                    <a:cubicBezTo>
                      <a:pt x="3335" y="1596"/>
                      <a:pt x="3597" y="1882"/>
                      <a:pt x="3942" y="1882"/>
                    </a:cubicBezTo>
                    <a:cubicBezTo>
                      <a:pt x="4287" y="1882"/>
                      <a:pt x="4549" y="1620"/>
                      <a:pt x="4549" y="1275"/>
                    </a:cubicBezTo>
                    <a:lnTo>
                      <a:pt x="4549" y="1096"/>
                    </a:lnTo>
                    <a:lnTo>
                      <a:pt x="5609" y="1096"/>
                    </a:lnTo>
                    <a:lnTo>
                      <a:pt x="5609" y="1275"/>
                    </a:lnTo>
                    <a:cubicBezTo>
                      <a:pt x="5609" y="1596"/>
                      <a:pt x="5883" y="1882"/>
                      <a:pt x="6216" y="1882"/>
                    </a:cubicBezTo>
                    <a:cubicBezTo>
                      <a:pt x="6561" y="1882"/>
                      <a:pt x="6835" y="1620"/>
                      <a:pt x="6835" y="1275"/>
                    </a:cubicBezTo>
                    <a:lnTo>
                      <a:pt x="6835" y="1096"/>
                    </a:lnTo>
                    <a:lnTo>
                      <a:pt x="7883" y="1096"/>
                    </a:lnTo>
                    <a:lnTo>
                      <a:pt x="7883" y="1275"/>
                    </a:lnTo>
                    <a:cubicBezTo>
                      <a:pt x="7883" y="1596"/>
                      <a:pt x="8157" y="1882"/>
                      <a:pt x="8502" y="1882"/>
                    </a:cubicBezTo>
                    <a:cubicBezTo>
                      <a:pt x="8823" y="1882"/>
                      <a:pt x="9109" y="1620"/>
                      <a:pt x="9109" y="1275"/>
                    </a:cubicBezTo>
                    <a:lnTo>
                      <a:pt x="9109" y="1096"/>
                    </a:lnTo>
                    <a:close/>
                    <a:moveTo>
                      <a:pt x="1608" y="1"/>
                    </a:moveTo>
                    <a:cubicBezTo>
                      <a:pt x="1275" y="1"/>
                      <a:pt x="989" y="262"/>
                      <a:pt x="989" y="608"/>
                    </a:cubicBezTo>
                    <a:lnTo>
                      <a:pt x="989" y="786"/>
                    </a:lnTo>
                    <a:lnTo>
                      <a:pt x="572" y="786"/>
                    </a:lnTo>
                    <a:cubicBezTo>
                      <a:pt x="251" y="786"/>
                      <a:pt x="1" y="1048"/>
                      <a:pt x="1" y="1370"/>
                    </a:cubicBezTo>
                    <a:lnTo>
                      <a:pt x="1" y="3584"/>
                    </a:lnTo>
                    <a:cubicBezTo>
                      <a:pt x="1" y="3668"/>
                      <a:pt x="72" y="3751"/>
                      <a:pt x="156" y="3751"/>
                    </a:cubicBezTo>
                    <a:cubicBezTo>
                      <a:pt x="251" y="3751"/>
                      <a:pt x="322" y="3668"/>
                      <a:pt x="322" y="3584"/>
                    </a:cubicBezTo>
                    <a:lnTo>
                      <a:pt x="322" y="2834"/>
                    </a:lnTo>
                    <a:lnTo>
                      <a:pt x="9681" y="2834"/>
                    </a:lnTo>
                    <a:lnTo>
                      <a:pt x="9681" y="8906"/>
                    </a:lnTo>
                    <a:cubicBezTo>
                      <a:pt x="9681" y="9002"/>
                      <a:pt x="9764" y="9073"/>
                      <a:pt x="9847" y="9073"/>
                    </a:cubicBezTo>
                    <a:cubicBezTo>
                      <a:pt x="9943" y="9073"/>
                      <a:pt x="10014" y="9002"/>
                      <a:pt x="10014" y="8906"/>
                    </a:cubicBezTo>
                    <a:lnTo>
                      <a:pt x="10014" y="1346"/>
                    </a:lnTo>
                    <a:cubicBezTo>
                      <a:pt x="10050" y="1036"/>
                      <a:pt x="9776" y="786"/>
                      <a:pt x="9466" y="786"/>
                    </a:cubicBezTo>
                    <a:lnTo>
                      <a:pt x="9050" y="786"/>
                    </a:lnTo>
                    <a:lnTo>
                      <a:pt x="9050" y="608"/>
                    </a:lnTo>
                    <a:cubicBezTo>
                      <a:pt x="9050" y="274"/>
                      <a:pt x="8776" y="1"/>
                      <a:pt x="8430" y="1"/>
                    </a:cubicBezTo>
                    <a:cubicBezTo>
                      <a:pt x="8109" y="1"/>
                      <a:pt x="7823" y="262"/>
                      <a:pt x="7823" y="608"/>
                    </a:cubicBezTo>
                    <a:lnTo>
                      <a:pt x="7823" y="786"/>
                    </a:lnTo>
                    <a:lnTo>
                      <a:pt x="6764" y="786"/>
                    </a:lnTo>
                    <a:lnTo>
                      <a:pt x="6764" y="608"/>
                    </a:lnTo>
                    <a:cubicBezTo>
                      <a:pt x="6764" y="274"/>
                      <a:pt x="6502" y="1"/>
                      <a:pt x="6156" y="1"/>
                    </a:cubicBezTo>
                    <a:cubicBezTo>
                      <a:pt x="5811" y="1"/>
                      <a:pt x="5549" y="262"/>
                      <a:pt x="5549" y="608"/>
                    </a:cubicBezTo>
                    <a:lnTo>
                      <a:pt x="5549" y="786"/>
                    </a:lnTo>
                    <a:lnTo>
                      <a:pt x="4489" y="786"/>
                    </a:lnTo>
                    <a:lnTo>
                      <a:pt x="4489" y="608"/>
                    </a:lnTo>
                    <a:cubicBezTo>
                      <a:pt x="4489" y="274"/>
                      <a:pt x="4228" y="1"/>
                      <a:pt x="3882" y="1"/>
                    </a:cubicBezTo>
                    <a:cubicBezTo>
                      <a:pt x="3549" y="1"/>
                      <a:pt x="3275" y="262"/>
                      <a:pt x="3275" y="608"/>
                    </a:cubicBezTo>
                    <a:lnTo>
                      <a:pt x="3275" y="786"/>
                    </a:lnTo>
                    <a:lnTo>
                      <a:pt x="2215" y="786"/>
                    </a:lnTo>
                    <a:lnTo>
                      <a:pt x="2215" y="608"/>
                    </a:lnTo>
                    <a:cubicBezTo>
                      <a:pt x="2215" y="274"/>
                      <a:pt x="1942" y="1"/>
                      <a:pt x="1608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7" name="Google Shape;327;p30"/>
              <p:cNvSpPr/>
              <p:nvPr/>
            </p:nvSpPr>
            <p:spPr>
              <a:xfrm>
                <a:off x="1751652" y="2558467"/>
                <a:ext cx="319378" cy="210530"/>
              </a:xfrm>
              <a:custGeom>
                <a:avLst/>
                <a:gdLst/>
                <a:ahLst/>
                <a:cxnLst/>
                <a:rect l="l" t="t" r="r" b="b"/>
                <a:pathLst>
                  <a:path w="10026" h="6609" extrusionOk="0">
                    <a:moveTo>
                      <a:pt x="167" y="1"/>
                    </a:moveTo>
                    <a:cubicBezTo>
                      <a:pt x="72" y="1"/>
                      <a:pt x="1" y="72"/>
                      <a:pt x="1" y="156"/>
                    </a:cubicBezTo>
                    <a:lnTo>
                      <a:pt x="1" y="6025"/>
                    </a:lnTo>
                    <a:cubicBezTo>
                      <a:pt x="1" y="6347"/>
                      <a:pt x="274" y="6609"/>
                      <a:pt x="584" y="6609"/>
                    </a:cubicBezTo>
                    <a:lnTo>
                      <a:pt x="9407" y="6609"/>
                    </a:lnTo>
                    <a:cubicBezTo>
                      <a:pt x="9740" y="6609"/>
                      <a:pt x="9990" y="6335"/>
                      <a:pt x="9990" y="6025"/>
                    </a:cubicBezTo>
                    <a:lnTo>
                      <a:pt x="9990" y="5501"/>
                    </a:lnTo>
                    <a:cubicBezTo>
                      <a:pt x="10026" y="5418"/>
                      <a:pt x="9942" y="5335"/>
                      <a:pt x="9859" y="5335"/>
                    </a:cubicBezTo>
                    <a:cubicBezTo>
                      <a:pt x="9764" y="5335"/>
                      <a:pt x="9692" y="5418"/>
                      <a:pt x="9692" y="5501"/>
                    </a:cubicBezTo>
                    <a:lnTo>
                      <a:pt x="9692" y="6025"/>
                    </a:lnTo>
                    <a:cubicBezTo>
                      <a:pt x="9692" y="6168"/>
                      <a:pt x="9573" y="6287"/>
                      <a:pt x="9430" y="6287"/>
                    </a:cubicBezTo>
                    <a:lnTo>
                      <a:pt x="596" y="6287"/>
                    </a:lnTo>
                    <a:cubicBezTo>
                      <a:pt x="453" y="6287"/>
                      <a:pt x="334" y="6168"/>
                      <a:pt x="334" y="6025"/>
                    </a:cubicBezTo>
                    <a:lnTo>
                      <a:pt x="334" y="156"/>
                    </a:lnTo>
                    <a:cubicBezTo>
                      <a:pt x="334" y="72"/>
                      <a:pt x="251" y="1"/>
                      <a:pt x="167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pic>
          <p:nvPicPr>
            <p:cNvPr id="328" name="Google Shape;328;p3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382742" y="1971736"/>
              <a:ext cx="1910373" cy="1187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9" name="Google Shape;329;p30"/>
          <p:cNvSpPr txBox="1"/>
          <p:nvPr/>
        </p:nvSpPr>
        <p:spPr>
          <a:xfrm>
            <a:off x="1017900" y="361650"/>
            <a:ext cx="76857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2000"/>
              <a:buFont typeface="Helvetica Neue"/>
              <a:buChar char="➢"/>
            </a:pPr>
            <a:r>
              <a:rPr lang="en" sz="2000" b="1" dirty="0">
                <a:solidFill>
                  <a:srgbClr val="FDF3E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Followed Steps</a:t>
            </a:r>
            <a:endParaRPr sz="2000" b="1" dirty="0">
              <a:solidFill>
                <a:srgbClr val="FDF3E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400"/>
              <a:buFont typeface="Helvetica Neue"/>
              <a:buChar char="○"/>
            </a:pPr>
            <a:r>
              <a:rPr lang="en" b="1" dirty="0">
                <a:solidFill>
                  <a:srgbClr val="FDF3E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Acquired a csv file from FC, Corrected P-Value and gene.</a:t>
            </a:r>
            <a:endParaRPr b="1" dirty="0">
              <a:solidFill>
                <a:srgbClr val="FDF3E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400"/>
              <a:buFont typeface="Helvetica Neue"/>
              <a:buChar char="○"/>
            </a:pPr>
            <a:r>
              <a:rPr lang="en" b="1" dirty="0">
                <a:solidFill>
                  <a:srgbClr val="FDF3E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Calculated ranking.</a:t>
            </a:r>
            <a:endParaRPr b="1" dirty="0">
              <a:solidFill>
                <a:srgbClr val="FDF3E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400"/>
              <a:buFont typeface="Helvetica Neue"/>
              <a:buChar char="○"/>
            </a:pPr>
            <a:r>
              <a:rPr lang="en" b="1" dirty="0">
                <a:solidFill>
                  <a:srgbClr val="FDF3E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Sorting the outcome using the ranking column in descending order.</a:t>
            </a:r>
            <a:endParaRPr b="1" dirty="0">
              <a:solidFill>
                <a:srgbClr val="FDF3E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0" name="Google Shape;330;p30"/>
          <p:cNvSpPr/>
          <p:nvPr/>
        </p:nvSpPr>
        <p:spPr>
          <a:xfrm rot="10582394" flipH="1">
            <a:off x="6691689" y="178677"/>
            <a:ext cx="2545201" cy="833361"/>
          </a:xfrm>
          <a:prstGeom prst="cloud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31" name="Google Shape;331;p30"/>
          <p:cNvSpPr txBox="1"/>
          <p:nvPr/>
        </p:nvSpPr>
        <p:spPr>
          <a:xfrm>
            <a:off x="6701801" y="342053"/>
            <a:ext cx="2858893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11325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Ranking = -np.log10(Corrected P-value)  * (Log2 Fold Change)</a:t>
            </a:r>
            <a:endParaRPr sz="1200" dirty="0">
              <a:solidFill>
                <a:srgbClr val="F3F3F3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BE931B-46A5-953D-45E0-97A607D5BC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397" y="3555000"/>
            <a:ext cx="3594457" cy="14653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A52614-9A37-29EF-F532-60A393CC10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4651" y="3581134"/>
            <a:ext cx="3634269" cy="14292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643602-1C39-BF5A-76E1-E07F68BEF6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4652" y="2048405"/>
            <a:ext cx="3634269" cy="142805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1"/>
          <p:cNvSpPr/>
          <p:nvPr/>
        </p:nvSpPr>
        <p:spPr>
          <a:xfrm>
            <a:off x="4663175" y="0"/>
            <a:ext cx="4480800" cy="5143500"/>
          </a:xfrm>
          <a:prstGeom prst="rect">
            <a:avLst/>
          </a:prstGeom>
          <a:solidFill>
            <a:srgbClr val="06294A">
              <a:alpha val="59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1"/>
          <p:cNvSpPr txBox="1">
            <a:spLocks noGrp="1"/>
          </p:cNvSpPr>
          <p:nvPr>
            <p:ph type="ctrTitle"/>
          </p:nvPr>
        </p:nvSpPr>
        <p:spPr>
          <a:xfrm flipH="1">
            <a:off x="613230" y="1359900"/>
            <a:ext cx="2613000" cy="8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Times New Roman"/>
                <a:ea typeface="Times New Roman"/>
                <a:cs typeface="Times New Roman"/>
                <a:sym typeface="Times New Roman"/>
              </a:rPr>
              <a:t>THANKS!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8" name="Google Shape;338;p31"/>
          <p:cNvSpPr txBox="1">
            <a:spLocks noGrp="1"/>
          </p:cNvSpPr>
          <p:nvPr>
            <p:ph type="subTitle" idx="4294967295"/>
          </p:nvPr>
        </p:nvSpPr>
        <p:spPr>
          <a:xfrm flipH="1">
            <a:off x="614675" y="2238600"/>
            <a:ext cx="34137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 anyone have any questions?</a:t>
            </a:r>
            <a:endParaRPr sz="2400" b="1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 b="1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9" name="Google Shape;339;p31"/>
          <p:cNvSpPr txBox="1"/>
          <p:nvPr/>
        </p:nvSpPr>
        <p:spPr>
          <a:xfrm>
            <a:off x="5235875" y="1709850"/>
            <a:ext cx="33354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>
                <a:solidFill>
                  <a:srgbClr val="0097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Yassmin Sayed</a:t>
            </a:r>
            <a:endParaRPr sz="2000" b="1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Raghda Tarek Neiazy</a:t>
            </a:r>
            <a:endParaRPr sz="2000" b="1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0" name="Google Shape;340;p31"/>
          <p:cNvSpPr txBox="1">
            <a:spLocks noGrp="1"/>
          </p:cNvSpPr>
          <p:nvPr>
            <p:ph type="ctrTitle"/>
          </p:nvPr>
        </p:nvSpPr>
        <p:spPr>
          <a:xfrm flipH="1">
            <a:off x="5455705" y="481200"/>
            <a:ext cx="2613000" cy="8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Times New Roman"/>
                <a:ea typeface="Times New Roman"/>
                <a:cs typeface="Times New Roman"/>
                <a:sym typeface="Times New Roman"/>
              </a:rPr>
              <a:t>Our Team</a:t>
            </a:r>
            <a:endParaRPr sz="25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/>
          <p:nvPr/>
        </p:nvSpPr>
        <p:spPr>
          <a:xfrm>
            <a:off x="3094825" y="481200"/>
            <a:ext cx="5396400" cy="4269900"/>
          </a:xfrm>
          <a:prstGeom prst="rect">
            <a:avLst/>
          </a:prstGeom>
          <a:solidFill>
            <a:srgbClr val="06294A">
              <a:alpha val="59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ctrTitle" idx="8"/>
          </p:nvPr>
        </p:nvSpPr>
        <p:spPr>
          <a:xfrm rot="-5400000">
            <a:off x="-1012550" y="2331150"/>
            <a:ext cx="30834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ctrTitle"/>
          </p:nvPr>
        </p:nvSpPr>
        <p:spPr>
          <a:xfrm>
            <a:off x="3257250" y="1030050"/>
            <a:ext cx="2173500" cy="41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Helvetica Neue"/>
                <a:ea typeface="Helvetica Neue"/>
                <a:cs typeface="Helvetica Neue"/>
                <a:sym typeface="Helvetica Neue"/>
              </a:rPr>
              <a:t>01 </a:t>
            </a:r>
            <a:br>
              <a:rPr lang="en" sz="220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2200">
                <a:latin typeface="Helvetica Neue"/>
                <a:ea typeface="Helvetica Neue"/>
                <a:cs typeface="Helvetica Neue"/>
                <a:sym typeface="Helvetica Neue"/>
              </a:rPr>
              <a:t>Introduction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7" name="Google Shape;97;p21"/>
          <p:cNvSpPr txBox="1">
            <a:spLocks noGrp="1"/>
          </p:cNvSpPr>
          <p:nvPr>
            <p:ph type="ctrTitle" idx="2"/>
          </p:nvPr>
        </p:nvSpPr>
        <p:spPr>
          <a:xfrm>
            <a:off x="3257250" y="1751556"/>
            <a:ext cx="2380800" cy="87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02</a:t>
            </a:r>
            <a:r>
              <a:rPr lang="en" sz="22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Helvetica Neue"/>
                <a:ea typeface="Helvetica Neue"/>
                <a:cs typeface="Helvetica Neue"/>
                <a:sym typeface="Helvetica Neue"/>
              </a:rPr>
              <a:t>Investigating Gene Expressions</a:t>
            </a:r>
            <a:endParaRPr sz="2200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" name="Google Shape;98;p21"/>
          <p:cNvSpPr txBox="1">
            <a:spLocks noGrp="1"/>
          </p:cNvSpPr>
          <p:nvPr>
            <p:ph type="ctrTitle" idx="3"/>
          </p:nvPr>
        </p:nvSpPr>
        <p:spPr>
          <a:xfrm>
            <a:off x="3257250" y="2910492"/>
            <a:ext cx="2629500" cy="68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03</a:t>
            </a:r>
            <a:br>
              <a:rPr lang="en" sz="220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2200">
                <a:latin typeface="Helvetica Neue"/>
                <a:ea typeface="Helvetica Neue"/>
                <a:cs typeface="Helvetica Neue"/>
                <a:sym typeface="Helvetica Neue"/>
              </a:rPr>
              <a:t>Hypothesis Testing</a:t>
            </a:r>
            <a:endParaRPr sz="2200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" name="Google Shape;99;p21"/>
          <p:cNvSpPr txBox="1">
            <a:spLocks noGrp="1"/>
          </p:cNvSpPr>
          <p:nvPr>
            <p:ph type="ctrTitle" idx="3"/>
          </p:nvPr>
        </p:nvSpPr>
        <p:spPr>
          <a:xfrm>
            <a:off x="3257250" y="3748692"/>
            <a:ext cx="2629500" cy="68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lang="en" sz="2200"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br>
              <a:rPr lang="en" sz="220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2200">
                <a:latin typeface="Helvetica Neue"/>
                <a:ea typeface="Helvetica Neue"/>
                <a:cs typeface="Helvetica Neue"/>
                <a:sym typeface="Helvetica Neue"/>
              </a:rPr>
              <a:t>Fold Change</a:t>
            </a:r>
            <a:endParaRPr sz="2200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Google Shape;100;p21"/>
          <p:cNvSpPr txBox="1">
            <a:spLocks noGrp="1"/>
          </p:cNvSpPr>
          <p:nvPr>
            <p:ph type="ctrTitle"/>
          </p:nvPr>
        </p:nvSpPr>
        <p:spPr>
          <a:xfrm>
            <a:off x="5619450" y="1563450"/>
            <a:ext cx="2173500" cy="41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Helvetica Neue"/>
                <a:ea typeface="Helvetica Neue"/>
                <a:cs typeface="Helvetica Neue"/>
                <a:sym typeface="Helvetica Neue"/>
              </a:rPr>
              <a:t>05 </a:t>
            </a:r>
            <a:br>
              <a:rPr lang="en" sz="220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2200">
                <a:latin typeface="Helvetica Neue"/>
                <a:ea typeface="Helvetica Neue"/>
                <a:cs typeface="Helvetica Neue"/>
                <a:sym typeface="Helvetica Neue"/>
              </a:rPr>
              <a:t>Volcano Plots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1" name="Google Shape;101;p21"/>
          <p:cNvSpPr txBox="1">
            <a:spLocks noGrp="1"/>
          </p:cNvSpPr>
          <p:nvPr>
            <p:ph type="ctrTitle" idx="2"/>
          </p:nvPr>
        </p:nvSpPr>
        <p:spPr>
          <a:xfrm>
            <a:off x="5619450" y="2284956"/>
            <a:ext cx="2380800" cy="87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lang="en" sz="2200">
                <a:latin typeface="Helvetica Neue"/>
                <a:ea typeface="Helvetica Neue"/>
                <a:cs typeface="Helvetica Neue"/>
                <a:sym typeface="Helvetica Neue"/>
              </a:rPr>
              <a:t>6 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Helvetica Neue"/>
                <a:ea typeface="Helvetica Neue"/>
                <a:cs typeface="Helvetica Neue"/>
                <a:sym typeface="Helvetica Neue"/>
              </a:rPr>
              <a:t>GSEA</a:t>
            </a:r>
            <a:endParaRPr sz="2200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2" name="Google Shape;102;p21"/>
          <p:cNvSpPr txBox="1">
            <a:spLocks noGrp="1"/>
          </p:cNvSpPr>
          <p:nvPr>
            <p:ph type="ctrTitle" idx="3"/>
          </p:nvPr>
        </p:nvSpPr>
        <p:spPr>
          <a:xfrm>
            <a:off x="5619450" y="3443892"/>
            <a:ext cx="2629500" cy="68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lang="en" sz="2200"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  <a:br>
              <a:rPr lang="en" sz="220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2200">
                <a:latin typeface="Helvetica Neue"/>
                <a:ea typeface="Helvetica Neue"/>
                <a:cs typeface="Helvetica Neue"/>
                <a:sym typeface="Helvetica Neue"/>
              </a:rPr>
              <a:t>Conclusion</a:t>
            </a:r>
            <a:endParaRPr sz="2200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ctrTitle"/>
          </p:nvPr>
        </p:nvSpPr>
        <p:spPr>
          <a:xfrm>
            <a:off x="2237395" y="767675"/>
            <a:ext cx="46692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subTitle" idx="1"/>
          </p:nvPr>
        </p:nvSpPr>
        <p:spPr>
          <a:xfrm>
            <a:off x="609000" y="1482000"/>
            <a:ext cx="7926000" cy="318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cancer genomics, a field of study that delves into the genetic intricacies of cancer. </a:t>
            </a:r>
            <a:endParaRPr sz="1800" b="1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 the aim of unraveling the mysteries behind this complex disease, researchers have identified gene expression as a main area of focus. </a:t>
            </a:r>
            <a:endParaRPr sz="1800" b="1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 b="1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our project, we specifically concentrate on lung cancer, exploring the unique genetic signatures and alterations that drive these malignancies. </a:t>
            </a:r>
            <a:endParaRPr sz="18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/>
          <p:nvPr/>
        </p:nvSpPr>
        <p:spPr>
          <a:xfrm>
            <a:off x="4794800" y="481200"/>
            <a:ext cx="3914400" cy="4181100"/>
          </a:xfrm>
          <a:prstGeom prst="rect">
            <a:avLst/>
          </a:prstGeom>
          <a:solidFill>
            <a:srgbClr val="06294A">
              <a:alpha val="59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ctrTitle"/>
          </p:nvPr>
        </p:nvSpPr>
        <p:spPr>
          <a:xfrm>
            <a:off x="5041800" y="1351650"/>
            <a:ext cx="3510600" cy="24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b="1">
                <a:latin typeface="Helvetica Neue"/>
                <a:ea typeface="Helvetica Neue"/>
                <a:cs typeface="Helvetica Neue"/>
                <a:sym typeface="Helvetica Neue"/>
              </a:rPr>
              <a:t>02 </a:t>
            </a:r>
            <a:br>
              <a:rPr lang="en" sz="3100" b="1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3100" b="1">
                <a:latin typeface="Helvetica Neue"/>
                <a:ea typeface="Helvetica Neue"/>
                <a:cs typeface="Helvetica Neue"/>
                <a:sym typeface="Helvetica Neue"/>
              </a:rPr>
              <a:t>Investigating Gene Expressions </a:t>
            </a:r>
            <a:endParaRPr sz="31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6294A">
              <a:alpha val="59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ctrTitle"/>
          </p:nvPr>
        </p:nvSpPr>
        <p:spPr>
          <a:xfrm>
            <a:off x="392050" y="3188035"/>
            <a:ext cx="2792100" cy="4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Testing</a:t>
            </a:r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ctrTitle" idx="2"/>
          </p:nvPr>
        </p:nvSpPr>
        <p:spPr>
          <a:xfrm>
            <a:off x="3151484" y="3188035"/>
            <a:ext cx="2792100" cy="4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Fold CHange</a:t>
            </a:r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ctrTitle" idx="4"/>
          </p:nvPr>
        </p:nvSpPr>
        <p:spPr>
          <a:xfrm>
            <a:off x="5911051" y="3184215"/>
            <a:ext cx="2792100" cy="4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Volcano PLots</a:t>
            </a:r>
            <a:endParaRPr/>
          </a:p>
        </p:txBody>
      </p:sp>
      <p:cxnSp>
        <p:nvCxnSpPr>
          <p:cNvPr id="123" name="Google Shape;123;p24"/>
          <p:cNvCxnSpPr/>
          <p:nvPr/>
        </p:nvCxnSpPr>
        <p:spPr>
          <a:xfrm>
            <a:off x="2325334" y="2394093"/>
            <a:ext cx="16851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24"/>
          <p:cNvCxnSpPr/>
          <p:nvPr/>
        </p:nvCxnSpPr>
        <p:spPr>
          <a:xfrm>
            <a:off x="5084861" y="2394093"/>
            <a:ext cx="16851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5" name="Google Shape;125;p24"/>
          <p:cNvGrpSpPr/>
          <p:nvPr/>
        </p:nvGrpSpPr>
        <p:grpSpPr>
          <a:xfrm>
            <a:off x="6709763" y="1694543"/>
            <a:ext cx="1196819" cy="1399110"/>
            <a:chOff x="1421786" y="1695929"/>
            <a:chExt cx="1122825" cy="1117500"/>
          </a:xfrm>
        </p:grpSpPr>
        <p:sp>
          <p:nvSpPr>
            <p:cNvPr id="126" name="Google Shape;126;p24"/>
            <p:cNvSpPr/>
            <p:nvPr/>
          </p:nvSpPr>
          <p:spPr>
            <a:xfrm rot="5400000">
              <a:off x="1915686" y="1695929"/>
              <a:ext cx="135000" cy="135000"/>
            </a:xfrm>
            <a:prstGeom prst="ellipse">
              <a:avLst/>
            </a:prstGeom>
            <a:gradFill>
              <a:gsLst>
                <a:gs pos="0">
                  <a:srgbClr val="FFFFFF">
                    <a:alpha val="49110"/>
                  </a:srgbClr>
                </a:gs>
                <a:gs pos="70000">
                  <a:srgbClr val="FFFFFF">
                    <a:alpha val="0"/>
                    <a:alpha val="49110"/>
                  </a:srgbClr>
                </a:gs>
                <a:gs pos="100000">
                  <a:srgbClr val="FFFFFF">
                    <a:alpha val="0"/>
                    <a:alpha val="491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4"/>
            <p:cNvSpPr/>
            <p:nvPr/>
          </p:nvSpPr>
          <p:spPr>
            <a:xfrm rot="5400000">
              <a:off x="1421786" y="2187179"/>
              <a:ext cx="135000" cy="135000"/>
            </a:xfrm>
            <a:prstGeom prst="ellipse">
              <a:avLst/>
            </a:prstGeom>
            <a:gradFill>
              <a:gsLst>
                <a:gs pos="0">
                  <a:srgbClr val="FFFFFF">
                    <a:alpha val="49110"/>
                  </a:srgbClr>
                </a:gs>
                <a:gs pos="70000">
                  <a:srgbClr val="FFFFFF">
                    <a:alpha val="0"/>
                    <a:alpha val="49110"/>
                  </a:srgbClr>
                </a:gs>
                <a:gs pos="100000">
                  <a:srgbClr val="FFFFFF">
                    <a:alpha val="0"/>
                    <a:alpha val="491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4"/>
            <p:cNvSpPr/>
            <p:nvPr/>
          </p:nvSpPr>
          <p:spPr>
            <a:xfrm rot="5400000">
              <a:off x="2409611" y="2187179"/>
              <a:ext cx="135000" cy="135000"/>
            </a:xfrm>
            <a:prstGeom prst="ellipse">
              <a:avLst/>
            </a:prstGeom>
            <a:gradFill>
              <a:gsLst>
                <a:gs pos="0">
                  <a:srgbClr val="FFFFFF">
                    <a:alpha val="49110"/>
                  </a:srgbClr>
                </a:gs>
                <a:gs pos="70000">
                  <a:srgbClr val="FFFFFF">
                    <a:alpha val="0"/>
                    <a:alpha val="49110"/>
                  </a:srgbClr>
                </a:gs>
                <a:gs pos="100000">
                  <a:srgbClr val="FFFFFF">
                    <a:alpha val="0"/>
                    <a:alpha val="491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4"/>
            <p:cNvSpPr/>
            <p:nvPr/>
          </p:nvSpPr>
          <p:spPr>
            <a:xfrm rot="5400000">
              <a:off x="1915699" y="2678429"/>
              <a:ext cx="135000" cy="135000"/>
            </a:xfrm>
            <a:prstGeom prst="ellipse">
              <a:avLst/>
            </a:prstGeom>
            <a:gradFill>
              <a:gsLst>
                <a:gs pos="0">
                  <a:srgbClr val="FFFFFF">
                    <a:alpha val="49110"/>
                  </a:srgbClr>
                </a:gs>
                <a:gs pos="70000">
                  <a:srgbClr val="FFFFFF">
                    <a:alpha val="0"/>
                    <a:alpha val="49110"/>
                  </a:srgbClr>
                </a:gs>
                <a:gs pos="100000">
                  <a:srgbClr val="FFFFFF">
                    <a:alpha val="0"/>
                    <a:alpha val="491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p24"/>
          <p:cNvSpPr txBox="1"/>
          <p:nvPr/>
        </p:nvSpPr>
        <p:spPr>
          <a:xfrm>
            <a:off x="587349" y="4201363"/>
            <a:ext cx="8116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2"/>
              </a:solidFill>
              <a:highlight>
                <a:schemeClr val="accent2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31" name="Google Shape;131;p24"/>
          <p:cNvGrpSpPr/>
          <p:nvPr/>
        </p:nvGrpSpPr>
        <p:grpSpPr>
          <a:xfrm>
            <a:off x="1189864" y="1694543"/>
            <a:ext cx="1196819" cy="1399110"/>
            <a:chOff x="1421786" y="1695929"/>
            <a:chExt cx="1122825" cy="1117500"/>
          </a:xfrm>
        </p:grpSpPr>
        <p:sp>
          <p:nvSpPr>
            <p:cNvPr id="132" name="Google Shape;132;p24"/>
            <p:cNvSpPr/>
            <p:nvPr/>
          </p:nvSpPr>
          <p:spPr>
            <a:xfrm rot="5400000">
              <a:off x="1915686" y="1695929"/>
              <a:ext cx="135000" cy="135000"/>
            </a:xfrm>
            <a:prstGeom prst="ellipse">
              <a:avLst/>
            </a:prstGeom>
            <a:gradFill>
              <a:gsLst>
                <a:gs pos="0">
                  <a:srgbClr val="FFFFFF">
                    <a:alpha val="49110"/>
                  </a:srgbClr>
                </a:gs>
                <a:gs pos="70000">
                  <a:srgbClr val="FFFFFF">
                    <a:alpha val="0"/>
                    <a:alpha val="49110"/>
                  </a:srgbClr>
                </a:gs>
                <a:gs pos="100000">
                  <a:srgbClr val="FFFFFF">
                    <a:alpha val="0"/>
                    <a:alpha val="491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4"/>
            <p:cNvSpPr/>
            <p:nvPr/>
          </p:nvSpPr>
          <p:spPr>
            <a:xfrm rot="5400000">
              <a:off x="1421786" y="2187179"/>
              <a:ext cx="135000" cy="135000"/>
            </a:xfrm>
            <a:prstGeom prst="ellipse">
              <a:avLst/>
            </a:prstGeom>
            <a:gradFill>
              <a:gsLst>
                <a:gs pos="0">
                  <a:srgbClr val="FFFFFF">
                    <a:alpha val="49110"/>
                  </a:srgbClr>
                </a:gs>
                <a:gs pos="70000">
                  <a:srgbClr val="FFFFFF">
                    <a:alpha val="0"/>
                    <a:alpha val="49110"/>
                  </a:srgbClr>
                </a:gs>
                <a:gs pos="100000">
                  <a:srgbClr val="FFFFFF">
                    <a:alpha val="0"/>
                    <a:alpha val="491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4"/>
            <p:cNvSpPr/>
            <p:nvPr/>
          </p:nvSpPr>
          <p:spPr>
            <a:xfrm rot="5400000">
              <a:off x="2409611" y="2187179"/>
              <a:ext cx="135000" cy="135000"/>
            </a:xfrm>
            <a:prstGeom prst="ellipse">
              <a:avLst/>
            </a:prstGeom>
            <a:gradFill>
              <a:gsLst>
                <a:gs pos="0">
                  <a:srgbClr val="FFFFFF">
                    <a:alpha val="49110"/>
                  </a:srgbClr>
                </a:gs>
                <a:gs pos="70000">
                  <a:srgbClr val="FFFFFF">
                    <a:alpha val="0"/>
                    <a:alpha val="49110"/>
                  </a:srgbClr>
                </a:gs>
                <a:gs pos="100000">
                  <a:srgbClr val="FFFFFF">
                    <a:alpha val="0"/>
                    <a:alpha val="491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4"/>
            <p:cNvSpPr/>
            <p:nvPr/>
          </p:nvSpPr>
          <p:spPr>
            <a:xfrm rot="5400000">
              <a:off x="1915699" y="2678429"/>
              <a:ext cx="135000" cy="135000"/>
            </a:xfrm>
            <a:prstGeom prst="ellipse">
              <a:avLst/>
            </a:prstGeom>
            <a:gradFill>
              <a:gsLst>
                <a:gs pos="0">
                  <a:srgbClr val="FFFFFF">
                    <a:alpha val="49110"/>
                  </a:srgbClr>
                </a:gs>
                <a:gs pos="70000">
                  <a:srgbClr val="FFFFFF">
                    <a:alpha val="0"/>
                    <a:alpha val="49110"/>
                  </a:srgbClr>
                </a:gs>
                <a:gs pos="100000">
                  <a:srgbClr val="FFFFFF">
                    <a:alpha val="0"/>
                    <a:alpha val="491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136;p24"/>
          <p:cNvGrpSpPr/>
          <p:nvPr/>
        </p:nvGrpSpPr>
        <p:grpSpPr>
          <a:xfrm>
            <a:off x="1206602" y="1694543"/>
            <a:ext cx="1196819" cy="1399110"/>
            <a:chOff x="4011089" y="1695929"/>
            <a:chExt cx="1122825" cy="1117500"/>
          </a:xfrm>
        </p:grpSpPr>
        <p:sp>
          <p:nvSpPr>
            <p:cNvPr id="137" name="Google Shape;137;p24"/>
            <p:cNvSpPr/>
            <p:nvPr/>
          </p:nvSpPr>
          <p:spPr>
            <a:xfrm>
              <a:off x="4067972" y="1750675"/>
              <a:ext cx="1008000" cy="1008000"/>
            </a:xfrm>
            <a:prstGeom prst="diamond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400" b="1">
                  <a:solidFill>
                    <a:srgbClr val="F3F3F3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01</a:t>
              </a:r>
              <a:endParaRPr sz="900"/>
            </a:p>
          </p:txBody>
        </p:sp>
        <p:grpSp>
          <p:nvGrpSpPr>
            <p:cNvPr id="138" name="Google Shape;138;p24"/>
            <p:cNvGrpSpPr/>
            <p:nvPr/>
          </p:nvGrpSpPr>
          <p:grpSpPr>
            <a:xfrm>
              <a:off x="4011089" y="1695929"/>
              <a:ext cx="1122825" cy="1117500"/>
              <a:chOff x="1421786" y="1695929"/>
              <a:chExt cx="1122825" cy="1117500"/>
            </a:xfrm>
          </p:grpSpPr>
          <p:sp>
            <p:nvSpPr>
              <p:cNvPr id="139" name="Google Shape;139;p24"/>
              <p:cNvSpPr/>
              <p:nvPr/>
            </p:nvSpPr>
            <p:spPr>
              <a:xfrm rot="5400000">
                <a:off x="1915686" y="1695929"/>
                <a:ext cx="135000" cy="135000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alpha val="49110"/>
                    </a:srgbClr>
                  </a:gs>
                  <a:gs pos="70000">
                    <a:srgbClr val="FFFFFF">
                      <a:alpha val="0"/>
                      <a:alpha val="49110"/>
                    </a:srgbClr>
                  </a:gs>
                  <a:gs pos="100000">
                    <a:srgbClr val="FFFFFF">
                      <a:alpha val="0"/>
                      <a:alpha val="4911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4"/>
              <p:cNvSpPr/>
              <p:nvPr/>
            </p:nvSpPr>
            <p:spPr>
              <a:xfrm rot="5400000">
                <a:off x="1421786" y="2187179"/>
                <a:ext cx="135000" cy="135000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alpha val="49110"/>
                    </a:srgbClr>
                  </a:gs>
                  <a:gs pos="70000">
                    <a:srgbClr val="FFFFFF">
                      <a:alpha val="0"/>
                      <a:alpha val="49110"/>
                    </a:srgbClr>
                  </a:gs>
                  <a:gs pos="100000">
                    <a:srgbClr val="FFFFFF">
                      <a:alpha val="0"/>
                      <a:alpha val="4911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4"/>
              <p:cNvSpPr/>
              <p:nvPr/>
            </p:nvSpPr>
            <p:spPr>
              <a:xfrm rot="5400000">
                <a:off x="2409611" y="2187179"/>
                <a:ext cx="135000" cy="135000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alpha val="49110"/>
                    </a:srgbClr>
                  </a:gs>
                  <a:gs pos="70000">
                    <a:srgbClr val="FFFFFF">
                      <a:alpha val="0"/>
                      <a:alpha val="49110"/>
                    </a:srgbClr>
                  </a:gs>
                  <a:gs pos="100000">
                    <a:srgbClr val="FFFFFF">
                      <a:alpha val="0"/>
                      <a:alpha val="4911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4"/>
              <p:cNvSpPr/>
              <p:nvPr/>
            </p:nvSpPr>
            <p:spPr>
              <a:xfrm rot="5400000">
                <a:off x="1915699" y="2678429"/>
                <a:ext cx="135000" cy="135000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alpha val="49110"/>
                    </a:srgbClr>
                  </a:gs>
                  <a:gs pos="70000">
                    <a:srgbClr val="FFFFFF">
                      <a:alpha val="0"/>
                      <a:alpha val="49110"/>
                    </a:srgbClr>
                  </a:gs>
                  <a:gs pos="100000">
                    <a:srgbClr val="FFFFFF">
                      <a:alpha val="0"/>
                      <a:alpha val="4911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" name="Google Shape;143;p24"/>
          <p:cNvGrpSpPr/>
          <p:nvPr/>
        </p:nvGrpSpPr>
        <p:grpSpPr>
          <a:xfrm>
            <a:off x="3949802" y="1694543"/>
            <a:ext cx="1196819" cy="1399110"/>
            <a:chOff x="1421786" y="1695929"/>
            <a:chExt cx="1122825" cy="1117500"/>
          </a:xfrm>
        </p:grpSpPr>
        <p:sp>
          <p:nvSpPr>
            <p:cNvPr id="144" name="Google Shape;144;p24"/>
            <p:cNvSpPr/>
            <p:nvPr/>
          </p:nvSpPr>
          <p:spPr>
            <a:xfrm rot="5400000">
              <a:off x="1915686" y="1695929"/>
              <a:ext cx="135000" cy="135000"/>
            </a:xfrm>
            <a:prstGeom prst="ellipse">
              <a:avLst/>
            </a:prstGeom>
            <a:gradFill>
              <a:gsLst>
                <a:gs pos="0">
                  <a:srgbClr val="FFFFFF">
                    <a:alpha val="49110"/>
                  </a:srgbClr>
                </a:gs>
                <a:gs pos="70000">
                  <a:srgbClr val="FFFFFF">
                    <a:alpha val="0"/>
                    <a:alpha val="49110"/>
                  </a:srgbClr>
                </a:gs>
                <a:gs pos="100000">
                  <a:srgbClr val="FFFFFF">
                    <a:alpha val="0"/>
                    <a:alpha val="491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4"/>
            <p:cNvSpPr/>
            <p:nvPr/>
          </p:nvSpPr>
          <p:spPr>
            <a:xfrm rot="5400000">
              <a:off x="1421786" y="2187179"/>
              <a:ext cx="135000" cy="135000"/>
            </a:xfrm>
            <a:prstGeom prst="ellipse">
              <a:avLst/>
            </a:prstGeom>
            <a:gradFill>
              <a:gsLst>
                <a:gs pos="0">
                  <a:srgbClr val="FFFFFF">
                    <a:alpha val="49110"/>
                  </a:srgbClr>
                </a:gs>
                <a:gs pos="70000">
                  <a:srgbClr val="FFFFFF">
                    <a:alpha val="0"/>
                    <a:alpha val="49110"/>
                  </a:srgbClr>
                </a:gs>
                <a:gs pos="100000">
                  <a:srgbClr val="FFFFFF">
                    <a:alpha val="0"/>
                    <a:alpha val="491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4"/>
            <p:cNvSpPr/>
            <p:nvPr/>
          </p:nvSpPr>
          <p:spPr>
            <a:xfrm rot="5400000">
              <a:off x="2409611" y="2187179"/>
              <a:ext cx="135000" cy="135000"/>
            </a:xfrm>
            <a:prstGeom prst="ellipse">
              <a:avLst/>
            </a:prstGeom>
            <a:gradFill>
              <a:gsLst>
                <a:gs pos="0">
                  <a:srgbClr val="FFFFFF">
                    <a:alpha val="49110"/>
                  </a:srgbClr>
                </a:gs>
                <a:gs pos="70000">
                  <a:srgbClr val="FFFFFF">
                    <a:alpha val="0"/>
                    <a:alpha val="49110"/>
                  </a:srgbClr>
                </a:gs>
                <a:gs pos="100000">
                  <a:srgbClr val="FFFFFF">
                    <a:alpha val="0"/>
                    <a:alpha val="491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4"/>
            <p:cNvSpPr/>
            <p:nvPr/>
          </p:nvSpPr>
          <p:spPr>
            <a:xfrm rot="5400000">
              <a:off x="1915699" y="2678429"/>
              <a:ext cx="135000" cy="135000"/>
            </a:xfrm>
            <a:prstGeom prst="ellipse">
              <a:avLst/>
            </a:prstGeom>
            <a:gradFill>
              <a:gsLst>
                <a:gs pos="0">
                  <a:srgbClr val="FFFFFF">
                    <a:alpha val="49110"/>
                  </a:srgbClr>
                </a:gs>
                <a:gs pos="70000">
                  <a:srgbClr val="FFFFFF">
                    <a:alpha val="0"/>
                    <a:alpha val="49110"/>
                  </a:srgbClr>
                </a:gs>
                <a:gs pos="100000">
                  <a:srgbClr val="FFFFFF">
                    <a:alpha val="0"/>
                    <a:alpha val="491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" name="Google Shape;148;p24"/>
          <p:cNvGrpSpPr/>
          <p:nvPr/>
        </p:nvGrpSpPr>
        <p:grpSpPr>
          <a:xfrm>
            <a:off x="3949802" y="1694543"/>
            <a:ext cx="1196819" cy="1399110"/>
            <a:chOff x="4011089" y="1695929"/>
            <a:chExt cx="1122825" cy="1117500"/>
          </a:xfrm>
        </p:grpSpPr>
        <p:sp>
          <p:nvSpPr>
            <p:cNvPr id="149" name="Google Shape;149;p24"/>
            <p:cNvSpPr/>
            <p:nvPr/>
          </p:nvSpPr>
          <p:spPr>
            <a:xfrm>
              <a:off x="4067972" y="1750675"/>
              <a:ext cx="1008000" cy="1008000"/>
            </a:xfrm>
            <a:prstGeom prst="diamond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rgbClr val="F3F3F3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02</a:t>
              </a:r>
              <a:endParaRPr sz="2400"/>
            </a:p>
          </p:txBody>
        </p:sp>
        <p:grpSp>
          <p:nvGrpSpPr>
            <p:cNvPr id="150" name="Google Shape;150;p24"/>
            <p:cNvGrpSpPr/>
            <p:nvPr/>
          </p:nvGrpSpPr>
          <p:grpSpPr>
            <a:xfrm>
              <a:off x="4011089" y="1695929"/>
              <a:ext cx="1122825" cy="1117500"/>
              <a:chOff x="1421786" y="1695929"/>
              <a:chExt cx="1122825" cy="1117500"/>
            </a:xfrm>
          </p:grpSpPr>
          <p:sp>
            <p:nvSpPr>
              <p:cNvPr id="151" name="Google Shape;151;p24"/>
              <p:cNvSpPr/>
              <p:nvPr/>
            </p:nvSpPr>
            <p:spPr>
              <a:xfrm rot="5400000">
                <a:off x="1915686" y="1695929"/>
                <a:ext cx="135000" cy="135000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alpha val="49110"/>
                    </a:srgbClr>
                  </a:gs>
                  <a:gs pos="70000">
                    <a:srgbClr val="FFFFFF">
                      <a:alpha val="0"/>
                      <a:alpha val="49110"/>
                    </a:srgbClr>
                  </a:gs>
                  <a:gs pos="100000">
                    <a:srgbClr val="FFFFFF">
                      <a:alpha val="0"/>
                      <a:alpha val="4911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4"/>
              <p:cNvSpPr/>
              <p:nvPr/>
            </p:nvSpPr>
            <p:spPr>
              <a:xfrm rot="5400000">
                <a:off x="1421786" y="2187179"/>
                <a:ext cx="135000" cy="135000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alpha val="49110"/>
                    </a:srgbClr>
                  </a:gs>
                  <a:gs pos="70000">
                    <a:srgbClr val="FFFFFF">
                      <a:alpha val="0"/>
                      <a:alpha val="49110"/>
                    </a:srgbClr>
                  </a:gs>
                  <a:gs pos="100000">
                    <a:srgbClr val="FFFFFF">
                      <a:alpha val="0"/>
                      <a:alpha val="4911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4"/>
              <p:cNvSpPr/>
              <p:nvPr/>
            </p:nvSpPr>
            <p:spPr>
              <a:xfrm rot="5400000">
                <a:off x="2409611" y="2187179"/>
                <a:ext cx="135000" cy="135000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alpha val="49110"/>
                    </a:srgbClr>
                  </a:gs>
                  <a:gs pos="70000">
                    <a:srgbClr val="FFFFFF">
                      <a:alpha val="0"/>
                      <a:alpha val="49110"/>
                    </a:srgbClr>
                  </a:gs>
                  <a:gs pos="100000">
                    <a:srgbClr val="FFFFFF">
                      <a:alpha val="0"/>
                      <a:alpha val="4911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4"/>
              <p:cNvSpPr/>
              <p:nvPr/>
            </p:nvSpPr>
            <p:spPr>
              <a:xfrm rot="5400000">
                <a:off x="1915699" y="2678429"/>
                <a:ext cx="135000" cy="135000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alpha val="49110"/>
                    </a:srgbClr>
                  </a:gs>
                  <a:gs pos="70000">
                    <a:srgbClr val="FFFFFF">
                      <a:alpha val="0"/>
                      <a:alpha val="49110"/>
                    </a:srgbClr>
                  </a:gs>
                  <a:gs pos="100000">
                    <a:srgbClr val="FFFFFF">
                      <a:alpha val="0"/>
                      <a:alpha val="4911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5" name="Google Shape;155;p24"/>
          <p:cNvGrpSpPr/>
          <p:nvPr/>
        </p:nvGrpSpPr>
        <p:grpSpPr>
          <a:xfrm>
            <a:off x="6693002" y="1694543"/>
            <a:ext cx="1196819" cy="1399110"/>
            <a:chOff x="4011089" y="1695929"/>
            <a:chExt cx="1122825" cy="1117500"/>
          </a:xfrm>
        </p:grpSpPr>
        <p:sp>
          <p:nvSpPr>
            <p:cNvPr id="156" name="Google Shape;156;p24"/>
            <p:cNvSpPr/>
            <p:nvPr/>
          </p:nvSpPr>
          <p:spPr>
            <a:xfrm>
              <a:off x="4067972" y="1750675"/>
              <a:ext cx="1008000" cy="1008000"/>
            </a:xfrm>
            <a:prstGeom prst="diamond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rgbClr val="F3F3F3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03</a:t>
              </a:r>
              <a:endParaRPr sz="2400"/>
            </a:p>
          </p:txBody>
        </p:sp>
        <p:grpSp>
          <p:nvGrpSpPr>
            <p:cNvPr id="157" name="Google Shape;157;p24"/>
            <p:cNvGrpSpPr/>
            <p:nvPr/>
          </p:nvGrpSpPr>
          <p:grpSpPr>
            <a:xfrm>
              <a:off x="4011089" y="1695929"/>
              <a:ext cx="1122825" cy="1117500"/>
              <a:chOff x="1421786" y="1695929"/>
              <a:chExt cx="1122825" cy="1117500"/>
            </a:xfrm>
          </p:grpSpPr>
          <p:sp>
            <p:nvSpPr>
              <p:cNvPr id="158" name="Google Shape;158;p24"/>
              <p:cNvSpPr/>
              <p:nvPr/>
            </p:nvSpPr>
            <p:spPr>
              <a:xfrm rot="5400000">
                <a:off x="1915686" y="1695929"/>
                <a:ext cx="135000" cy="135000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alpha val="49110"/>
                    </a:srgbClr>
                  </a:gs>
                  <a:gs pos="70000">
                    <a:srgbClr val="FFFFFF">
                      <a:alpha val="0"/>
                      <a:alpha val="49110"/>
                    </a:srgbClr>
                  </a:gs>
                  <a:gs pos="100000">
                    <a:srgbClr val="FFFFFF">
                      <a:alpha val="0"/>
                      <a:alpha val="4911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24"/>
              <p:cNvSpPr/>
              <p:nvPr/>
            </p:nvSpPr>
            <p:spPr>
              <a:xfrm rot="5400000">
                <a:off x="1421786" y="2187179"/>
                <a:ext cx="135000" cy="135000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alpha val="49110"/>
                    </a:srgbClr>
                  </a:gs>
                  <a:gs pos="70000">
                    <a:srgbClr val="FFFFFF">
                      <a:alpha val="0"/>
                      <a:alpha val="49110"/>
                    </a:srgbClr>
                  </a:gs>
                  <a:gs pos="100000">
                    <a:srgbClr val="FFFFFF">
                      <a:alpha val="0"/>
                      <a:alpha val="4911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24"/>
              <p:cNvSpPr/>
              <p:nvPr/>
            </p:nvSpPr>
            <p:spPr>
              <a:xfrm rot="5400000">
                <a:off x="2409611" y="2187179"/>
                <a:ext cx="135000" cy="135000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alpha val="49110"/>
                    </a:srgbClr>
                  </a:gs>
                  <a:gs pos="70000">
                    <a:srgbClr val="FFFFFF">
                      <a:alpha val="0"/>
                      <a:alpha val="49110"/>
                    </a:srgbClr>
                  </a:gs>
                  <a:gs pos="100000">
                    <a:srgbClr val="FFFFFF">
                      <a:alpha val="0"/>
                      <a:alpha val="4911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4"/>
              <p:cNvSpPr/>
              <p:nvPr/>
            </p:nvSpPr>
            <p:spPr>
              <a:xfrm rot="5400000">
                <a:off x="1915699" y="2678429"/>
                <a:ext cx="135000" cy="135000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alpha val="49110"/>
                    </a:srgbClr>
                  </a:gs>
                  <a:gs pos="70000">
                    <a:srgbClr val="FFFFFF">
                      <a:alpha val="0"/>
                      <a:alpha val="49110"/>
                    </a:srgbClr>
                  </a:gs>
                  <a:gs pos="100000">
                    <a:srgbClr val="FFFFFF">
                      <a:alpha val="0"/>
                      <a:alpha val="4911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" name="Google Shape;162;p24"/>
          <p:cNvGrpSpPr/>
          <p:nvPr/>
        </p:nvGrpSpPr>
        <p:grpSpPr>
          <a:xfrm>
            <a:off x="2098563" y="586750"/>
            <a:ext cx="4897916" cy="631200"/>
            <a:chOff x="2098563" y="586750"/>
            <a:chExt cx="4897916" cy="631200"/>
          </a:xfrm>
        </p:grpSpPr>
        <p:sp>
          <p:nvSpPr>
            <p:cNvPr id="163" name="Google Shape;163;p24"/>
            <p:cNvSpPr/>
            <p:nvPr/>
          </p:nvSpPr>
          <p:spPr>
            <a:xfrm rot="5400000">
              <a:off x="4268543" y="-1546610"/>
              <a:ext cx="557956" cy="4897916"/>
            </a:xfrm>
            <a:custGeom>
              <a:avLst/>
              <a:gdLst/>
              <a:ahLst/>
              <a:cxnLst/>
              <a:rect l="l" t="t" r="r" b="b"/>
              <a:pathLst>
                <a:path w="4639" h="19395" extrusionOk="0">
                  <a:moveTo>
                    <a:pt x="1" y="0"/>
                  </a:moveTo>
                  <a:lnTo>
                    <a:pt x="1" y="14757"/>
                  </a:lnTo>
                  <a:cubicBezTo>
                    <a:pt x="1" y="17318"/>
                    <a:pt x="2078" y="19395"/>
                    <a:pt x="4638" y="19395"/>
                  </a:cubicBezTo>
                  <a:lnTo>
                    <a:pt x="4638" y="4645"/>
                  </a:lnTo>
                  <a:cubicBezTo>
                    <a:pt x="4638" y="2078"/>
                    <a:pt x="2561" y="0"/>
                    <a:pt x="1" y="0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4"/>
            <p:cNvSpPr txBox="1"/>
            <p:nvPr/>
          </p:nvSpPr>
          <p:spPr>
            <a:xfrm>
              <a:off x="3191438" y="586750"/>
              <a:ext cx="2912700" cy="63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900" b="1">
                  <a:solidFill>
                    <a:srgbClr val="11325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DEGs Analysis</a:t>
              </a:r>
              <a:endParaRPr sz="2200">
                <a:solidFill>
                  <a:srgbClr val="113251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6294A">
              <a:alpha val="59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5"/>
          <p:cNvSpPr txBox="1"/>
          <p:nvPr/>
        </p:nvSpPr>
        <p:spPr>
          <a:xfrm>
            <a:off x="587349" y="4201363"/>
            <a:ext cx="8116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2"/>
              </a:solidFill>
              <a:highlight>
                <a:schemeClr val="accent2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71" name="Google Shape;171;p25"/>
          <p:cNvGrpSpPr/>
          <p:nvPr/>
        </p:nvGrpSpPr>
        <p:grpSpPr>
          <a:xfrm>
            <a:off x="0" y="0"/>
            <a:ext cx="864600" cy="5143500"/>
            <a:chOff x="0" y="0"/>
            <a:chExt cx="864600" cy="5143500"/>
          </a:xfrm>
        </p:grpSpPr>
        <p:sp>
          <p:nvSpPr>
            <p:cNvPr id="172" name="Google Shape;172;p25"/>
            <p:cNvSpPr/>
            <p:nvPr/>
          </p:nvSpPr>
          <p:spPr>
            <a:xfrm>
              <a:off x="0" y="0"/>
              <a:ext cx="864600" cy="5143500"/>
            </a:xfrm>
            <a:prstGeom prst="rect">
              <a:avLst/>
            </a:prstGeom>
            <a:solidFill>
              <a:srgbClr val="BAC8D3">
                <a:alpha val="596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5"/>
            <p:cNvSpPr txBox="1"/>
            <p:nvPr/>
          </p:nvSpPr>
          <p:spPr>
            <a:xfrm rot="-5400000">
              <a:off x="-1431000" y="2256150"/>
              <a:ext cx="3726600" cy="63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 b="1">
                  <a:solidFill>
                    <a:srgbClr val="11325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Hypothesis Testing</a:t>
              </a:r>
              <a:endParaRPr sz="2200">
                <a:solidFill>
                  <a:srgbClr val="113251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174" name="Google Shape;174;p25"/>
          <p:cNvGrpSpPr/>
          <p:nvPr/>
        </p:nvGrpSpPr>
        <p:grpSpPr>
          <a:xfrm>
            <a:off x="1821645" y="4078213"/>
            <a:ext cx="6537686" cy="761904"/>
            <a:chOff x="1593000" y="2322568"/>
            <a:chExt cx="5957975" cy="643500"/>
          </a:xfrm>
        </p:grpSpPr>
        <p:sp>
          <p:nvSpPr>
            <p:cNvPr id="175" name="Google Shape;175;p2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701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701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5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Identifying DEGs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9" name="Google Shape;179;p2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771E86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802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05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81" name="Google Shape;181;p25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1C7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We compared the resultant P-Values to the alpha values to infer the DEGs</a:t>
              </a:r>
              <a:endParaRPr sz="8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2" name="Google Shape;182;p25"/>
          <p:cNvGrpSpPr/>
          <p:nvPr/>
        </p:nvGrpSpPr>
        <p:grpSpPr>
          <a:xfrm>
            <a:off x="1821645" y="3302934"/>
            <a:ext cx="6537686" cy="761904"/>
            <a:chOff x="1593000" y="2322568"/>
            <a:chExt cx="5957975" cy="643500"/>
          </a:xfrm>
        </p:grpSpPr>
        <p:sp>
          <p:nvSpPr>
            <p:cNvPr id="183" name="Google Shape;183;p2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701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701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5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False Discovery rate Correction [FDR]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7" name="Google Shape;187;p2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771E86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802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04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89" name="Google Shape;189;p25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1C7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Applied FDR correction to reduce false positives [Type I Errors]</a:t>
              </a:r>
              <a:endParaRPr sz="8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0" name="Google Shape;190;p25"/>
          <p:cNvGrpSpPr/>
          <p:nvPr/>
        </p:nvGrpSpPr>
        <p:grpSpPr>
          <a:xfrm>
            <a:off x="1821645" y="2527624"/>
            <a:ext cx="6537759" cy="761904"/>
            <a:chOff x="1593000" y="2322568"/>
            <a:chExt cx="5958042" cy="643500"/>
          </a:xfrm>
        </p:grpSpPr>
        <p:sp>
          <p:nvSpPr>
            <p:cNvPr id="191" name="Google Shape;191;p2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701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701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5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Statistical Testing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5" name="Google Shape;195;p2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771E86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802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97" name="Google Shape;197;p25"/>
            <p:cNvSpPr/>
            <p:nvPr/>
          </p:nvSpPr>
          <p:spPr>
            <a:xfrm>
              <a:off x="4387842" y="2323748"/>
              <a:ext cx="3163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6225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1C7F"/>
                </a:buClr>
                <a:buSzPts val="750"/>
                <a:buFont typeface="Roboto"/>
                <a:buChar char="●"/>
              </a:pPr>
              <a:r>
                <a:rPr lang="en" sz="75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In Case of Paired Samples</a:t>
              </a:r>
              <a:endParaRPr sz="75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914400" lvl="1" indent="-276225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1C7F"/>
                </a:buClr>
                <a:buSzPts val="750"/>
                <a:buFont typeface="Roboto"/>
                <a:buChar char="○"/>
              </a:pPr>
              <a:r>
                <a:rPr lang="en" sz="75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Applied Wilcoxon Signed-Rank test to evaluate the significance of GE between normal and cancerous tissues</a:t>
              </a:r>
              <a:endParaRPr sz="75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76225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1C7F"/>
                </a:buClr>
                <a:buSzPts val="750"/>
                <a:buFont typeface="Roboto"/>
                <a:buChar char="●"/>
              </a:pPr>
              <a:r>
                <a:rPr lang="en" sz="75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In Case of Independent  Samples</a:t>
              </a:r>
              <a:endParaRPr sz="75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914400" lvl="1" indent="-276225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1C7F"/>
                </a:buClr>
                <a:buSzPts val="750"/>
                <a:buFont typeface="Roboto"/>
                <a:buChar char="○"/>
              </a:pPr>
              <a:r>
                <a:rPr lang="en" sz="75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Applied Wilcoxon Rank-Sum test</a:t>
              </a:r>
              <a:endParaRPr sz="75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8" name="Google Shape;198;p25"/>
          <p:cNvGrpSpPr/>
          <p:nvPr/>
        </p:nvGrpSpPr>
        <p:grpSpPr>
          <a:xfrm>
            <a:off x="1821645" y="1752355"/>
            <a:ext cx="6537686" cy="761904"/>
            <a:chOff x="1593000" y="2322568"/>
            <a:chExt cx="5957975" cy="643500"/>
          </a:xfrm>
        </p:grpSpPr>
        <p:sp>
          <p:nvSpPr>
            <p:cNvPr id="199" name="Google Shape;199;p2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701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701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5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Normality Testing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3" name="Google Shape;203;p2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771E86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802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05" name="Google Shape;205;p25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1C7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Assessed the normality of lung datasets using Shapiro-Wilk test, segregating genes into normal and non-normal distributions.</a:t>
              </a:r>
              <a:endParaRPr sz="8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6" name="Google Shape;206;p25"/>
          <p:cNvGrpSpPr/>
          <p:nvPr/>
        </p:nvGrpSpPr>
        <p:grpSpPr>
          <a:xfrm>
            <a:off x="1821645" y="977067"/>
            <a:ext cx="6537686" cy="761904"/>
            <a:chOff x="1593000" y="2322568"/>
            <a:chExt cx="5957975" cy="643500"/>
          </a:xfrm>
        </p:grpSpPr>
        <p:sp>
          <p:nvSpPr>
            <p:cNvPr id="207" name="Google Shape;207;p2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701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701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5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Data Preprocessing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1" name="Google Shape;211;p2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771E86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802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13" name="Google Shape;213;p25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1C7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Loaded GE for normal &amp; cancerous tissues</a:t>
              </a:r>
              <a:endParaRPr sz="8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1C7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Stored data in a dictionary with genes as keys and GE levels as values</a:t>
              </a:r>
              <a:endParaRPr sz="8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1C7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Handling null values by removing genes having over 50% zero values</a:t>
              </a:r>
              <a:endParaRPr sz="8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4" name="Google Shape;214;p25"/>
          <p:cNvSpPr/>
          <p:nvPr/>
        </p:nvSpPr>
        <p:spPr>
          <a:xfrm>
            <a:off x="1168475" y="125075"/>
            <a:ext cx="1442700" cy="9507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11325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Why FDR?</a:t>
            </a:r>
            <a:endParaRPr sz="1200" b="1"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6294A">
              <a:alpha val="59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0" name="Google Shape;220;p26"/>
          <p:cNvGrpSpPr/>
          <p:nvPr/>
        </p:nvGrpSpPr>
        <p:grpSpPr>
          <a:xfrm>
            <a:off x="1205568" y="296475"/>
            <a:ext cx="7781405" cy="4536602"/>
            <a:chOff x="386200" y="372675"/>
            <a:chExt cx="8371603" cy="4536602"/>
          </a:xfrm>
        </p:grpSpPr>
        <p:cxnSp>
          <p:nvCxnSpPr>
            <p:cNvPr id="221" name="Google Shape;221;p26"/>
            <p:cNvCxnSpPr>
              <a:stCxn id="222" idx="2"/>
              <a:endCxn id="223" idx="0"/>
            </p:cNvCxnSpPr>
            <p:nvPr/>
          </p:nvCxnSpPr>
          <p:spPr>
            <a:xfrm rot="-5400000" flipH="1">
              <a:off x="5315341" y="-132075"/>
              <a:ext cx="407700" cy="2430000"/>
            </a:xfrm>
            <a:prstGeom prst="bentConnector3">
              <a:avLst>
                <a:gd name="adj1" fmla="val 50006"/>
              </a:avLst>
            </a:prstGeom>
            <a:noFill/>
            <a:ln w="9525" cap="flat" cmpd="sng">
              <a:solidFill>
                <a:srgbClr val="FDF3E5"/>
              </a:solidFill>
              <a:prstDash val="solid"/>
              <a:round/>
              <a:headEnd type="diamond" w="med" len="med"/>
              <a:tailEnd type="diamond" w="med" len="med"/>
            </a:ln>
          </p:spPr>
        </p:cxnSp>
        <p:cxnSp>
          <p:nvCxnSpPr>
            <p:cNvPr id="224" name="Google Shape;224;p26"/>
            <p:cNvCxnSpPr>
              <a:stCxn id="225" idx="0"/>
              <a:endCxn id="222" idx="2"/>
            </p:cNvCxnSpPr>
            <p:nvPr/>
          </p:nvCxnSpPr>
          <p:spPr>
            <a:xfrm rot="-5400000">
              <a:off x="2948497" y="-68877"/>
              <a:ext cx="407700" cy="2303700"/>
            </a:xfrm>
            <a:prstGeom prst="bentConnector3">
              <a:avLst>
                <a:gd name="adj1" fmla="val 50006"/>
              </a:avLst>
            </a:prstGeom>
            <a:noFill/>
            <a:ln w="9525" cap="flat" cmpd="sng">
              <a:solidFill>
                <a:srgbClr val="FDF3E5"/>
              </a:solidFill>
              <a:prstDash val="solid"/>
              <a:round/>
              <a:headEnd type="diamond" w="med" len="med"/>
              <a:tailEnd type="diamond" w="med" len="med"/>
            </a:ln>
          </p:spPr>
        </p:cxnSp>
        <p:sp>
          <p:nvSpPr>
            <p:cNvPr id="222" name="Google Shape;222;p26"/>
            <p:cNvSpPr txBox="1"/>
            <p:nvPr/>
          </p:nvSpPr>
          <p:spPr>
            <a:xfrm>
              <a:off x="3535141" y="372675"/>
              <a:ext cx="1538100" cy="506400"/>
            </a:xfrm>
            <a:prstGeom prst="rect">
              <a:avLst/>
            </a:prstGeom>
            <a:noFill/>
            <a:ln w="9525" cap="flat" cmpd="sng">
              <a:solidFill>
                <a:srgbClr val="FDF3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FF00"/>
                  </a:solidFill>
                  <a:latin typeface="Roboto"/>
                  <a:ea typeface="Roboto"/>
                  <a:cs typeface="Roboto"/>
                  <a:sym typeface="Roboto"/>
                </a:rPr>
                <a:t>Extracting Dataset</a:t>
              </a:r>
              <a:endParaRPr sz="12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5" name="Google Shape;225;p26"/>
            <p:cNvSpPr txBox="1"/>
            <p:nvPr/>
          </p:nvSpPr>
          <p:spPr>
            <a:xfrm>
              <a:off x="1231447" y="1286823"/>
              <a:ext cx="1538100" cy="487200"/>
            </a:xfrm>
            <a:prstGeom prst="rect">
              <a:avLst/>
            </a:prstGeom>
            <a:noFill/>
            <a:ln w="9525" cap="flat" cmpd="sng">
              <a:solidFill>
                <a:srgbClr val="FDF3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FF00"/>
                  </a:solidFill>
                  <a:latin typeface="Roboto"/>
                  <a:ea typeface="Roboto"/>
                  <a:cs typeface="Roboto"/>
                  <a:sym typeface="Roboto"/>
                </a:rPr>
                <a:t>Paired Samples</a:t>
              </a:r>
              <a:endParaRPr sz="12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3" name="Google Shape;223;p26"/>
            <p:cNvSpPr txBox="1"/>
            <p:nvPr/>
          </p:nvSpPr>
          <p:spPr>
            <a:xfrm>
              <a:off x="5838824" y="1286825"/>
              <a:ext cx="1791000" cy="487200"/>
            </a:xfrm>
            <a:prstGeom prst="rect">
              <a:avLst/>
            </a:prstGeom>
            <a:noFill/>
            <a:ln w="9525" cap="flat" cmpd="sng">
              <a:solidFill>
                <a:srgbClr val="FDF3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FF00"/>
                  </a:solidFill>
                  <a:latin typeface="Roboto"/>
                  <a:ea typeface="Roboto"/>
                  <a:cs typeface="Roboto"/>
                  <a:sym typeface="Roboto"/>
                </a:rPr>
                <a:t>Independent Samples</a:t>
              </a:r>
              <a:endParaRPr sz="12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26" name="Google Shape;226;p26"/>
            <p:cNvCxnSpPr>
              <a:stCxn id="227" idx="2"/>
              <a:endCxn id="228" idx="0"/>
            </p:cNvCxnSpPr>
            <p:nvPr/>
          </p:nvCxnSpPr>
          <p:spPr>
            <a:xfrm rot="-5400000" flipH="1">
              <a:off x="2163247" y="2183033"/>
              <a:ext cx="646200" cy="971700"/>
            </a:xfrm>
            <a:prstGeom prst="bentConnector3">
              <a:avLst>
                <a:gd name="adj1" fmla="val 50011"/>
              </a:avLst>
            </a:prstGeom>
            <a:noFill/>
            <a:ln w="9525" cap="flat" cmpd="sng">
              <a:solidFill>
                <a:srgbClr val="FDF3E5"/>
              </a:solidFill>
              <a:prstDash val="solid"/>
              <a:round/>
              <a:headEnd type="diamond" w="med" len="med"/>
              <a:tailEnd type="diamond" w="med" len="med"/>
            </a:ln>
          </p:spPr>
        </p:cxnSp>
        <p:cxnSp>
          <p:nvCxnSpPr>
            <p:cNvPr id="229" name="Google Shape;229;p26"/>
            <p:cNvCxnSpPr>
              <a:stCxn id="230" idx="0"/>
              <a:endCxn id="227" idx="2"/>
            </p:cNvCxnSpPr>
            <p:nvPr/>
          </p:nvCxnSpPr>
          <p:spPr>
            <a:xfrm rot="-5400000">
              <a:off x="1254700" y="2246475"/>
              <a:ext cx="646200" cy="845100"/>
            </a:xfrm>
            <a:prstGeom prst="bentConnector3">
              <a:avLst>
                <a:gd name="adj1" fmla="val 50011"/>
              </a:avLst>
            </a:prstGeom>
            <a:noFill/>
            <a:ln w="9525" cap="flat" cmpd="sng">
              <a:solidFill>
                <a:srgbClr val="FDF3E5"/>
              </a:solidFill>
              <a:prstDash val="solid"/>
              <a:round/>
              <a:headEnd type="diamond" w="med" len="med"/>
              <a:tailEnd type="diamond" w="med" len="med"/>
            </a:ln>
          </p:spPr>
        </p:cxnSp>
        <p:sp>
          <p:nvSpPr>
            <p:cNvPr id="228" name="Google Shape;228;p26"/>
            <p:cNvSpPr txBox="1"/>
            <p:nvPr/>
          </p:nvSpPr>
          <p:spPr>
            <a:xfrm>
              <a:off x="2076697" y="2992127"/>
              <a:ext cx="1791000" cy="383100"/>
            </a:xfrm>
            <a:prstGeom prst="rect">
              <a:avLst/>
            </a:prstGeom>
            <a:noFill/>
            <a:ln w="9525" cap="flat" cmpd="sng">
              <a:solidFill>
                <a:srgbClr val="FDF3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FF00"/>
                  </a:solidFill>
                  <a:latin typeface="Roboto"/>
                  <a:ea typeface="Roboto"/>
                  <a:cs typeface="Roboto"/>
                  <a:sym typeface="Roboto"/>
                </a:rPr>
                <a:t>Wilcoxon Signed-Rank Test</a:t>
              </a:r>
              <a:endParaRPr sz="12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0" name="Google Shape;230;p26"/>
            <p:cNvSpPr txBox="1"/>
            <p:nvPr/>
          </p:nvSpPr>
          <p:spPr>
            <a:xfrm>
              <a:off x="386200" y="2992125"/>
              <a:ext cx="1538100" cy="383100"/>
            </a:xfrm>
            <a:prstGeom prst="rect">
              <a:avLst/>
            </a:prstGeom>
            <a:noFill/>
            <a:ln w="9525" cap="flat" cmpd="sng">
              <a:solidFill>
                <a:srgbClr val="FDF3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t-test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7" name="Google Shape;227;p26"/>
            <p:cNvSpPr txBox="1"/>
            <p:nvPr/>
          </p:nvSpPr>
          <p:spPr>
            <a:xfrm>
              <a:off x="1231447" y="1858583"/>
              <a:ext cx="1538100" cy="487200"/>
            </a:xfrm>
            <a:prstGeom prst="rect">
              <a:avLst/>
            </a:prstGeom>
            <a:noFill/>
            <a:ln w="9525" cap="flat" cmpd="sng">
              <a:solidFill>
                <a:srgbClr val="FDF3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00FF00"/>
                  </a:solidFill>
                  <a:latin typeface="Roboto"/>
                  <a:ea typeface="Roboto"/>
                  <a:cs typeface="Roboto"/>
                  <a:sym typeface="Roboto"/>
                </a:rPr>
                <a:t>Wilk-Shapiro</a:t>
              </a:r>
              <a:endParaRPr sz="12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FF00"/>
                  </a:solidFill>
                  <a:latin typeface="Roboto"/>
                  <a:ea typeface="Roboto"/>
                  <a:cs typeface="Roboto"/>
                  <a:sym typeface="Roboto"/>
                </a:rPr>
                <a:t>Normality Test</a:t>
              </a:r>
              <a:endParaRPr sz="12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1" name="Google Shape;231;p26"/>
            <p:cNvSpPr txBox="1"/>
            <p:nvPr/>
          </p:nvSpPr>
          <p:spPr>
            <a:xfrm>
              <a:off x="5955834" y="1858573"/>
              <a:ext cx="1538100" cy="487200"/>
            </a:xfrm>
            <a:prstGeom prst="rect">
              <a:avLst/>
            </a:prstGeom>
            <a:noFill/>
            <a:ln w="9525" cap="flat" cmpd="sng">
              <a:solidFill>
                <a:srgbClr val="FDF3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00FF00"/>
                  </a:solidFill>
                  <a:latin typeface="Roboto"/>
                  <a:ea typeface="Roboto"/>
                  <a:cs typeface="Roboto"/>
                  <a:sym typeface="Roboto"/>
                </a:rPr>
                <a:t>Wilk-Shapiro</a:t>
              </a:r>
              <a:endParaRPr sz="12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FF00"/>
                  </a:solidFill>
                  <a:latin typeface="Roboto"/>
                  <a:ea typeface="Roboto"/>
                  <a:cs typeface="Roboto"/>
                  <a:sym typeface="Roboto"/>
                </a:rPr>
                <a:t>Normality Test</a:t>
              </a:r>
              <a:endParaRPr sz="12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32" name="Google Shape;232;p26"/>
            <p:cNvCxnSpPr>
              <a:stCxn id="227" idx="0"/>
            </p:cNvCxnSpPr>
            <p:nvPr/>
          </p:nvCxnSpPr>
          <p:spPr>
            <a:xfrm rot="10800000">
              <a:off x="2000497" y="1761683"/>
              <a:ext cx="0" cy="96900"/>
            </a:xfrm>
            <a:prstGeom prst="straightConnector1">
              <a:avLst/>
            </a:prstGeom>
            <a:noFill/>
            <a:ln w="9525" cap="flat" cmpd="sng">
              <a:solidFill>
                <a:srgbClr val="FDF3E5"/>
              </a:solidFill>
              <a:prstDash val="solid"/>
              <a:round/>
              <a:headEnd type="diamond" w="med" len="med"/>
              <a:tailEnd type="diamond" w="med" len="med"/>
            </a:ln>
          </p:spPr>
        </p:cxnSp>
        <p:cxnSp>
          <p:nvCxnSpPr>
            <p:cNvPr id="233" name="Google Shape;233;p26"/>
            <p:cNvCxnSpPr/>
            <p:nvPr/>
          </p:nvCxnSpPr>
          <p:spPr>
            <a:xfrm rot="10800000">
              <a:off x="6764100" y="1768163"/>
              <a:ext cx="0" cy="95100"/>
            </a:xfrm>
            <a:prstGeom prst="straightConnector1">
              <a:avLst/>
            </a:prstGeom>
            <a:noFill/>
            <a:ln w="9525" cap="flat" cmpd="sng">
              <a:solidFill>
                <a:srgbClr val="FDF3E5"/>
              </a:solidFill>
              <a:prstDash val="solid"/>
              <a:round/>
              <a:headEnd type="diamond" w="med" len="med"/>
              <a:tailEnd type="diamond" w="med" len="med"/>
            </a:ln>
          </p:spPr>
        </p:cxnSp>
        <p:cxnSp>
          <p:nvCxnSpPr>
            <p:cNvPr id="234" name="Google Shape;234;p26"/>
            <p:cNvCxnSpPr>
              <a:stCxn id="231" idx="2"/>
              <a:endCxn id="235" idx="0"/>
            </p:cNvCxnSpPr>
            <p:nvPr/>
          </p:nvCxnSpPr>
          <p:spPr>
            <a:xfrm rot="-5400000" flipH="1">
              <a:off x="7152234" y="1918423"/>
              <a:ext cx="702300" cy="1557000"/>
            </a:xfrm>
            <a:prstGeom prst="bentConnector3">
              <a:avLst>
                <a:gd name="adj1" fmla="val 50001"/>
              </a:avLst>
            </a:prstGeom>
            <a:noFill/>
            <a:ln w="9525" cap="flat" cmpd="sng">
              <a:solidFill>
                <a:srgbClr val="FDF3E5"/>
              </a:solidFill>
              <a:prstDash val="solid"/>
              <a:round/>
              <a:headEnd type="diamond" w="med" len="med"/>
              <a:tailEnd type="diamond" w="med" len="med"/>
            </a:ln>
          </p:spPr>
        </p:cxnSp>
        <p:cxnSp>
          <p:nvCxnSpPr>
            <p:cNvPr id="236" name="Google Shape;236;p26"/>
            <p:cNvCxnSpPr>
              <a:stCxn id="237" idx="0"/>
            </p:cNvCxnSpPr>
            <p:nvPr/>
          </p:nvCxnSpPr>
          <p:spPr>
            <a:xfrm rot="-5400000">
              <a:off x="7341687" y="2614287"/>
              <a:ext cx="328200" cy="539400"/>
            </a:xfrm>
            <a:prstGeom prst="bentConnector2">
              <a:avLst/>
            </a:prstGeom>
            <a:noFill/>
            <a:ln w="9525" cap="flat" cmpd="sng">
              <a:solidFill>
                <a:srgbClr val="FDF3E5"/>
              </a:solidFill>
              <a:prstDash val="solid"/>
              <a:round/>
              <a:headEnd type="diamond" w="med" len="med"/>
              <a:tailEnd type="diamond" w="med" len="med"/>
            </a:ln>
          </p:spPr>
        </p:cxnSp>
        <p:sp>
          <p:nvSpPr>
            <p:cNvPr id="235" name="Google Shape;235;p26"/>
            <p:cNvSpPr txBox="1"/>
            <p:nvPr/>
          </p:nvSpPr>
          <p:spPr>
            <a:xfrm>
              <a:off x="7806203" y="3048087"/>
              <a:ext cx="951600" cy="351600"/>
            </a:xfrm>
            <a:prstGeom prst="rect">
              <a:avLst/>
            </a:prstGeom>
            <a:noFill/>
            <a:ln w="9525" cap="flat" cmpd="sng">
              <a:solidFill>
                <a:srgbClr val="FDF3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t-test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7" name="Google Shape;237;p26"/>
            <p:cNvSpPr txBox="1"/>
            <p:nvPr/>
          </p:nvSpPr>
          <p:spPr>
            <a:xfrm>
              <a:off x="6760287" y="3048087"/>
              <a:ext cx="951600" cy="351600"/>
            </a:xfrm>
            <a:prstGeom prst="rect">
              <a:avLst/>
            </a:prstGeom>
            <a:noFill/>
            <a:ln w="9525" cap="flat" cmpd="sng">
              <a:solidFill>
                <a:srgbClr val="FDF3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Wilch Test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38" name="Google Shape;238;p26"/>
            <p:cNvCxnSpPr>
              <a:stCxn id="239" idx="0"/>
              <a:endCxn id="231" idx="2"/>
            </p:cNvCxnSpPr>
            <p:nvPr/>
          </p:nvCxnSpPr>
          <p:spPr>
            <a:xfrm rot="-5400000">
              <a:off x="5722892" y="2010192"/>
              <a:ext cx="666300" cy="1337400"/>
            </a:xfrm>
            <a:prstGeom prst="bentConnector3">
              <a:avLst>
                <a:gd name="adj1" fmla="val 49998"/>
              </a:avLst>
            </a:prstGeom>
            <a:noFill/>
            <a:ln w="9525" cap="flat" cmpd="sng">
              <a:solidFill>
                <a:srgbClr val="FDF3E5"/>
              </a:solidFill>
              <a:prstDash val="solid"/>
              <a:round/>
              <a:headEnd type="diamond" w="med" len="med"/>
              <a:tailEnd type="diamond" w="med" len="med"/>
            </a:ln>
          </p:spPr>
        </p:cxnSp>
        <p:sp>
          <p:nvSpPr>
            <p:cNvPr id="239" name="Google Shape;239;p26"/>
            <p:cNvSpPr txBox="1"/>
            <p:nvPr/>
          </p:nvSpPr>
          <p:spPr>
            <a:xfrm>
              <a:off x="4491842" y="3012042"/>
              <a:ext cx="1791000" cy="351600"/>
            </a:xfrm>
            <a:prstGeom prst="rect">
              <a:avLst/>
            </a:prstGeom>
            <a:noFill/>
            <a:ln w="9525" cap="flat" cmpd="sng">
              <a:solidFill>
                <a:srgbClr val="FDF3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FF00"/>
                  </a:solidFill>
                  <a:latin typeface="Roboto"/>
                  <a:ea typeface="Roboto"/>
                  <a:cs typeface="Roboto"/>
                  <a:sym typeface="Roboto"/>
                </a:rPr>
                <a:t>Wilcoxon Rank-Sum Test</a:t>
              </a:r>
              <a:endParaRPr sz="12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40" name="Google Shape;240;p26"/>
            <p:cNvCxnSpPr>
              <a:stCxn id="239" idx="2"/>
              <a:endCxn id="241" idx="0"/>
            </p:cNvCxnSpPr>
            <p:nvPr/>
          </p:nvCxnSpPr>
          <p:spPr>
            <a:xfrm rot="5400000">
              <a:off x="4658792" y="3009192"/>
              <a:ext cx="374100" cy="1083000"/>
            </a:xfrm>
            <a:prstGeom prst="bentConnector3">
              <a:avLst>
                <a:gd name="adj1" fmla="val 49991"/>
              </a:avLst>
            </a:prstGeom>
            <a:noFill/>
            <a:ln w="9525" cap="flat" cmpd="sng">
              <a:solidFill>
                <a:srgbClr val="FDF3E5"/>
              </a:solidFill>
              <a:prstDash val="solid"/>
              <a:round/>
              <a:headEnd type="diamond" w="med" len="med"/>
              <a:tailEnd type="diamond" w="med" len="med"/>
            </a:ln>
          </p:spPr>
        </p:cxnSp>
        <p:cxnSp>
          <p:nvCxnSpPr>
            <p:cNvPr id="242" name="Google Shape;242;p26"/>
            <p:cNvCxnSpPr>
              <a:stCxn id="241" idx="0"/>
              <a:endCxn id="228" idx="2"/>
            </p:cNvCxnSpPr>
            <p:nvPr/>
          </p:nvCxnSpPr>
          <p:spPr>
            <a:xfrm rot="5400000" flipH="1">
              <a:off x="3457000" y="2890472"/>
              <a:ext cx="362400" cy="1332000"/>
            </a:xfrm>
            <a:prstGeom prst="bentConnector3">
              <a:avLst>
                <a:gd name="adj1" fmla="val 50006"/>
              </a:avLst>
            </a:prstGeom>
            <a:noFill/>
            <a:ln w="9525" cap="flat" cmpd="sng">
              <a:solidFill>
                <a:srgbClr val="FDF3E5"/>
              </a:solidFill>
              <a:prstDash val="solid"/>
              <a:round/>
              <a:headEnd type="diamond" w="med" len="med"/>
              <a:tailEnd type="diamond" w="med" len="med"/>
            </a:ln>
          </p:spPr>
        </p:cxnSp>
        <p:sp>
          <p:nvSpPr>
            <p:cNvPr id="241" name="Google Shape;241;p26"/>
            <p:cNvSpPr txBox="1"/>
            <p:nvPr/>
          </p:nvSpPr>
          <p:spPr>
            <a:xfrm>
              <a:off x="3408700" y="3737672"/>
              <a:ext cx="1791000" cy="328200"/>
            </a:xfrm>
            <a:prstGeom prst="rect">
              <a:avLst/>
            </a:prstGeom>
            <a:noFill/>
            <a:ln w="9525" cap="flat" cmpd="sng">
              <a:solidFill>
                <a:srgbClr val="FDF3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FF00"/>
                  </a:solidFill>
                  <a:latin typeface="Roboto"/>
                  <a:ea typeface="Roboto"/>
                  <a:cs typeface="Roboto"/>
                  <a:sym typeface="Roboto"/>
                </a:rPr>
                <a:t>FDR Correction</a:t>
              </a:r>
              <a:endParaRPr sz="12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43" name="Google Shape;243;p26"/>
            <p:cNvCxnSpPr>
              <a:stCxn id="241" idx="2"/>
              <a:endCxn id="244" idx="0"/>
            </p:cNvCxnSpPr>
            <p:nvPr/>
          </p:nvCxnSpPr>
          <p:spPr>
            <a:xfrm rot="-5400000" flipH="1">
              <a:off x="4529800" y="3840272"/>
              <a:ext cx="491700" cy="942900"/>
            </a:xfrm>
            <a:prstGeom prst="bentConnector3">
              <a:avLst>
                <a:gd name="adj1" fmla="val 50010"/>
              </a:avLst>
            </a:prstGeom>
            <a:noFill/>
            <a:ln w="9525" cap="flat" cmpd="sng">
              <a:solidFill>
                <a:srgbClr val="FDF3E5"/>
              </a:solidFill>
              <a:prstDash val="solid"/>
              <a:round/>
              <a:headEnd type="diamond" w="med" len="med"/>
              <a:tailEnd type="diamond" w="med" len="med"/>
            </a:ln>
          </p:spPr>
        </p:cxnSp>
        <p:cxnSp>
          <p:nvCxnSpPr>
            <p:cNvPr id="245" name="Google Shape;245;p26" descr="fewfefe"/>
            <p:cNvCxnSpPr>
              <a:stCxn id="246" idx="0"/>
              <a:endCxn id="241" idx="2"/>
            </p:cNvCxnSpPr>
            <p:nvPr/>
          </p:nvCxnSpPr>
          <p:spPr>
            <a:xfrm rot="-5400000">
              <a:off x="3616650" y="3870227"/>
              <a:ext cx="491700" cy="883200"/>
            </a:xfrm>
            <a:prstGeom prst="bentConnector3">
              <a:avLst>
                <a:gd name="adj1" fmla="val 50011"/>
              </a:avLst>
            </a:prstGeom>
            <a:noFill/>
            <a:ln w="9525" cap="flat" cmpd="sng">
              <a:solidFill>
                <a:srgbClr val="FDF3E5"/>
              </a:solidFill>
              <a:prstDash val="solid"/>
              <a:round/>
              <a:headEnd type="diamond" w="med" len="med"/>
              <a:tailEnd type="diamond" w="med" len="med"/>
            </a:ln>
          </p:spPr>
        </p:cxnSp>
        <p:sp>
          <p:nvSpPr>
            <p:cNvPr id="244" name="Google Shape;244;p26"/>
            <p:cNvSpPr txBox="1"/>
            <p:nvPr/>
          </p:nvSpPr>
          <p:spPr>
            <a:xfrm>
              <a:off x="4347100" y="4557668"/>
              <a:ext cx="1800300" cy="328200"/>
            </a:xfrm>
            <a:prstGeom prst="rect">
              <a:avLst/>
            </a:prstGeom>
            <a:noFill/>
            <a:ln w="9525" cap="flat" cmpd="sng">
              <a:solidFill>
                <a:srgbClr val="FDF3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FF00"/>
                  </a:solidFill>
                  <a:latin typeface="Roboto"/>
                  <a:ea typeface="Roboto"/>
                  <a:cs typeface="Roboto"/>
                  <a:sym typeface="Roboto"/>
                </a:rPr>
                <a:t>Not DEGs</a:t>
              </a:r>
              <a:endParaRPr sz="12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6" name="Google Shape;246;p26"/>
            <p:cNvSpPr txBox="1"/>
            <p:nvPr/>
          </p:nvSpPr>
          <p:spPr>
            <a:xfrm>
              <a:off x="2647800" y="4557677"/>
              <a:ext cx="1546200" cy="351600"/>
            </a:xfrm>
            <a:prstGeom prst="rect">
              <a:avLst/>
            </a:prstGeom>
            <a:noFill/>
            <a:ln w="9525" cap="flat" cmpd="sng">
              <a:solidFill>
                <a:srgbClr val="FDF3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FF00"/>
                  </a:solidFill>
                  <a:latin typeface="Roboto"/>
                  <a:ea typeface="Roboto"/>
                  <a:cs typeface="Roboto"/>
                  <a:sym typeface="Roboto"/>
                </a:rPr>
                <a:t>DEGs</a:t>
              </a:r>
              <a:endParaRPr sz="12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7" name="Google Shape;247;p26"/>
            <p:cNvSpPr txBox="1"/>
            <p:nvPr/>
          </p:nvSpPr>
          <p:spPr>
            <a:xfrm>
              <a:off x="1105545" y="2405600"/>
              <a:ext cx="652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3F3F3"/>
                  </a:solidFill>
                  <a:latin typeface="Abel"/>
                  <a:ea typeface="Abel"/>
                  <a:cs typeface="Abel"/>
                  <a:sym typeface="Abel"/>
                </a:rPr>
                <a:t>YES</a:t>
              </a:r>
              <a:endParaRPr sz="12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48" name="Google Shape;248;p26"/>
            <p:cNvSpPr txBox="1"/>
            <p:nvPr/>
          </p:nvSpPr>
          <p:spPr>
            <a:xfrm>
              <a:off x="2554575" y="2380250"/>
              <a:ext cx="43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3F3F3"/>
                  </a:solidFill>
                  <a:latin typeface="Abel"/>
                  <a:ea typeface="Abel"/>
                  <a:cs typeface="Abel"/>
                  <a:sym typeface="Abel"/>
                </a:rPr>
                <a:t>NO</a:t>
              </a:r>
              <a:endParaRPr sz="12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49" name="Google Shape;249;p26"/>
            <p:cNvSpPr txBox="1"/>
            <p:nvPr/>
          </p:nvSpPr>
          <p:spPr>
            <a:xfrm>
              <a:off x="5450175" y="2380250"/>
              <a:ext cx="43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3F3F3"/>
                  </a:solidFill>
                  <a:latin typeface="Abel"/>
                  <a:ea typeface="Abel"/>
                  <a:cs typeface="Abel"/>
                  <a:sym typeface="Abel"/>
                </a:rPr>
                <a:t>NO</a:t>
              </a:r>
              <a:endParaRPr sz="12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50" name="Google Shape;250;p26"/>
            <p:cNvSpPr txBox="1"/>
            <p:nvPr/>
          </p:nvSpPr>
          <p:spPr>
            <a:xfrm>
              <a:off x="2417475" y="4056650"/>
              <a:ext cx="133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3F3F3"/>
                  </a:solidFill>
                  <a:latin typeface="Abel"/>
                  <a:ea typeface="Abel"/>
                  <a:cs typeface="Abel"/>
                  <a:sym typeface="Abel"/>
                </a:rPr>
                <a:t>P-value &lt; 0.05</a:t>
              </a:r>
              <a:endParaRPr sz="12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51" name="Google Shape;251;p26"/>
            <p:cNvSpPr txBox="1"/>
            <p:nvPr/>
          </p:nvSpPr>
          <p:spPr>
            <a:xfrm>
              <a:off x="5160675" y="4056650"/>
              <a:ext cx="133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3F3F3"/>
                  </a:solidFill>
                  <a:latin typeface="Abel"/>
                  <a:ea typeface="Abel"/>
                  <a:cs typeface="Abel"/>
                  <a:sym typeface="Abel"/>
                </a:rPr>
                <a:t>P-value ≥  0.05</a:t>
              </a:r>
              <a:endParaRPr sz="12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52" name="Google Shape;252;p26"/>
            <p:cNvSpPr txBox="1"/>
            <p:nvPr/>
          </p:nvSpPr>
          <p:spPr>
            <a:xfrm>
              <a:off x="7659986" y="2380250"/>
              <a:ext cx="539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3F3F3"/>
                  </a:solidFill>
                  <a:latin typeface="Abel"/>
                  <a:ea typeface="Abel"/>
                  <a:cs typeface="Abel"/>
                  <a:sym typeface="Abel"/>
                </a:rPr>
                <a:t>YES</a:t>
              </a:r>
              <a:endParaRPr sz="12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253" name="Google Shape;253;p26"/>
          <p:cNvGrpSpPr/>
          <p:nvPr/>
        </p:nvGrpSpPr>
        <p:grpSpPr>
          <a:xfrm>
            <a:off x="0" y="0"/>
            <a:ext cx="864600" cy="5143500"/>
            <a:chOff x="0" y="0"/>
            <a:chExt cx="864600" cy="5143500"/>
          </a:xfrm>
        </p:grpSpPr>
        <p:sp>
          <p:nvSpPr>
            <p:cNvPr id="254" name="Google Shape;254;p26"/>
            <p:cNvSpPr/>
            <p:nvPr/>
          </p:nvSpPr>
          <p:spPr>
            <a:xfrm>
              <a:off x="0" y="0"/>
              <a:ext cx="864600" cy="5143500"/>
            </a:xfrm>
            <a:prstGeom prst="rect">
              <a:avLst/>
            </a:prstGeom>
            <a:solidFill>
              <a:srgbClr val="BAC8D3">
                <a:alpha val="596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6"/>
            <p:cNvSpPr txBox="1"/>
            <p:nvPr/>
          </p:nvSpPr>
          <p:spPr>
            <a:xfrm rot="-5400000">
              <a:off x="-1431000" y="2256150"/>
              <a:ext cx="3726600" cy="63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900" b="1">
                  <a:solidFill>
                    <a:srgbClr val="11325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Block Diagram</a:t>
              </a:r>
              <a:endParaRPr sz="2200">
                <a:solidFill>
                  <a:srgbClr val="113251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7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solidFill>
            <a:srgbClr val="06294A">
              <a:alpha val="59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1" name="Google Shape;261;p27"/>
          <p:cNvGrpSpPr/>
          <p:nvPr/>
        </p:nvGrpSpPr>
        <p:grpSpPr>
          <a:xfrm>
            <a:off x="4947180" y="660926"/>
            <a:ext cx="4057001" cy="2735984"/>
            <a:chOff x="5019950" y="203725"/>
            <a:chExt cx="4136842" cy="2735984"/>
          </a:xfrm>
        </p:grpSpPr>
        <p:grpSp>
          <p:nvGrpSpPr>
            <p:cNvPr id="262" name="Google Shape;262;p27"/>
            <p:cNvGrpSpPr/>
            <p:nvPr/>
          </p:nvGrpSpPr>
          <p:grpSpPr>
            <a:xfrm>
              <a:off x="5019950" y="522484"/>
              <a:ext cx="4136842" cy="2417225"/>
              <a:chOff x="4168850" y="2198309"/>
              <a:chExt cx="4136842" cy="2417225"/>
            </a:xfrm>
          </p:grpSpPr>
          <p:grpSp>
            <p:nvGrpSpPr>
              <p:cNvPr id="263" name="Google Shape;263;p27"/>
              <p:cNvGrpSpPr/>
              <p:nvPr/>
            </p:nvGrpSpPr>
            <p:grpSpPr>
              <a:xfrm>
                <a:off x="5358070" y="2368171"/>
                <a:ext cx="2029937" cy="2115868"/>
                <a:chOff x="2961500" y="961400"/>
                <a:chExt cx="3221100" cy="3220500"/>
              </a:xfrm>
            </p:grpSpPr>
            <p:sp>
              <p:nvSpPr>
                <p:cNvPr id="264" name="Google Shape;264;p27"/>
                <p:cNvSpPr/>
                <p:nvPr/>
              </p:nvSpPr>
              <p:spPr>
                <a:xfrm>
                  <a:off x="2961500" y="961400"/>
                  <a:ext cx="3221100" cy="3220500"/>
                </a:xfrm>
                <a:prstGeom prst="ellipse">
                  <a:avLst/>
                </a:prstGeom>
                <a:solidFill>
                  <a:srgbClr val="56156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/>
                </a:p>
              </p:txBody>
            </p:sp>
            <p:sp>
              <p:nvSpPr>
                <p:cNvPr id="265" name="Google Shape;265;p27"/>
                <p:cNvSpPr txBox="1"/>
                <p:nvPr/>
              </p:nvSpPr>
              <p:spPr>
                <a:xfrm>
                  <a:off x="3782900" y="1200950"/>
                  <a:ext cx="1578000" cy="563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 b="1">
                      <a:solidFill>
                        <a:srgbClr val="F3F3F3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17284</a:t>
                  </a:r>
                  <a:endParaRPr sz="16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grpSp>
            <p:nvGrpSpPr>
              <p:cNvPr id="266" name="Google Shape;266;p27"/>
              <p:cNvGrpSpPr/>
              <p:nvPr/>
            </p:nvGrpSpPr>
            <p:grpSpPr>
              <a:xfrm>
                <a:off x="5635475" y="2946391"/>
                <a:ext cx="1475046" cy="1537774"/>
                <a:chOff x="3401686" y="1841492"/>
                <a:chExt cx="2340600" cy="2340600"/>
              </a:xfrm>
            </p:grpSpPr>
            <p:sp>
              <p:nvSpPr>
                <p:cNvPr id="267" name="Google Shape;267;p27"/>
                <p:cNvSpPr/>
                <p:nvPr/>
              </p:nvSpPr>
              <p:spPr>
                <a:xfrm>
                  <a:off x="3401686" y="1841492"/>
                  <a:ext cx="2340600" cy="2340600"/>
                </a:xfrm>
                <a:prstGeom prst="ellipse">
                  <a:avLst/>
                </a:prstGeom>
                <a:solidFill>
                  <a:srgbClr val="771E8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/>
                </a:p>
              </p:txBody>
            </p:sp>
            <p:sp>
              <p:nvSpPr>
                <p:cNvPr id="268" name="Google Shape;268;p27"/>
                <p:cNvSpPr txBox="1"/>
                <p:nvPr/>
              </p:nvSpPr>
              <p:spPr>
                <a:xfrm>
                  <a:off x="3833274" y="2126800"/>
                  <a:ext cx="1477200" cy="534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 b="1">
                      <a:solidFill>
                        <a:srgbClr val="F3F3F3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13432</a:t>
                  </a:r>
                  <a:endParaRPr sz="16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grpSp>
            <p:nvGrpSpPr>
              <p:cNvPr id="269" name="Google Shape;269;p27"/>
              <p:cNvGrpSpPr/>
              <p:nvPr/>
            </p:nvGrpSpPr>
            <p:grpSpPr>
              <a:xfrm>
                <a:off x="5907680" y="3513660"/>
                <a:ext cx="930742" cy="970520"/>
                <a:chOff x="3833620" y="2704915"/>
                <a:chExt cx="1476900" cy="1477200"/>
              </a:xfrm>
            </p:grpSpPr>
            <p:sp>
              <p:nvSpPr>
                <p:cNvPr id="270" name="Google Shape;270;p27"/>
                <p:cNvSpPr/>
                <p:nvPr/>
              </p:nvSpPr>
              <p:spPr>
                <a:xfrm>
                  <a:off x="3833620" y="2704915"/>
                  <a:ext cx="1476900" cy="1477200"/>
                </a:xfrm>
                <a:prstGeom prst="ellipse">
                  <a:avLst/>
                </a:prstGeom>
                <a:solidFill>
                  <a:srgbClr val="9325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/>
                </a:p>
              </p:txBody>
            </p:sp>
            <p:sp>
              <p:nvSpPr>
                <p:cNvPr id="271" name="Google Shape;271;p27"/>
                <p:cNvSpPr txBox="1"/>
                <p:nvPr/>
              </p:nvSpPr>
              <p:spPr>
                <a:xfrm>
                  <a:off x="3957047" y="3143188"/>
                  <a:ext cx="1230000" cy="649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 b="1">
                      <a:solidFill>
                        <a:srgbClr val="F3F3F3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13377</a:t>
                  </a:r>
                  <a:endParaRPr sz="16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sp>
            <p:nvSpPr>
              <p:cNvPr id="272" name="Google Shape;272;p27"/>
              <p:cNvSpPr txBox="1"/>
              <p:nvPr/>
            </p:nvSpPr>
            <p:spPr>
              <a:xfrm>
                <a:off x="4414541" y="2198309"/>
                <a:ext cx="1183800" cy="411900"/>
              </a:xfrm>
              <a:prstGeom prst="rect">
                <a:avLst/>
              </a:prstGeom>
              <a:noFill/>
              <a:ln w="9525" cap="flat" cmpd="sng">
                <a:solidFill>
                  <a:srgbClr val="FDF3E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00FF00"/>
                    </a:solidFill>
                    <a:latin typeface="Roboto"/>
                    <a:ea typeface="Roboto"/>
                    <a:cs typeface="Roboto"/>
                    <a:sym typeface="Roboto"/>
                  </a:rPr>
                  <a:t>Total Filtered Genes</a:t>
                </a:r>
                <a:endParaRPr sz="1200">
                  <a:solidFill>
                    <a:srgbClr val="00FF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73" name="Google Shape;273;p27"/>
              <p:cNvSpPr txBox="1"/>
              <p:nvPr/>
            </p:nvSpPr>
            <p:spPr>
              <a:xfrm>
                <a:off x="4168850" y="3838076"/>
                <a:ext cx="1183800" cy="411900"/>
              </a:xfrm>
              <a:prstGeom prst="rect">
                <a:avLst/>
              </a:prstGeom>
              <a:noFill/>
              <a:ln w="9525" cap="flat" cmpd="sng">
                <a:solidFill>
                  <a:srgbClr val="FDF3E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00FF00"/>
                    </a:solidFill>
                    <a:latin typeface="Roboto"/>
                    <a:ea typeface="Roboto"/>
                    <a:cs typeface="Roboto"/>
                    <a:sym typeface="Roboto"/>
                  </a:rPr>
                  <a:t>Paired DEGs</a:t>
                </a:r>
                <a:endParaRPr sz="1200">
                  <a:solidFill>
                    <a:srgbClr val="00FF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74" name="Google Shape;274;p27"/>
              <p:cNvSpPr txBox="1"/>
              <p:nvPr/>
            </p:nvSpPr>
            <p:spPr>
              <a:xfrm>
                <a:off x="7121893" y="4203634"/>
                <a:ext cx="1183800" cy="411900"/>
              </a:xfrm>
              <a:prstGeom prst="rect">
                <a:avLst/>
              </a:prstGeom>
              <a:noFill/>
              <a:ln w="9525" cap="flat" cmpd="sng">
                <a:solidFill>
                  <a:srgbClr val="FDF3E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00FF00"/>
                    </a:solidFill>
                    <a:latin typeface="Roboto"/>
                    <a:ea typeface="Roboto"/>
                    <a:cs typeface="Roboto"/>
                    <a:sym typeface="Roboto"/>
                  </a:rPr>
                  <a:t>Independent DEGs</a:t>
                </a:r>
                <a:endParaRPr sz="1200">
                  <a:solidFill>
                    <a:srgbClr val="00FF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75" name="Google Shape;275;p27"/>
              <p:cNvSpPr/>
              <p:nvPr/>
            </p:nvSpPr>
            <p:spPr>
              <a:xfrm rot="-1958954" flipH="1">
                <a:off x="5057392" y="3553575"/>
                <a:ext cx="1149634" cy="660156"/>
              </a:xfrm>
              <a:custGeom>
                <a:avLst/>
                <a:gdLst/>
                <a:ahLst/>
                <a:cxnLst/>
                <a:rect l="l" t="t" r="r" b="b"/>
                <a:pathLst>
                  <a:path w="13659" h="17883" extrusionOk="0">
                    <a:moveTo>
                      <a:pt x="6026" y="1"/>
                    </a:moveTo>
                    <a:lnTo>
                      <a:pt x="7644" y="1229"/>
                    </a:lnTo>
                    <a:cubicBezTo>
                      <a:pt x="6336" y="1768"/>
                      <a:pt x="5131" y="2548"/>
                      <a:pt x="4109" y="3536"/>
                    </a:cubicBezTo>
                    <a:cubicBezTo>
                      <a:pt x="2767" y="4787"/>
                      <a:pt x="1745" y="6347"/>
                      <a:pt x="1148" y="8081"/>
                    </a:cubicBezTo>
                    <a:cubicBezTo>
                      <a:pt x="1" y="11512"/>
                      <a:pt x="701" y="15254"/>
                      <a:pt x="2698" y="17882"/>
                    </a:cubicBezTo>
                    <a:cubicBezTo>
                      <a:pt x="1206" y="14944"/>
                      <a:pt x="1332" y="11409"/>
                      <a:pt x="2801" y="8804"/>
                    </a:cubicBezTo>
                    <a:cubicBezTo>
                      <a:pt x="3524" y="7518"/>
                      <a:pt x="4546" y="6428"/>
                      <a:pt x="5785" y="5636"/>
                    </a:cubicBezTo>
                    <a:cubicBezTo>
                      <a:pt x="6749" y="5005"/>
                      <a:pt x="7828" y="4568"/>
                      <a:pt x="8964" y="4362"/>
                    </a:cubicBezTo>
                    <a:lnTo>
                      <a:pt x="8964" y="4362"/>
                    </a:lnTo>
                    <a:lnTo>
                      <a:pt x="8620" y="6003"/>
                    </a:lnTo>
                    <a:lnTo>
                      <a:pt x="13658" y="678"/>
                    </a:lnTo>
                    <a:lnTo>
                      <a:pt x="6026" y="1"/>
                    </a:ln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7"/>
              <p:cNvSpPr/>
              <p:nvPr/>
            </p:nvSpPr>
            <p:spPr>
              <a:xfrm rot="4961189">
                <a:off x="6484345" y="3171307"/>
                <a:ext cx="1476702" cy="906187"/>
              </a:xfrm>
              <a:custGeom>
                <a:avLst/>
                <a:gdLst/>
                <a:ahLst/>
                <a:cxnLst/>
                <a:rect l="l" t="t" r="r" b="b"/>
                <a:pathLst>
                  <a:path w="13659" h="17883" extrusionOk="0">
                    <a:moveTo>
                      <a:pt x="6026" y="1"/>
                    </a:moveTo>
                    <a:lnTo>
                      <a:pt x="7644" y="1229"/>
                    </a:lnTo>
                    <a:cubicBezTo>
                      <a:pt x="6336" y="1768"/>
                      <a:pt x="5131" y="2548"/>
                      <a:pt x="4109" y="3536"/>
                    </a:cubicBezTo>
                    <a:cubicBezTo>
                      <a:pt x="2767" y="4787"/>
                      <a:pt x="1745" y="6347"/>
                      <a:pt x="1148" y="8081"/>
                    </a:cubicBezTo>
                    <a:cubicBezTo>
                      <a:pt x="1" y="11512"/>
                      <a:pt x="701" y="15254"/>
                      <a:pt x="2698" y="17882"/>
                    </a:cubicBezTo>
                    <a:cubicBezTo>
                      <a:pt x="1206" y="14944"/>
                      <a:pt x="1332" y="11409"/>
                      <a:pt x="2801" y="8804"/>
                    </a:cubicBezTo>
                    <a:cubicBezTo>
                      <a:pt x="3524" y="7518"/>
                      <a:pt x="4546" y="6428"/>
                      <a:pt x="5785" y="5636"/>
                    </a:cubicBezTo>
                    <a:cubicBezTo>
                      <a:pt x="6749" y="5005"/>
                      <a:pt x="7828" y="4568"/>
                      <a:pt x="8964" y="4362"/>
                    </a:cubicBezTo>
                    <a:lnTo>
                      <a:pt x="8964" y="4362"/>
                    </a:lnTo>
                    <a:lnTo>
                      <a:pt x="8620" y="6003"/>
                    </a:lnTo>
                    <a:lnTo>
                      <a:pt x="13658" y="678"/>
                    </a:lnTo>
                    <a:lnTo>
                      <a:pt x="6026" y="1"/>
                    </a:ln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7" name="Google Shape;277;p27"/>
            <p:cNvSpPr/>
            <p:nvPr/>
          </p:nvSpPr>
          <p:spPr>
            <a:xfrm rot="-1726695" flipH="1">
              <a:off x="6402462" y="351557"/>
              <a:ext cx="758461" cy="646246"/>
            </a:xfrm>
            <a:custGeom>
              <a:avLst/>
              <a:gdLst/>
              <a:ahLst/>
              <a:cxnLst/>
              <a:rect l="l" t="t" r="r" b="b"/>
              <a:pathLst>
                <a:path w="13659" h="17883" extrusionOk="0">
                  <a:moveTo>
                    <a:pt x="6026" y="1"/>
                  </a:moveTo>
                  <a:lnTo>
                    <a:pt x="7644" y="1229"/>
                  </a:lnTo>
                  <a:cubicBezTo>
                    <a:pt x="6336" y="1768"/>
                    <a:pt x="5131" y="2548"/>
                    <a:pt x="4109" y="3536"/>
                  </a:cubicBezTo>
                  <a:cubicBezTo>
                    <a:pt x="2767" y="4787"/>
                    <a:pt x="1745" y="6347"/>
                    <a:pt x="1148" y="8081"/>
                  </a:cubicBezTo>
                  <a:cubicBezTo>
                    <a:pt x="1" y="11512"/>
                    <a:pt x="701" y="15254"/>
                    <a:pt x="2698" y="17882"/>
                  </a:cubicBezTo>
                  <a:cubicBezTo>
                    <a:pt x="1206" y="14944"/>
                    <a:pt x="1332" y="11409"/>
                    <a:pt x="2801" y="8804"/>
                  </a:cubicBezTo>
                  <a:cubicBezTo>
                    <a:pt x="3524" y="7518"/>
                    <a:pt x="4546" y="6428"/>
                    <a:pt x="5785" y="5636"/>
                  </a:cubicBezTo>
                  <a:cubicBezTo>
                    <a:pt x="6749" y="5005"/>
                    <a:pt x="7828" y="4568"/>
                    <a:pt x="8964" y="4362"/>
                  </a:cubicBezTo>
                  <a:lnTo>
                    <a:pt x="8964" y="4362"/>
                  </a:lnTo>
                  <a:lnTo>
                    <a:pt x="8620" y="6003"/>
                  </a:lnTo>
                  <a:lnTo>
                    <a:pt x="13658" y="678"/>
                  </a:lnTo>
                  <a:lnTo>
                    <a:pt x="60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" name="Google Shape;278;p27"/>
          <p:cNvGrpSpPr/>
          <p:nvPr/>
        </p:nvGrpSpPr>
        <p:grpSpPr>
          <a:xfrm>
            <a:off x="949799" y="2335123"/>
            <a:ext cx="3924415" cy="2686320"/>
            <a:chOff x="4875474" y="-2"/>
            <a:chExt cx="3924415" cy="2686320"/>
          </a:xfrm>
        </p:grpSpPr>
        <p:grpSp>
          <p:nvGrpSpPr>
            <p:cNvPr id="279" name="Google Shape;279;p27"/>
            <p:cNvGrpSpPr/>
            <p:nvPr/>
          </p:nvGrpSpPr>
          <p:grpSpPr>
            <a:xfrm>
              <a:off x="4875474" y="-2"/>
              <a:ext cx="3924415" cy="2686320"/>
              <a:chOff x="1750887" y="2425727"/>
              <a:chExt cx="320143" cy="343269"/>
            </a:xfrm>
          </p:grpSpPr>
          <p:sp>
            <p:nvSpPr>
              <p:cNvPr id="280" name="Google Shape;280;p27"/>
              <p:cNvSpPr/>
              <p:nvPr/>
            </p:nvSpPr>
            <p:spPr>
              <a:xfrm>
                <a:off x="1750887" y="2425727"/>
                <a:ext cx="320143" cy="289052"/>
              </a:xfrm>
              <a:custGeom>
                <a:avLst/>
                <a:gdLst/>
                <a:ahLst/>
                <a:cxnLst/>
                <a:rect l="l" t="t" r="r" b="b"/>
                <a:pathLst>
                  <a:path w="10050" h="9074" extrusionOk="0">
                    <a:moveTo>
                      <a:pt x="1668" y="322"/>
                    </a:moveTo>
                    <a:cubicBezTo>
                      <a:pt x="1834" y="322"/>
                      <a:pt x="1953" y="453"/>
                      <a:pt x="1953" y="608"/>
                    </a:cubicBezTo>
                    <a:lnTo>
                      <a:pt x="1953" y="1275"/>
                    </a:lnTo>
                    <a:cubicBezTo>
                      <a:pt x="1953" y="1441"/>
                      <a:pt x="1811" y="1560"/>
                      <a:pt x="1668" y="1560"/>
                    </a:cubicBezTo>
                    <a:cubicBezTo>
                      <a:pt x="1513" y="1560"/>
                      <a:pt x="1382" y="1429"/>
                      <a:pt x="1382" y="1275"/>
                    </a:cubicBezTo>
                    <a:lnTo>
                      <a:pt x="1382" y="929"/>
                    </a:lnTo>
                    <a:lnTo>
                      <a:pt x="1382" y="608"/>
                    </a:lnTo>
                    <a:cubicBezTo>
                      <a:pt x="1370" y="453"/>
                      <a:pt x="1501" y="322"/>
                      <a:pt x="1668" y="322"/>
                    </a:cubicBezTo>
                    <a:close/>
                    <a:moveTo>
                      <a:pt x="3918" y="322"/>
                    </a:moveTo>
                    <a:cubicBezTo>
                      <a:pt x="4061" y="322"/>
                      <a:pt x="4192" y="453"/>
                      <a:pt x="4192" y="608"/>
                    </a:cubicBezTo>
                    <a:lnTo>
                      <a:pt x="4192" y="1275"/>
                    </a:lnTo>
                    <a:cubicBezTo>
                      <a:pt x="4192" y="1441"/>
                      <a:pt x="4061" y="1560"/>
                      <a:pt x="3918" y="1560"/>
                    </a:cubicBezTo>
                    <a:cubicBezTo>
                      <a:pt x="3763" y="1560"/>
                      <a:pt x="3632" y="1429"/>
                      <a:pt x="3632" y="1275"/>
                    </a:cubicBezTo>
                    <a:lnTo>
                      <a:pt x="3632" y="608"/>
                    </a:lnTo>
                    <a:cubicBezTo>
                      <a:pt x="3632" y="441"/>
                      <a:pt x="3763" y="322"/>
                      <a:pt x="3918" y="322"/>
                    </a:cubicBezTo>
                    <a:close/>
                    <a:moveTo>
                      <a:pt x="6180" y="322"/>
                    </a:moveTo>
                    <a:cubicBezTo>
                      <a:pt x="6323" y="322"/>
                      <a:pt x="6454" y="453"/>
                      <a:pt x="6454" y="608"/>
                    </a:cubicBezTo>
                    <a:lnTo>
                      <a:pt x="6454" y="1275"/>
                    </a:lnTo>
                    <a:cubicBezTo>
                      <a:pt x="6454" y="1441"/>
                      <a:pt x="6323" y="1560"/>
                      <a:pt x="6180" y="1560"/>
                    </a:cubicBezTo>
                    <a:cubicBezTo>
                      <a:pt x="6025" y="1560"/>
                      <a:pt x="5894" y="1429"/>
                      <a:pt x="5894" y="1275"/>
                    </a:cubicBezTo>
                    <a:lnTo>
                      <a:pt x="5894" y="608"/>
                    </a:lnTo>
                    <a:cubicBezTo>
                      <a:pt x="5894" y="441"/>
                      <a:pt x="6025" y="322"/>
                      <a:pt x="6180" y="322"/>
                    </a:cubicBezTo>
                    <a:close/>
                    <a:moveTo>
                      <a:pt x="8419" y="322"/>
                    </a:moveTo>
                    <a:cubicBezTo>
                      <a:pt x="8573" y="322"/>
                      <a:pt x="8704" y="453"/>
                      <a:pt x="8704" y="608"/>
                    </a:cubicBezTo>
                    <a:lnTo>
                      <a:pt x="8704" y="929"/>
                    </a:lnTo>
                    <a:lnTo>
                      <a:pt x="8704" y="1275"/>
                    </a:lnTo>
                    <a:cubicBezTo>
                      <a:pt x="8704" y="1441"/>
                      <a:pt x="8573" y="1560"/>
                      <a:pt x="8419" y="1560"/>
                    </a:cubicBezTo>
                    <a:cubicBezTo>
                      <a:pt x="8276" y="1560"/>
                      <a:pt x="8145" y="1429"/>
                      <a:pt x="8145" y="1275"/>
                    </a:cubicBezTo>
                    <a:lnTo>
                      <a:pt x="8145" y="608"/>
                    </a:lnTo>
                    <a:cubicBezTo>
                      <a:pt x="8145" y="441"/>
                      <a:pt x="8276" y="322"/>
                      <a:pt x="8419" y="322"/>
                    </a:cubicBezTo>
                    <a:close/>
                    <a:moveTo>
                      <a:pt x="9526" y="1096"/>
                    </a:moveTo>
                    <a:cubicBezTo>
                      <a:pt x="9669" y="1096"/>
                      <a:pt x="9788" y="1215"/>
                      <a:pt x="9788" y="1370"/>
                    </a:cubicBezTo>
                    <a:lnTo>
                      <a:pt x="9788" y="2525"/>
                    </a:lnTo>
                    <a:lnTo>
                      <a:pt x="370" y="2525"/>
                    </a:lnTo>
                    <a:lnTo>
                      <a:pt x="370" y="1370"/>
                    </a:lnTo>
                    <a:cubicBezTo>
                      <a:pt x="370" y="1215"/>
                      <a:pt x="489" y="1096"/>
                      <a:pt x="644" y="1096"/>
                    </a:cubicBezTo>
                    <a:lnTo>
                      <a:pt x="1060" y="1096"/>
                    </a:lnTo>
                    <a:lnTo>
                      <a:pt x="1060" y="1275"/>
                    </a:lnTo>
                    <a:cubicBezTo>
                      <a:pt x="1060" y="1596"/>
                      <a:pt x="1322" y="1882"/>
                      <a:pt x="1668" y="1882"/>
                    </a:cubicBezTo>
                    <a:cubicBezTo>
                      <a:pt x="1989" y="1882"/>
                      <a:pt x="2275" y="1620"/>
                      <a:pt x="2275" y="1275"/>
                    </a:cubicBezTo>
                    <a:lnTo>
                      <a:pt x="2275" y="1096"/>
                    </a:lnTo>
                    <a:lnTo>
                      <a:pt x="3335" y="1096"/>
                    </a:lnTo>
                    <a:lnTo>
                      <a:pt x="3335" y="1275"/>
                    </a:lnTo>
                    <a:cubicBezTo>
                      <a:pt x="3335" y="1596"/>
                      <a:pt x="3597" y="1882"/>
                      <a:pt x="3942" y="1882"/>
                    </a:cubicBezTo>
                    <a:cubicBezTo>
                      <a:pt x="4287" y="1882"/>
                      <a:pt x="4549" y="1620"/>
                      <a:pt x="4549" y="1275"/>
                    </a:cubicBezTo>
                    <a:lnTo>
                      <a:pt x="4549" y="1096"/>
                    </a:lnTo>
                    <a:lnTo>
                      <a:pt x="5609" y="1096"/>
                    </a:lnTo>
                    <a:lnTo>
                      <a:pt x="5609" y="1275"/>
                    </a:lnTo>
                    <a:cubicBezTo>
                      <a:pt x="5609" y="1596"/>
                      <a:pt x="5883" y="1882"/>
                      <a:pt x="6216" y="1882"/>
                    </a:cubicBezTo>
                    <a:cubicBezTo>
                      <a:pt x="6561" y="1882"/>
                      <a:pt x="6835" y="1620"/>
                      <a:pt x="6835" y="1275"/>
                    </a:cubicBezTo>
                    <a:lnTo>
                      <a:pt x="6835" y="1096"/>
                    </a:lnTo>
                    <a:lnTo>
                      <a:pt x="7883" y="1096"/>
                    </a:lnTo>
                    <a:lnTo>
                      <a:pt x="7883" y="1275"/>
                    </a:lnTo>
                    <a:cubicBezTo>
                      <a:pt x="7883" y="1596"/>
                      <a:pt x="8157" y="1882"/>
                      <a:pt x="8502" y="1882"/>
                    </a:cubicBezTo>
                    <a:cubicBezTo>
                      <a:pt x="8823" y="1882"/>
                      <a:pt x="9109" y="1620"/>
                      <a:pt x="9109" y="1275"/>
                    </a:cubicBezTo>
                    <a:lnTo>
                      <a:pt x="9109" y="1096"/>
                    </a:lnTo>
                    <a:close/>
                    <a:moveTo>
                      <a:pt x="1608" y="1"/>
                    </a:moveTo>
                    <a:cubicBezTo>
                      <a:pt x="1275" y="1"/>
                      <a:pt x="989" y="262"/>
                      <a:pt x="989" y="608"/>
                    </a:cubicBezTo>
                    <a:lnTo>
                      <a:pt x="989" y="786"/>
                    </a:lnTo>
                    <a:lnTo>
                      <a:pt x="572" y="786"/>
                    </a:lnTo>
                    <a:cubicBezTo>
                      <a:pt x="251" y="786"/>
                      <a:pt x="1" y="1048"/>
                      <a:pt x="1" y="1370"/>
                    </a:cubicBezTo>
                    <a:lnTo>
                      <a:pt x="1" y="3584"/>
                    </a:lnTo>
                    <a:cubicBezTo>
                      <a:pt x="1" y="3668"/>
                      <a:pt x="72" y="3751"/>
                      <a:pt x="156" y="3751"/>
                    </a:cubicBezTo>
                    <a:cubicBezTo>
                      <a:pt x="251" y="3751"/>
                      <a:pt x="322" y="3668"/>
                      <a:pt x="322" y="3584"/>
                    </a:cubicBezTo>
                    <a:lnTo>
                      <a:pt x="322" y="2834"/>
                    </a:lnTo>
                    <a:lnTo>
                      <a:pt x="9681" y="2834"/>
                    </a:lnTo>
                    <a:lnTo>
                      <a:pt x="9681" y="8906"/>
                    </a:lnTo>
                    <a:cubicBezTo>
                      <a:pt x="9681" y="9002"/>
                      <a:pt x="9764" y="9073"/>
                      <a:pt x="9847" y="9073"/>
                    </a:cubicBezTo>
                    <a:cubicBezTo>
                      <a:pt x="9943" y="9073"/>
                      <a:pt x="10014" y="9002"/>
                      <a:pt x="10014" y="8906"/>
                    </a:cubicBezTo>
                    <a:lnTo>
                      <a:pt x="10014" y="1346"/>
                    </a:lnTo>
                    <a:cubicBezTo>
                      <a:pt x="10050" y="1036"/>
                      <a:pt x="9776" y="786"/>
                      <a:pt x="9466" y="786"/>
                    </a:cubicBezTo>
                    <a:lnTo>
                      <a:pt x="9050" y="786"/>
                    </a:lnTo>
                    <a:lnTo>
                      <a:pt x="9050" y="608"/>
                    </a:lnTo>
                    <a:cubicBezTo>
                      <a:pt x="9050" y="274"/>
                      <a:pt x="8776" y="1"/>
                      <a:pt x="8430" y="1"/>
                    </a:cubicBezTo>
                    <a:cubicBezTo>
                      <a:pt x="8109" y="1"/>
                      <a:pt x="7823" y="262"/>
                      <a:pt x="7823" y="608"/>
                    </a:cubicBezTo>
                    <a:lnTo>
                      <a:pt x="7823" y="786"/>
                    </a:lnTo>
                    <a:lnTo>
                      <a:pt x="6764" y="786"/>
                    </a:lnTo>
                    <a:lnTo>
                      <a:pt x="6764" y="608"/>
                    </a:lnTo>
                    <a:cubicBezTo>
                      <a:pt x="6764" y="274"/>
                      <a:pt x="6502" y="1"/>
                      <a:pt x="6156" y="1"/>
                    </a:cubicBezTo>
                    <a:cubicBezTo>
                      <a:pt x="5811" y="1"/>
                      <a:pt x="5549" y="262"/>
                      <a:pt x="5549" y="608"/>
                    </a:cubicBezTo>
                    <a:lnTo>
                      <a:pt x="5549" y="786"/>
                    </a:lnTo>
                    <a:lnTo>
                      <a:pt x="4489" y="786"/>
                    </a:lnTo>
                    <a:lnTo>
                      <a:pt x="4489" y="608"/>
                    </a:lnTo>
                    <a:cubicBezTo>
                      <a:pt x="4489" y="274"/>
                      <a:pt x="4228" y="1"/>
                      <a:pt x="3882" y="1"/>
                    </a:cubicBezTo>
                    <a:cubicBezTo>
                      <a:pt x="3549" y="1"/>
                      <a:pt x="3275" y="262"/>
                      <a:pt x="3275" y="608"/>
                    </a:cubicBezTo>
                    <a:lnTo>
                      <a:pt x="3275" y="786"/>
                    </a:lnTo>
                    <a:lnTo>
                      <a:pt x="2215" y="786"/>
                    </a:lnTo>
                    <a:lnTo>
                      <a:pt x="2215" y="608"/>
                    </a:lnTo>
                    <a:cubicBezTo>
                      <a:pt x="2215" y="274"/>
                      <a:pt x="1942" y="1"/>
                      <a:pt x="1608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7"/>
              <p:cNvSpPr/>
              <p:nvPr/>
            </p:nvSpPr>
            <p:spPr>
              <a:xfrm>
                <a:off x="1751652" y="2558467"/>
                <a:ext cx="319378" cy="210530"/>
              </a:xfrm>
              <a:custGeom>
                <a:avLst/>
                <a:gdLst/>
                <a:ahLst/>
                <a:cxnLst/>
                <a:rect l="l" t="t" r="r" b="b"/>
                <a:pathLst>
                  <a:path w="10026" h="6609" extrusionOk="0">
                    <a:moveTo>
                      <a:pt x="167" y="1"/>
                    </a:moveTo>
                    <a:cubicBezTo>
                      <a:pt x="72" y="1"/>
                      <a:pt x="1" y="72"/>
                      <a:pt x="1" y="156"/>
                    </a:cubicBezTo>
                    <a:lnTo>
                      <a:pt x="1" y="6025"/>
                    </a:lnTo>
                    <a:cubicBezTo>
                      <a:pt x="1" y="6347"/>
                      <a:pt x="274" y="6609"/>
                      <a:pt x="584" y="6609"/>
                    </a:cubicBezTo>
                    <a:lnTo>
                      <a:pt x="9407" y="6609"/>
                    </a:lnTo>
                    <a:cubicBezTo>
                      <a:pt x="9740" y="6609"/>
                      <a:pt x="9990" y="6335"/>
                      <a:pt x="9990" y="6025"/>
                    </a:cubicBezTo>
                    <a:lnTo>
                      <a:pt x="9990" y="5501"/>
                    </a:lnTo>
                    <a:cubicBezTo>
                      <a:pt x="10026" y="5418"/>
                      <a:pt x="9942" y="5335"/>
                      <a:pt x="9859" y="5335"/>
                    </a:cubicBezTo>
                    <a:cubicBezTo>
                      <a:pt x="9764" y="5335"/>
                      <a:pt x="9692" y="5418"/>
                      <a:pt x="9692" y="5501"/>
                    </a:cubicBezTo>
                    <a:lnTo>
                      <a:pt x="9692" y="6025"/>
                    </a:lnTo>
                    <a:cubicBezTo>
                      <a:pt x="9692" y="6168"/>
                      <a:pt x="9573" y="6287"/>
                      <a:pt x="9430" y="6287"/>
                    </a:cubicBezTo>
                    <a:lnTo>
                      <a:pt x="596" y="6287"/>
                    </a:lnTo>
                    <a:cubicBezTo>
                      <a:pt x="453" y="6287"/>
                      <a:pt x="334" y="6168"/>
                      <a:pt x="334" y="6025"/>
                    </a:cubicBezTo>
                    <a:lnTo>
                      <a:pt x="334" y="156"/>
                    </a:lnTo>
                    <a:cubicBezTo>
                      <a:pt x="334" y="72"/>
                      <a:pt x="251" y="1"/>
                      <a:pt x="167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282" name="Google Shape;282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032975" y="718200"/>
              <a:ext cx="3563176" cy="1787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3" name="Google Shape;283;p27"/>
          <p:cNvGrpSpPr/>
          <p:nvPr/>
        </p:nvGrpSpPr>
        <p:grpSpPr>
          <a:xfrm>
            <a:off x="198474" y="169860"/>
            <a:ext cx="3924415" cy="2686320"/>
            <a:chOff x="578864" y="2731352"/>
            <a:chExt cx="3034889" cy="2115879"/>
          </a:xfrm>
        </p:grpSpPr>
        <p:pic>
          <p:nvPicPr>
            <p:cNvPr id="284" name="Google Shape;284;p2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90625" y="3305175"/>
              <a:ext cx="2788875" cy="14605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85" name="Google Shape;285;p27"/>
            <p:cNvGrpSpPr/>
            <p:nvPr/>
          </p:nvGrpSpPr>
          <p:grpSpPr>
            <a:xfrm>
              <a:off x="578864" y="2731352"/>
              <a:ext cx="3034889" cy="2115879"/>
              <a:chOff x="1750887" y="2425727"/>
              <a:chExt cx="320143" cy="343269"/>
            </a:xfrm>
          </p:grpSpPr>
          <p:sp>
            <p:nvSpPr>
              <p:cNvPr id="286" name="Google Shape;286;p27"/>
              <p:cNvSpPr/>
              <p:nvPr/>
            </p:nvSpPr>
            <p:spPr>
              <a:xfrm>
                <a:off x="1750887" y="2425727"/>
                <a:ext cx="320143" cy="289052"/>
              </a:xfrm>
              <a:custGeom>
                <a:avLst/>
                <a:gdLst/>
                <a:ahLst/>
                <a:cxnLst/>
                <a:rect l="l" t="t" r="r" b="b"/>
                <a:pathLst>
                  <a:path w="10050" h="9074" extrusionOk="0">
                    <a:moveTo>
                      <a:pt x="1668" y="322"/>
                    </a:moveTo>
                    <a:cubicBezTo>
                      <a:pt x="1834" y="322"/>
                      <a:pt x="1953" y="453"/>
                      <a:pt x="1953" y="608"/>
                    </a:cubicBezTo>
                    <a:lnTo>
                      <a:pt x="1953" y="1275"/>
                    </a:lnTo>
                    <a:cubicBezTo>
                      <a:pt x="1953" y="1441"/>
                      <a:pt x="1811" y="1560"/>
                      <a:pt x="1668" y="1560"/>
                    </a:cubicBezTo>
                    <a:cubicBezTo>
                      <a:pt x="1513" y="1560"/>
                      <a:pt x="1382" y="1429"/>
                      <a:pt x="1382" y="1275"/>
                    </a:cubicBezTo>
                    <a:lnTo>
                      <a:pt x="1382" y="929"/>
                    </a:lnTo>
                    <a:lnTo>
                      <a:pt x="1382" y="608"/>
                    </a:lnTo>
                    <a:cubicBezTo>
                      <a:pt x="1370" y="453"/>
                      <a:pt x="1501" y="322"/>
                      <a:pt x="1668" y="322"/>
                    </a:cubicBezTo>
                    <a:close/>
                    <a:moveTo>
                      <a:pt x="3918" y="322"/>
                    </a:moveTo>
                    <a:cubicBezTo>
                      <a:pt x="4061" y="322"/>
                      <a:pt x="4192" y="453"/>
                      <a:pt x="4192" y="608"/>
                    </a:cubicBezTo>
                    <a:lnTo>
                      <a:pt x="4192" y="1275"/>
                    </a:lnTo>
                    <a:cubicBezTo>
                      <a:pt x="4192" y="1441"/>
                      <a:pt x="4061" y="1560"/>
                      <a:pt x="3918" y="1560"/>
                    </a:cubicBezTo>
                    <a:cubicBezTo>
                      <a:pt x="3763" y="1560"/>
                      <a:pt x="3632" y="1429"/>
                      <a:pt x="3632" y="1275"/>
                    </a:cubicBezTo>
                    <a:lnTo>
                      <a:pt x="3632" y="608"/>
                    </a:lnTo>
                    <a:cubicBezTo>
                      <a:pt x="3632" y="441"/>
                      <a:pt x="3763" y="322"/>
                      <a:pt x="3918" y="322"/>
                    </a:cubicBezTo>
                    <a:close/>
                    <a:moveTo>
                      <a:pt x="6180" y="322"/>
                    </a:moveTo>
                    <a:cubicBezTo>
                      <a:pt x="6323" y="322"/>
                      <a:pt x="6454" y="453"/>
                      <a:pt x="6454" y="608"/>
                    </a:cubicBezTo>
                    <a:lnTo>
                      <a:pt x="6454" y="1275"/>
                    </a:lnTo>
                    <a:cubicBezTo>
                      <a:pt x="6454" y="1441"/>
                      <a:pt x="6323" y="1560"/>
                      <a:pt x="6180" y="1560"/>
                    </a:cubicBezTo>
                    <a:cubicBezTo>
                      <a:pt x="6025" y="1560"/>
                      <a:pt x="5894" y="1429"/>
                      <a:pt x="5894" y="1275"/>
                    </a:cubicBezTo>
                    <a:lnTo>
                      <a:pt x="5894" y="608"/>
                    </a:lnTo>
                    <a:cubicBezTo>
                      <a:pt x="5894" y="441"/>
                      <a:pt x="6025" y="322"/>
                      <a:pt x="6180" y="322"/>
                    </a:cubicBezTo>
                    <a:close/>
                    <a:moveTo>
                      <a:pt x="8419" y="322"/>
                    </a:moveTo>
                    <a:cubicBezTo>
                      <a:pt x="8573" y="322"/>
                      <a:pt x="8704" y="453"/>
                      <a:pt x="8704" y="608"/>
                    </a:cubicBezTo>
                    <a:lnTo>
                      <a:pt x="8704" y="929"/>
                    </a:lnTo>
                    <a:lnTo>
                      <a:pt x="8704" y="1275"/>
                    </a:lnTo>
                    <a:cubicBezTo>
                      <a:pt x="8704" y="1441"/>
                      <a:pt x="8573" y="1560"/>
                      <a:pt x="8419" y="1560"/>
                    </a:cubicBezTo>
                    <a:cubicBezTo>
                      <a:pt x="8276" y="1560"/>
                      <a:pt x="8145" y="1429"/>
                      <a:pt x="8145" y="1275"/>
                    </a:cubicBezTo>
                    <a:lnTo>
                      <a:pt x="8145" y="608"/>
                    </a:lnTo>
                    <a:cubicBezTo>
                      <a:pt x="8145" y="441"/>
                      <a:pt x="8276" y="322"/>
                      <a:pt x="8419" y="322"/>
                    </a:cubicBezTo>
                    <a:close/>
                    <a:moveTo>
                      <a:pt x="9526" y="1096"/>
                    </a:moveTo>
                    <a:cubicBezTo>
                      <a:pt x="9669" y="1096"/>
                      <a:pt x="9788" y="1215"/>
                      <a:pt x="9788" y="1370"/>
                    </a:cubicBezTo>
                    <a:lnTo>
                      <a:pt x="9788" y="2525"/>
                    </a:lnTo>
                    <a:lnTo>
                      <a:pt x="370" y="2525"/>
                    </a:lnTo>
                    <a:lnTo>
                      <a:pt x="370" y="1370"/>
                    </a:lnTo>
                    <a:cubicBezTo>
                      <a:pt x="370" y="1215"/>
                      <a:pt x="489" y="1096"/>
                      <a:pt x="644" y="1096"/>
                    </a:cubicBezTo>
                    <a:lnTo>
                      <a:pt x="1060" y="1096"/>
                    </a:lnTo>
                    <a:lnTo>
                      <a:pt x="1060" y="1275"/>
                    </a:lnTo>
                    <a:cubicBezTo>
                      <a:pt x="1060" y="1596"/>
                      <a:pt x="1322" y="1882"/>
                      <a:pt x="1668" y="1882"/>
                    </a:cubicBezTo>
                    <a:cubicBezTo>
                      <a:pt x="1989" y="1882"/>
                      <a:pt x="2275" y="1620"/>
                      <a:pt x="2275" y="1275"/>
                    </a:cubicBezTo>
                    <a:lnTo>
                      <a:pt x="2275" y="1096"/>
                    </a:lnTo>
                    <a:lnTo>
                      <a:pt x="3335" y="1096"/>
                    </a:lnTo>
                    <a:lnTo>
                      <a:pt x="3335" y="1275"/>
                    </a:lnTo>
                    <a:cubicBezTo>
                      <a:pt x="3335" y="1596"/>
                      <a:pt x="3597" y="1882"/>
                      <a:pt x="3942" y="1882"/>
                    </a:cubicBezTo>
                    <a:cubicBezTo>
                      <a:pt x="4287" y="1882"/>
                      <a:pt x="4549" y="1620"/>
                      <a:pt x="4549" y="1275"/>
                    </a:cubicBezTo>
                    <a:lnTo>
                      <a:pt x="4549" y="1096"/>
                    </a:lnTo>
                    <a:lnTo>
                      <a:pt x="5609" y="1096"/>
                    </a:lnTo>
                    <a:lnTo>
                      <a:pt x="5609" y="1275"/>
                    </a:lnTo>
                    <a:cubicBezTo>
                      <a:pt x="5609" y="1596"/>
                      <a:pt x="5883" y="1882"/>
                      <a:pt x="6216" y="1882"/>
                    </a:cubicBezTo>
                    <a:cubicBezTo>
                      <a:pt x="6561" y="1882"/>
                      <a:pt x="6835" y="1620"/>
                      <a:pt x="6835" y="1275"/>
                    </a:cubicBezTo>
                    <a:lnTo>
                      <a:pt x="6835" y="1096"/>
                    </a:lnTo>
                    <a:lnTo>
                      <a:pt x="7883" y="1096"/>
                    </a:lnTo>
                    <a:lnTo>
                      <a:pt x="7883" y="1275"/>
                    </a:lnTo>
                    <a:cubicBezTo>
                      <a:pt x="7883" y="1596"/>
                      <a:pt x="8157" y="1882"/>
                      <a:pt x="8502" y="1882"/>
                    </a:cubicBezTo>
                    <a:cubicBezTo>
                      <a:pt x="8823" y="1882"/>
                      <a:pt x="9109" y="1620"/>
                      <a:pt x="9109" y="1275"/>
                    </a:cubicBezTo>
                    <a:lnTo>
                      <a:pt x="9109" y="1096"/>
                    </a:lnTo>
                    <a:close/>
                    <a:moveTo>
                      <a:pt x="1608" y="1"/>
                    </a:moveTo>
                    <a:cubicBezTo>
                      <a:pt x="1275" y="1"/>
                      <a:pt x="989" y="262"/>
                      <a:pt x="989" y="608"/>
                    </a:cubicBezTo>
                    <a:lnTo>
                      <a:pt x="989" y="786"/>
                    </a:lnTo>
                    <a:lnTo>
                      <a:pt x="572" y="786"/>
                    </a:lnTo>
                    <a:cubicBezTo>
                      <a:pt x="251" y="786"/>
                      <a:pt x="1" y="1048"/>
                      <a:pt x="1" y="1370"/>
                    </a:cubicBezTo>
                    <a:lnTo>
                      <a:pt x="1" y="3584"/>
                    </a:lnTo>
                    <a:cubicBezTo>
                      <a:pt x="1" y="3668"/>
                      <a:pt x="72" y="3751"/>
                      <a:pt x="156" y="3751"/>
                    </a:cubicBezTo>
                    <a:cubicBezTo>
                      <a:pt x="251" y="3751"/>
                      <a:pt x="322" y="3668"/>
                      <a:pt x="322" y="3584"/>
                    </a:cubicBezTo>
                    <a:lnTo>
                      <a:pt x="322" y="2834"/>
                    </a:lnTo>
                    <a:lnTo>
                      <a:pt x="9681" y="2834"/>
                    </a:lnTo>
                    <a:lnTo>
                      <a:pt x="9681" y="8906"/>
                    </a:lnTo>
                    <a:cubicBezTo>
                      <a:pt x="9681" y="9002"/>
                      <a:pt x="9764" y="9073"/>
                      <a:pt x="9847" y="9073"/>
                    </a:cubicBezTo>
                    <a:cubicBezTo>
                      <a:pt x="9943" y="9073"/>
                      <a:pt x="10014" y="9002"/>
                      <a:pt x="10014" y="8906"/>
                    </a:cubicBezTo>
                    <a:lnTo>
                      <a:pt x="10014" y="1346"/>
                    </a:lnTo>
                    <a:cubicBezTo>
                      <a:pt x="10050" y="1036"/>
                      <a:pt x="9776" y="786"/>
                      <a:pt x="9466" y="786"/>
                    </a:cubicBezTo>
                    <a:lnTo>
                      <a:pt x="9050" y="786"/>
                    </a:lnTo>
                    <a:lnTo>
                      <a:pt x="9050" y="608"/>
                    </a:lnTo>
                    <a:cubicBezTo>
                      <a:pt x="9050" y="274"/>
                      <a:pt x="8776" y="1"/>
                      <a:pt x="8430" y="1"/>
                    </a:cubicBezTo>
                    <a:cubicBezTo>
                      <a:pt x="8109" y="1"/>
                      <a:pt x="7823" y="262"/>
                      <a:pt x="7823" y="608"/>
                    </a:cubicBezTo>
                    <a:lnTo>
                      <a:pt x="7823" y="786"/>
                    </a:lnTo>
                    <a:lnTo>
                      <a:pt x="6764" y="786"/>
                    </a:lnTo>
                    <a:lnTo>
                      <a:pt x="6764" y="608"/>
                    </a:lnTo>
                    <a:cubicBezTo>
                      <a:pt x="6764" y="274"/>
                      <a:pt x="6502" y="1"/>
                      <a:pt x="6156" y="1"/>
                    </a:cubicBezTo>
                    <a:cubicBezTo>
                      <a:pt x="5811" y="1"/>
                      <a:pt x="5549" y="262"/>
                      <a:pt x="5549" y="608"/>
                    </a:cubicBezTo>
                    <a:lnTo>
                      <a:pt x="5549" y="786"/>
                    </a:lnTo>
                    <a:lnTo>
                      <a:pt x="4489" y="786"/>
                    </a:lnTo>
                    <a:lnTo>
                      <a:pt x="4489" y="608"/>
                    </a:lnTo>
                    <a:cubicBezTo>
                      <a:pt x="4489" y="274"/>
                      <a:pt x="4228" y="1"/>
                      <a:pt x="3882" y="1"/>
                    </a:cubicBezTo>
                    <a:cubicBezTo>
                      <a:pt x="3549" y="1"/>
                      <a:pt x="3275" y="262"/>
                      <a:pt x="3275" y="608"/>
                    </a:cubicBezTo>
                    <a:lnTo>
                      <a:pt x="3275" y="786"/>
                    </a:lnTo>
                    <a:lnTo>
                      <a:pt x="2215" y="786"/>
                    </a:lnTo>
                    <a:lnTo>
                      <a:pt x="2215" y="608"/>
                    </a:lnTo>
                    <a:cubicBezTo>
                      <a:pt x="2215" y="274"/>
                      <a:pt x="1942" y="1"/>
                      <a:pt x="1608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7"/>
              <p:cNvSpPr/>
              <p:nvPr/>
            </p:nvSpPr>
            <p:spPr>
              <a:xfrm>
                <a:off x="1751652" y="2558467"/>
                <a:ext cx="319378" cy="210530"/>
              </a:xfrm>
              <a:custGeom>
                <a:avLst/>
                <a:gdLst/>
                <a:ahLst/>
                <a:cxnLst/>
                <a:rect l="l" t="t" r="r" b="b"/>
                <a:pathLst>
                  <a:path w="10026" h="6609" extrusionOk="0">
                    <a:moveTo>
                      <a:pt x="167" y="1"/>
                    </a:moveTo>
                    <a:cubicBezTo>
                      <a:pt x="72" y="1"/>
                      <a:pt x="1" y="72"/>
                      <a:pt x="1" y="156"/>
                    </a:cubicBezTo>
                    <a:lnTo>
                      <a:pt x="1" y="6025"/>
                    </a:lnTo>
                    <a:cubicBezTo>
                      <a:pt x="1" y="6347"/>
                      <a:pt x="274" y="6609"/>
                      <a:pt x="584" y="6609"/>
                    </a:cubicBezTo>
                    <a:lnTo>
                      <a:pt x="9407" y="6609"/>
                    </a:lnTo>
                    <a:cubicBezTo>
                      <a:pt x="9740" y="6609"/>
                      <a:pt x="9990" y="6335"/>
                      <a:pt x="9990" y="6025"/>
                    </a:cubicBezTo>
                    <a:lnTo>
                      <a:pt x="9990" y="5501"/>
                    </a:lnTo>
                    <a:cubicBezTo>
                      <a:pt x="10026" y="5418"/>
                      <a:pt x="9942" y="5335"/>
                      <a:pt x="9859" y="5335"/>
                    </a:cubicBezTo>
                    <a:cubicBezTo>
                      <a:pt x="9764" y="5335"/>
                      <a:pt x="9692" y="5418"/>
                      <a:pt x="9692" y="5501"/>
                    </a:cubicBezTo>
                    <a:lnTo>
                      <a:pt x="9692" y="6025"/>
                    </a:lnTo>
                    <a:cubicBezTo>
                      <a:pt x="9692" y="6168"/>
                      <a:pt x="9573" y="6287"/>
                      <a:pt x="9430" y="6287"/>
                    </a:cubicBezTo>
                    <a:lnTo>
                      <a:pt x="596" y="6287"/>
                    </a:lnTo>
                    <a:cubicBezTo>
                      <a:pt x="453" y="6287"/>
                      <a:pt x="334" y="6168"/>
                      <a:pt x="334" y="6025"/>
                    </a:cubicBezTo>
                    <a:lnTo>
                      <a:pt x="334" y="156"/>
                    </a:lnTo>
                    <a:cubicBezTo>
                      <a:pt x="334" y="72"/>
                      <a:pt x="251" y="1"/>
                      <a:pt x="167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6294A">
              <a:alpha val="59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8"/>
          <p:cNvSpPr txBox="1"/>
          <p:nvPr/>
        </p:nvSpPr>
        <p:spPr>
          <a:xfrm>
            <a:off x="587349" y="4201363"/>
            <a:ext cx="8116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2"/>
              </a:solidFill>
              <a:highlight>
                <a:schemeClr val="accent2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94" name="Google Shape;294;p28"/>
          <p:cNvGrpSpPr/>
          <p:nvPr/>
        </p:nvGrpSpPr>
        <p:grpSpPr>
          <a:xfrm>
            <a:off x="0" y="0"/>
            <a:ext cx="864600" cy="5143500"/>
            <a:chOff x="0" y="0"/>
            <a:chExt cx="864600" cy="5143500"/>
          </a:xfrm>
        </p:grpSpPr>
        <p:sp>
          <p:nvSpPr>
            <p:cNvPr id="295" name="Google Shape;295;p28"/>
            <p:cNvSpPr/>
            <p:nvPr/>
          </p:nvSpPr>
          <p:spPr>
            <a:xfrm>
              <a:off x="0" y="0"/>
              <a:ext cx="864600" cy="5143500"/>
            </a:xfrm>
            <a:prstGeom prst="rect">
              <a:avLst/>
            </a:prstGeom>
            <a:solidFill>
              <a:srgbClr val="BAC8D3">
                <a:alpha val="596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8"/>
            <p:cNvSpPr txBox="1"/>
            <p:nvPr/>
          </p:nvSpPr>
          <p:spPr>
            <a:xfrm rot="-5400000">
              <a:off x="-1431000" y="2256150"/>
              <a:ext cx="3726600" cy="63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 b="1">
                  <a:solidFill>
                    <a:srgbClr val="11325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Fold Change</a:t>
              </a:r>
              <a:endParaRPr sz="2200">
                <a:solidFill>
                  <a:srgbClr val="113251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  <p:sp>
        <p:nvSpPr>
          <p:cNvPr id="297" name="Google Shape;297;p28"/>
          <p:cNvSpPr txBox="1"/>
          <p:nvPr/>
        </p:nvSpPr>
        <p:spPr>
          <a:xfrm>
            <a:off x="1017900" y="818850"/>
            <a:ext cx="78396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400"/>
              <a:buFont typeface="Helvetica Neue"/>
              <a:buChar char="❏"/>
            </a:pPr>
            <a:r>
              <a:rPr lang="en" b="1" dirty="0">
                <a:solidFill>
                  <a:srgbClr val="FDF3E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Fold Change A measure indicating how much GE levels changes between two conditions or groups which is considered a key metric for identifying differentially expressed genes.</a:t>
            </a:r>
            <a:endParaRPr b="1" dirty="0">
              <a:solidFill>
                <a:srgbClr val="FDF3E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FDF3E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400"/>
              <a:buFont typeface="Helvetica Neue"/>
              <a:buChar char="❏"/>
            </a:pPr>
            <a:r>
              <a:rPr lang="en" b="1" dirty="0">
                <a:solidFill>
                  <a:srgbClr val="FDF3E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used a log2 FC threshold of 2 for significance.</a:t>
            </a:r>
            <a:endParaRPr b="1" dirty="0">
              <a:solidFill>
                <a:srgbClr val="FDF3E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FDF3E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400"/>
              <a:buFont typeface="Helvetica Neue"/>
              <a:buChar char="❏"/>
            </a:pPr>
            <a:r>
              <a:rPr lang="en" b="1" dirty="0">
                <a:solidFill>
                  <a:srgbClr val="FDF3E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addition of epsilon (ε) to both normal and cancerous expression levels before calculating the log2 fold change is critical to prevent infinite or undefined values in the log2 transformation.</a:t>
            </a:r>
            <a:endParaRPr b="1" dirty="0">
              <a:solidFill>
                <a:srgbClr val="FDF3E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8" name="Google Shape;298;p28"/>
          <p:cNvSpPr/>
          <p:nvPr/>
        </p:nvSpPr>
        <p:spPr>
          <a:xfrm rot="10582588" flipH="1">
            <a:off x="6145889" y="2900931"/>
            <a:ext cx="2748394" cy="1592893"/>
          </a:xfrm>
          <a:prstGeom prst="cloud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99" name="Google Shape;299;p28"/>
          <p:cNvSpPr txBox="1"/>
          <p:nvPr/>
        </p:nvSpPr>
        <p:spPr>
          <a:xfrm>
            <a:off x="6431875" y="3328475"/>
            <a:ext cx="2538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11325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FC = log2(Cancerous Levels / Normal Levels)</a:t>
            </a:r>
            <a:endParaRPr>
              <a:solidFill>
                <a:srgbClr val="F3F3F3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AF9970-E567-8A64-FA58-DEFF52195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8586" y="2878054"/>
            <a:ext cx="4140517" cy="21466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edical Thesi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463</Words>
  <Application>Microsoft Office PowerPoint</Application>
  <PresentationFormat>On-screen Show (16:9)</PresentationFormat>
  <Paragraphs>95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7" baseType="lpstr">
      <vt:lpstr>Times New Roman</vt:lpstr>
      <vt:lpstr>Anaheim</vt:lpstr>
      <vt:lpstr>Roboto Medium</vt:lpstr>
      <vt:lpstr>Roboto Thin</vt:lpstr>
      <vt:lpstr>Roboto</vt:lpstr>
      <vt:lpstr>Helvetica Neue</vt:lpstr>
      <vt:lpstr>Josefin Sans</vt:lpstr>
      <vt:lpstr>Josefin Slab</vt:lpstr>
      <vt:lpstr>Arial</vt:lpstr>
      <vt:lpstr>Unica One</vt:lpstr>
      <vt:lpstr>Exo Light</vt:lpstr>
      <vt:lpstr>Josefin Slab SemiBold</vt:lpstr>
      <vt:lpstr>Anton</vt:lpstr>
      <vt:lpstr>Abel</vt:lpstr>
      <vt:lpstr>Medical Thesis by Slidesgo</vt:lpstr>
      <vt:lpstr>Cancer Genomics Unplugged:  Investigating Gene Expressions in Depth</vt:lpstr>
      <vt:lpstr>TABLE OF CONTENTS</vt:lpstr>
      <vt:lpstr>INTRODUCTION</vt:lpstr>
      <vt:lpstr>02  Investigating Gene Expressions </vt:lpstr>
      <vt:lpstr>Hypothesis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Cancer Genomics Unplugged:  Investigating Gene Expressions in Depth</dc:title>
  <cp:lastModifiedBy>yassmin sayed</cp:lastModifiedBy>
  <cp:revision>1</cp:revision>
  <dcterms:modified xsi:type="dcterms:W3CDTF">2024-01-03T18:49:14Z</dcterms:modified>
</cp:coreProperties>
</file>