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anva Sans" charset="1" panose="020B0503030501040103"/>
      <p:regular r:id="rId20"/>
    </p:embeddedFont>
    <p:embeddedFont>
      <p:font typeface="Bernoru Condensed" charset="1" panose="00000A06000000000000"/>
      <p:regular r:id="rId21"/>
    </p:embeddedFont>
    <p:embeddedFont>
      <p:font typeface="Montserrat" charset="1" panose="00000500000000000000"/>
      <p:regular r:id="rId22"/>
    </p:embeddedFont>
    <p:embeddedFont>
      <p:font typeface="Montserrat Italics" charset="1" panose="00000500000000000000"/>
      <p:regular r:id="rId23"/>
    </p:embeddedFont>
    <p:embeddedFont>
      <p:font typeface="Montserrat Semi-Bold" charset="1" panose="000007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77023" y="2224450"/>
            <a:ext cx="5376765" cy="5349881"/>
          </a:xfrm>
          <a:custGeom>
            <a:avLst/>
            <a:gdLst/>
            <a:ahLst/>
            <a:cxnLst/>
            <a:rect r="r" b="b" t="t" l="l"/>
            <a:pathLst>
              <a:path h="5349881" w="5376765">
                <a:moveTo>
                  <a:pt x="0" y="0"/>
                </a:moveTo>
                <a:lnTo>
                  <a:pt x="5376765" y="0"/>
                </a:lnTo>
                <a:lnTo>
                  <a:pt x="5376765" y="5349881"/>
                </a:lnTo>
                <a:lnTo>
                  <a:pt x="0" y="5349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117719" y="2224450"/>
            <a:ext cx="7693257" cy="5349881"/>
            <a:chOff x="0" y="0"/>
            <a:chExt cx="2026208" cy="1409022"/>
          </a:xfrm>
        </p:grpSpPr>
        <p:sp>
          <p:nvSpPr>
            <p:cNvPr name="Freeform 4" id="4"/>
            <p:cNvSpPr/>
            <p:nvPr/>
          </p:nvSpPr>
          <p:spPr>
            <a:xfrm flipH="false" flipV="false" rot="0">
              <a:off x="0" y="0"/>
              <a:ext cx="2026208" cy="1409022"/>
            </a:xfrm>
            <a:custGeom>
              <a:avLst/>
              <a:gdLst/>
              <a:ahLst/>
              <a:cxnLst/>
              <a:rect r="r" b="b" t="t" l="l"/>
              <a:pathLst>
                <a:path h="1409022" w="2026208">
                  <a:moveTo>
                    <a:pt x="39247" y="0"/>
                  </a:moveTo>
                  <a:lnTo>
                    <a:pt x="1986961" y="0"/>
                  </a:lnTo>
                  <a:cubicBezTo>
                    <a:pt x="2008636" y="0"/>
                    <a:pt x="2026208" y="17571"/>
                    <a:pt x="2026208" y="39247"/>
                  </a:cubicBezTo>
                  <a:lnTo>
                    <a:pt x="2026208" y="1369775"/>
                  </a:lnTo>
                  <a:cubicBezTo>
                    <a:pt x="2026208" y="1391451"/>
                    <a:pt x="2008636" y="1409022"/>
                    <a:pt x="1986961" y="1409022"/>
                  </a:cubicBezTo>
                  <a:lnTo>
                    <a:pt x="39247" y="1409022"/>
                  </a:lnTo>
                  <a:cubicBezTo>
                    <a:pt x="17571" y="1409022"/>
                    <a:pt x="0" y="1391451"/>
                    <a:pt x="0" y="1369775"/>
                  </a:cubicBezTo>
                  <a:lnTo>
                    <a:pt x="0" y="39247"/>
                  </a:lnTo>
                  <a:cubicBezTo>
                    <a:pt x="0" y="17571"/>
                    <a:pt x="17571" y="0"/>
                    <a:pt x="39247" y="0"/>
                  </a:cubicBezTo>
                  <a:close/>
                </a:path>
              </a:pathLst>
            </a:custGeom>
            <a:solidFill>
              <a:srgbClr val="FFFFFF"/>
            </a:solidFill>
            <a:ln w="19050" cap="rnd">
              <a:solidFill>
                <a:srgbClr val="000000"/>
              </a:solidFill>
              <a:prstDash val="solid"/>
              <a:round/>
            </a:ln>
          </p:spPr>
        </p:sp>
        <p:sp>
          <p:nvSpPr>
            <p:cNvPr name="TextBox 5" id="5"/>
            <p:cNvSpPr txBox="true"/>
            <p:nvPr/>
          </p:nvSpPr>
          <p:spPr>
            <a:xfrm>
              <a:off x="0" y="-38100"/>
              <a:ext cx="2026208" cy="1447122"/>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19623" y="8243772"/>
            <a:ext cx="4114800" cy="1759803"/>
          </a:xfrm>
          <a:custGeom>
            <a:avLst/>
            <a:gdLst/>
            <a:ahLst/>
            <a:cxnLst/>
            <a:rect r="r" b="b" t="t" l="l"/>
            <a:pathLst>
              <a:path h="1759803" w="4114800">
                <a:moveTo>
                  <a:pt x="0" y="0"/>
                </a:moveTo>
                <a:lnTo>
                  <a:pt x="4114800" y="0"/>
                </a:lnTo>
                <a:lnTo>
                  <a:pt x="4114800" y="1759803"/>
                </a:lnTo>
                <a:lnTo>
                  <a:pt x="0" y="1759803"/>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7" id="7"/>
          <p:cNvSpPr/>
          <p:nvPr/>
        </p:nvSpPr>
        <p:spPr>
          <a:xfrm flipH="false" flipV="false" rot="0">
            <a:off x="4854709" y="8243772"/>
            <a:ext cx="4114800" cy="1759803"/>
          </a:xfrm>
          <a:custGeom>
            <a:avLst/>
            <a:gdLst/>
            <a:ahLst/>
            <a:cxnLst/>
            <a:rect r="r" b="b" t="t" l="l"/>
            <a:pathLst>
              <a:path h="1759803" w="4114800">
                <a:moveTo>
                  <a:pt x="0" y="0"/>
                </a:moveTo>
                <a:lnTo>
                  <a:pt x="4114800" y="0"/>
                </a:lnTo>
                <a:lnTo>
                  <a:pt x="4114800" y="1759803"/>
                </a:lnTo>
                <a:lnTo>
                  <a:pt x="0" y="1759803"/>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8" id="8"/>
          <p:cNvSpPr/>
          <p:nvPr/>
        </p:nvSpPr>
        <p:spPr>
          <a:xfrm flipH="false" flipV="false" rot="0">
            <a:off x="9289795" y="8243772"/>
            <a:ext cx="4114800" cy="1759803"/>
          </a:xfrm>
          <a:custGeom>
            <a:avLst/>
            <a:gdLst/>
            <a:ahLst/>
            <a:cxnLst/>
            <a:rect r="r" b="b" t="t" l="l"/>
            <a:pathLst>
              <a:path h="1759803" w="4114800">
                <a:moveTo>
                  <a:pt x="0" y="0"/>
                </a:moveTo>
                <a:lnTo>
                  <a:pt x="4114800" y="0"/>
                </a:lnTo>
                <a:lnTo>
                  <a:pt x="4114800" y="1759803"/>
                </a:lnTo>
                <a:lnTo>
                  <a:pt x="0" y="1759803"/>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9" id="9"/>
          <p:cNvSpPr/>
          <p:nvPr/>
        </p:nvSpPr>
        <p:spPr>
          <a:xfrm flipH="false" flipV="false" rot="0">
            <a:off x="13724880" y="8243772"/>
            <a:ext cx="4114800" cy="1759803"/>
          </a:xfrm>
          <a:custGeom>
            <a:avLst/>
            <a:gdLst/>
            <a:ahLst/>
            <a:cxnLst/>
            <a:rect r="r" b="b" t="t" l="l"/>
            <a:pathLst>
              <a:path h="1759803" w="4114800">
                <a:moveTo>
                  <a:pt x="0" y="0"/>
                </a:moveTo>
                <a:lnTo>
                  <a:pt x="4114800" y="0"/>
                </a:lnTo>
                <a:lnTo>
                  <a:pt x="4114800" y="1759803"/>
                </a:lnTo>
                <a:lnTo>
                  <a:pt x="0" y="1759803"/>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grpSp>
        <p:nvGrpSpPr>
          <p:cNvPr name="Group 10" id="10"/>
          <p:cNvGrpSpPr/>
          <p:nvPr/>
        </p:nvGrpSpPr>
        <p:grpSpPr>
          <a:xfrm rot="0">
            <a:off x="2477023" y="7739286"/>
            <a:ext cx="14510491" cy="733555"/>
            <a:chOff x="0" y="0"/>
            <a:chExt cx="3821693" cy="193200"/>
          </a:xfrm>
        </p:grpSpPr>
        <p:sp>
          <p:nvSpPr>
            <p:cNvPr name="Freeform 11" id="11"/>
            <p:cNvSpPr/>
            <p:nvPr/>
          </p:nvSpPr>
          <p:spPr>
            <a:xfrm flipH="false" flipV="false" rot="0">
              <a:off x="0" y="0"/>
              <a:ext cx="3821693" cy="193200"/>
            </a:xfrm>
            <a:custGeom>
              <a:avLst/>
              <a:gdLst/>
              <a:ahLst/>
              <a:cxnLst/>
              <a:rect r="r" b="b" t="t" l="l"/>
              <a:pathLst>
                <a:path h="193200" w="3821693">
                  <a:moveTo>
                    <a:pt x="0" y="0"/>
                  </a:moveTo>
                  <a:lnTo>
                    <a:pt x="3821693" y="0"/>
                  </a:lnTo>
                  <a:lnTo>
                    <a:pt x="3821693" y="193200"/>
                  </a:lnTo>
                  <a:lnTo>
                    <a:pt x="0" y="193200"/>
                  </a:lnTo>
                  <a:close/>
                </a:path>
              </a:pathLst>
            </a:custGeom>
            <a:solidFill>
              <a:srgbClr val="FED101"/>
            </a:solidFill>
            <a:ln w="19050" cap="sq">
              <a:solidFill>
                <a:srgbClr val="000000"/>
              </a:solidFill>
              <a:prstDash val="solid"/>
              <a:miter/>
            </a:ln>
          </p:spPr>
        </p:sp>
        <p:sp>
          <p:nvSpPr>
            <p:cNvPr name="TextBox 12" id="12"/>
            <p:cNvSpPr txBox="true"/>
            <p:nvPr/>
          </p:nvSpPr>
          <p:spPr>
            <a:xfrm>
              <a:off x="0" y="-38100"/>
              <a:ext cx="3821693" cy="2313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419623" y="39331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14" id="14"/>
          <p:cNvSpPr/>
          <p:nvPr/>
        </p:nvSpPr>
        <p:spPr>
          <a:xfrm flipH="false" flipV="false" rot="0">
            <a:off x="419623" y="2386251"/>
            <a:ext cx="1704332" cy="1692288"/>
          </a:xfrm>
          <a:custGeom>
            <a:avLst/>
            <a:gdLst/>
            <a:ahLst/>
            <a:cxnLst/>
            <a:rect r="r" b="b" t="t" l="l"/>
            <a:pathLst>
              <a:path h="1692288" w="1704332">
                <a:moveTo>
                  <a:pt x="0" y="0"/>
                </a:moveTo>
                <a:lnTo>
                  <a:pt x="1704332" y="0"/>
                </a:lnTo>
                <a:lnTo>
                  <a:pt x="1704332" y="1692289"/>
                </a:lnTo>
                <a:lnTo>
                  <a:pt x="0" y="1692289"/>
                </a:lnTo>
                <a:lnTo>
                  <a:pt x="0" y="0"/>
                </a:lnTo>
                <a:close/>
              </a:path>
            </a:pathLst>
          </a:custGeom>
          <a:blipFill>
            <a:blip r:embed="rId4">
              <a:extLst>
                <a:ext uri="{96DAC541-7B7A-43D3-8B79-37D633B846F1}">
                  <asvg:svgBlip xmlns:asvg="http://schemas.microsoft.com/office/drawing/2016/SVG/main" r:embed="rId5"/>
                </a:ext>
              </a:extLst>
            </a:blip>
            <a:stretch>
              <a:fillRect l="0" t="0" r="-141431" b="-143150"/>
            </a:stretch>
          </a:blipFill>
        </p:spPr>
      </p:sp>
      <p:sp>
        <p:nvSpPr>
          <p:cNvPr name="Freeform 15" id="15"/>
          <p:cNvSpPr/>
          <p:nvPr/>
        </p:nvSpPr>
        <p:spPr>
          <a:xfrm flipH="false" flipV="false" rot="0">
            <a:off x="16135348" y="2403095"/>
            <a:ext cx="1704332" cy="1692288"/>
          </a:xfrm>
          <a:custGeom>
            <a:avLst/>
            <a:gdLst/>
            <a:ahLst/>
            <a:cxnLst/>
            <a:rect r="r" b="b" t="t" l="l"/>
            <a:pathLst>
              <a:path h="1692288" w="1704332">
                <a:moveTo>
                  <a:pt x="0" y="0"/>
                </a:moveTo>
                <a:lnTo>
                  <a:pt x="1704332" y="0"/>
                </a:lnTo>
                <a:lnTo>
                  <a:pt x="1704332" y="1692289"/>
                </a:lnTo>
                <a:lnTo>
                  <a:pt x="0" y="1692289"/>
                </a:lnTo>
                <a:lnTo>
                  <a:pt x="0" y="0"/>
                </a:lnTo>
                <a:close/>
              </a:path>
            </a:pathLst>
          </a:custGeom>
          <a:blipFill>
            <a:blip r:embed="rId4">
              <a:extLst>
                <a:ext uri="{96DAC541-7B7A-43D3-8B79-37D633B846F1}">
                  <asvg:svgBlip xmlns:asvg="http://schemas.microsoft.com/office/drawing/2016/SVG/main" r:embed="rId5"/>
                </a:ext>
              </a:extLst>
            </a:blip>
            <a:stretch>
              <a:fillRect l="0" t="0" r="-141431" b="-143150"/>
            </a:stretch>
          </a:blipFill>
        </p:spPr>
      </p:sp>
      <p:sp>
        <p:nvSpPr>
          <p:cNvPr name="Freeform 16" id="16"/>
          <p:cNvSpPr/>
          <p:nvPr/>
        </p:nvSpPr>
        <p:spPr>
          <a:xfrm flipH="false" flipV="false" rot="0">
            <a:off x="419623" y="4335197"/>
            <a:ext cx="1704332" cy="1692288"/>
          </a:xfrm>
          <a:custGeom>
            <a:avLst/>
            <a:gdLst/>
            <a:ahLst/>
            <a:cxnLst/>
            <a:rect r="r" b="b" t="t" l="l"/>
            <a:pathLst>
              <a:path h="1692288" w="1704332">
                <a:moveTo>
                  <a:pt x="0" y="0"/>
                </a:moveTo>
                <a:lnTo>
                  <a:pt x="1704332" y="0"/>
                </a:lnTo>
                <a:lnTo>
                  <a:pt x="1704332" y="1692288"/>
                </a:lnTo>
                <a:lnTo>
                  <a:pt x="0" y="1692288"/>
                </a:lnTo>
                <a:lnTo>
                  <a:pt x="0" y="0"/>
                </a:lnTo>
                <a:close/>
              </a:path>
            </a:pathLst>
          </a:custGeom>
          <a:blipFill>
            <a:blip r:embed="rId4">
              <a:extLst>
                <a:ext uri="{96DAC541-7B7A-43D3-8B79-37D633B846F1}">
                  <asvg:svgBlip xmlns:asvg="http://schemas.microsoft.com/office/drawing/2016/SVG/main" r:embed="rId5"/>
                </a:ext>
              </a:extLst>
            </a:blip>
            <a:stretch>
              <a:fillRect l="0" t="0" r="-141431" b="-143150"/>
            </a:stretch>
          </a:blipFill>
        </p:spPr>
      </p:sp>
      <p:sp>
        <p:nvSpPr>
          <p:cNvPr name="Freeform 17" id="17"/>
          <p:cNvSpPr/>
          <p:nvPr/>
        </p:nvSpPr>
        <p:spPr>
          <a:xfrm flipH="false" flipV="false" rot="0">
            <a:off x="16135348" y="4352041"/>
            <a:ext cx="1704332" cy="1692288"/>
          </a:xfrm>
          <a:custGeom>
            <a:avLst/>
            <a:gdLst/>
            <a:ahLst/>
            <a:cxnLst/>
            <a:rect r="r" b="b" t="t" l="l"/>
            <a:pathLst>
              <a:path h="1692288" w="1704332">
                <a:moveTo>
                  <a:pt x="0" y="0"/>
                </a:moveTo>
                <a:lnTo>
                  <a:pt x="1704332" y="0"/>
                </a:lnTo>
                <a:lnTo>
                  <a:pt x="1704332" y="1692288"/>
                </a:lnTo>
                <a:lnTo>
                  <a:pt x="0" y="1692288"/>
                </a:lnTo>
                <a:lnTo>
                  <a:pt x="0" y="0"/>
                </a:lnTo>
                <a:close/>
              </a:path>
            </a:pathLst>
          </a:custGeom>
          <a:blipFill>
            <a:blip r:embed="rId4">
              <a:extLst>
                <a:ext uri="{96DAC541-7B7A-43D3-8B79-37D633B846F1}">
                  <asvg:svgBlip xmlns:asvg="http://schemas.microsoft.com/office/drawing/2016/SVG/main" r:embed="rId5"/>
                </a:ext>
              </a:extLst>
            </a:blip>
            <a:stretch>
              <a:fillRect l="0" t="0" r="-141431" b="-143150"/>
            </a:stretch>
          </a:blipFill>
        </p:spPr>
      </p:sp>
      <p:sp>
        <p:nvSpPr>
          <p:cNvPr name="Freeform 18" id="18"/>
          <p:cNvSpPr/>
          <p:nvPr/>
        </p:nvSpPr>
        <p:spPr>
          <a:xfrm flipH="false" flipV="false" rot="0">
            <a:off x="419623" y="6284660"/>
            <a:ext cx="1704332" cy="1692288"/>
          </a:xfrm>
          <a:custGeom>
            <a:avLst/>
            <a:gdLst/>
            <a:ahLst/>
            <a:cxnLst/>
            <a:rect r="r" b="b" t="t" l="l"/>
            <a:pathLst>
              <a:path h="1692288" w="1704332">
                <a:moveTo>
                  <a:pt x="0" y="0"/>
                </a:moveTo>
                <a:lnTo>
                  <a:pt x="1704332" y="0"/>
                </a:lnTo>
                <a:lnTo>
                  <a:pt x="1704332" y="1692289"/>
                </a:lnTo>
                <a:lnTo>
                  <a:pt x="0" y="1692289"/>
                </a:lnTo>
                <a:lnTo>
                  <a:pt x="0" y="0"/>
                </a:lnTo>
                <a:close/>
              </a:path>
            </a:pathLst>
          </a:custGeom>
          <a:blipFill>
            <a:blip r:embed="rId4">
              <a:extLst>
                <a:ext uri="{96DAC541-7B7A-43D3-8B79-37D633B846F1}">
                  <asvg:svgBlip xmlns:asvg="http://schemas.microsoft.com/office/drawing/2016/SVG/main" r:embed="rId5"/>
                </a:ext>
              </a:extLst>
            </a:blip>
            <a:stretch>
              <a:fillRect l="0" t="0" r="-141431" b="-143150"/>
            </a:stretch>
          </a:blipFill>
        </p:spPr>
      </p:sp>
      <p:sp>
        <p:nvSpPr>
          <p:cNvPr name="Freeform 19" id="19"/>
          <p:cNvSpPr/>
          <p:nvPr/>
        </p:nvSpPr>
        <p:spPr>
          <a:xfrm flipH="false" flipV="false" rot="0">
            <a:off x="16135348" y="6301504"/>
            <a:ext cx="1704332" cy="1692288"/>
          </a:xfrm>
          <a:custGeom>
            <a:avLst/>
            <a:gdLst/>
            <a:ahLst/>
            <a:cxnLst/>
            <a:rect r="r" b="b" t="t" l="l"/>
            <a:pathLst>
              <a:path h="1692288" w="1704332">
                <a:moveTo>
                  <a:pt x="0" y="0"/>
                </a:moveTo>
                <a:lnTo>
                  <a:pt x="1704332" y="0"/>
                </a:lnTo>
                <a:lnTo>
                  <a:pt x="1704332" y="1692288"/>
                </a:lnTo>
                <a:lnTo>
                  <a:pt x="0" y="1692288"/>
                </a:lnTo>
                <a:lnTo>
                  <a:pt x="0" y="0"/>
                </a:lnTo>
                <a:close/>
              </a:path>
            </a:pathLst>
          </a:custGeom>
          <a:blipFill>
            <a:blip r:embed="rId4">
              <a:extLst>
                <a:ext uri="{96DAC541-7B7A-43D3-8B79-37D633B846F1}">
                  <asvg:svgBlip xmlns:asvg="http://schemas.microsoft.com/office/drawing/2016/SVG/main" r:embed="rId5"/>
                </a:ext>
              </a:extLst>
            </a:blip>
            <a:stretch>
              <a:fillRect l="0" t="0" r="-141431" b="-143150"/>
            </a:stretch>
          </a:blipFill>
        </p:spPr>
      </p:sp>
      <p:sp>
        <p:nvSpPr>
          <p:cNvPr name="Freeform 20" id="20"/>
          <p:cNvSpPr/>
          <p:nvPr/>
        </p:nvSpPr>
        <p:spPr>
          <a:xfrm flipH="false" flipV="false" rot="0">
            <a:off x="4854709" y="39331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21" id="21"/>
          <p:cNvSpPr/>
          <p:nvPr/>
        </p:nvSpPr>
        <p:spPr>
          <a:xfrm flipH="false" flipV="false" rot="0">
            <a:off x="9289795" y="39331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22" id="22"/>
          <p:cNvSpPr/>
          <p:nvPr/>
        </p:nvSpPr>
        <p:spPr>
          <a:xfrm flipH="false" flipV="false" rot="0">
            <a:off x="13724880" y="39331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grpSp>
        <p:nvGrpSpPr>
          <p:cNvPr name="Group 23" id="23"/>
          <p:cNvGrpSpPr/>
          <p:nvPr/>
        </p:nvGrpSpPr>
        <p:grpSpPr>
          <a:xfrm rot="0">
            <a:off x="9544655" y="1814159"/>
            <a:ext cx="4839386" cy="820583"/>
            <a:chOff x="0" y="0"/>
            <a:chExt cx="1274571" cy="216121"/>
          </a:xfrm>
        </p:grpSpPr>
        <p:sp>
          <p:nvSpPr>
            <p:cNvPr name="Freeform 24" id="24"/>
            <p:cNvSpPr/>
            <p:nvPr/>
          </p:nvSpPr>
          <p:spPr>
            <a:xfrm flipH="false" flipV="false" rot="0">
              <a:off x="0" y="0"/>
              <a:ext cx="1274571" cy="216121"/>
            </a:xfrm>
            <a:custGeom>
              <a:avLst/>
              <a:gdLst/>
              <a:ahLst/>
              <a:cxnLst/>
              <a:rect r="r" b="b" t="t" l="l"/>
              <a:pathLst>
                <a:path h="216121" w="1274571">
                  <a:moveTo>
                    <a:pt x="30396" y="0"/>
                  </a:moveTo>
                  <a:lnTo>
                    <a:pt x="1244175" y="0"/>
                  </a:lnTo>
                  <a:cubicBezTo>
                    <a:pt x="1252236" y="0"/>
                    <a:pt x="1259968" y="3202"/>
                    <a:pt x="1265668" y="8903"/>
                  </a:cubicBezTo>
                  <a:cubicBezTo>
                    <a:pt x="1271368" y="14603"/>
                    <a:pt x="1274571" y="22334"/>
                    <a:pt x="1274571" y="30396"/>
                  </a:cubicBezTo>
                  <a:lnTo>
                    <a:pt x="1274571" y="185725"/>
                  </a:lnTo>
                  <a:cubicBezTo>
                    <a:pt x="1274571" y="202512"/>
                    <a:pt x="1260962" y="216121"/>
                    <a:pt x="1244175" y="216121"/>
                  </a:cubicBezTo>
                  <a:lnTo>
                    <a:pt x="30396" y="216121"/>
                  </a:lnTo>
                  <a:cubicBezTo>
                    <a:pt x="22334" y="216121"/>
                    <a:pt x="14603" y="212918"/>
                    <a:pt x="8903" y="207218"/>
                  </a:cubicBezTo>
                  <a:cubicBezTo>
                    <a:pt x="3202" y="201518"/>
                    <a:pt x="0" y="193786"/>
                    <a:pt x="0" y="185725"/>
                  </a:cubicBezTo>
                  <a:lnTo>
                    <a:pt x="0" y="30396"/>
                  </a:lnTo>
                  <a:cubicBezTo>
                    <a:pt x="0" y="22334"/>
                    <a:pt x="3202" y="14603"/>
                    <a:pt x="8903" y="8903"/>
                  </a:cubicBezTo>
                  <a:cubicBezTo>
                    <a:pt x="14603" y="3202"/>
                    <a:pt x="22334" y="0"/>
                    <a:pt x="30396" y="0"/>
                  </a:cubicBezTo>
                  <a:close/>
                </a:path>
              </a:pathLst>
            </a:custGeom>
            <a:solidFill>
              <a:srgbClr val="FCB503"/>
            </a:solidFill>
            <a:ln w="19050" cap="sq">
              <a:solidFill>
                <a:srgbClr val="000000"/>
              </a:solidFill>
              <a:prstDash val="solid"/>
              <a:miter/>
            </a:ln>
          </p:spPr>
        </p:sp>
        <p:sp>
          <p:nvSpPr>
            <p:cNvPr name="TextBox 25" id="25"/>
            <p:cNvSpPr txBox="true"/>
            <p:nvPr/>
          </p:nvSpPr>
          <p:spPr>
            <a:xfrm>
              <a:off x="0" y="-38100"/>
              <a:ext cx="1274571" cy="254221"/>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Canva Sans"/>
                  <a:ea typeface="Canva Sans"/>
                  <a:cs typeface="Canva Sans"/>
                  <a:sym typeface="Canva Sans"/>
                </a:rPr>
                <a:t>Team #4</a:t>
              </a:r>
            </a:p>
          </p:txBody>
        </p:sp>
      </p:grpSp>
      <p:sp>
        <p:nvSpPr>
          <p:cNvPr name="Freeform 26" id="26"/>
          <p:cNvSpPr/>
          <p:nvPr/>
        </p:nvSpPr>
        <p:spPr>
          <a:xfrm flipH="false" flipV="false" rot="0">
            <a:off x="2477023" y="2386251"/>
            <a:ext cx="371873" cy="437712"/>
          </a:xfrm>
          <a:custGeom>
            <a:avLst/>
            <a:gdLst/>
            <a:ahLst/>
            <a:cxnLst/>
            <a:rect r="r" b="b" t="t" l="l"/>
            <a:pathLst>
              <a:path h="437712" w="371873">
                <a:moveTo>
                  <a:pt x="0" y="0"/>
                </a:moveTo>
                <a:lnTo>
                  <a:pt x="371873" y="0"/>
                </a:lnTo>
                <a:lnTo>
                  <a:pt x="371873" y="437712"/>
                </a:lnTo>
                <a:lnTo>
                  <a:pt x="0" y="4377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7" id="27"/>
          <p:cNvSpPr txBox="true"/>
          <p:nvPr/>
        </p:nvSpPr>
        <p:spPr>
          <a:xfrm rot="0">
            <a:off x="8340663" y="3123406"/>
            <a:ext cx="7470313" cy="2680903"/>
          </a:xfrm>
          <a:prstGeom prst="rect">
            <a:avLst/>
          </a:prstGeom>
        </p:spPr>
        <p:txBody>
          <a:bodyPr anchor="t" rtlCol="false" tIns="0" lIns="0" bIns="0" rIns="0">
            <a:spAutoFit/>
          </a:bodyPr>
          <a:lstStyle/>
          <a:p>
            <a:pPr algn="ctr">
              <a:lnSpc>
                <a:spcPts val="10299"/>
              </a:lnSpc>
            </a:pPr>
            <a:r>
              <a:rPr lang="en-US" sz="10299">
                <a:solidFill>
                  <a:srgbClr val="000000"/>
                </a:solidFill>
                <a:latin typeface="Bernoru Condensed"/>
                <a:ea typeface="Bernoru Condensed"/>
                <a:cs typeface="Bernoru Condensed"/>
                <a:sym typeface="Bernoru Condensed"/>
              </a:rPr>
              <a:t>SUPPLY CHAIN ANALYTICS</a:t>
            </a:r>
          </a:p>
        </p:txBody>
      </p:sp>
      <p:sp>
        <p:nvSpPr>
          <p:cNvPr name="TextBox 28" id="28"/>
          <p:cNvSpPr txBox="true"/>
          <p:nvPr/>
        </p:nvSpPr>
        <p:spPr>
          <a:xfrm rot="0">
            <a:off x="9007609" y="5951409"/>
            <a:ext cx="6136423" cy="457200"/>
          </a:xfrm>
          <a:prstGeom prst="rect">
            <a:avLst/>
          </a:prstGeom>
        </p:spPr>
        <p:txBody>
          <a:bodyPr anchor="t" rtlCol="false" tIns="0" lIns="0" bIns="0" rIns="0">
            <a:spAutoFit/>
          </a:bodyPr>
          <a:lstStyle/>
          <a:p>
            <a:pPr algn="ctr">
              <a:lnSpc>
                <a:spcPts val="3600"/>
              </a:lnSpc>
            </a:pPr>
            <a:r>
              <a:rPr lang="en-US" sz="3000">
                <a:solidFill>
                  <a:srgbClr val="000000"/>
                </a:solidFill>
                <a:latin typeface="Montserrat"/>
                <a:ea typeface="Montserrat"/>
                <a:cs typeface="Montserrat"/>
                <a:sym typeface="Montserrat"/>
              </a:rPr>
              <a:t>Using: Excel, Python &amp; PoweBi</a:t>
            </a:r>
          </a:p>
        </p:txBody>
      </p:sp>
      <p:sp>
        <p:nvSpPr>
          <p:cNvPr name="TextBox 29" id="29"/>
          <p:cNvSpPr txBox="true"/>
          <p:nvPr/>
        </p:nvSpPr>
        <p:spPr>
          <a:xfrm rot="0">
            <a:off x="2659968" y="7929884"/>
            <a:ext cx="14100637" cy="361950"/>
          </a:xfrm>
          <a:prstGeom prst="rect">
            <a:avLst/>
          </a:prstGeom>
        </p:spPr>
        <p:txBody>
          <a:bodyPr anchor="t" rtlCol="false" tIns="0" lIns="0" bIns="0" rIns="0">
            <a:spAutoFit/>
          </a:bodyPr>
          <a:lstStyle/>
          <a:p>
            <a:pPr algn="l">
              <a:lnSpc>
                <a:spcPts val="2999"/>
              </a:lnSpc>
            </a:pPr>
            <a:r>
              <a:rPr lang="en-US" sz="2499">
                <a:solidFill>
                  <a:srgbClr val="000000"/>
                </a:solidFill>
                <a:latin typeface="Montserrat"/>
                <a:ea typeface="Montserrat"/>
                <a:cs typeface="Montserrat"/>
                <a:sym typeface="Montserrat"/>
              </a:rPr>
              <a:t>Presented By : Ahmed Mohamed , Mostafa Abdellatif , Norhan shoukry,Y assmin Sayed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9606" y="8725807"/>
            <a:ext cx="19657606" cy="3303978"/>
            <a:chOff x="0" y="0"/>
            <a:chExt cx="5177312" cy="870183"/>
          </a:xfrm>
        </p:grpSpPr>
        <p:sp>
          <p:nvSpPr>
            <p:cNvPr name="Freeform 3" id="3"/>
            <p:cNvSpPr/>
            <p:nvPr/>
          </p:nvSpPr>
          <p:spPr>
            <a:xfrm flipH="false" flipV="false" rot="0">
              <a:off x="0" y="0"/>
              <a:ext cx="5177312" cy="870183"/>
            </a:xfrm>
            <a:custGeom>
              <a:avLst/>
              <a:gdLst/>
              <a:ahLst/>
              <a:cxnLst/>
              <a:rect r="r" b="b" t="t" l="l"/>
              <a:pathLst>
                <a:path h="870183" w="5177312">
                  <a:moveTo>
                    <a:pt x="0" y="0"/>
                  </a:moveTo>
                  <a:lnTo>
                    <a:pt x="5177312" y="0"/>
                  </a:lnTo>
                  <a:lnTo>
                    <a:pt x="5177312" y="870183"/>
                  </a:lnTo>
                  <a:lnTo>
                    <a:pt x="0" y="870183"/>
                  </a:lnTo>
                  <a:close/>
                </a:path>
              </a:pathLst>
            </a:custGeom>
            <a:solidFill>
              <a:srgbClr val="FCB503"/>
            </a:solidFill>
            <a:ln w="19050" cap="sq">
              <a:solidFill>
                <a:srgbClr val="000000"/>
              </a:solidFill>
              <a:prstDash val="solid"/>
              <a:miter/>
            </a:ln>
          </p:spPr>
        </p:sp>
        <p:sp>
          <p:nvSpPr>
            <p:cNvPr name="TextBox 4" id="4"/>
            <p:cNvSpPr txBox="true"/>
            <p:nvPr/>
          </p:nvSpPr>
          <p:spPr>
            <a:xfrm>
              <a:off x="0" y="-38100"/>
              <a:ext cx="5177312" cy="9082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318369"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1260060"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5400000">
            <a:off x="15503582" y="5593770"/>
            <a:ext cx="2698443" cy="1759803"/>
          </a:xfrm>
          <a:custGeom>
            <a:avLst/>
            <a:gdLst/>
            <a:ahLst/>
            <a:cxnLst/>
            <a:rect r="r" b="b" t="t" l="l"/>
            <a:pathLst>
              <a:path h="1759803" w="2698443">
                <a:moveTo>
                  <a:pt x="0" y="0"/>
                </a:moveTo>
                <a:lnTo>
                  <a:pt x="2698443" y="0"/>
                </a:lnTo>
                <a:lnTo>
                  <a:pt x="2698443" y="1759803"/>
                </a:lnTo>
                <a:lnTo>
                  <a:pt x="0" y="1759803"/>
                </a:lnTo>
                <a:lnTo>
                  <a:pt x="0" y="0"/>
                </a:lnTo>
                <a:close/>
              </a:path>
            </a:pathLst>
          </a:custGeom>
          <a:blipFill>
            <a:blip r:embed="rId4">
              <a:extLst>
                <a:ext uri="{96DAC541-7B7A-43D3-8B79-37D633B846F1}">
                  <asvg:svgBlip xmlns:asvg="http://schemas.microsoft.com/office/drawing/2016/SVG/main" r:embed="rId5"/>
                </a:ext>
              </a:extLst>
            </a:blip>
            <a:stretch>
              <a:fillRect l="0" t="0" r="-52487" b="-133821"/>
            </a:stretch>
          </a:blipFill>
        </p:spPr>
      </p:sp>
      <p:sp>
        <p:nvSpPr>
          <p:cNvPr name="Freeform 8" id="8"/>
          <p:cNvSpPr/>
          <p:nvPr/>
        </p:nvSpPr>
        <p:spPr>
          <a:xfrm flipH="false" flipV="false" rot="5400000">
            <a:off x="14795403"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9" id="9"/>
          <p:cNvSpPr/>
          <p:nvPr/>
        </p:nvSpPr>
        <p:spPr>
          <a:xfrm flipH="false" flipV="false" rot="-5400000">
            <a:off x="-618812"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10" id="10"/>
          <p:cNvSpPr/>
          <p:nvPr/>
        </p:nvSpPr>
        <p:spPr>
          <a:xfrm flipH="false" flipV="false" rot="-5400000">
            <a:off x="15010" y="5668126"/>
            <a:ext cx="2719361" cy="1632009"/>
          </a:xfrm>
          <a:custGeom>
            <a:avLst/>
            <a:gdLst/>
            <a:ahLst/>
            <a:cxnLst/>
            <a:rect r="r" b="b" t="t" l="l"/>
            <a:pathLst>
              <a:path h="1632009" w="2719361">
                <a:moveTo>
                  <a:pt x="0" y="0"/>
                </a:moveTo>
                <a:lnTo>
                  <a:pt x="2719361" y="0"/>
                </a:lnTo>
                <a:lnTo>
                  <a:pt x="2719361" y="1632009"/>
                </a:lnTo>
                <a:lnTo>
                  <a:pt x="0" y="1632009"/>
                </a:lnTo>
                <a:lnTo>
                  <a:pt x="0" y="0"/>
                </a:lnTo>
                <a:close/>
              </a:path>
            </a:pathLst>
          </a:custGeom>
          <a:blipFill>
            <a:blip r:embed="rId4">
              <a:extLst>
                <a:ext uri="{96DAC541-7B7A-43D3-8B79-37D633B846F1}">
                  <asvg:svgBlip xmlns:asvg="http://schemas.microsoft.com/office/drawing/2016/SVG/main" r:embed="rId5"/>
                </a:ext>
              </a:extLst>
            </a:blip>
            <a:stretch>
              <a:fillRect l="-51314" t="0" r="0" b="-152130"/>
            </a:stretch>
          </a:blipFill>
        </p:spPr>
      </p:sp>
      <p:sp>
        <p:nvSpPr>
          <p:cNvPr name="Freeform 11" id="11"/>
          <p:cNvSpPr/>
          <p:nvPr/>
        </p:nvSpPr>
        <p:spPr>
          <a:xfrm flipH="false" flipV="false" rot="0">
            <a:off x="430892" y="7939881"/>
            <a:ext cx="1759803" cy="475147"/>
          </a:xfrm>
          <a:custGeom>
            <a:avLst/>
            <a:gdLst/>
            <a:ahLst/>
            <a:cxnLst/>
            <a:rect r="r" b="b" t="t" l="l"/>
            <a:pathLst>
              <a:path h="475147" w="1759803">
                <a:moveTo>
                  <a:pt x="0" y="0"/>
                </a:moveTo>
                <a:lnTo>
                  <a:pt x="1759803" y="0"/>
                </a:lnTo>
                <a:lnTo>
                  <a:pt x="1759803" y="475147"/>
                </a:lnTo>
                <a:lnTo>
                  <a:pt x="0" y="475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0">
            <a:off x="15972902" y="7939881"/>
            <a:ext cx="1759803" cy="475147"/>
          </a:xfrm>
          <a:custGeom>
            <a:avLst/>
            <a:gdLst/>
            <a:ahLst/>
            <a:cxnLst/>
            <a:rect r="r" b="b" t="t" l="l"/>
            <a:pathLst>
              <a:path h="475147" w="1759803">
                <a:moveTo>
                  <a:pt x="1759803" y="0"/>
                </a:moveTo>
                <a:lnTo>
                  <a:pt x="0" y="0"/>
                </a:lnTo>
                <a:lnTo>
                  <a:pt x="0" y="475147"/>
                </a:lnTo>
                <a:lnTo>
                  <a:pt x="1759803" y="475147"/>
                </a:lnTo>
                <a:lnTo>
                  <a:pt x="1759803"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3" id="13"/>
          <p:cNvSpPr/>
          <p:nvPr/>
        </p:nvSpPr>
        <p:spPr>
          <a:xfrm flipH="false" flipV="false" rot="0">
            <a:off x="1994415" y="281127"/>
            <a:ext cx="14396285" cy="8133901"/>
          </a:xfrm>
          <a:custGeom>
            <a:avLst/>
            <a:gdLst/>
            <a:ahLst/>
            <a:cxnLst/>
            <a:rect r="r" b="b" t="t" l="l"/>
            <a:pathLst>
              <a:path h="8133901" w="14396285">
                <a:moveTo>
                  <a:pt x="0" y="0"/>
                </a:moveTo>
                <a:lnTo>
                  <a:pt x="14396285" y="0"/>
                </a:lnTo>
                <a:lnTo>
                  <a:pt x="14396285" y="8133901"/>
                </a:lnTo>
                <a:lnTo>
                  <a:pt x="0" y="8133901"/>
                </a:lnTo>
                <a:lnTo>
                  <a:pt x="0" y="0"/>
                </a:lnTo>
                <a:close/>
              </a:path>
            </a:pathLst>
          </a:custGeom>
          <a:blipFill>
            <a:blip r:embed="rId8"/>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9606" y="8725807"/>
            <a:ext cx="19657606" cy="3303978"/>
            <a:chOff x="0" y="0"/>
            <a:chExt cx="5177312" cy="870183"/>
          </a:xfrm>
        </p:grpSpPr>
        <p:sp>
          <p:nvSpPr>
            <p:cNvPr name="Freeform 3" id="3"/>
            <p:cNvSpPr/>
            <p:nvPr/>
          </p:nvSpPr>
          <p:spPr>
            <a:xfrm flipH="false" flipV="false" rot="0">
              <a:off x="0" y="0"/>
              <a:ext cx="5177312" cy="870183"/>
            </a:xfrm>
            <a:custGeom>
              <a:avLst/>
              <a:gdLst/>
              <a:ahLst/>
              <a:cxnLst/>
              <a:rect r="r" b="b" t="t" l="l"/>
              <a:pathLst>
                <a:path h="870183" w="5177312">
                  <a:moveTo>
                    <a:pt x="0" y="0"/>
                  </a:moveTo>
                  <a:lnTo>
                    <a:pt x="5177312" y="0"/>
                  </a:lnTo>
                  <a:lnTo>
                    <a:pt x="5177312" y="870183"/>
                  </a:lnTo>
                  <a:lnTo>
                    <a:pt x="0" y="870183"/>
                  </a:lnTo>
                  <a:close/>
                </a:path>
              </a:pathLst>
            </a:custGeom>
            <a:solidFill>
              <a:srgbClr val="FCB503"/>
            </a:solidFill>
            <a:ln w="19050" cap="sq">
              <a:solidFill>
                <a:srgbClr val="000000"/>
              </a:solidFill>
              <a:prstDash val="solid"/>
              <a:miter/>
            </a:ln>
          </p:spPr>
        </p:sp>
        <p:sp>
          <p:nvSpPr>
            <p:cNvPr name="TextBox 4" id="4"/>
            <p:cNvSpPr txBox="true"/>
            <p:nvPr/>
          </p:nvSpPr>
          <p:spPr>
            <a:xfrm>
              <a:off x="0" y="-38100"/>
              <a:ext cx="5177312" cy="9082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318369"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1260060"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5400000">
            <a:off x="15503582" y="5593770"/>
            <a:ext cx="2698443" cy="1759803"/>
          </a:xfrm>
          <a:custGeom>
            <a:avLst/>
            <a:gdLst/>
            <a:ahLst/>
            <a:cxnLst/>
            <a:rect r="r" b="b" t="t" l="l"/>
            <a:pathLst>
              <a:path h="1759803" w="2698443">
                <a:moveTo>
                  <a:pt x="0" y="0"/>
                </a:moveTo>
                <a:lnTo>
                  <a:pt x="2698443" y="0"/>
                </a:lnTo>
                <a:lnTo>
                  <a:pt x="2698443" y="1759803"/>
                </a:lnTo>
                <a:lnTo>
                  <a:pt x="0" y="1759803"/>
                </a:lnTo>
                <a:lnTo>
                  <a:pt x="0" y="0"/>
                </a:lnTo>
                <a:close/>
              </a:path>
            </a:pathLst>
          </a:custGeom>
          <a:blipFill>
            <a:blip r:embed="rId4">
              <a:extLst>
                <a:ext uri="{96DAC541-7B7A-43D3-8B79-37D633B846F1}">
                  <asvg:svgBlip xmlns:asvg="http://schemas.microsoft.com/office/drawing/2016/SVG/main" r:embed="rId5"/>
                </a:ext>
              </a:extLst>
            </a:blip>
            <a:stretch>
              <a:fillRect l="0" t="0" r="-52487" b="-133821"/>
            </a:stretch>
          </a:blipFill>
        </p:spPr>
      </p:sp>
      <p:sp>
        <p:nvSpPr>
          <p:cNvPr name="Freeform 8" id="8"/>
          <p:cNvSpPr/>
          <p:nvPr/>
        </p:nvSpPr>
        <p:spPr>
          <a:xfrm flipH="false" flipV="false" rot="5400000">
            <a:off x="14795403"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9" id="9"/>
          <p:cNvSpPr/>
          <p:nvPr/>
        </p:nvSpPr>
        <p:spPr>
          <a:xfrm flipH="false" flipV="false" rot="-5400000">
            <a:off x="-618812"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10" id="10"/>
          <p:cNvSpPr/>
          <p:nvPr/>
        </p:nvSpPr>
        <p:spPr>
          <a:xfrm flipH="false" flipV="false" rot="-5400000">
            <a:off x="15010" y="5668126"/>
            <a:ext cx="2719361" cy="1632009"/>
          </a:xfrm>
          <a:custGeom>
            <a:avLst/>
            <a:gdLst/>
            <a:ahLst/>
            <a:cxnLst/>
            <a:rect r="r" b="b" t="t" l="l"/>
            <a:pathLst>
              <a:path h="1632009" w="2719361">
                <a:moveTo>
                  <a:pt x="0" y="0"/>
                </a:moveTo>
                <a:lnTo>
                  <a:pt x="2719361" y="0"/>
                </a:lnTo>
                <a:lnTo>
                  <a:pt x="2719361" y="1632009"/>
                </a:lnTo>
                <a:lnTo>
                  <a:pt x="0" y="1632009"/>
                </a:lnTo>
                <a:lnTo>
                  <a:pt x="0" y="0"/>
                </a:lnTo>
                <a:close/>
              </a:path>
            </a:pathLst>
          </a:custGeom>
          <a:blipFill>
            <a:blip r:embed="rId4">
              <a:extLst>
                <a:ext uri="{96DAC541-7B7A-43D3-8B79-37D633B846F1}">
                  <asvg:svgBlip xmlns:asvg="http://schemas.microsoft.com/office/drawing/2016/SVG/main" r:embed="rId5"/>
                </a:ext>
              </a:extLst>
            </a:blip>
            <a:stretch>
              <a:fillRect l="-51314" t="0" r="0" b="-152130"/>
            </a:stretch>
          </a:blipFill>
        </p:spPr>
      </p:sp>
      <p:sp>
        <p:nvSpPr>
          <p:cNvPr name="Freeform 11" id="11"/>
          <p:cNvSpPr/>
          <p:nvPr/>
        </p:nvSpPr>
        <p:spPr>
          <a:xfrm flipH="false" flipV="false" rot="0">
            <a:off x="430892" y="7939881"/>
            <a:ext cx="1759803" cy="475147"/>
          </a:xfrm>
          <a:custGeom>
            <a:avLst/>
            <a:gdLst/>
            <a:ahLst/>
            <a:cxnLst/>
            <a:rect r="r" b="b" t="t" l="l"/>
            <a:pathLst>
              <a:path h="475147" w="1759803">
                <a:moveTo>
                  <a:pt x="0" y="0"/>
                </a:moveTo>
                <a:lnTo>
                  <a:pt x="1759803" y="0"/>
                </a:lnTo>
                <a:lnTo>
                  <a:pt x="1759803" y="475147"/>
                </a:lnTo>
                <a:lnTo>
                  <a:pt x="0" y="475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0">
            <a:off x="15972902" y="7939881"/>
            <a:ext cx="1759803" cy="475147"/>
          </a:xfrm>
          <a:custGeom>
            <a:avLst/>
            <a:gdLst/>
            <a:ahLst/>
            <a:cxnLst/>
            <a:rect r="r" b="b" t="t" l="l"/>
            <a:pathLst>
              <a:path h="475147" w="1759803">
                <a:moveTo>
                  <a:pt x="1759803" y="0"/>
                </a:moveTo>
                <a:lnTo>
                  <a:pt x="0" y="0"/>
                </a:lnTo>
                <a:lnTo>
                  <a:pt x="0" y="475147"/>
                </a:lnTo>
                <a:lnTo>
                  <a:pt x="1759803" y="475147"/>
                </a:lnTo>
                <a:lnTo>
                  <a:pt x="1759803"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3" id="13"/>
          <p:cNvSpPr/>
          <p:nvPr/>
        </p:nvSpPr>
        <p:spPr>
          <a:xfrm flipH="false" flipV="false" rot="0">
            <a:off x="2472822" y="565120"/>
            <a:ext cx="13449827" cy="7498278"/>
          </a:xfrm>
          <a:custGeom>
            <a:avLst/>
            <a:gdLst/>
            <a:ahLst/>
            <a:cxnLst/>
            <a:rect r="r" b="b" t="t" l="l"/>
            <a:pathLst>
              <a:path h="7498278" w="13449827">
                <a:moveTo>
                  <a:pt x="0" y="0"/>
                </a:moveTo>
                <a:lnTo>
                  <a:pt x="13449827" y="0"/>
                </a:lnTo>
                <a:lnTo>
                  <a:pt x="13449827" y="7498278"/>
                </a:lnTo>
                <a:lnTo>
                  <a:pt x="0" y="7498278"/>
                </a:lnTo>
                <a:lnTo>
                  <a:pt x="0" y="0"/>
                </a:lnTo>
                <a:close/>
              </a:path>
            </a:pathLst>
          </a:custGeom>
          <a:blipFill>
            <a:blip r:embed="rId8"/>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9606" y="8725807"/>
            <a:ext cx="19657606" cy="3303978"/>
            <a:chOff x="0" y="0"/>
            <a:chExt cx="5177312" cy="870183"/>
          </a:xfrm>
        </p:grpSpPr>
        <p:sp>
          <p:nvSpPr>
            <p:cNvPr name="Freeform 3" id="3"/>
            <p:cNvSpPr/>
            <p:nvPr/>
          </p:nvSpPr>
          <p:spPr>
            <a:xfrm flipH="false" flipV="false" rot="0">
              <a:off x="0" y="0"/>
              <a:ext cx="5177312" cy="870183"/>
            </a:xfrm>
            <a:custGeom>
              <a:avLst/>
              <a:gdLst/>
              <a:ahLst/>
              <a:cxnLst/>
              <a:rect r="r" b="b" t="t" l="l"/>
              <a:pathLst>
                <a:path h="870183" w="5177312">
                  <a:moveTo>
                    <a:pt x="0" y="0"/>
                  </a:moveTo>
                  <a:lnTo>
                    <a:pt x="5177312" y="0"/>
                  </a:lnTo>
                  <a:lnTo>
                    <a:pt x="5177312" y="870183"/>
                  </a:lnTo>
                  <a:lnTo>
                    <a:pt x="0" y="870183"/>
                  </a:lnTo>
                  <a:close/>
                </a:path>
              </a:pathLst>
            </a:custGeom>
            <a:solidFill>
              <a:srgbClr val="FCB503"/>
            </a:solidFill>
            <a:ln w="19050" cap="sq">
              <a:solidFill>
                <a:srgbClr val="000000"/>
              </a:solidFill>
              <a:prstDash val="solid"/>
              <a:miter/>
            </a:ln>
          </p:spPr>
        </p:sp>
        <p:sp>
          <p:nvSpPr>
            <p:cNvPr name="TextBox 4" id="4"/>
            <p:cNvSpPr txBox="true"/>
            <p:nvPr/>
          </p:nvSpPr>
          <p:spPr>
            <a:xfrm>
              <a:off x="0" y="-38100"/>
              <a:ext cx="5177312" cy="9082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318369"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1260060"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5400000">
            <a:off x="15503582" y="5593770"/>
            <a:ext cx="2698443" cy="1759803"/>
          </a:xfrm>
          <a:custGeom>
            <a:avLst/>
            <a:gdLst/>
            <a:ahLst/>
            <a:cxnLst/>
            <a:rect r="r" b="b" t="t" l="l"/>
            <a:pathLst>
              <a:path h="1759803" w="2698443">
                <a:moveTo>
                  <a:pt x="0" y="0"/>
                </a:moveTo>
                <a:lnTo>
                  <a:pt x="2698443" y="0"/>
                </a:lnTo>
                <a:lnTo>
                  <a:pt x="2698443" y="1759803"/>
                </a:lnTo>
                <a:lnTo>
                  <a:pt x="0" y="1759803"/>
                </a:lnTo>
                <a:lnTo>
                  <a:pt x="0" y="0"/>
                </a:lnTo>
                <a:close/>
              </a:path>
            </a:pathLst>
          </a:custGeom>
          <a:blipFill>
            <a:blip r:embed="rId4">
              <a:extLst>
                <a:ext uri="{96DAC541-7B7A-43D3-8B79-37D633B846F1}">
                  <asvg:svgBlip xmlns:asvg="http://schemas.microsoft.com/office/drawing/2016/SVG/main" r:embed="rId5"/>
                </a:ext>
              </a:extLst>
            </a:blip>
            <a:stretch>
              <a:fillRect l="0" t="0" r="-52487" b="-133821"/>
            </a:stretch>
          </a:blipFill>
        </p:spPr>
      </p:sp>
      <p:sp>
        <p:nvSpPr>
          <p:cNvPr name="Freeform 8" id="8"/>
          <p:cNvSpPr/>
          <p:nvPr/>
        </p:nvSpPr>
        <p:spPr>
          <a:xfrm flipH="false" flipV="false" rot="5400000">
            <a:off x="14795403"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9" id="9"/>
          <p:cNvSpPr/>
          <p:nvPr/>
        </p:nvSpPr>
        <p:spPr>
          <a:xfrm flipH="true" flipV="false" rot="0">
            <a:off x="15972902" y="7939881"/>
            <a:ext cx="1759803" cy="475147"/>
          </a:xfrm>
          <a:custGeom>
            <a:avLst/>
            <a:gdLst/>
            <a:ahLst/>
            <a:cxnLst/>
            <a:rect r="r" b="b" t="t" l="l"/>
            <a:pathLst>
              <a:path h="475147" w="1759803">
                <a:moveTo>
                  <a:pt x="1759803" y="0"/>
                </a:moveTo>
                <a:lnTo>
                  <a:pt x="0" y="0"/>
                </a:lnTo>
                <a:lnTo>
                  <a:pt x="0" y="475147"/>
                </a:lnTo>
                <a:lnTo>
                  <a:pt x="1759803" y="475147"/>
                </a:lnTo>
                <a:lnTo>
                  <a:pt x="1759803"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0" id="10"/>
          <p:cNvSpPr/>
          <p:nvPr/>
        </p:nvSpPr>
        <p:spPr>
          <a:xfrm flipH="false" flipV="false" rot="-5400000">
            <a:off x="-618812"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11" id="11"/>
          <p:cNvSpPr/>
          <p:nvPr/>
        </p:nvSpPr>
        <p:spPr>
          <a:xfrm flipH="false" flipV="false" rot="-5400000">
            <a:off x="15010" y="5668126"/>
            <a:ext cx="2719361" cy="1632009"/>
          </a:xfrm>
          <a:custGeom>
            <a:avLst/>
            <a:gdLst/>
            <a:ahLst/>
            <a:cxnLst/>
            <a:rect r="r" b="b" t="t" l="l"/>
            <a:pathLst>
              <a:path h="1632009" w="2719361">
                <a:moveTo>
                  <a:pt x="0" y="0"/>
                </a:moveTo>
                <a:lnTo>
                  <a:pt x="2719361" y="0"/>
                </a:lnTo>
                <a:lnTo>
                  <a:pt x="2719361" y="1632009"/>
                </a:lnTo>
                <a:lnTo>
                  <a:pt x="0" y="1632009"/>
                </a:lnTo>
                <a:lnTo>
                  <a:pt x="0" y="0"/>
                </a:lnTo>
                <a:close/>
              </a:path>
            </a:pathLst>
          </a:custGeom>
          <a:blipFill>
            <a:blip r:embed="rId4">
              <a:extLst>
                <a:ext uri="{96DAC541-7B7A-43D3-8B79-37D633B846F1}">
                  <asvg:svgBlip xmlns:asvg="http://schemas.microsoft.com/office/drawing/2016/SVG/main" r:embed="rId5"/>
                </a:ext>
              </a:extLst>
            </a:blip>
            <a:stretch>
              <a:fillRect l="-51314" t="0" r="0" b="-152130"/>
            </a:stretch>
          </a:blipFill>
        </p:spPr>
      </p:sp>
      <p:sp>
        <p:nvSpPr>
          <p:cNvPr name="Freeform 12" id="12"/>
          <p:cNvSpPr/>
          <p:nvPr/>
        </p:nvSpPr>
        <p:spPr>
          <a:xfrm flipH="false" flipV="false" rot="0">
            <a:off x="430892" y="7939881"/>
            <a:ext cx="1759803" cy="475147"/>
          </a:xfrm>
          <a:custGeom>
            <a:avLst/>
            <a:gdLst/>
            <a:ahLst/>
            <a:cxnLst/>
            <a:rect r="r" b="b" t="t" l="l"/>
            <a:pathLst>
              <a:path h="475147" w="1759803">
                <a:moveTo>
                  <a:pt x="0" y="0"/>
                </a:moveTo>
                <a:lnTo>
                  <a:pt x="1759803" y="0"/>
                </a:lnTo>
                <a:lnTo>
                  <a:pt x="1759803" y="475147"/>
                </a:lnTo>
                <a:lnTo>
                  <a:pt x="0" y="475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421370" y="664916"/>
            <a:ext cx="13445260" cy="7512539"/>
          </a:xfrm>
          <a:custGeom>
            <a:avLst/>
            <a:gdLst/>
            <a:ahLst/>
            <a:cxnLst/>
            <a:rect r="r" b="b" t="t" l="l"/>
            <a:pathLst>
              <a:path h="7512539" w="13445260">
                <a:moveTo>
                  <a:pt x="0" y="0"/>
                </a:moveTo>
                <a:lnTo>
                  <a:pt x="13445260" y="0"/>
                </a:lnTo>
                <a:lnTo>
                  <a:pt x="13445260" y="7512539"/>
                </a:lnTo>
                <a:lnTo>
                  <a:pt x="0" y="7512539"/>
                </a:lnTo>
                <a:lnTo>
                  <a:pt x="0" y="0"/>
                </a:lnTo>
                <a:close/>
              </a:path>
            </a:pathLst>
          </a:custGeom>
          <a:blipFill>
            <a:blip r:embed="rId8"/>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9606" y="8725807"/>
            <a:ext cx="19657606" cy="3303978"/>
            <a:chOff x="0" y="0"/>
            <a:chExt cx="5177312" cy="870183"/>
          </a:xfrm>
        </p:grpSpPr>
        <p:sp>
          <p:nvSpPr>
            <p:cNvPr name="Freeform 3" id="3"/>
            <p:cNvSpPr/>
            <p:nvPr/>
          </p:nvSpPr>
          <p:spPr>
            <a:xfrm flipH="false" flipV="false" rot="0">
              <a:off x="0" y="0"/>
              <a:ext cx="5177312" cy="870183"/>
            </a:xfrm>
            <a:custGeom>
              <a:avLst/>
              <a:gdLst/>
              <a:ahLst/>
              <a:cxnLst/>
              <a:rect r="r" b="b" t="t" l="l"/>
              <a:pathLst>
                <a:path h="870183" w="5177312">
                  <a:moveTo>
                    <a:pt x="0" y="0"/>
                  </a:moveTo>
                  <a:lnTo>
                    <a:pt x="5177312" y="0"/>
                  </a:lnTo>
                  <a:lnTo>
                    <a:pt x="5177312" y="870183"/>
                  </a:lnTo>
                  <a:lnTo>
                    <a:pt x="0" y="870183"/>
                  </a:lnTo>
                  <a:close/>
                </a:path>
              </a:pathLst>
            </a:custGeom>
            <a:solidFill>
              <a:srgbClr val="FCB503"/>
            </a:solidFill>
            <a:ln w="19050" cap="sq">
              <a:solidFill>
                <a:srgbClr val="000000"/>
              </a:solidFill>
              <a:prstDash val="solid"/>
              <a:miter/>
            </a:ln>
          </p:spPr>
        </p:sp>
        <p:sp>
          <p:nvSpPr>
            <p:cNvPr name="TextBox 4" id="4"/>
            <p:cNvSpPr txBox="true"/>
            <p:nvPr/>
          </p:nvSpPr>
          <p:spPr>
            <a:xfrm>
              <a:off x="0" y="-38100"/>
              <a:ext cx="5177312" cy="9082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318369"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1260060"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2525581" y="1775249"/>
            <a:ext cx="13333954" cy="6402206"/>
            <a:chOff x="0" y="0"/>
            <a:chExt cx="3511823" cy="1686178"/>
          </a:xfrm>
        </p:grpSpPr>
        <p:sp>
          <p:nvSpPr>
            <p:cNvPr name="Freeform 8" id="8"/>
            <p:cNvSpPr/>
            <p:nvPr/>
          </p:nvSpPr>
          <p:spPr>
            <a:xfrm flipH="false" flipV="false" rot="0">
              <a:off x="0" y="0"/>
              <a:ext cx="3511823" cy="1686178"/>
            </a:xfrm>
            <a:custGeom>
              <a:avLst/>
              <a:gdLst/>
              <a:ahLst/>
              <a:cxnLst/>
              <a:rect r="r" b="b" t="t" l="l"/>
              <a:pathLst>
                <a:path h="1686178" w="3511823">
                  <a:moveTo>
                    <a:pt x="22644" y="0"/>
                  </a:moveTo>
                  <a:lnTo>
                    <a:pt x="3489179" y="0"/>
                  </a:lnTo>
                  <a:cubicBezTo>
                    <a:pt x="3501685" y="0"/>
                    <a:pt x="3511823" y="10138"/>
                    <a:pt x="3511823" y="22644"/>
                  </a:cubicBezTo>
                  <a:lnTo>
                    <a:pt x="3511823" y="1663534"/>
                  </a:lnTo>
                  <a:cubicBezTo>
                    <a:pt x="3511823" y="1676040"/>
                    <a:pt x="3501685" y="1686178"/>
                    <a:pt x="3489179" y="1686178"/>
                  </a:cubicBezTo>
                  <a:lnTo>
                    <a:pt x="22644" y="1686178"/>
                  </a:lnTo>
                  <a:cubicBezTo>
                    <a:pt x="10138" y="1686178"/>
                    <a:pt x="0" y="1676040"/>
                    <a:pt x="0" y="1663534"/>
                  </a:cubicBezTo>
                  <a:lnTo>
                    <a:pt x="0" y="22644"/>
                  </a:lnTo>
                  <a:cubicBezTo>
                    <a:pt x="0" y="10138"/>
                    <a:pt x="10138" y="0"/>
                    <a:pt x="22644" y="0"/>
                  </a:cubicBezTo>
                  <a:close/>
                </a:path>
              </a:pathLst>
            </a:custGeom>
            <a:solidFill>
              <a:srgbClr val="FFFFFF"/>
            </a:solidFill>
            <a:ln w="19050" cap="rnd">
              <a:solidFill>
                <a:srgbClr val="000000"/>
              </a:solidFill>
              <a:prstDash val="solid"/>
              <a:round/>
            </a:ln>
          </p:spPr>
        </p:sp>
        <p:sp>
          <p:nvSpPr>
            <p:cNvPr name="TextBox 9" id="9"/>
            <p:cNvSpPr txBox="true"/>
            <p:nvPr/>
          </p:nvSpPr>
          <p:spPr>
            <a:xfrm>
              <a:off x="0" y="-38100"/>
              <a:ext cx="3511823" cy="1724278"/>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478719" y="875533"/>
            <a:ext cx="10723591" cy="733555"/>
            <a:chOff x="0" y="0"/>
            <a:chExt cx="2824320" cy="193200"/>
          </a:xfrm>
        </p:grpSpPr>
        <p:sp>
          <p:nvSpPr>
            <p:cNvPr name="Freeform 11" id="11"/>
            <p:cNvSpPr/>
            <p:nvPr/>
          </p:nvSpPr>
          <p:spPr>
            <a:xfrm flipH="false" flipV="false" rot="0">
              <a:off x="0" y="0"/>
              <a:ext cx="2824320" cy="193200"/>
            </a:xfrm>
            <a:custGeom>
              <a:avLst/>
              <a:gdLst/>
              <a:ahLst/>
              <a:cxnLst/>
              <a:rect r="r" b="b" t="t" l="l"/>
              <a:pathLst>
                <a:path h="193200" w="2824320">
                  <a:moveTo>
                    <a:pt x="0" y="0"/>
                  </a:moveTo>
                  <a:lnTo>
                    <a:pt x="2824320" y="0"/>
                  </a:lnTo>
                  <a:lnTo>
                    <a:pt x="2824320" y="193200"/>
                  </a:lnTo>
                  <a:lnTo>
                    <a:pt x="0" y="193200"/>
                  </a:lnTo>
                  <a:close/>
                </a:path>
              </a:pathLst>
            </a:custGeom>
            <a:solidFill>
              <a:srgbClr val="F5F5F5"/>
            </a:solidFill>
            <a:ln w="19050" cap="sq">
              <a:solidFill>
                <a:srgbClr val="000000"/>
              </a:solidFill>
              <a:prstDash val="solid"/>
              <a:miter/>
            </a:ln>
          </p:spPr>
        </p:sp>
        <p:sp>
          <p:nvSpPr>
            <p:cNvPr name="TextBox 12" id="12"/>
            <p:cNvSpPr txBox="true"/>
            <p:nvPr/>
          </p:nvSpPr>
          <p:spPr>
            <a:xfrm>
              <a:off x="0" y="-38100"/>
              <a:ext cx="2824320"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5079247" y="875533"/>
            <a:ext cx="733425" cy="733555"/>
            <a:chOff x="0" y="0"/>
            <a:chExt cx="193165" cy="193200"/>
          </a:xfrm>
        </p:grpSpPr>
        <p:sp>
          <p:nvSpPr>
            <p:cNvPr name="Freeform 14" id="14"/>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5" id="15"/>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4221485" y="875533"/>
            <a:ext cx="733425" cy="733555"/>
            <a:chOff x="0" y="0"/>
            <a:chExt cx="193165" cy="193200"/>
          </a:xfrm>
        </p:grpSpPr>
        <p:sp>
          <p:nvSpPr>
            <p:cNvPr name="Freeform 17" id="17"/>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8" id="18"/>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3364235" y="875533"/>
            <a:ext cx="733425" cy="733555"/>
            <a:chOff x="0" y="0"/>
            <a:chExt cx="193165" cy="193200"/>
          </a:xfrm>
        </p:grpSpPr>
        <p:sp>
          <p:nvSpPr>
            <p:cNvPr name="Freeform 20" id="20"/>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21" id="21"/>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4389720" y="1043577"/>
            <a:ext cx="397468" cy="397468"/>
          </a:xfrm>
          <a:custGeom>
            <a:avLst/>
            <a:gdLst/>
            <a:ahLst/>
            <a:cxnLst/>
            <a:rect r="r" b="b" t="t" l="l"/>
            <a:pathLst>
              <a:path h="397468" w="397468">
                <a:moveTo>
                  <a:pt x="0" y="0"/>
                </a:moveTo>
                <a:lnTo>
                  <a:pt x="397468" y="0"/>
                </a:lnTo>
                <a:lnTo>
                  <a:pt x="397468" y="397468"/>
                </a:lnTo>
                <a:lnTo>
                  <a:pt x="0" y="3974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15275323" y="1071674"/>
            <a:ext cx="341273" cy="341273"/>
          </a:xfrm>
          <a:custGeom>
            <a:avLst/>
            <a:gdLst/>
            <a:ahLst/>
            <a:cxnLst/>
            <a:rect r="r" b="b" t="t" l="l"/>
            <a:pathLst>
              <a:path h="341273" w="341273">
                <a:moveTo>
                  <a:pt x="0" y="0"/>
                </a:moveTo>
                <a:lnTo>
                  <a:pt x="341273" y="0"/>
                </a:lnTo>
                <a:lnTo>
                  <a:pt x="341273" y="341273"/>
                </a:lnTo>
                <a:lnTo>
                  <a:pt x="0" y="341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AutoShape 24" id="24"/>
          <p:cNvSpPr/>
          <p:nvPr/>
        </p:nvSpPr>
        <p:spPr>
          <a:xfrm>
            <a:off x="13523387" y="1261361"/>
            <a:ext cx="415121" cy="0"/>
          </a:xfrm>
          <a:prstGeom prst="line">
            <a:avLst/>
          </a:prstGeom>
          <a:ln cap="flat" w="28575">
            <a:solidFill>
              <a:srgbClr val="000000"/>
            </a:solidFill>
            <a:prstDash val="solid"/>
            <a:headEnd type="none" len="sm" w="sm"/>
            <a:tailEnd type="none" len="sm" w="sm"/>
          </a:ln>
        </p:spPr>
      </p:sp>
      <p:sp>
        <p:nvSpPr>
          <p:cNvPr name="Freeform 25" id="25"/>
          <p:cNvSpPr/>
          <p:nvPr/>
        </p:nvSpPr>
        <p:spPr>
          <a:xfrm flipH="false" flipV="false" rot="5400000">
            <a:off x="15503582" y="5593770"/>
            <a:ext cx="2698443" cy="1759803"/>
          </a:xfrm>
          <a:custGeom>
            <a:avLst/>
            <a:gdLst/>
            <a:ahLst/>
            <a:cxnLst/>
            <a:rect r="r" b="b" t="t" l="l"/>
            <a:pathLst>
              <a:path h="1759803" w="2698443">
                <a:moveTo>
                  <a:pt x="0" y="0"/>
                </a:moveTo>
                <a:lnTo>
                  <a:pt x="2698443" y="0"/>
                </a:lnTo>
                <a:lnTo>
                  <a:pt x="2698443" y="1759803"/>
                </a:lnTo>
                <a:lnTo>
                  <a:pt x="0" y="1759803"/>
                </a:lnTo>
                <a:lnTo>
                  <a:pt x="0" y="0"/>
                </a:lnTo>
                <a:close/>
              </a:path>
            </a:pathLst>
          </a:custGeom>
          <a:blipFill>
            <a:blip r:embed="rId8">
              <a:extLst>
                <a:ext uri="{96DAC541-7B7A-43D3-8B79-37D633B846F1}">
                  <asvg:svgBlip xmlns:asvg="http://schemas.microsoft.com/office/drawing/2016/SVG/main" r:embed="rId9"/>
                </a:ext>
              </a:extLst>
            </a:blip>
            <a:stretch>
              <a:fillRect l="0" t="0" r="-52487" b="-133821"/>
            </a:stretch>
          </a:blipFill>
        </p:spPr>
      </p:sp>
      <p:sp>
        <p:nvSpPr>
          <p:cNvPr name="Freeform 26" id="26"/>
          <p:cNvSpPr/>
          <p:nvPr/>
        </p:nvSpPr>
        <p:spPr>
          <a:xfrm flipH="false" flipV="false" rot="5400000">
            <a:off x="14795403"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8">
              <a:extLst>
                <a:ext uri="{96DAC541-7B7A-43D3-8B79-37D633B846F1}">
                  <asvg:svgBlip xmlns:asvg="http://schemas.microsoft.com/office/drawing/2016/SVG/main" r:embed="rId9"/>
                </a:ext>
              </a:extLst>
            </a:blip>
            <a:stretch>
              <a:fillRect l="0" t="0" r="0" b="-133821"/>
            </a:stretch>
          </a:blipFill>
        </p:spPr>
      </p:sp>
      <p:sp>
        <p:nvSpPr>
          <p:cNvPr name="Freeform 27" id="27"/>
          <p:cNvSpPr/>
          <p:nvPr/>
        </p:nvSpPr>
        <p:spPr>
          <a:xfrm flipH="false" flipV="false" rot="-5400000">
            <a:off x="-618812"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8">
              <a:extLst>
                <a:ext uri="{96DAC541-7B7A-43D3-8B79-37D633B846F1}">
                  <asvg:svgBlip xmlns:asvg="http://schemas.microsoft.com/office/drawing/2016/SVG/main" r:embed="rId9"/>
                </a:ext>
              </a:extLst>
            </a:blip>
            <a:stretch>
              <a:fillRect l="0" t="0" r="0" b="-133821"/>
            </a:stretch>
          </a:blipFill>
        </p:spPr>
      </p:sp>
      <p:sp>
        <p:nvSpPr>
          <p:cNvPr name="Freeform 28" id="28"/>
          <p:cNvSpPr/>
          <p:nvPr/>
        </p:nvSpPr>
        <p:spPr>
          <a:xfrm flipH="false" flipV="false" rot="-5400000">
            <a:off x="15010" y="5668126"/>
            <a:ext cx="2719361" cy="1632009"/>
          </a:xfrm>
          <a:custGeom>
            <a:avLst/>
            <a:gdLst/>
            <a:ahLst/>
            <a:cxnLst/>
            <a:rect r="r" b="b" t="t" l="l"/>
            <a:pathLst>
              <a:path h="1632009" w="2719361">
                <a:moveTo>
                  <a:pt x="0" y="0"/>
                </a:moveTo>
                <a:lnTo>
                  <a:pt x="2719361" y="0"/>
                </a:lnTo>
                <a:lnTo>
                  <a:pt x="2719361" y="1632009"/>
                </a:lnTo>
                <a:lnTo>
                  <a:pt x="0" y="1632009"/>
                </a:lnTo>
                <a:lnTo>
                  <a:pt x="0" y="0"/>
                </a:lnTo>
                <a:close/>
              </a:path>
            </a:pathLst>
          </a:custGeom>
          <a:blipFill>
            <a:blip r:embed="rId8">
              <a:extLst>
                <a:ext uri="{96DAC541-7B7A-43D3-8B79-37D633B846F1}">
                  <asvg:svgBlip xmlns:asvg="http://schemas.microsoft.com/office/drawing/2016/SVG/main" r:embed="rId9"/>
                </a:ext>
              </a:extLst>
            </a:blip>
            <a:stretch>
              <a:fillRect l="-51314" t="0" r="0" b="-152130"/>
            </a:stretch>
          </a:blipFill>
        </p:spPr>
      </p:sp>
      <p:sp>
        <p:nvSpPr>
          <p:cNvPr name="Freeform 29" id="29"/>
          <p:cNvSpPr/>
          <p:nvPr/>
        </p:nvSpPr>
        <p:spPr>
          <a:xfrm flipH="false" flipV="false" rot="0">
            <a:off x="430892" y="7939881"/>
            <a:ext cx="1759803" cy="475147"/>
          </a:xfrm>
          <a:custGeom>
            <a:avLst/>
            <a:gdLst/>
            <a:ahLst/>
            <a:cxnLst/>
            <a:rect r="r" b="b" t="t" l="l"/>
            <a:pathLst>
              <a:path h="475147" w="1759803">
                <a:moveTo>
                  <a:pt x="0" y="0"/>
                </a:moveTo>
                <a:lnTo>
                  <a:pt x="1759803" y="0"/>
                </a:lnTo>
                <a:lnTo>
                  <a:pt x="1759803" y="475147"/>
                </a:lnTo>
                <a:lnTo>
                  <a:pt x="0" y="4751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0" id="30"/>
          <p:cNvSpPr/>
          <p:nvPr/>
        </p:nvSpPr>
        <p:spPr>
          <a:xfrm flipH="true" flipV="false" rot="0">
            <a:off x="15972902" y="7939881"/>
            <a:ext cx="1759803" cy="475147"/>
          </a:xfrm>
          <a:custGeom>
            <a:avLst/>
            <a:gdLst/>
            <a:ahLst/>
            <a:cxnLst/>
            <a:rect r="r" b="b" t="t" l="l"/>
            <a:pathLst>
              <a:path h="475147" w="1759803">
                <a:moveTo>
                  <a:pt x="1759803" y="0"/>
                </a:moveTo>
                <a:lnTo>
                  <a:pt x="0" y="0"/>
                </a:lnTo>
                <a:lnTo>
                  <a:pt x="0" y="475147"/>
                </a:lnTo>
                <a:lnTo>
                  <a:pt x="1759803" y="475147"/>
                </a:lnTo>
                <a:lnTo>
                  <a:pt x="1759803"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31" id="31"/>
          <p:cNvSpPr txBox="true"/>
          <p:nvPr/>
        </p:nvSpPr>
        <p:spPr>
          <a:xfrm rot="0">
            <a:off x="2765749" y="1079161"/>
            <a:ext cx="10150811" cy="361884"/>
          </a:xfrm>
          <a:prstGeom prst="rect">
            <a:avLst/>
          </a:prstGeom>
        </p:spPr>
        <p:txBody>
          <a:bodyPr anchor="t" rtlCol="false" tIns="0" lIns="0" bIns="0" rIns="0">
            <a:spAutoFit/>
          </a:bodyPr>
          <a:lstStyle/>
          <a:p>
            <a:pPr algn="l">
              <a:lnSpc>
                <a:spcPts val="2999"/>
              </a:lnSpc>
            </a:pPr>
            <a:r>
              <a:rPr lang="en-US" sz="2499" i="true">
                <a:solidFill>
                  <a:srgbClr val="000000"/>
                </a:solidFill>
                <a:latin typeface="Montserrat Italics"/>
                <a:ea typeface="Montserrat Italics"/>
                <a:cs typeface="Montserrat Italics"/>
                <a:sym typeface="Montserrat Italics"/>
              </a:rPr>
              <a:t>Supply Chain Analytics Presentation ..............................................................</a:t>
            </a:r>
          </a:p>
        </p:txBody>
      </p:sp>
      <p:sp>
        <p:nvSpPr>
          <p:cNvPr name="TextBox 32" id="32"/>
          <p:cNvSpPr txBox="true"/>
          <p:nvPr/>
        </p:nvSpPr>
        <p:spPr>
          <a:xfrm rot="0">
            <a:off x="2988449" y="2353396"/>
            <a:ext cx="8029937" cy="2986406"/>
          </a:xfrm>
          <a:prstGeom prst="rect">
            <a:avLst/>
          </a:prstGeom>
        </p:spPr>
        <p:txBody>
          <a:bodyPr anchor="t" rtlCol="false" tIns="0" lIns="0" bIns="0" rIns="0">
            <a:spAutoFit/>
          </a:bodyPr>
          <a:lstStyle/>
          <a:p>
            <a:pPr algn="ctr">
              <a:lnSpc>
                <a:spcPts val="7700"/>
              </a:lnSpc>
            </a:pPr>
            <a:r>
              <a:rPr lang="en-US" sz="7700">
                <a:solidFill>
                  <a:srgbClr val="000000"/>
                </a:solidFill>
                <a:latin typeface="Bernoru Condensed"/>
                <a:ea typeface="Bernoru Condensed"/>
                <a:cs typeface="Bernoru Condensed"/>
                <a:sym typeface="Bernoru Condensed"/>
              </a:rPr>
              <a:t>FUTURE TRENDS IN SUPPLY CHAIN ANALYTICS</a:t>
            </a:r>
          </a:p>
        </p:txBody>
      </p:sp>
      <p:grpSp>
        <p:nvGrpSpPr>
          <p:cNvPr name="Group 33" id="33"/>
          <p:cNvGrpSpPr/>
          <p:nvPr/>
        </p:nvGrpSpPr>
        <p:grpSpPr>
          <a:xfrm rot="0">
            <a:off x="3240636" y="5844309"/>
            <a:ext cx="3703262" cy="2095572"/>
            <a:chOff x="0" y="0"/>
            <a:chExt cx="975345" cy="551920"/>
          </a:xfrm>
        </p:grpSpPr>
        <p:sp>
          <p:nvSpPr>
            <p:cNvPr name="Freeform 34" id="34"/>
            <p:cNvSpPr/>
            <p:nvPr/>
          </p:nvSpPr>
          <p:spPr>
            <a:xfrm flipH="false" flipV="false" rot="0">
              <a:off x="0" y="0"/>
              <a:ext cx="975345" cy="551920"/>
            </a:xfrm>
            <a:custGeom>
              <a:avLst/>
              <a:gdLst/>
              <a:ahLst/>
              <a:cxnLst/>
              <a:rect r="r" b="b" t="t" l="l"/>
              <a:pathLst>
                <a:path h="551920" w="975345">
                  <a:moveTo>
                    <a:pt x="0" y="0"/>
                  </a:moveTo>
                  <a:lnTo>
                    <a:pt x="975345" y="0"/>
                  </a:lnTo>
                  <a:lnTo>
                    <a:pt x="975345" y="551920"/>
                  </a:lnTo>
                  <a:lnTo>
                    <a:pt x="0" y="551920"/>
                  </a:lnTo>
                  <a:close/>
                </a:path>
              </a:pathLst>
            </a:custGeom>
            <a:solidFill>
              <a:srgbClr val="8C7BFF"/>
            </a:solidFill>
            <a:ln w="19050" cap="sq">
              <a:solidFill>
                <a:srgbClr val="000000"/>
              </a:solidFill>
              <a:prstDash val="solid"/>
              <a:miter/>
            </a:ln>
          </p:spPr>
        </p:sp>
        <p:sp>
          <p:nvSpPr>
            <p:cNvPr name="TextBox 35" id="35"/>
            <p:cNvSpPr txBox="true"/>
            <p:nvPr/>
          </p:nvSpPr>
          <p:spPr>
            <a:xfrm>
              <a:off x="0" y="-38100"/>
              <a:ext cx="975345" cy="590020"/>
            </a:xfrm>
            <a:prstGeom prst="rect">
              <a:avLst/>
            </a:prstGeom>
          </p:spPr>
          <p:txBody>
            <a:bodyPr anchor="ctr" rtlCol="false" tIns="50800" lIns="50800" bIns="50800" rIns="50800"/>
            <a:lstStyle/>
            <a:p>
              <a:pPr algn="ctr">
                <a:lnSpc>
                  <a:spcPts val="2659"/>
                </a:lnSpc>
                <a:spcBef>
                  <a:spcPct val="0"/>
                </a:spcBef>
              </a:pPr>
            </a:p>
          </p:txBody>
        </p:sp>
      </p:grpSp>
      <p:grpSp>
        <p:nvGrpSpPr>
          <p:cNvPr name="Group 36" id="36"/>
          <p:cNvGrpSpPr/>
          <p:nvPr/>
        </p:nvGrpSpPr>
        <p:grpSpPr>
          <a:xfrm rot="0">
            <a:off x="7417569" y="5844309"/>
            <a:ext cx="3703262" cy="2095572"/>
            <a:chOff x="0" y="0"/>
            <a:chExt cx="975345" cy="551920"/>
          </a:xfrm>
        </p:grpSpPr>
        <p:sp>
          <p:nvSpPr>
            <p:cNvPr name="Freeform 37" id="37"/>
            <p:cNvSpPr/>
            <p:nvPr/>
          </p:nvSpPr>
          <p:spPr>
            <a:xfrm flipH="false" flipV="false" rot="0">
              <a:off x="0" y="0"/>
              <a:ext cx="975345" cy="551920"/>
            </a:xfrm>
            <a:custGeom>
              <a:avLst/>
              <a:gdLst/>
              <a:ahLst/>
              <a:cxnLst/>
              <a:rect r="r" b="b" t="t" l="l"/>
              <a:pathLst>
                <a:path h="551920" w="975345">
                  <a:moveTo>
                    <a:pt x="0" y="0"/>
                  </a:moveTo>
                  <a:lnTo>
                    <a:pt x="975345" y="0"/>
                  </a:lnTo>
                  <a:lnTo>
                    <a:pt x="975345" y="551920"/>
                  </a:lnTo>
                  <a:lnTo>
                    <a:pt x="0" y="551920"/>
                  </a:lnTo>
                  <a:close/>
                </a:path>
              </a:pathLst>
            </a:custGeom>
            <a:solidFill>
              <a:srgbClr val="8C7BFF"/>
            </a:solidFill>
            <a:ln w="19050" cap="sq">
              <a:solidFill>
                <a:srgbClr val="000000"/>
              </a:solidFill>
              <a:prstDash val="solid"/>
              <a:miter/>
            </a:ln>
          </p:spPr>
        </p:sp>
        <p:sp>
          <p:nvSpPr>
            <p:cNvPr name="TextBox 38" id="38"/>
            <p:cNvSpPr txBox="true"/>
            <p:nvPr/>
          </p:nvSpPr>
          <p:spPr>
            <a:xfrm>
              <a:off x="0" y="-38100"/>
              <a:ext cx="975345" cy="590020"/>
            </a:xfrm>
            <a:prstGeom prst="rect">
              <a:avLst/>
            </a:prstGeom>
          </p:spPr>
          <p:txBody>
            <a:bodyPr anchor="ctr" rtlCol="false" tIns="50800" lIns="50800" bIns="50800" rIns="50800"/>
            <a:lstStyle/>
            <a:p>
              <a:pPr algn="ctr">
                <a:lnSpc>
                  <a:spcPts val="2659"/>
                </a:lnSpc>
                <a:spcBef>
                  <a:spcPct val="0"/>
                </a:spcBef>
              </a:pPr>
            </a:p>
          </p:txBody>
        </p:sp>
      </p:grpSp>
      <p:grpSp>
        <p:nvGrpSpPr>
          <p:cNvPr name="Group 39" id="39"/>
          <p:cNvGrpSpPr/>
          <p:nvPr/>
        </p:nvGrpSpPr>
        <p:grpSpPr>
          <a:xfrm rot="0">
            <a:off x="3381688" y="5974105"/>
            <a:ext cx="3419335" cy="1848788"/>
            <a:chOff x="0" y="0"/>
            <a:chExt cx="900566" cy="486924"/>
          </a:xfrm>
        </p:grpSpPr>
        <p:sp>
          <p:nvSpPr>
            <p:cNvPr name="Freeform 40" id="40"/>
            <p:cNvSpPr/>
            <p:nvPr/>
          </p:nvSpPr>
          <p:spPr>
            <a:xfrm flipH="false" flipV="false" rot="0">
              <a:off x="0" y="0"/>
              <a:ext cx="900565" cy="486924"/>
            </a:xfrm>
            <a:custGeom>
              <a:avLst/>
              <a:gdLst/>
              <a:ahLst/>
              <a:cxnLst/>
              <a:rect r="r" b="b" t="t" l="l"/>
              <a:pathLst>
                <a:path h="486924" w="900565">
                  <a:moveTo>
                    <a:pt x="0" y="0"/>
                  </a:moveTo>
                  <a:lnTo>
                    <a:pt x="900565" y="0"/>
                  </a:lnTo>
                  <a:lnTo>
                    <a:pt x="900565" y="486924"/>
                  </a:lnTo>
                  <a:lnTo>
                    <a:pt x="0" y="486924"/>
                  </a:lnTo>
                  <a:close/>
                </a:path>
              </a:pathLst>
            </a:custGeom>
            <a:solidFill>
              <a:srgbClr val="FFFFFF"/>
            </a:solidFill>
            <a:ln w="19050" cap="sq">
              <a:solidFill>
                <a:srgbClr val="000000"/>
              </a:solidFill>
              <a:prstDash val="solid"/>
              <a:miter/>
            </a:ln>
          </p:spPr>
        </p:sp>
        <p:sp>
          <p:nvSpPr>
            <p:cNvPr name="TextBox 41" id="41"/>
            <p:cNvSpPr txBox="true"/>
            <p:nvPr/>
          </p:nvSpPr>
          <p:spPr>
            <a:xfrm>
              <a:off x="0" y="-38100"/>
              <a:ext cx="900566" cy="525024"/>
            </a:xfrm>
            <a:prstGeom prst="rect">
              <a:avLst/>
            </a:prstGeom>
          </p:spPr>
          <p:txBody>
            <a:bodyPr anchor="ctr" rtlCol="false" tIns="50800" lIns="50800" bIns="50800" rIns="50800"/>
            <a:lstStyle/>
            <a:p>
              <a:pPr algn="ctr">
                <a:lnSpc>
                  <a:spcPts val="2659"/>
                </a:lnSpc>
                <a:spcBef>
                  <a:spcPct val="0"/>
                </a:spcBef>
              </a:pPr>
            </a:p>
          </p:txBody>
        </p:sp>
      </p:grpSp>
      <p:grpSp>
        <p:nvGrpSpPr>
          <p:cNvPr name="Group 42" id="42"/>
          <p:cNvGrpSpPr/>
          <p:nvPr/>
        </p:nvGrpSpPr>
        <p:grpSpPr>
          <a:xfrm rot="0">
            <a:off x="7558622" y="5974105"/>
            <a:ext cx="3419335" cy="1848788"/>
            <a:chOff x="0" y="0"/>
            <a:chExt cx="900566" cy="486924"/>
          </a:xfrm>
        </p:grpSpPr>
        <p:sp>
          <p:nvSpPr>
            <p:cNvPr name="Freeform 43" id="43"/>
            <p:cNvSpPr/>
            <p:nvPr/>
          </p:nvSpPr>
          <p:spPr>
            <a:xfrm flipH="false" flipV="false" rot="0">
              <a:off x="0" y="0"/>
              <a:ext cx="900565" cy="486924"/>
            </a:xfrm>
            <a:custGeom>
              <a:avLst/>
              <a:gdLst/>
              <a:ahLst/>
              <a:cxnLst/>
              <a:rect r="r" b="b" t="t" l="l"/>
              <a:pathLst>
                <a:path h="486924" w="900565">
                  <a:moveTo>
                    <a:pt x="0" y="0"/>
                  </a:moveTo>
                  <a:lnTo>
                    <a:pt x="900565" y="0"/>
                  </a:lnTo>
                  <a:lnTo>
                    <a:pt x="900565" y="486924"/>
                  </a:lnTo>
                  <a:lnTo>
                    <a:pt x="0" y="486924"/>
                  </a:lnTo>
                  <a:close/>
                </a:path>
              </a:pathLst>
            </a:custGeom>
            <a:solidFill>
              <a:srgbClr val="FFFFFF"/>
            </a:solidFill>
            <a:ln w="19050" cap="sq">
              <a:solidFill>
                <a:srgbClr val="000000"/>
              </a:solidFill>
              <a:prstDash val="solid"/>
              <a:miter/>
            </a:ln>
          </p:spPr>
        </p:sp>
        <p:sp>
          <p:nvSpPr>
            <p:cNvPr name="TextBox 44" id="44"/>
            <p:cNvSpPr txBox="true"/>
            <p:nvPr/>
          </p:nvSpPr>
          <p:spPr>
            <a:xfrm>
              <a:off x="0" y="-38100"/>
              <a:ext cx="900566" cy="525024"/>
            </a:xfrm>
            <a:prstGeom prst="rect">
              <a:avLst/>
            </a:prstGeom>
          </p:spPr>
          <p:txBody>
            <a:bodyPr anchor="ctr" rtlCol="false" tIns="50800" lIns="50800" bIns="50800" rIns="50800"/>
            <a:lstStyle/>
            <a:p>
              <a:pPr algn="ctr">
                <a:lnSpc>
                  <a:spcPts val="2659"/>
                </a:lnSpc>
                <a:spcBef>
                  <a:spcPct val="0"/>
                </a:spcBef>
              </a:pPr>
            </a:p>
          </p:txBody>
        </p:sp>
      </p:grpSp>
      <p:grpSp>
        <p:nvGrpSpPr>
          <p:cNvPr name="Group 45" id="45"/>
          <p:cNvGrpSpPr/>
          <p:nvPr/>
        </p:nvGrpSpPr>
        <p:grpSpPr>
          <a:xfrm rot="0">
            <a:off x="2893120" y="6096345"/>
            <a:ext cx="695032" cy="695032"/>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7BFF"/>
            </a:solidFill>
            <a:ln w="19050" cap="sq">
              <a:solidFill>
                <a:srgbClr val="000000"/>
              </a:solidFill>
              <a:prstDash val="solid"/>
              <a:miter/>
            </a:ln>
          </p:spPr>
        </p:sp>
        <p:sp>
          <p:nvSpPr>
            <p:cNvPr name="TextBox 47" id="4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48" id="48"/>
          <p:cNvGrpSpPr/>
          <p:nvPr/>
        </p:nvGrpSpPr>
        <p:grpSpPr>
          <a:xfrm rot="0">
            <a:off x="7070053" y="6096345"/>
            <a:ext cx="695032" cy="695032"/>
            <a:chOff x="0" y="0"/>
            <a:chExt cx="812800" cy="812800"/>
          </a:xfrm>
        </p:grpSpPr>
        <p:sp>
          <p:nvSpPr>
            <p:cNvPr name="Freeform 49" id="4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7BFF"/>
            </a:solidFill>
            <a:ln w="19050" cap="sq">
              <a:solidFill>
                <a:srgbClr val="000000"/>
              </a:solidFill>
              <a:prstDash val="solid"/>
              <a:miter/>
            </a:ln>
          </p:spPr>
        </p:sp>
        <p:sp>
          <p:nvSpPr>
            <p:cNvPr name="TextBox 50" id="5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1" id="51"/>
          <p:cNvGrpSpPr/>
          <p:nvPr/>
        </p:nvGrpSpPr>
        <p:grpSpPr>
          <a:xfrm rot="0">
            <a:off x="2988449" y="6191675"/>
            <a:ext cx="504373" cy="504373"/>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53" id="53"/>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4" id="54"/>
          <p:cNvGrpSpPr/>
          <p:nvPr/>
        </p:nvGrpSpPr>
        <p:grpSpPr>
          <a:xfrm rot="0">
            <a:off x="7165383" y="6191675"/>
            <a:ext cx="504373" cy="504373"/>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56" id="56"/>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7" id="57"/>
          <p:cNvSpPr/>
          <p:nvPr/>
        </p:nvSpPr>
        <p:spPr>
          <a:xfrm flipH="false" flipV="false" rot="0">
            <a:off x="3192861" y="6318139"/>
            <a:ext cx="188827" cy="222258"/>
          </a:xfrm>
          <a:custGeom>
            <a:avLst/>
            <a:gdLst/>
            <a:ahLst/>
            <a:cxnLst/>
            <a:rect r="r" b="b" t="t" l="l"/>
            <a:pathLst>
              <a:path h="222258" w="188827">
                <a:moveTo>
                  <a:pt x="0" y="0"/>
                </a:moveTo>
                <a:lnTo>
                  <a:pt x="188827" y="0"/>
                </a:lnTo>
                <a:lnTo>
                  <a:pt x="188827" y="222258"/>
                </a:lnTo>
                <a:lnTo>
                  <a:pt x="0" y="2222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58" id="58"/>
          <p:cNvSpPr/>
          <p:nvPr/>
        </p:nvSpPr>
        <p:spPr>
          <a:xfrm flipH="false" flipV="false" rot="0">
            <a:off x="7369795" y="6318139"/>
            <a:ext cx="188827" cy="222258"/>
          </a:xfrm>
          <a:custGeom>
            <a:avLst/>
            <a:gdLst/>
            <a:ahLst/>
            <a:cxnLst/>
            <a:rect r="r" b="b" t="t" l="l"/>
            <a:pathLst>
              <a:path h="222258" w="188827">
                <a:moveTo>
                  <a:pt x="0" y="0"/>
                </a:moveTo>
                <a:lnTo>
                  <a:pt x="188827" y="0"/>
                </a:lnTo>
                <a:lnTo>
                  <a:pt x="188827" y="222258"/>
                </a:lnTo>
                <a:lnTo>
                  <a:pt x="0" y="2222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59" id="59"/>
          <p:cNvSpPr txBox="true"/>
          <p:nvPr/>
        </p:nvSpPr>
        <p:spPr>
          <a:xfrm rot="0">
            <a:off x="3798016" y="6168905"/>
            <a:ext cx="2617391" cy="609534"/>
          </a:xfrm>
          <a:prstGeom prst="rect">
            <a:avLst/>
          </a:prstGeom>
        </p:spPr>
        <p:txBody>
          <a:bodyPr anchor="t" rtlCol="false" tIns="0" lIns="0" bIns="0" rIns="0">
            <a:spAutoFit/>
          </a:bodyPr>
          <a:lstStyle/>
          <a:p>
            <a:pPr algn="l">
              <a:lnSpc>
                <a:spcPts val="2400"/>
              </a:lnSpc>
            </a:pPr>
            <a:r>
              <a:rPr lang="en-US" sz="2000" b="true">
                <a:solidFill>
                  <a:srgbClr val="000000"/>
                </a:solidFill>
                <a:latin typeface="Montserrat Semi-Bold"/>
                <a:ea typeface="Montserrat Semi-Bold"/>
                <a:cs typeface="Montserrat Semi-Bold"/>
                <a:sym typeface="Montserrat Semi-Bold"/>
              </a:rPr>
              <a:t>AI AND MACHINE LEARNING</a:t>
            </a:r>
          </a:p>
        </p:txBody>
      </p:sp>
      <p:sp>
        <p:nvSpPr>
          <p:cNvPr name="TextBox 60" id="60"/>
          <p:cNvSpPr txBox="true"/>
          <p:nvPr/>
        </p:nvSpPr>
        <p:spPr>
          <a:xfrm rot="0">
            <a:off x="7953321" y="6168905"/>
            <a:ext cx="2617391" cy="609534"/>
          </a:xfrm>
          <a:prstGeom prst="rect">
            <a:avLst/>
          </a:prstGeom>
        </p:spPr>
        <p:txBody>
          <a:bodyPr anchor="t" rtlCol="false" tIns="0" lIns="0" bIns="0" rIns="0">
            <a:spAutoFit/>
          </a:bodyPr>
          <a:lstStyle/>
          <a:p>
            <a:pPr algn="l">
              <a:lnSpc>
                <a:spcPts val="2400"/>
              </a:lnSpc>
            </a:pPr>
            <a:r>
              <a:rPr lang="en-US" sz="2000" b="true">
                <a:solidFill>
                  <a:srgbClr val="000000"/>
                </a:solidFill>
                <a:latin typeface="Montserrat Semi-Bold"/>
                <a:ea typeface="Montserrat Semi-Bold"/>
                <a:cs typeface="Montserrat Semi-Bold"/>
                <a:sym typeface="Montserrat Semi-Bold"/>
              </a:rPr>
              <a:t>BLOCKCHAIN TECHNOLOGY</a:t>
            </a:r>
          </a:p>
        </p:txBody>
      </p:sp>
      <p:grpSp>
        <p:nvGrpSpPr>
          <p:cNvPr name="Group 61" id="61"/>
          <p:cNvGrpSpPr/>
          <p:nvPr/>
        </p:nvGrpSpPr>
        <p:grpSpPr>
          <a:xfrm rot="0">
            <a:off x="11594503" y="5844309"/>
            <a:ext cx="3703262" cy="2095572"/>
            <a:chOff x="0" y="0"/>
            <a:chExt cx="975345" cy="551920"/>
          </a:xfrm>
        </p:grpSpPr>
        <p:sp>
          <p:nvSpPr>
            <p:cNvPr name="Freeform 62" id="62"/>
            <p:cNvSpPr/>
            <p:nvPr/>
          </p:nvSpPr>
          <p:spPr>
            <a:xfrm flipH="false" flipV="false" rot="0">
              <a:off x="0" y="0"/>
              <a:ext cx="975345" cy="551920"/>
            </a:xfrm>
            <a:custGeom>
              <a:avLst/>
              <a:gdLst/>
              <a:ahLst/>
              <a:cxnLst/>
              <a:rect r="r" b="b" t="t" l="l"/>
              <a:pathLst>
                <a:path h="551920" w="975345">
                  <a:moveTo>
                    <a:pt x="0" y="0"/>
                  </a:moveTo>
                  <a:lnTo>
                    <a:pt x="975345" y="0"/>
                  </a:lnTo>
                  <a:lnTo>
                    <a:pt x="975345" y="551920"/>
                  </a:lnTo>
                  <a:lnTo>
                    <a:pt x="0" y="551920"/>
                  </a:lnTo>
                  <a:close/>
                </a:path>
              </a:pathLst>
            </a:custGeom>
            <a:solidFill>
              <a:srgbClr val="8C7BFF"/>
            </a:solidFill>
            <a:ln w="19050" cap="sq">
              <a:solidFill>
                <a:srgbClr val="000000"/>
              </a:solidFill>
              <a:prstDash val="solid"/>
              <a:miter/>
            </a:ln>
          </p:spPr>
        </p:sp>
        <p:sp>
          <p:nvSpPr>
            <p:cNvPr name="TextBox 63" id="63"/>
            <p:cNvSpPr txBox="true"/>
            <p:nvPr/>
          </p:nvSpPr>
          <p:spPr>
            <a:xfrm>
              <a:off x="0" y="-38100"/>
              <a:ext cx="975345" cy="590020"/>
            </a:xfrm>
            <a:prstGeom prst="rect">
              <a:avLst/>
            </a:prstGeom>
          </p:spPr>
          <p:txBody>
            <a:bodyPr anchor="ctr" rtlCol="false" tIns="50800" lIns="50800" bIns="50800" rIns="50800"/>
            <a:lstStyle/>
            <a:p>
              <a:pPr algn="ctr">
                <a:lnSpc>
                  <a:spcPts val="2659"/>
                </a:lnSpc>
                <a:spcBef>
                  <a:spcPct val="0"/>
                </a:spcBef>
              </a:pPr>
            </a:p>
          </p:txBody>
        </p:sp>
      </p:grpSp>
      <p:grpSp>
        <p:nvGrpSpPr>
          <p:cNvPr name="Group 64" id="64"/>
          <p:cNvGrpSpPr/>
          <p:nvPr/>
        </p:nvGrpSpPr>
        <p:grpSpPr>
          <a:xfrm rot="0">
            <a:off x="11735555" y="5974105"/>
            <a:ext cx="3419335" cy="1848788"/>
            <a:chOff x="0" y="0"/>
            <a:chExt cx="900566" cy="486924"/>
          </a:xfrm>
        </p:grpSpPr>
        <p:sp>
          <p:nvSpPr>
            <p:cNvPr name="Freeform 65" id="65"/>
            <p:cNvSpPr/>
            <p:nvPr/>
          </p:nvSpPr>
          <p:spPr>
            <a:xfrm flipH="false" flipV="false" rot="0">
              <a:off x="0" y="0"/>
              <a:ext cx="900565" cy="486924"/>
            </a:xfrm>
            <a:custGeom>
              <a:avLst/>
              <a:gdLst/>
              <a:ahLst/>
              <a:cxnLst/>
              <a:rect r="r" b="b" t="t" l="l"/>
              <a:pathLst>
                <a:path h="486924" w="900565">
                  <a:moveTo>
                    <a:pt x="0" y="0"/>
                  </a:moveTo>
                  <a:lnTo>
                    <a:pt x="900565" y="0"/>
                  </a:lnTo>
                  <a:lnTo>
                    <a:pt x="900565" y="486924"/>
                  </a:lnTo>
                  <a:lnTo>
                    <a:pt x="0" y="486924"/>
                  </a:lnTo>
                  <a:close/>
                </a:path>
              </a:pathLst>
            </a:custGeom>
            <a:solidFill>
              <a:srgbClr val="FFFFFF"/>
            </a:solidFill>
            <a:ln w="19050" cap="sq">
              <a:solidFill>
                <a:srgbClr val="000000"/>
              </a:solidFill>
              <a:prstDash val="solid"/>
              <a:miter/>
            </a:ln>
          </p:spPr>
        </p:sp>
        <p:sp>
          <p:nvSpPr>
            <p:cNvPr name="TextBox 66" id="66"/>
            <p:cNvSpPr txBox="true"/>
            <p:nvPr/>
          </p:nvSpPr>
          <p:spPr>
            <a:xfrm>
              <a:off x="0" y="-38100"/>
              <a:ext cx="900566" cy="525024"/>
            </a:xfrm>
            <a:prstGeom prst="rect">
              <a:avLst/>
            </a:prstGeom>
          </p:spPr>
          <p:txBody>
            <a:bodyPr anchor="ctr" rtlCol="false" tIns="50800" lIns="50800" bIns="50800" rIns="50800"/>
            <a:lstStyle/>
            <a:p>
              <a:pPr algn="ctr">
                <a:lnSpc>
                  <a:spcPts val="2659"/>
                </a:lnSpc>
                <a:spcBef>
                  <a:spcPct val="0"/>
                </a:spcBef>
              </a:pPr>
            </a:p>
          </p:txBody>
        </p:sp>
      </p:grpSp>
      <p:grpSp>
        <p:nvGrpSpPr>
          <p:cNvPr name="Group 67" id="67"/>
          <p:cNvGrpSpPr/>
          <p:nvPr/>
        </p:nvGrpSpPr>
        <p:grpSpPr>
          <a:xfrm rot="0">
            <a:off x="11246987" y="6096345"/>
            <a:ext cx="695032" cy="695032"/>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7BFF"/>
            </a:solidFill>
            <a:ln w="19050" cap="sq">
              <a:solidFill>
                <a:srgbClr val="000000"/>
              </a:solidFill>
              <a:prstDash val="solid"/>
              <a:miter/>
            </a:ln>
          </p:spPr>
        </p:sp>
        <p:sp>
          <p:nvSpPr>
            <p:cNvPr name="TextBox 69" id="69"/>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70" id="70"/>
          <p:cNvGrpSpPr/>
          <p:nvPr/>
        </p:nvGrpSpPr>
        <p:grpSpPr>
          <a:xfrm rot="0">
            <a:off x="11342316" y="6191675"/>
            <a:ext cx="504373" cy="504373"/>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72" id="72"/>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73" id="73"/>
          <p:cNvSpPr/>
          <p:nvPr/>
        </p:nvSpPr>
        <p:spPr>
          <a:xfrm flipH="false" flipV="false" rot="0">
            <a:off x="11546728" y="6318139"/>
            <a:ext cx="188827" cy="222258"/>
          </a:xfrm>
          <a:custGeom>
            <a:avLst/>
            <a:gdLst/>
            <a:ahLst/>
            <a:cxnLst/>
            <a:rect r="r" b="b" t="t" l="l"/>
            <a:pathLst>
              <a:path h="222258" w="188827">
                <a:moveTo>
                  <a:pt x="0" y="0"/>
                </a:moveTo>
                <a:lnTo>
                  <a:pt x="188827" y="0"/>
                </a:lnTo>
                <a:lnTo>
                  <a:pt x="188827" y="222258"/>
                </a:lnTo>
                <a:lnTo>
                  <a:pt x="0" y="2222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74" id="74"/>
          <p:cNvSpPr txBox="true"/>
          <p:nvPr/>
        </p:nvSpPr>
        <p:spPr>
          <a:xfrm rot="0">
            <a:off x="12214692" y="6276885"/>
            <a:ext cx="2617391" cy="304767"/>
          </a:xfrm>
          <a:prstGeom prst="rect">
            <a:avLst/>
          </a:prstGeom>
        </p:spPr>
        <p:txBody>
          <a:bodyPr anchor="t" rtlCol="false" tIns="0" lIns="0" bIns="0" rIns="0">
            <a:spAutoFit/>
          </a:bodyPr>
          <a:lstStyle/>
          <a:p>
            <a:pPr algn="l">
              <a:lnSpc>
                <a:spcPts val="2400"/>
              </a:lnSpc>
            </a:pPr>
            <a:r>
              <a:rPr lang="en-US" sz="2000" b="true">
                <a:solidFill>
                  <a:srgbClr val="000000"/>
                </a:solidFill>
                <a:latin typeface="Montserrat Semi-Bold"/>
                <a:ea typeface="Montserrat Semi-Bold"/>
                <a:cs typeface="Montserrat Semi-Bold"/>
                <a:sym typeface="Montserrat Semi-Bold"/>
              </a:rPr>
              <a:t>IOT INTEGRATION</a:t>
            </a:r>
          </a:p>
        </p:txBody>
      </p:sp>
      <p:sp>
        <p:nvSpPr>
          <p:cNvPr name="TextBox 75" id="75"/>
          <p:cNvSpPr txBox="true"/>
          <p:nvPr/>
        </p:nvSpPr>
        <p:spPr>
          <a:xfrm rot="0">
            <a:off x="3798016" y="6860399"/>
            <a:ext cx="2910087" cy="692084"/>
          </a:xfrm>
          <a:prstGeom prst="rect">
            <a:avLst/>
          </a:prstGeom>
        </p:spPr>
        <p:txBody>
          <a:bodyPr anchor="t" rtlCol="false" tIns="0" lIns="0" bIns="0" rIns="0">
            <a:spAutoFit/>
          </a:bodyPr>
          <a:lstStyle/>
          <a:p>
            <a:pPr algn="l">
              <a:lnSpc>
                <a:spcPts val="2800"/>
              </a:lnSpc>
            </a:pPr>
            <a:r>
              <a:rPr lang="en-US" sz="2000">
                <a:solidFill>
                  <a:srgbClr val="000000"/>
                </a:solidFill>
                <a:latin typeface="Montserrat"/>
                <a:ea typeface="Montserrat"/>
                <a:cs typeface="Montserrat"/>
                <a:sym typeface="Montserrat"/>
              </a:rPr>
              <a:t>Increasingly sophisticated models</a:t>
            </a:r>
          </a:p>
        </p:txBody>
      </p:sp>
      <p:sp>
        <p:nvSpPr>
          <p:cNvPr name="TextBox 76" id="76"/>
          <p:cNvSpPr txBox="true"/>
          <p:nvPr/>
        </p:nvSpPr>
        <p:spPr>
          <a:xfrm rot="0">
            <a:off x="7879386" y="6860399"/>
            <a:ext cx="3303077" cy="692084"/>
          </a:xfrm>
          <a:prstGeom prst="rect">
            <a:avLst/>
          </a:prstGeom>
        </p:spPr>
        <p:txBody>
          <a:bodyPr anchor="t" rtlCol="false" tIns="0" lIns="0" bIns="0" rIns="0">
            <a:spAutoFit/>
          </a:bodyPr>
          <a:lstStyle/>
          <a:p>
            <a:pPr algn="l">
              <a:lnSpc>
                <a:spcPts val="2800"/>
              </a:lnSpc>
            </a:pPr>
            <a:r>
              <a:rPr lang="en-US" sz="2000">
                <a:solidFill>
                  <a:srgbClr val="000000"/>
                </a:solidFill>
                <a:latin typeface="Montserrat"/>
                <a:ea typeface="Montserrat"/>
                <a:cs typeface="Montserrat"/>
                <a:sym typeface="Montserrat"/>
              </a:rPr>
              <a:t>Enabling transparency and traceability</a:t>
            </a:r>
          </a:p>
        </p:txBody>
      </p:sp>
      <p:sp>
        <p:nvSpPr>
          <p:cNvPr name="TextBox 77" id="77"/>
          <p:cNvSpPr txBox="true"/>
          <p:nvPr/>
        </p:nvSpPr>
        <p:spPr>
          <a:xfrm rot="0">
            <a:off x="12242224" y="6753277"/>
            <a:ext cx="3033099" cy="692084"/>
          </a:xfrm>
          <a:prstGeom prst="rect">
            <a:avLst/>
          </a:prstGeom>
        </p:spPr>
        <p:txBody>
          <a:bodyPr anchor="t" rtlCol="false" tIns="0" lIns="0" bIns="0" rIns="0">
            <a:spAutoFit/>
          </a:bodyPr>
          <a:lstStyle/>
          <a:p>
            <a:pPr algn="l">
              <a:lnSpc>
                <a:spcPts val="2800"/>
              </a:lnSpc>
            </a:pPr>
            <a:r>
              <a:rPr lang="en-US" sz="2000">
                <a:solidFill>
                  <a:srgbClr val="000000"/>
                </a:solidFill>
                <a:latin typeface="Montserrat"/>
                <a:ea typeface="Montserrat"/>
                <a:cs typeface="Montserrat"/>
                <a:sym typeface="Montserrat"/>
              </a:rPr>
              <a:t>Using sensor data for real-time tracking</a:t>
            </a:r>
          </a:p>
        </p:txBody>
      </p:sp>
      <p:grpSp>
        <p:nvGrpSpPr>
          <p:cNvPr name="Group 78" id="78"/>
          <p:cNvGrpSpPr/>
          <p:nvPr/>
        </p:nvGrpSpPr>
        <p:grpSpPr>
          <a:xfrm rot="0">
            <a:off x="11642128" y="2742462"/>
            <a:ext cx="3703262" cy="2095572"/>
            <a:chOff x="0" y="0"/>
            <a:chExt cx="975345" cy="551920"/>
          </a:xfrm>
        </p:grpSpPr>
        <p:sp>
          <p:nvSpPr>
            <p:cNvPr name="Freeform 79" id="79"/>
            <p:cNvSpPr/>
            <p:nvPr/>
          </p:nvSpPr>
          <p:spPr>
            <a:xfrm flipH="false" flipV="false" rot="0">
              <a:off x="0" y="0"/>
              <a:ext cx="975345" cy="551920"/>
            </a:xfrm>
            <a:custGeom>
              <a:avLst/>
              <a:gdLst/>
              <a:ahLst/>
              <a:cxnLst/>
              <a:rect r="r" b="b" t="t" l="l"/>
              <a:pathLst>
                <a:path h="551920" w="975345">
                  <a:moveTo>
                    <a:pt x="0" y="0"/>
                  </a:moveTo>
                  <a:lnTo>
                    <a:pt x="975345" y="0"/>
                  </a:lnTo>
                  <a:lnTo>
                    <a:pt x="975345" y="551920"/>
                  </a:lnTo>
                  <a:lnTo>
                    <a:pt x="0" y="551920"/>
                  </a:lnTo>
                  <a:close/>
                </a:path>
              </a:pathLst>
            </a:custGeom>
            <a:solidFill>
              <a:srgbClr val="8C7BFF"/>
            </a:solidFill>
            <a:ln w="19050" cap="sq">
              <a:solidFill>
                <a:srgbClr val="000000"/>
              </a:solidFill>
              <a:prstDash val="solid"/>
              <a:miter/>
            </a:ln>
          </p:spPr>
        </p:sp>
        <p:sp>
          <p:nvSpPr>
            <p:cNvPr name="TextBox 80" id="80"/>
            <p:cNvSpPr txBox="true"/>
            <p:nvPr/>
          </p:nvSpPr>
          <p:spPr>
            <a:xfrm>
              <a:off x="0" y="-38100"/>
              <a:ext cx="975345" cy="590020"/>
            </a:xfrm>
            <a:prstGeom prst="rect">
              <a:avLst/>
            </a:prstGeom>
          </p:spPr>
          <p:txBody>
            <a:bodyPr anchor="ctr" rtlCol="false" tIns="50800" lIns="50800" bIns="50800" rIns="50800"/>
            <a:lstStyle/>
            <a:p>
              <a:pPr algn="ctr">
                <a:lnSpc>
                  <a:spcPts val="2659"/>
                </a:lnSpc>
                <a:spcBef>
                  <a:spcPct val="0"/>
                </a:spcBef>
              </a:pPr>
            </a:p>
          </p:txBody>
        </p:sp>
      </p:grpSp>
      <p:grpSp>
        <p:nvGrpSpPr>
          <p:cNvPr name="Group 81" id="81"/>
          <p:cNvGrpSpPr/>
          <p:nvPr/>
        </p:nvGrpSpPr>
        <p:grpSpPr>
          <a:xfrm rot="0">
            <a:off x="11783180" y="2872258"/>
            <a:ext cx="3419335" cy="1848788"/>
            <a:chOff x="0" y="0"/>
            <a:chExt cx="900566" cy="486924"/>
          </a:xfrm>
        </p:grpSpPr>
        <p:sp>
          <p:nvSpPr>
            <p:cNvPr name="Freeform 82" id="82"/>
            <p:cNvSpPr/>
            <p:nvPr/>
          </p:nvSpPr>
          <p:spPr>
            <a:xfrm flipH="false" flipV="false" rot="0">
              <a:off x="0" y="0"/>
              <a:ext cx="900565" cy="486924"/>
            </a:xfrm>
            <a:custGeom>
              <a:avLst/>
              <a:gdLst/>
              <a:ahLst/>
              <a:cxnLst/>
              <a:rect r="r" b="b" t="t" l="l"/>
              <a:pathLst>
                <a:path h="486924" w="900565">
                  <a:moveTo>
                    <a:pt x="0" y="0"/>
                  </a:moveTo>
                  <a:lnTo>
                    <a:pt x="900565" y="0"/>
                  </a:lnTo>
                  <a:lnTo>
                    <a:pt x="900565" y="486924"/>
                  </a:lnTo>
                  <a:lnTo>
                    <a:pt x="0" y="486924"/>
                  </a:lnTo>
                  <a:close/>
                </a:path>
              </a:pathLst>
            </a:custGeom>
            <a:solidFill>
              <a:srgbClr val="FFFFFF"/>
            </a:solidFill>
            <a:ln w="19050" cap="sq">
              <a:solidFill>
                <a:srgbClr val="000000"/>
              </a:solidFill>
              <a:prstDash val="solid"/>
              <a:miter/>
            </a:ln>
          </p:spPr>
        </p:sp>
        <p:sp>
          <p:nvSpPr>
            <p:cNvPr name="TextBox 83" id="83"/>
            <p:cNvSpPr txBox="true"/>
            <p:nvPr/>
          </p:nvSpPr>
          <p:spPr>
            <a:xfrm>
              <a:off x="0" y="-38100"/>
              <a:ext cx="900566" cy="525024"/>
            </a:xfrm>
            <a:prstGeom prst="rect">
              <a:avLst/>
            </a:prstGeom>
          </p:spPr>
          <p:txBody>
            <a:bodyPr anchor="ctr" rtlCol="false" tIns="50800" lIns="50800" bIns="50800" rIns="50800"/>
            <a:lstStyle/>
            <a:p>
              <a:pPr algn="ctr">
                <a:lnSpc>
                  <a:spcPts val="2659"/>
                </a:lnSpc>
                <a:spcBef>
                  <a:spcPct val="0"/>
                </a:spcBef>
              </a:pPr>
            </a:p>
          </p:txBody>
        </p:sp>
      </p:grpSp>
      <p:grpSp>
        <p:nvGrpSpPr>
          <p:cNvPr name="Group 84" id="84"/>
          <p:cNvGrpSpPr/>
          <p:nvPr/>
        </p:nvGrpSpPr>
        <p:grpSpPr>
          <a:xfrm rot="0">
            <a:off x="11294612" y="2994497"/>
            <a:ext cx="695032" cy="695032"/>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7BFF"/>
            </a:solidFill>
            <a:ln w="19050" cap="sq">
              <a:solidFill>
                <a:srgbClr val="000000"/>
              </a:solidFill>
              <a:prstDash val="solid"/>
              <a:miter/>
            </a:ln>
          </p:spPr>
        </p:sp>
        <p:sp>
          <p:nvSpPr>
            <p:cNvPr name="TextBox 86" id="86"/>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7" id="87"/>
          <p:cNvGrpSpPr/>
          <p:nvPr/>
        </p:nvGrpSpPr>
        <p:grpSpPr>
          <a:xfrm rot="0">
            <a:off x="11389941" y="3089827"/>
            <a:ext cx="504373" cy="504373"/>
            <a:chOff x="0" y="0"/>
            <a:chExt cx="812800" cy="812800"/>
          </a:xfrm>
        </p:grpSpPr>
        <p:sp>
          <p:nvSpPr>
            <p:cNvPr name="Freeform 88" id="8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89" id="89"/>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90" id="90"/>
          <p:cNvSpPr txBox="true"/>
          <p:nvPr/>
        </p:nvSpPr>
        <p:spPr>
          <a:xfrm rot="0">
            <a:off x="12242224" y="2994497"/>
            <a:ext cx="2617391" cy="609600"/>
          </a:xfrm>
          <a:prstGeom prst="rect">
            <a:avLst/>
          </a:prstGeom>
        </p:spPr>
        <p:txBody>
          <a:bodyPr anchor="t" rtlCol="false" tIns="0" lIns="0" bIns="0" rIns="0">
            <a:spAutoFit/>
          </a:bodyPr>
          <a:lstStyle/>
          <a:p>
            <a:pPr algn="l">
              <a:lnSpc>
                <a:spcPts val="2400"/>
              </a:lnSpc>
            </a:pPr>
            <a:r>
              <a:rPr lang="en-US" sz="2000" b="true">
                <a:solidFill>
                  <a:srgbClr val="000000"/>
                </a:solidFill>
                <a:latin typeface="Montserrat Semi-Bold"/>
                <a:ea typeface="Montserrat Semi-Bold"/>
                <a:cs typeface="Montserrat Semi-Bold"/>
                <a:sym typeface="Montserrat Semi-Bold"/>
              </a:rPr>
              <a:t>DYNAMIC PRICING OPTIMIZATION</a:t>
            </a:r>
          </a:p>
        </p:txBody>
      </p:sp>
      <p:sp>
        <p:nvSpPr>
          <p:cNvPr name="Freeform 91" id="91"/>
          <p:cNvSpPr/>
          <p:nvPr/>
        </p:nvSpPr>
        <p:spPr>
          <a:xfrm flipH="false" flipV="false" rot="0">
            <a:off x="11547714" y="3230884"/>
            <a:ext cx="188827" cy="222258"/>
          </a:xfrm>
          <a:custGeom>
            <a:avLst/>
            <a:gdLst/>
            <a:ahLst/>
            <a:cxnLst/>
            <a:rect r="r" b="b" t="t" l="l"/>
            <a:pathLst>
              <a:path h="222258" w="188827">
                <a:moveTo>
                  <a:pt x="0" y="0"/>
                </a:moveTo>
                <a:lnTo>
                  <a:pt x="188827" y="0"/>
                </a:lnTo>
                <a:lnTo>
                  <a:pt x="188827" y="222259"/>
                </a:lnTo>
                <a:lnTo>
                  <a:pt x="0" y="22225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2" id="92"/>
          <p:cNvSpPr txBox="true"/>
          <p:nvPr/>
        </p:nvSpPr>
        <p:spPr>
          <a:xfrm rot="0">
            <a:off x="12118559" y="3608714"/>
            <a:ext cx="2748578" cy="1004747"/>
          </a:xfrm>
          <a:prstGeom prst="rect">
            <a:avLst/>
          </a:prstGeom>
        </p:spPr>
        <p:txBody>
          <a:bodyPr anchor="t" rtlCol="false" tIns="0" lIns="0" bIns="0" rIns="0">
            <a:spAutoFit/>
          </a:bodyPr>
          <a:lstStyle/>
          <a:p>
            <a:pPr algn="l">
              <a:lnSpc>
                <a:spcPts val="2689"/>
              </a:lnSpc>
            </a:pPr>
            <a:r>
              <a:rPr lang="en-US" sz="1920">
                <a:solidFill>
                  <a:srgbClr val="000000"/>
                </a:solidFill>
                <a:latin typeface="Montserrat"/>
                <a:ea typeface="Montserrat"/>
                <a:cs typeface="Montserrat"/>
                <a:sym typeface="Montserrat"/>
              </a:rPr>
              <a:t>Maximize revenue by adapting prices based on demand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7023" y="2224450"/>
            <a:ext cx="13333954" cy="5349881"/>
            <a:chOff x="0" y="0"/>
            <a:chExt cx="3511823" cy="1409022"/>
          </a:xfrm>
        </p:grpSpPr>
        <p:sp>
          <p:nvSpPr>
            <p:cNvPr name="Freeform 3" id="3"/>
            <p:cNvSpPr/>
            <p:nvPr/>
          </p:nvSpPr>
          <p:spPr>
            <a:xfrm flipH="false" flipV="false" rot="0">
              <a:off x="0" y="0"/>
              <a:ext cx="3511823" cy="1409022"/>
            </a:xfrm>
            <a:custGeom>
              <a:avLst/>
              <a:gdLst/>
              <a:ahLst/>
              <a:cxnLst/>
              <a:rect r="r" b="b" t="t" l="l"/>
              <a:pathLst>
                <a:path h="1409022" w="3511823">
                  <a:moveTo>
                    <a:pt x="22644" y="0"/>
                  </a:moveTo>
                  <a:lnTo>
                    <a:pt x="3489179" y="0"/>
                  </a:lnTo>
                  <a:cubicBezTo>
                    <a:pt x="3501685" y="0"/>
                    <a:pt x="3511823" y="10138"/>
                    <a:pt x="3511823" y="22644"/>
                  </a:cubicBezTo>
                  <a:lnTo>
                    <a:pt x="3511823" y="1386378"/>
                  </a:lnTo>
                  <a:cubicBezTo>
                    <a:pt x="3511823" y="1398884"/>
                    <a:pt x="3501685" y="1409022"/>
                    <a:pt x="3489179" y="1409022"/>
                  </a:cubicBezTo>
                  <a:lnTo>
                    <a:pt x="22644" y="1409022"/>
                  </a:lnTo>
                  <a:cubicBezTo>
                    <a:pt x="10138" y="1409022"/>
                    <a:pt x="0" y="1398884"/>
                    <a:pt x="0" y="1386378"/>
                  </a:cubicBezTo>
                  <a:lnTo>
                    <a:pt x="0" y="22644"/>
                  </a:lnTo>
                  <a:cubicBezTo>
                    <a:pt x="0" y="10138"/>
                    <a:pt x="10138" y="0"/>
                    <a:pt x="22644" y="0"/>
                  </a:cubicBezTo>
                  <a:close/>
                </a:path>
              </a:pathLst>
            </a:custGeom>
            <a:solidFill>
              <a:srgbClr val="FFFFFF"/>
            </a:solidFill>
            <a:ln w="19050" cap="rnd">
              <a:solidFill>
                <a:srgbClr val="000000"/>
              </a:solidFill>
              <a:prstDash val="solid"/>
              <a:round/>
            </a:ln>
          </p:spPr>
        </p:sp>
        <p:sp>
          <p:nvSpPr>
            <p:cNvPr name="TextBox 4" id="4"/>
            <p:cNvSpPr txBox="true"/>
            <p:nvPr/>
          </p:nvSpPr>
          <p:spPr>
            <a:xfrm>
              <a:off x="0" y="-38100"/>
              <a:ext cx="3511823" cy="1447122"/>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19623" y="8243772"/>
            <a:ext cx="4114800" cy="1759803"/>
          </a:xfrm>
          <a:custGeom>
            <a:avLst/>
            <a:gdLst/>
            <a:ahLst/>
            <a:cxnLst/>
            <a:rect r="r" b="b" t="t" l="l"/>
            <a:pathLst>
              <a:path h="1759803" w="4114800">
                <a:moveTo>
                  <a:pt x="0" y="0"/>
                </a:moveTo>
                <a:lnTo>
                  <a:pt x="4114800" y="0"/>
                </a:lnTo>
                <a:lnTo>
                  <a:pt x="4114800" y="1759803"/>
                </a:lnTo>
                <a:lnTo>
                  <a:pt x="0" y="1759803"/>
                </a:lnTo>
                <a:lnTo>
                  <a:pt x="0" y="0"/>
                </a:lnTo>
                <a:close/>
              </a:path>
            </a:pathLst>
          </a:custGeom>
          <a:blipFill>
            <a:blip r:embed="rId2">
              <a:extLst>
                <a:ext uri="{96DAC541-7B7A-43D3-8B79-37D633B846F1}">
                  <asvg:svgBlip xmlns:asvg="http://schemas.microsoft.com/office/drawing/2016/SVG/main" r:embed="rId3"/>
                </a:ext>
              </a:extLst>
            </a:blip>
            <a:stretch>
              <a:fillRect l="0" t="0" r="0" b="-133821"/>
            </a:stretch>
          </a:blipFill>
        </p:spPr>
      </p:sp>
      <p:sp>
        <p:nvSpPr>
          <p:cNvPr name="Freeform 6" id="6"/>
          <p:cNvSpPr/>
          <p:nvPr/>
        </p:nvSpPr>
        <p:spPr>
          <a:xfrm flipH="false" flipV="false" rot="0">
            <a:off x="4854709" y="8243772"/>
            <a:ext cx="4114800" cy="1759803"/>
          </a:xfrm>
          <a:custGeom>
            <a:avLst/>
            <a:gdLst/>
            <a:ahLst/>
            <a:cxnLst/>
            <a:rect r="r" b="b" t="t" l="l"/>
            <a:pathLst>
              <a:path h="1759803" w="4114800">
                <a:moveTo>
                  <a:pt x="0" y="0"/>
                </a:moveTo>
                <a:lnTo>
                  <a:pt x="4114800" y="0"/>
                </a:lnTo>
                <a:lnTo>
                  <a:pt x="4114800" y="1759803"/>
                </a:lnTo>
                <a:lnTo>
                  <a:pt x="0" y="1759803"/>
                </a:lnTo>
                <a:lnTo>
                  <a:pt x="0" y="0"/>
                </a:lnTo>
                <a:close/>
              </a:path>
            </a:pathLst>
          </a:custGeom>
          <a:blipFill>
            <a:blip r:embed="rId2">
              <a:extLst>
                <a:ext uri="{96DAC541-7B7A-43D3-8B79-37D633B846F1}">
                  <asvg:svgBlip xmlns:asvg="http://schemas.microsoft.com/office/drawing/2016/SVG/main" r:embed="rId3"/>
                </a:ext>
              </a:extLst>
            </a:blip>
            <a:stretch>
              <a:fillRect l="0" t="0" r="0" b="-133821"/>
            </a:stretch>
          </a:blipFill>
        </p:spPr>
      </p:sp>
      <p:sp>
        <p:nvSpPr>
          <p:cNvPr name="Freeform 7" id="7"/>
          <p:cNvSpPr/>
          <p:nvPr/>
        </p:nvSpPr>
        <p:spPr>
          <a:xfrm flipH="false" flipV="false" rot="0">
            <a:off x="9289795" y="8243772"/>
            <a:ext cx="4114800" cy="1759803"/>
          </a:xfrm>
          <a:custGeom>
            <a:avLst/>
            <a:gdLst/>
            <a:ahLst/>
            <a:cxnLst/>
            <a:rect r="r" b="b" t="t" l="l"/>
            <a:pathLst>
              <a:path h="1759803" w="4114800">
                <a:moveTo>
                  <a:pt x="0" y="0"/>
                </a:moveTo>
                <a:lnTo>
                  <a:pt x="4114800" y="0"/>
                </a:lnTo>
                <a:lnTo>
                  <a:pt x="4114800" y="1759803"/>
                </a:lnTo>
                <a:lnTo>
                  <a:pt x="0" y="1759803"/>
                </a:lnTo>
                <a:lnTo>
                  <a:pt x="0" y="0"/>
                </a:lnTo>
                <a:close/>
              </a:path>
            </a:pathLst>
          </a:custGeom>
          <a:blipFill>
            <a:blip r:embed="rId2">
              <a:extLst>
                <a:ext uri="{96DAC541-7B7A-43D3-8B79-37D633B846F1}">
                  <asvg:svgBlip xmlns:asvg="http://schemas.microsoft.com/office/drawing/2016/SVG/main" r:embed="rId3"/>
                </a:ext>
              </a:extLst>
            </a:blip>
            <a:stretch>
              <a:fillRect l="0" t="0" r="0" b="-133821"/>
            </a:stretch>
          </a:blipFill>
        </p:spPr>
      </p:sp>
      <p:sp>
        <p:nvSpPr>
          <p:cNvPr name="Freeform 8" id="8"/>
          <p:cNvSpPr/>
          <p:nvPr/>
        </p:nvSpPr>
        <p:spPr>
          <a:xfrm flipH="false" flipV="false" rot="0">
            <a:off x="13724880" y="8243772"/>
            <a:ext cx="4114800" cy="1759803"/>
          </a:xfrm>
          <a:custGeom>
            <a:avLst/>
            <a:gdLst/>
            <a:ahLst/>
            <a:cxnLst/>
            <a:rect r="r" b="b" t="t" l="l"/>
            <a:pathLst>
              <a:path h="1759803" w="4114800">
                <a:moveTo>
                  <a:pt x="0" y="0"/>
                </a:moveTo>
                <a:lnTo>
                  <a:pt x="4114800" y="0"/>
                </a:lnTo>
                <a:lnTo>
                  <a:pt x="4114800" y="1759803"/>
                </a:lnTo>
                <a:lnTo>
                  <a:pt x="0" y="1759803"/>
                </a:lnTo>
                <a:lnTo>
                  <a:pt x="0" y="0"/>
                </a:lnTo>
                <a:close/>
              </a:path>
            </a:pathLst>
          </a:custGeom>
          <a:blipFill>
            <a:blip r:embed="rId2">
              <a:extLst>
                <a:ext uri="{96DAC541-7B7A-43D3-8B79-37D633B846F1}">
                  <asvg:svgBlip xmlns:asvg="http://schemas.microsoft.com/office/drawing/2016/SVG/main" r:embed="rId3"/>
                </a:ext>
              </a:extLst>
            </a:blip>
            <a:stretch>
              <a:fillRect l="0" t="0" r="0" b="-133821"/>
            </a:stretch>
          </a:blipFill>
        </p:spPr>
      </p:sp>
      <p:grpSp>
        <p:nvGrpSpPr>
          <p:cNvPr name="Group 9" id="9"/>
          <p:cNvGrpSpPr/>
          <p:nvPr/>
        </p:nvGrpSpPr>
        <p:grpSpPr>
          <a:xfrm rot="0">
            <a:off x="2477023" y="7739286"/>
            <a:ext cx="13333954" cy="733555"/>
            <a:chOff x="0" y="0"/>
            <a:chExt cx="3511823" cy="193200"/>
          </a:xfrm>
        </p:grpSpPr>
        <p:sp>
          <p:nvSpPr>
            <p:cNvPr name="Freeform 10" id="10"/>
            <p:cNvSpPr/>
            <p:nvPr/>
          </p:nvSpPr>
          <p:spPr>
            <a:xfrm flipH="false" flipV="false" rot="0">
              <a:off x="0" y="0"/>
              <a:ext cx="3511823" cy="193200"/>
            </a:xfrm>
            <a:custGeom>
              <a:avLst/>
              <a:gdLst/>
              <a:ahLst/>
              <a:cxnLst/>
              <a:rect r="r" b="b" t="t" l="l"/>
              <a:pathLst>
                <a:path h="193200" w="3511823">
                  <a:moveTo>
                    <a:pt x="0" y="0"/>
                  </a:moveTo>
                  <a:lnTo>
                    <a:pt x="3511823" y="0"/>
                  </a:lnTo>
                  <a:lnTo>
                    <a:pt x="3511823" y="193200"/>
                  </a:lnTo>
                  <a:lnTo>
                    <a:pt x="0" y="193200"/>
                  </a:lnTo>
                  <a:close/>
                </a:path>
              </a:pathLst>
            </a:custGeom>
            <a:solidFill>
              <a:srgbClr val="FED101"/>
            </a:solidFill>
            <a:ln w="19050" cap="sq">
              <a:solidFill>
                <a:srgbClr val="000000"/>
              </a:solidFill>
              <a:prstDash val="solid"/>
              <a:miter/>
            </a:ln>
          </p:spPr>
        </p:sp>
        <p:sp>
          <p:nvSpPr>
            <p:cNvPr name="TextBox 11" id="11"/>
            <p:cNvSpPr txBox="true"/>
            <p:nvPr/>
          </p:nvSpPr>
          <p:spPr>
            <a:xfrm>
              <a:off x="0" y="-38100"/>
              <a:ext cx="3511823"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5180404" y="2634742"/>
            <a:ext cx="272615" cy="4496063"/>
            <a:chOff x="0" y="0"/>
            <a:chExt cx="71800" cy="1184148"/>
          </a:xfrm>
        </p:grpSpPr>
        <p:sp>
          <p:nvSpPr>
            <p:cNvPr name="Freeform 13" id="13"/>
            <p:cNvSpPr/>
            <p:nvPr/>
          </p:nvSpPr>
          <p:spPr>
            <a:xfrm flipH="false" flipV="false" rot="0">
              <a:off x="0" y="0"/>
              <a:ext cx="71800" cy="1184148"/>
            </a:xfrm>
            <a:custGeom>
              <a:avLst/>
              <a:gdLst/>
              <a:ahLst/>
              <a:cxnLst/>
              <a:rect r="r" b="b" t="t" l="l"/>
              <a:pathLst>
                <a:path h="1184148" w="71800">
                  <a:moveTo>
                    <a:pt x="0" y="0"/>
                  </a:moveTo>
                  <a:lnTo>
                    <a:pt x="71800" y="0"/>
                  </a:lnTo>
                  <a:lnTo>
                    <a:pt x="71800" y="1184148"/>
                  </a:lnTo>
                  <a:lnTo>
                    <a:pt x="0" y="1184148"/>
                  </a:lnTo>
                  <a:close/>
                </a:path>
              </a:pathLst>
            </a:custGeom>
            <a:solidFill>
              <a:srgbClr val="8C7BFF"/>
            </a:solidFill>
            <a:ln w="19050" cap="sq">
              <a:solidFill>
                <a:srgbClr val="000000"/>
              </a:solidFill>
              <a:prstDash val="solid"/>
              <a:miter/>
            </a:ln>
          </p:spPr>
        </p:sp>
        <p:sp>
          <p:nvSpPr>
            <p:cNvPr name="TextBox 14" id="14"/>
            <p:cNvSpPr txBox="true"/>
            <p:nvPr/>
          </p:nvSpPr>
          <p:spPr>
            <a:xfrm>
              <a:off x="0" y="-38100"/>
              <a:ext cx="71800" cy="1222248"/>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5180404" y="5950922"/>
            <a:ext cx="272615" cy="1179882"/>
            <a:chOff x="0" y="0"/>
            <a:chExt cx="71800" cy="310751"/>
          </a:xfrm>
        </p:grpSpPr>
        <p:sp>
          <p:nvSpPr>
            <p:cNvPr name="Freeform 16" id="16"/>
            <p:cNvSpPr/>
            <p:nvPr/>
          </p:nvSpPr>
          <p:spPr>
            <a:xfrm flipH="false" flipV="false" rot="0">
              <a:off x="0" y="0"/>
              <a:ext cx="71800" cy="310751"/>
            </a:xfrm>
            <a:custGeom>
              <a:avLst/>
              <a:gdLst/>
              <a:ahLst/>
              <a:cxnLst/>
              <a:rect r="r" b="b" t="t" l="l"/>
              <a:pathLst>
                <a:path h="310751" w="71800">
                  <a:moveTo>
                    <a:pt x="0" y="0"/>
                  </a:moveTo>
                  <a:lnTo>
                    <a:pt x="71800" y="0"/>
                  </a:lnTo>
                  <a:lnTo>
                    <a:pt x="71800" y="310751"/>
                  </a:lnTo>
                  <a:lnTo>
                    <a:pt x="0" y="310751"/>
                  </a:lnTo>
                  <a:close/>
                </a:path>
              </a:pathLst>
            </a:custGeom>
            <a:solidFill>
              <a:srgbClr val="FF7DCE"/>
            </a:solidFill>
            <a:ln w="19050" cap="sq">
              <a:solidFill>
                <a:srgbClr val="000000"/>
              </a:solidFill>
              <a:prstDash val="solid"/>
              <a:miter/>
            </a:ln>
          </p:spPr>
        </p:sp>
        <p:sp>
          <p:nvSpPr>
            <p:cNvPr name="TextBox 17" id="17"/>
            <p:cNvSpPr txBox="true"/>
            <p:nvPr/>
          </p:nvSpPr>
          <p:spPr>
            <a:xfrm>
              <a:off x="0" y="-38100"/>
              <a:ext cx="71800" cy="348851"/>
            </a:xfrm>
            <a:prstGeom prst="rect">
              <a:avLst/>
            </a:prstGeom>
          </p:spPr>
          <p:txBody>
            <a:bodyPr anchor="ctr" rtlCol="false" tIns="50800" lIns="50800" bIns="50800" rIns="50800"/>
            <a:lstStyle/>
            <a:p>
              <a:pPr algn="ctr">
                <a:lnSpc>
                  <a:spcPts val="2659"/>
                </a:lnSpc>
                <a:spcBef>
                  <a:spcPct val="0"/>
                </a:spcBef>
              </a:pPr>
            </a:p>
          </p:txBody>
        </p:sp>
      </p:grpSp>
      <p:sp>
        <p:nvSpPr>
          <p:cNvPr name="Freeform 18" id="18"/>
          <p:cNvSpPr/>
          <p:nvPr/>
        </p:nvSpPr>
        <p:spPr>
          <a:xfrm flipH="false" flipV="false" rot="0">
            <a:off x="419623" y="39331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2">
              <a:extLst>
                <a:ext uri="{96DAC541-7B7A-43D3-8B79-37D633B846F1}">
                  <asvg:svgBlip xmlns:asvg="http://schemas.microsoft.com/office/drawing/2016/SVG/main" r:embed="rId3"/>
                </a:ext>
              </a:extLst>
            </a:blip>
            <a:stretch>
              <a:fillRect l="0" t="0" r="0" b="-133821"/>
            </a:stretch>
          </a:blipFill>
        </p:spPr>
      </p:sp>
      <p:sp>
        <p:nvSpPr>
          <p:cNvPr name="Freeform 19" id="19"/>
          <p:cNvSpPr/>
          <p:nvPr/>
        </p:nvSpPr>
        <p:spPr>
          <a:xfrm flipH="false" flipV="false" rot="0">
            <a:off x="419623" y="2386251"/>
            <a:ext cx="1704332" cy="1692288"/>
          </a:xfrm>
          <a:custGeom>
            <a:avLst/>
            <a:gdLst/>
            <a:ahLst/>
            <a:cxnLst/>
            <a:rect r="r" b="b" t="t" l="l"/>
            <a:pathLst>
              <a:path h="1692288" w="1704332">
                <a:moveTo>
                  <a:pt x="0" y="0"/>
                </a:moveTo>
                <a:lnTo>
                  <a:pt x="1704332" y="0"/>
                </a:lnTo>
                <a:lnTo>
                  <a:pt x="1704332" y="1692289"/>
                </a:lnTo>
                <a:lnTo>
                  <a:pt x="0" y="1692289"/>
                </a:lnTo>
                <a:lnTo>
                  <a:pt x="0" y="0"/>
                </a:lnTo>
                <a:close/>
              </a:path>
            </a:pathLst>
          </a:custGeom>
          <a:blipFill>
            <a:blip r:embed="rId2">
              <a:extLst>
                <a:ext uri="{96DAC541-7B7A-43D3-8B79-37D633B846F1}">
                  <asvg:svgBlip xmlns:asvg="http://schemas.microsoft.com/office/drawing/2016/SVG/main" r:embed="rId3"/>
                </a:ext>
              </a:extLst>
            </a:blip>
            <a:stretch>
              <a:fillRect l="0" t="0" r="-141431" b="-143150"/>
            </a:stretch>
          </a:blipFill>
        </p:spPr>
      </p:sp>
      <p:sp>
        <p:nvSpPr>
          <p:cNvPr name="Freeform 20" id="20"/>
          <p:cNvSpPr/>
          <p:nvPr/>
        </p:nvSpPr>
        <p:spPr>
          <a:xfrm flipH="false" flipV="false" rot="0">
            <a:off x="16135348" y="2403095"/>
            <a:ext cx="1704332" cy="1692288"/>
          </a:xfrm>
          <a:custGeom>
            <a:avLst/>
            <a:gdLst/>
            <a:ahLst/>
            <a:cxnLst/>
            <a:rect r="r" b="b" t="t" l="l"/>
            <a:pathLst>
              <a:path h="1692288" w="1704332">
                <a:moveTo>
                  <a:pt x="0" y="0"/>
                </a:moveTo>
                <a:lnTo>
                  <a:pt x="1704332" y="0"/>
                </a:lnTo>
                <a:lnTo>
                  <a:pt x="1704332" y="1692289"/>
                </a:lnTo>
                <a:lnTo>
                  <a:pt x="0" y="1692289"/>
                </a:lnTo>
                <a:lnTo>
                  <a:pt x="0" y="0"/>
                </a:lnTo>
                <a:close/>
              </a:path>
            </a:pathLst>
          </a:custGeom>
          <a:blipFill>
            <a:blip r:embed="rId2">
              <a:extLst>
                <a:ext uri="{96DAC541-7B7A-43D3-8B79-37D633B846F1}">
                  <asvg:svgBlip xmlns:asvg="http://schemas.microsoft.com/office/drawing/2016/SVG/main" r:embed="rId3"/>
                </a:ext>
              </a:extLst>
            </a:blip>
            <a:stretch>
              <a:fillRect l="0" t="0" r="-141431" b="-143150"/>
            </a:stretch>
          </a:blipFill>
        </p:spPr>
      </p:sp>
      <p:sp>
        <p:nvSpPr>
          <p:cNvPr name="Freeform 21" id="21"/>
          <p:cNvSpPr/>
          <p:nvPr/>
        </p:nvSpPr>
        <p:spPr>
          <a:xfrm flipH="false" flipV="false" rot="0">
            <a:off x="419623" y="4335197"/>
            <a:ext cx="1704332" cy="1692288"/>
          </a:xfrm>
          <a:custGeom>
            <a:avLst/>
            <a:gdLst/>
            <a:ahLst/>
            <a:cxnLst/>
            <a:rect r="r" b="b" t="t" l="l"/>
            <a:pathLst>
              <a:path h="1692288" w="1704332">
                <a:moveTo>
                  <a:pt x="0" y="0"/>
                </a:moveTo>
                <a:lnTo>
                  <a:pt x="1704332" y="0"/>
                </a:lnTo>
                <a:lnTo>
                  <a:pt x="1704332" y="1692288"/>
                </a:lnTo>
                <a:lnTo>
                  <a:pt x="0" y="1692288"/>
                </a:lnTo>
                <a:lnTo>
                  <a:pt x="0" y="0"/>
                </a:lnTo>
                <a:close/>
              </a:path>
            </a:pathLst>
          </a:custGeom>
          <a:blipFill>
            <a:blip r:embed="rId2">
              <a:extLst>
                <a:ext uri="{96DAC541-7B7A-43D3-8B79-37D633B846F1}">
                  <asvg:svgBlip xmlns:asvg="http://schemas.microsoft.com/office/drawing/2016/SVG/main" r:embed="rId3"/>
                </a:ext>
              </a:extLst>
            </a:blip>
            <a:stretch>
              <a:fillRect l="0" t="0" r="-141431" b="-143150"/>
            </a:stretch>
          </a:blipFill>
        </p:spPr>
      </p:sp>
      <p:sp>
        <p:nvSpPr>
          <p:cNvPr name="Freeform 22" id="22"/>
          <p:cNvSpPr/>
          <p:nvPr/>
        </p:nvSpPr>
        <p:spPr>
          <a:xfrm flipH="false" flipV="false" rot="0">
            <a:off x="16135348" y="4352041"/>
            <a:ext cx="1704332" cy="1692288"/>
          </a:xfrm>
          <a:custGeom>
            <a:avLst/>
            <a:gdLst/>
            <a:ahLst/>
            <a:cxnLst/>
            <a:rect r="r" b="b" t="t" l="l"/>
            <a:pathLst>
              <a:path h="1692288" w="1704332">
                <a:moveTo>
                  <a:pt x="0" y="0"/>
                </a:moveTo>
                <a:lnTo>
                  <a:pt x="1704332" y="0"/>
                </a:lnTo>
                <a:lnTo>
                  <a:pt x="1704332" y="1692288"/>
                </a:lnTo>
                <a:lnTo>
                  <a:pt x="0" y="1692288"/>
                </a:lnTo>
                <a:lnTo>
                  <a:pt x="0" y="0"/>
                </a:lnTo>
                <a:close/>
              </a:path>
            </a:pathLst>
          </a:custGeom>
          <a:blipFill>
            <a:blip r:embed="rId2">
              <a:extLst>
                <a:ext uri="{96DAC541-7B7A-43D3-8B79-37D633B846F1}">
                  <asvg:svgBlip xmlns:asvg="http://schemas.microsoft.com/office/drawing/2016/SVG/main" r:embed="rId3"/>
                </a:ext>
              </a:extLst>
            </a:blip>
            <a:stretch>
              <a:fillRect l="0" t="0" r="-141431" b="-143150"/>
            </a:stretch>
          </a:blipFill>
        </p:spPr>
      </p:sp>
      <p:sp>
        <p:nvSpPr>
          <p:cNvPr name="Freeform 23" id="23"/>
          <p:cNvSpPr/>
          <p:nvPr/>
        </p:nvSpPr>
        <p:spPr>
          <a:xfrm flipH="false" flipV="false" rot="0">
            <a:off x="419623" y="6284660"/>
            <a:ext cx="1704332" cy="1692288"/>
          </a:xfrm>
          <a:custGeom>
            <a:avLst/>
            <a:gdLst/>
            <a:ahLst/>
            <a:cxnLst/>
            <a:rect r="r" b="b" t="t" l="l"/>
            <a:pathLst>
              <a:path h="1692288" w="1704332">
                <a:moveTo>
                  <a:pt x="0" y="0"/>
                </a:moveTo>
                <a:lnTo>
                  <a:pt x="1704332" y="0"/>
                </a:lnTo>
                <a:lnTo>
                  <a:pt x="1704332" y="1692289"/>
                </a:lnTo>
                <a:lnTo>
                  <a:pt x="0" y="1692289"/>
                </a:lnTo>
                <a:lnTo>
                  <a:pt x="0" y="0"/>
                </a:lnTo>
                <a:close/>
              </a:path>
            </a:pathLst>
          </a:custGeom>
          <a:blipFill>
            <a:blip r:embed="rId2">
              <a:extLst>
                <a:ext uri="{96DAC541-7B7A-43D3-8B79-37D633B846F1}">
                  <asvg:svgBlip xmlns:asvg="http://schemas.microsoft.com/office/drawing/2016/SVG/main" r:embed="rId3"/>
                </a:ext>
              </a:extLst>
            </a:blip>
            <a:stretch>
              <a:fillRect l="0" t="0" r="-141431" b="-143150"/>
            </a:stretch>
          </a:blipFill>
        </p:spPr>
      </p:sp>
      <p:sp>
        <p:nvSpPr>
          <p:cNvPr name="Freeform 24" id="24"/>
          <p:cNvSpPr/>
          <p:nvPr/>
        </p:nvSpPr>
        <p:spPr>
          <a:xfrm flipH="false" flipV="false" rot="0">
            <a:off x="16135348" y="6301504"/>
            <a:ext cx="1704332" cy="1692288"/>
          </a:xfrm>
          <a:custGeom>
            <a:avLst/>
            <a:gdLst/>
            <a:ahLst/>
            <a:cxnLst/>
            <a:rect r="r" b="b" t="t" l="l"/>
            <a:pathLst>
              <a:path h="1692288" w="1704332">
                <a:moveTo>
                  <a:pt x="0" y="0"/>
                </a:moveTo>
                <a:lnTo>
                  <a:pt x="1704332" y="0"/>
                </a:lnTo>
                <a:lnTo>
                  <a:pt x="1704332" y="1692288"/>
                </a:lnTo>
                <a:lnTo>
                  <a:pt x="0" y="1692288"/>
                </a:lnTo>
                <a:lnTo>
                  <a:pt x="0" y="0"/>
                </a:lnTo>
                <a:close/>
              </a:path>
            </a:pathLst>
          </a:custGeom>
          <a:blipFill>
            <a:blip r:embed="rId2">
              <a:extLst>
                <a:ext uri="{96DAC541-7B7A-43D3-8B79-37D633B846F1}">
                  <asvg:svgBlip xmlns:asvg="http://schemas.microsoft.com/office/drawing/2016/SVG/main" r:embed="rId3"/>
                </a:ext>
              </a:extLst>
            </a:blip>
            <a:stretch>
              <a:fillRect l="0" t="0" r="-141431" b="-143150"/>
            </a:stretch>
          </a:blipFill>
        </p:spPr>
      </p:sp>
      <p:sp>
        <p:nvSpPr>
          <p:cNvPr name="Freeform 25" id="25"/>
          <p:cNvSpPr/>
          <p:nvPr/>
        </p:nvSpPr>
        <p:spPr>
          <a:xfrm flipH="false" flipV="false" rot="0">
            <a:off x="4854709" y="39331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2">
              <a:extLst>
                <a:ext uri="{96DAC541-7B7A-43D3-8B79-37D633B846F1}">
                  <asvg:svgBlip xmlns:asvg="http://schemas.microsoft.com/office/drawing/2016/SVG/main" r:embed="rId3"/>
                </a:ext>
              </a:extLst>
            </a:blip>
            <a:stretch>
              <a:fillRect l="0" t="0" r="0" b="-133821"/>
            </a:stretch>
          </a:blipFill>
        </p:spPr>
      </p:sp>
      <p:sp>
        <p:nvSpPr>
          <p:cNvPr name="Freeform 26" id="26"/>
          <p:cNvSpPr/>
          <p:nvPr/>
        </p:nvSpPr>
        <p:spPr>
          <a:xfrm flipH="false" flipV="false" rot="0">
            <a:off x="9289795" y="39331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2">
              <a:extLst>
                <a:ext uri="{96DAC541-7B7A-43D3-8B79-37D633B846F1}">
                  <asvg:svgBlip xmlns:asvg="http://schemas.microsoft.com/office/drawing/2016/SVG/main" r:embed="rId3"/>
                </a:ext>
              </a:extLst>
            </a:blip>
            <a:stretch>
              <a:fillRect l="0" t="0" r="0" b="-133821"/>
            </a:stretch>
          </a:blipFill>
        </p:spPr>
      </p:sp>
      <p:sp>
        <p:nvSpPr>
          <p:cNvPr name="Freeform 27" id="27"/>
          <p:cNvSpPr/>
          <p:nvPr/>
        </p:nvSpPr>
        <p:spPr>
          <a:xfrm flipH="false" flipV="false" rot="0">
            <a:off x="13724880" y="39331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2">
              <a:extLst>
                <a:ext uri="{96DAC541-7B7A-43D3-8B79-37D633B846F1}">
                  <asvg:svgBlip xmlns:asvg="http://schemas.microsoft.com/office/drawing/2016/SVG/main" r:embed="rId3"/>
                </a:ext>
              </a:extLst>
            </a:blip>
            <a:stretch>
              <a:fillRect l="0" t="0" r="0" b="-133821"/>
            </a:stretch>
          </a:blipFill>
        </p:spPr>
      </p:sp>
      <p:grpSp>
        <p:nvGrpSpPr>
          <p:cNvPr name="Group 28" id="28"/>
          <p:cNvGrpSpPr/>
          <p:nvPr/>
        </p:nvGrpSpPr>
        <p:grpSpPr>
          <a:xfrm rot="0">
            <a:off x="6796730" y="1814159"/>
            <a:ext cx="4839386" cy="820583"/>
            <a:chOff x="0" y="0"/>
            <a:chExt cx="1274571" cy="216121"/>
          </a:xfrm>
        </p:grpSpPr>
        <p:sp>
          <p:nvSpPr>
            <p:cNvPr name="Freeform 29" id="29"/>
            <p:cNvSpPr/>
            <p:nvPr/>
          </p:nvSpPr>
          <p:spPr>
            <a:xfrm flipH="false" flipV="false" rot="0">
              <a:off x="0" y="0"/>
              <a:ext cx="1274571" cy="216121"/>
            </a:xfrm>
            <a:custGeom>
              <a:avLst/>
              <a:gdLst/>
              <a:ahLst/>
              <a:cxnLst/>
              <a:rect r="r" b="b" t="t" l="l"/>
              <a:pathLst>
                <a:path h="216121" w="1274571">
                  <a:moveTo>
                    <a:pt x="30396" y="0"/>
                  </a:moveTo>
                  <a:lnTo>
                    <a:pt x="1244175" y="0"/>
                  </a:lnTo>
                  <a:cubicBezTo>
                    <a:pt x="1252236" y="0"/>
                    <a:pt x="1259968" y="3202"/>
                    <a:pt x="1265668" y="8903"/>
                  </a:cubicBezTo>
                  <a:cubicBezTo>
                    <a:pt x="1271368" y="14603"/>
                    <a:pt x="1274571" y="22334"/>
                    <a:pt x="1274571" y="30396"/>
                  </a:cubicBezTo>
                  <a:lnTo>
                    <a:pt x="1274571" y="185725"/>
                  </a:lnTo>
                  <a:cubicBezTo>
                    <a:pt x="1274571" y="202512"/>
                    <a:pt x="1260962" y="216121"/>
                    <a:pt x="1244175" y="216121"/>
                  </a:cubicBezTo>
                  <a:lnTo>
                    <a:pt x="30396" y="216121"/>
                  </a:lnTo>
                  <a:cubicBezTo>
                    <a:pt x="22334" y="216121"/>
                    <a:pt x="14603" y="212918"/>
                    <a:pt x="8903" y="207218"/>
                  </a:cubicBezTo>
                  <a:cubicBezTo>
                    <a:pt x="3202" y="201518"/>
                    <a:pt x="0" y="193786"/>
                    <a:pt x="0" y="185725"/>
                  </a:cubicBezTo>
                  <a:lnTo>
                    <a:pt x="0" y="30396"/>
                  </a:lnTo>
                  <a:cubicBezTo>
                    <a:pt x="0" y="22334"/>
                    <a:pt x="3202" y="14603"/>
                    <a:pt x="8903" y="8903"/>
                  </a:cubicBezTo>
                  <a:cubicBezTo>
                    <a:pt x="14603" y="3202"/>
                    <a:pt x="22334" y="0"/>
                    <a:pt x="30396" y="0"/>
                  </a:cubicBezTo>
                  <a:close/>
                </a:path>
              </a:pathLst>
            </a:custGeom>
            <a:solidFill>
              <a:srgbClr val="FCB503"/>
            </a:solidFill>
            <a:ln w="19050" cap="sq">
              <a:solidFill>
                <a:srgbClr val="000000"/>
              </a:solidFill>
              <a:prstDash val="solid"/>
              <a:miter/>
            </a:ln>
          </p:spPr>
        </p:sp>
        <p:sp>
          <p:nvSpPr>
            <p:cNvPr name="TextBox 30" id="30"/>
            <p:cNvSpPr txBox="true"/>
            <p:nvPr/>
          </p:nvSpPr>
          <p:spPr>
            <a:xfrm>
              <a:off x="0" y="-38100"/>
              <a:ext cx="1274571" cy="254221"/>
            </a:xfrm>
            <a:prstGeom prst="rect">
              <a:avLst/>
            </a:prstGeom>
          </p:spPr>
          <p:txBody>
            <a:bodyPr anchor="ctr" rtlCol="false" tIns="50800" lIns="50800" bIns="50800" rIns="50800"/>
            <a:lstStyle/>
            <a:p>
              <a:pPr algn="ctr">
                <a:lnSpc>
                  <a:spcPts val="2659"/>
                </a:lnSpc>
                <a:spcBef>
                  <a:spcPct val="0"/>
                </a:spcBef>
              </a:pPr>
            </a:p>
          </p:txBody>
        </p:sp>
      </p:grpSp>
      <p:sp>
        <p:nvSpPr>
          <p:cNvPr name="TextBox 31" id="31"/>
          <p:cNvSpPr txBox="true"/>
          <p:nvPr/>
        </p:nvSpPr>
        <p:spPr>
          <a:xfrm rot="0">
            <a:off x="3819460" y="3396304"/>
            <a:ext cx="10591688" cy="2283393"/>
          </a:xfrm>
          <a:prstGeom prst="rect">
            <a:avLst/>
          </a:prstGeom>
        </p:spPr>
        <p:txBody>
          <a:bodyPr anchor="t" rtlCol="false" tIns="0" lIns="0" bIns="0" rIns="0">
            <a:spAutoFit/>
          </a:bodyPr>
          <a:lstStyle/>
          <a:p>
            <a:pPr algn="ctr" marL="0" indent="0" lvl="0">
              <a:lnSpc>
                <a:spcPts val="17146"/>
              </a:lnSpc>
              <a:spcBef>
                <a:spcPct val="0"/>
              </a:spcBef>
            </a:pPr>
            <a:r>
              <a:rPr lang="en-US" sz="17146">
                <a:solidFill>
                  <a:srgbClr val="000000"/>
                </a:solidFill>
                <a:latin typeface="Bernoru Condensed"/>
                <a:ea typeface="Bernoru Condensed"/>
                <a:cs typeface="Bernoru Condensed"/>
                <a:sym typeface="Bernoru Condensed"/>
              </a:rPr>
              <a:t>THANK YOU</a:t>
            </a:r>
          </a:p>
        </p:txBody>
      </p:sp>
      <p:sp>
        <p:nvSpPr>
          <p:cNvPr name="TextBox 32" id="32"/>
          <p:cNvSpPr txBox="true"/>
          <p:nvPr/>
        </p:nvSpPr>
        <p:spPr>
          <a:xfrm rot="0">
            <a:off x="5601890" y="5679697"/>
            <a:ext cx="7375809" cy="914466"/>
          </a:xfrm>
          <a:prstGeom prst="rect">
            <a:avLst/>
          </a:prstGeom>
        </p:spPr>
        <p:txBody>
          <a:bodyPr anchor="t" rtlCol="false" tIns="0" lIns="0" bIns="0" rIns="0">
            <a:spAutoFit/>
          </a:bodyPr>
          <a:lstStyle/>
          <a:p>
            <a:pPr algn="ctr">
              <a:lnSpc>
                <a:spcPts val="3600"/>
              </a:lnSpc>
            </a:pPr>
            <a:r>
              <a:rPr lang="en-US" sz="3000">
                <a:solidFill>
                  <a:srgbClr val="000000"/>
                </a:solidFill>
                <a:latin typeface="Montserrat"/>
                <a:ea typeface="Montserrat"/>
                <a:cs typeface="Montserrat"/>
                <a:sym typeface="Montserrat"/>
              </a:rPr>
              <a:t>Take the Next Step Toward a Data-Driven Supply Chain</a:t>
            </a:r>
          </a:p>
        </p:txBody>
      </p:sp>
      <p:sp>
        <p:nvSpPr>
          <p:cNvPr name="TextBox 33" id="33"/>
          <p:cNvSpPr txBox="true"/>
          <p:nvPr/>
        </p:nvSpPr>
        <p:spPr>
          <a:xfrm rot="0">
            <a:off x="6221583" y="1995834"/>
            <a:ext cx="6136423" cy="381000"/>
          </a:xfrm>
          <a:prstGeom prst="rect">
            <a:avLst/>
          </a:prstGeom>
        </p:spPr>
        <p:txBody>
          <a:bodyPr anchor="t" rtlCol="false" tIns="0" lIns="0" bIns="0" rIns="0">
            <a:spAutoFit/>
          </a:bodyPr>
          <a:lstStyle/>
          <a:p>
            <a:pPr algn="ctr">
              <a:lnSpc>
                <a:spcPts val="3000"/>
              </a:lnSpc>
            </a:pPr>
            <a:r>
              <a:rPr lang="en-US" sz="2500">
                <a:solidFill>
                  <a:srgbClr val="000000"/>
                </a:solidFill>
                <a:latin typeface="Montserrat"/>
                <a:ea typeface="Montserrat"/>
                <a:cs typeface="Montserrat"/>
                <a:sym typeface="Montserrat"/>
              </a:rPr>
              <a:t>Giggling Platypus Co.</a:t>
            </a:r>
          </a:p>
        </p:txBody>
      </p:sp>
      <p:sp>
        <p:nvSpPr>
          <p:cNvPr name="TextBox 34" id="34"/>
          <p:cNvSpPr txBox="true"/>
          <p:nvPr/>
        </p:nvSpPr>
        <p:spPr>
          <a:xfrm rot="0">
            <a:off x="3301038" y="7929884"/>
            <a:ext cx="11685925" cy="361884"/>
          </a:xfrm>
          <a:prstGeom prst="rect">
            <a:avLst/>
          </a:prstGeom>
        </p:spPr>
        <p:txBody>
          <a:bodyPr anchor="t" rtlCol="false" tIns="0" lIns="0" bIns="0" rIns="0">
            <a:spAutoFit/>
          </a:bodyPr>
          <a:lstStyle/>
          <a:p>
            <a:pPr algn="ctr">
              <a:lnSpc>
                <a:spcPts val="2999"/>
              </a:lnSpc>
            </a:pPr>
            <a:r>
              <a:rPr lang="en-US" sz="2499">
                <a:solidFill>
                  <a:srgbClr val="000000"/>
                </a:solidFill>
                <a:latin typeface="Montserrat"/>
                <a:ea typeface="Montserrat"/>
                <a:cs typeface="Montserrat"/>
                <a:sym typeface="Montserrat"/>
              </a:rPr>
              <a:t> For More Information : www.reallygreatsite.com</a:t>
            </a:r>
          </a:p>
        </p:txBody>
      </p:sp>
      <p:sp>
        <p:nvSpPr>
          <p:cNvPr name="Freeform 35" id="35"/>
          <p:cNvSpPr/>
          <p:nvPr/>
        </p:nvSpPr>
        <p:spPr>
          <a:xfrm flipH="false" flipV="false" rot="0">
            <a:off x="2929165" y="2634742"/>
            <a:ext cx="371873" cy="437712"/>
          </a:xfrm>
          <a:custGeom>
            <a:avLst/>
            <a:gdLst/>
            <a:ahLst/>
            <a:cxnLst/>
            <a:rect r="r" b="b" t="t" l="l"/>
            <a:pathLst>
              <a:path h="437712" w="371873">
                <a:moveTo>
                  <a:pt x="0" y="0"/>
                </a:moveTo>
                <a:lnTo>
                  <a:pt x="371873" y="0"/>
                </a:lnTo>
                <a:lnTo>
                  <a:pt x="371873" y="437712"/>
                </a:lnTo>
                <a:lnTo>
                  <a:pt x="0" y="4377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6" id="36"/>
          <p:cNvSpPr/>
          <p:nvPr/>
        </p:nvSpPr>
        <p:spPr>
          <a:xfrm flipH="true" flipV="false" rot="0">
            <a:off x="2929165" y="6645349"/>
            <a:ext cx="1605258" cy="433420"/>
          </a:xfrm>
          <a:custGeom>
            <a:avLst/>
            <a:gdLst/>
            <a:ahLst/>
            <a:cxnLst/>
            <a:rect r="r" b="b" t="t" l="l"/>
            <a:pathLst>
              <a:path h="433420" w="1605258">
                <a:moveTo>
                  <a:pt x="1605258" y="0"/>
                </a:moveTo>
                <a:lnTo>
                  <a:pt x="0" y="0"/>
                </a:lnTo>
                <a:lnTo>
                  <a:pt x="0" y="433419"/>
                </a:lnTo>
                <a:lnTo>
                  <a:pt x="1605258" y="433419"/>
                </a:lnTo>
                <a:lnTo>
                  <a:pt x="1605258"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9606" y="8725807"/>
            <a:ext cx="19657606" cy="3303978"/>
            <a:chOff x="0" y="0"/>
            <a:chExt cx="5177312" cy="870183"/>
          </a:xfrm>
        </p:grpSpPr>
        <p:sp>
          <p:nvSpPr>
            <p:cNvPr name="Freeform 3" id="3"/>
            <p:cNvSpPr/>
            <p:nvPr/>
          </p:nvSpPr>
          <p:spPr>
            <a:xfrm flipH="false" flipV="false" rot="0">
              <a:off x="0" y="0"/>
              <a:ext cx="5177312" cy="870183"/>
            </a:xfrm>
            <a:custGeom>
              <a:avLst/>
              <a:gdLst/>
              <a:ahLst/>
              <a:cxnLst/>
              <a:rect r="r" b="b" t="t" l="l"/>
              <a:pathLst>
                <a:path h="870183" w="5177312">
                  <a:moveTo>
                    <a:pt x="0" y="0"/>
                  </a:moveTo>
                  <a:lnTo>
                    <a:pt x="5177312" y="0"/>
                  </a:lnTo>
                  <a:lnTo>
                    <a:pt x="5177312" y="870183"/>
                  </a:lnTo>
                  <a:lnTo>
                    <a:pt x="0" y="870183"/>
                  </a:lnTo>
                  <a:close/>
                </a:path>
              </a:pathLst>
            </a:custGeom>
            <a:solidFill>
              <a:srgbClr val="FCB503"/>
            </a:solidFill>
            <a:ln w="19050" cap="sq">
              <a:solidFill>
                <a:srgbClr val="000000"/>
              </a:solidFill>
              <a:prstDash val="solid"/>
              <a:miter/>
            </a:ln>
          </p:spPr>
        </p:sp>
        <p:sp>
          <p:nvSpPr>
            <p:cNvPr name="TextBox 4" id="4"/>
            <p:cNvSpPr txBox="true"/>
            <p:nvPr/>
          </p:nvSpPr>
          <p:spPr>
            <a:xfrm>
              <a:off x="0" y="-38100"/>
              <a:ext cx="5177312" cy="9082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318369"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1260060"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2478719" y="875533"/>
            <a:ext cx="10723591" cy="733555"/>
            <a:chOff x="0" y="0"/>
            <a:chExt cx="2824320" cy="193200"/>
          </a:xfrm>
        </p:grpSpPr>
        <p:sp>
          <p:nvSpPr>
            <p:cNvPr name="Freeform 8" id="8"/>
            <p:cNvSpPr/>
            <p:nvPr/>
          </p:nvSpPr>
          <p:spPr>
            <a:xfrm flipH="false" flipV="false" rot="0">
              <a:off x="0" y="0"/>
              <a:ext cx="2824320" cy="193200"/>
            </a:xfrm>
            <a:custGeom>
              <a:avLst/>
              <a:gdLst/>
              <a:ahLst/>
              <a:cxnLst/>
              <a:rect r="r" b="b" t="t" l="l"/>
              <a:pathLst>
                <a:path h="193200" w="2824320">
                  <a:moveTo>
                    <a:pt x="0" y="0"/>
                  </a:moveTo>
                  <a:lnTo>
                    <a:pt x="2824320" y="0"/>
                  </a:lnTo>
                  <a:lnTo>
                    <a:pt x="2824320" y="193200"/>
                  </a:lnTo>
                  <a:lnTo>
                    <a:pt x="0" y="193200"/>
                  </a:lnTo>
                  <a:close/>
                </a:path>
              </a:pathLst>
            </a:custGeom>
            <a:solidFill>
              <a:srgbClr val="F5F5F5"/>
            </a:solidFill>
            <a:ln w="19050" cap="sq">
              <a:solidFill>
                <a:srgbClr val="000000"/>
              </a:solidFill>
              <a:prstDash val="solid"/>
              <a:miter/>
            </a:ln>
          </p:spPr>
        </p:sp>
        <p:sp>
          <p:nvSpPr>
            <p:cNvPr name="TextBox 9" id="9"/>
            <p:cNvSpPr txBox="true"/>
            <p:nvPr/>
          </p:nvSpPr>
          <p:spPr>
            <a:xfrm>
              <a:off x="0" y="-38100"/>
              <a:ext cx="2824320"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5079247" y="875533"/>
            <a:ext cx="733425" cy="733555"/>
            <a:chOff x="0" y="0"/>
            <a:chExt cx="193165" cy="193200"/>
          </a:xfrm>
        </p:grpSpPr>
        <p:sp>
          <p:nvSpPr>
            <p:cNvPr name="Freeform 11" id="11"/>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2" id="12"/>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4221485" y="875533"/>
            <a:ext cx="733425" cy="733555"/>
            <a:chOff x="0" y="0"/>
            <a:chExt cx="193165" cy="193200"/>
          </a:xfrm>
        </p:grpSpPr>
        <p:sp>
          <p:nvSpPr>
            <p:cNvPr name="Freeform 14" id="14"/>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5" id="15"/>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5400000">
            <a:off x="-618812"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17" id="17"/>
          <p:cNvSpPr/>
          <p:nvPr/>
        </p:nvSpPr>
        <p:spPr>
          <a:xfrm flipH="false" flipV="false" rot="5400000">
            <a:off x="15503582" y="5593770"/>
            <a:ext cx="2698443" cy="1759803"/>
          </a:xfrm>
          <a:custGeom>
            <a:avLst/>
            <a:gdLst/>
            <a:ahLst/>
            <a:cxnLst/>
            <a:rect r="r" b="b" t="t" l="l"/>
            <a:pathLst>
              <a:path h="1759803" w="2698443">
                <a:moveTo>
                  <a:pt x="0" y="0"/>
                </a:moveTo>
                <a:lnTo>
                  <a:pt x="2698443" y="0"/>
                </a:lnTo>
                <a:lnTo>
                  <a:pt x="2698443" y="1759803"/>
                </a:lnTo>
                <a:lnTo>
                  <a:pt x="0" y="1759803"/>
                </a:lnTo>
                <a:lnTo>
                  <a:pt x="0" y="0"/>
                </a:lnTo>
                <a:close/>
              </a:path>
            </a:pathLst>
          </a:custGeom>
          <a:blipFill>
            <a:blip r:embed="rId4">
              <a:extLst>
                <a:ext uri="{96DAC541-7B7A-43D3-8B79-37D633B846F1}">
                  <asvg:svgBlip xmlns:asvg="http://schemas.microsoft.com/office/drawing/2016/SVG/main" r:embed="rId5"/>
                </a:ext>
              </a:extLst>
            </a:blip>
            <a:stretch>
              <a:fillRect l="0" t="0" r="-52487" b="-133821"/>
            </a:stretch>
          </a:blipFill>
        </p:spPr>
      </p:sp>
      <p:sp>
        <p:nvSpPr>
          <p:cNvPr name="Freeform 18" id="18"/>
          <p:cNvSpPr/>
          <p:nvPr/>
        </p:nvSpPr>
        <p:spPr>
          <a:xfrm flipH="false" flipV="false" rot="-5400000">
            <a:off x="15010" y="5668126"/>
            <a:ext cx="2719361" cy="1632009"/>
          </a:xfrm>
          <a:custGeom>
            <a:avLst/>
            <a:gdLst/>
            <a:ahLst/>
            <a:cxnLst/>
            <a:rect r="r" b="b" t="t" l="l"/>
            <a:pathLst>
              <a:path h="1632009" w="2719361">
                <a:moveTo>
                  <a:pt x="0" y="0"/>
                </a:moveTo>
                <a:lnTo>
                  <a:pt x="2719361" y="0"/>
                </a:lnTo>
                <a:lnTo>
                  <a:pt x="2719361" y="1632009"/>
                </a:lnTo>
                <a:lnTo>
                  <a:pt x="0" y="1632009"/>
                </a:lnTo>
                <a:lnTo>
                  <a:pt x="0" y="0"/>
                </a:lnTo>
                <a:close/>
              </a:path>
            </a:pathLst>
          </a:custGeom>
          <a:blipFill>
            <a:blip r:embed="rId4">
              <a:extLst>
                <a:ext uri="{96DAC541-7B7A-43D3-8B79-37D633B846F1}">
                  <asvg:svgBlip xmlns:asvg="http://schemas.microsoft.com/office/drawing/2016/SVG/main" r:embed="rId5"/>
                </a:ext>
              </a:extLst>
            </a:blip>
            <a:stretch>
              <a:fillRect l="-51314" t="0" r="0" b="-152130"/>
            </a:stretch>
          </a:blipFill>
        </p:spPr>
      </p:sp>
      <p:sp>
        <p:nvSpPr>
          <p:cNvPr name="Freeform 19" id="19"/>
          <p:cNvSpPr/>
          <p:nvPr/>
        </p:nvSpPr>
        <p:spPr>
          <a:xfrm flipH="false" flipV="false" rot="5400000">
            <a:off x="14795403"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grpSp>
        <p:nvGrpSpPr>
          <p:cNvPr name="Group 20" id="20"/>
          <p:cNvGrpSpPr/>
          <p:nvPr/>
        </p:nvGrpSpPr>
        <p:grpSpPr>
          <a:xfrm rot="0">
            <a:off x="13364235" y="875533"/>
            <a:ext cx="733425" cy="733555"/>
            <a:chOff x="0" y="0"/>
            <a:chExt cx="193165" cy="193200"/>
          </a:xfrm>
        </p:grpSpPr>
        <p:sp>
          <p:nvSpPr>
            <p:cNvPr name="Freeform 21" id="21"/>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22" id="22"/>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sp>
        <p:nvSpPr>
          <p:cNvPr name="Freeform 23" id="23"/>
          <p:cNvSpPr/>
          <p:nvPr/>
        </p:nvSpPr>
        <p:spPr>
          <a:xfrm flipH="false" flipV="false" rot="0">
            <a:off x="14389720" y="1043577"/>
            <a:ext cx="397468" cy="397468"/>
          </a:xfrm>
          <a:custGeom>
            <a:avLst/>
            <a:gdLst/>
            <a:ahLst/>
            <a:cxnLst/>
            <a:rect r="r" b="b" t="t" l="l"/>
            <a:pathLst>
              <a:path h="397468" w="397468">
                <a:moveTo>
                  <a:pt x="0" y="0"/>
                </a:moveTo>
                <a:lnTo>
                  <a:pt x="397468" y="0"/>
                </a:lnTo>
                <a:lnTo>
                  <a:pt x="397468" y="397468"/>
                </a:lnTo>
                <a:lnTo>
                  <a:pt x="0" y="3974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5275323" y="1071674"/>
            <a:ext cx="341273" cy="341273"/>
          </a:xfrm>
          <a:custGeom>
            <a:avLst/>
            <a:gdLst/>
            <a:ahLst/>
            <a:cxnLst/>
            <a:rect r="r" b="b" t="t" l="l"/>
            <a:pathLst>
              <a:path h="341273" w="341273">
                <a:moveTo>
                  <a:pt x="0" y="0"/>
                </a:moveTo>
                <a:lnTo>
                  <a:pt x="341273" y="0"/>
                </a:lnTo>
                <a:lnTo>
                  <a:pt x="341273" y="341273"/>
                </a:lnTo>
                <a:lnTo>
                  <a:pt x="0" y="341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AutoShape 25" id="25"/>
          <p:cNvSpPr/>
          <p:nvPr/>
        </p:nvSpPr>
        <p:spPr>
          <a:xfrm>
            <a:off x="13523387" y="1261361"/>
            <a:ext cx="415121" cy="0"/>
          </a:xfrm>
          <a:prstGeom prst="line">
            <a:avLst/>
          </a:prstGeom>
          <a:ln cap="flat" w="28575">
            <a:solidFill>
              <a:srgbClr val="000000"/>
            </a:solidFill>
            <a:prstDash val="solid"/>
            <a:headEnd type="none" len="sm" w="sm"/>
            <a:tailEnd type="none" len="sm" w="sm"/>
          </a:ln>
        </p:spPr>
      </p:sp>
      <p:grpSp>
        <p:nvGrpSpPr>
          <p:cNvPr name="Group 26" id="26"/>
          <p:cNvGrpSpPr/>
          <p:nvPr/>
        </p:nvGrpSpPr>
        <p:grpSpPr>
          <a:xfrm rot="0">
            <a:off x="4286831" y="3885632"/>
            <a:ext cx="1055911" cy="105591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8C7BFF"/>
            </a:solidFill>
            <a:ln w="19050" cap="rnd">
              <a:solidFill>
                <a:srgbClr val="000000"/>
              </a:solidFill>
              <a:prstDash val="solid"/>
              <a:round/>
            </a:ln>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9" id="29"/>
          <p:cNvGrpSpPr/>
          <p:nvPr/>
        </p:nvGrpSpPr>
        <p:grpSpPr>
          <a:xfrm rot="0">
            <a:off x="6350082" y="6234132"/>
            <a:ext cx="1055911" cy="1055911"/>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8C7BFF"/>
            </a:solidFill>
            <a:ln w="19050" cap="rnd">
              <a:solidFill>
                <a:srgbClr val="000000"/>
              </a:solidFill>
              <a:prstDash val="solid"/>
              <a:round/>
            </a:ln>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32" id="32"/>
          <p:cNvGrpSpPr/>
          <p:nvPr/>
        </p:nvGrpSpPr>
        <p:grpSpPr>
          <a:xfrm rot="0">
            <a:off x="8613135" y="3885632"/>
            <a:ext cx="1055911" cy="1055911"/>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8C7BFF"/>
            </a:solidFill>
            <a:ln w="19050" cap="rnd">
              <a:solidFill>
                <a:srgbClr val="000000"/>
              </a:solidFill>
              <a:prstDash val="solid"/>
              <a:round/>
            </a:ln>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35" id="35"/>
          <p:cNvGrpSpPr/>
          <p:nvPr/>
        </p:nvGrpSpPr>
        <p:grpSpPr>
          <a:xfrm rot="0">
            <a:off x="10676385" y="6234132"/>
            <a:ext cx="1055911" cy="1055911"/>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8C7BFF"/>
            </a:solidFill>
            <a:ln w="19050" cap="rnd">
              <a:solidFill>
                <a:srgbClr val="000000"/>
              </a:solidFill>
              <a:prstDash val="solid"/>
              <a:round/>
            </a:ln>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38" id="38"/>
          <p:cNvGrpSpPr/>
          <p:nvPr/>
        </p:nvGrpSpPr>
        <p:grpSpPr>
          <a:xfrm rot="0">
            <a:off x="12833369" y="3885632"/>
            <a:ext cx="1055911" cy="1055911"/>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8C7BFF"/>
            </a:solidFill>
            <a:ln w="19050" cap="rnd">
              <a:solidFill>
                <a:srgbClr val="000000"/>
              </a:solidFill>
              <a:prstDash val="solid"/>
              <a:round/>
            </a:ln>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41" id="41"/>
          <p:cNvGrpSpPr/>
          <p:nvPr/>
        </p:nvGrpSpPr>
        <p:grpSpPr>
          <a:xfrm rot="0">
            <a:off x="4402281" y="4001082"/>
            <a:ext cx="825011" cy="825011"/>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FFFFF"/>
            </a:solidFill>
            <a:ln w="19050" cap="rnd">
              <a:solidFill>
                <a:srgbClr val="000000"/>
              </a:solidFill>
              <a:prstDash val="solid"/>
              <a:round/>
            </a:ln>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44" id="44"/>
          <p:cNvGrpSpPr/>
          <p:nvPr/>
        </p:nvGrpSpPr>
        <p:grpSpPr>
          <a:xfrm rot="0">
            <a:off x="6465532" y="6349582"/>
            <a:ext cx="825011" cy="825011"/>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FFFFF"/>
            </a:solidFill>
            <a:ln w="19050" cap="rnd">
              <a:solidFill>
                <a:srgbClr val="000000"/>
              </a:solidFill>
              <a:prstDash val="solid"/>
              <a:round/>
            </a:ln>
          </p:spPr>
        </p:sp>
        <p:sp>
          <p:nvSpPr>
            <p:cNvPr name="TextBox 46" id="46"/>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47" id="47"/>
          <p:cNvGrpSpPr/>
          <p:nvPr/>
        </p:nvGrpSpPr>
        <p:grpSpPr>
          <a:xfrm rot="0">
            <a:off x="8728585" y="4001082"/>
            <a:ext cx="825011" cy="825011"/>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FFFFF"/>
            </a:solidFill>
            <a:ln w="19050" cap="rnd">
              <a:solidFill>
                <a:srgbClr val="000000"/>
              </a:solidFill>
              <a:prstDash val="solid"/>
              <a:round/>
            </a:ln>
          </p:spPr>
        </p:sp>
        <p:sp>
          <p:nvSpPr>
            <p:cNvPr name="TextBox 49" id="49"/>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0" id="50"/>
          <p:cNvGrpSpPr/>
          <p:nvPr/>
        </p:nvGrpSpPr>
        <p:grpSpPr>
          <a:xfrm rot="0">
            <a:off x="10791835" y="6349582"/>
            <a:ext cx="825011" cy="825011"/>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FFFFF"/>
            </a:solidFill>
            <a:ln w="19050" cap="rnd">
              <a:solidFill>
                <a:srgbClr val="000000"/>
              </a:solidFill>
              <a:prstDash val="solid"/>
              <a:round/>
            </a:ln>
          </p:spPr>
        </p:sp>
        <p:sp>
          <p:nvSpPr>
            <p:cNvPr name="TextBox 52" id="52"/>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3" id="53"/>
          <p:cNvGrpSpPr/>
          <p:nvPr/>
        </p:nvGrpSpPr>
        <p:grpSpPr>
          <a:xfrm rot="0">
            <a:off x="12948820" y="4001082"/>
            <a:ext cx="825011" cy="825011"/>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lnTo>
                    <a:pt x="406400" y="0"/>
                  </a:lnTo>
                  <a:close/>
                </a:path>
              </a:pathLst>
            </a:custGeom>
            <a:solidFill>
              <a:srgbClr val="FFFFFF"/>
            </a:solidFill>
            <a:ln w="19050" cap="rnd">
              <a:solidFill>
                <a:srgbClr val="000000"/>
              </a:solidFill>
              <a:prstDash val="solid"/>
              <a:round/>
            </a:ln>
          </p:spPr>
        </p:sp>
        <p:sp>
          <p:nvSpPr>
            <p:cNvPr name="TextBox 55" id="55"/>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6" id="56"/>
          <p:cNvSpPr/>
          <p:nvPr/>
        </p:nvSpPr>
        <p:spPr>
          <a:xfrm flipH="false" flipV="false" rot="0">
            <a:off x="430892" y="7939881"/>
            <a:ext cx="1759803" cy="475147"/>
          </a:xfrm>
          <a:custGeom>
            <a:avLst/>
            <a:gdLst/>
            <a:ahLst/>
            <a:cxnLst/>
            <a:rect r="r" b="b" t="t" l="l"/>
            <a:pathLst>
              <a:path h="475147" w="1759803">
                <a:moveTo>
                  <a:pt x="0" y="0"/>
                </a:moveTo>
                <a:lnTo>
                  <a:pt x="1759803" y="0"/>
                </a:lnTo>
                <a:lnTo>
                  <a:pt x="1759803" y="475147"/>
                </a:lnTo>
                <a:lnTo>
                  <a:pt x="0" y="4751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57" id="57"/>
          <p:cNvSpPr/>
          <p:nvPr/>
        </p:nvSpPr>
        <p:spPr>
          <a:xfrm flipH="true" flipV="false" rot="0">
            <a:off x="15972902" y="7939881"/>
            <a:ext cx="1759803" cy="475147"/>
          </a:xfrm>
          <a:custGeom>
            <a:avLst/>
            <a:gdLst/>
            <a:ahLst/>
            <a:cxnLst/>
            <a:rect r="r" b="b" t="t" l="l"/>
            <a:pathLst>
              <a:path h="475147" w="1759803">
                <a:moveTo>
                  <a:pt x="1759803" y="0"/>
                </a:moveTo>
                <a:lnTo>
                  <a:pt x="0" y="0"/>
                </a:lnTo>
                <a:lnTo>
                  <a:pt x="0" y="475147"/>
                </a:lnTo>
                <a:lnTo>
                  <a:pt x="1759803" y="475147"/>
                </a:lnTo>
                <a:lnTo>
                  <a:pt x="1759803"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58" id="58"/>
          <p:cNvSpPr txBox="true"/>
          <p:nvPr/>
        </p:nvSpPr>
        <p:spPr>
          <a:xfrm rot="0">
            <a:off x="2765749" y="1079161"/>
            <a:ext cx="10150811" cy="361884"/>
          </a:xfrm>
          <a:prstGeom prst="rect">
            <a:avLst/>
          </a:prstGeom>
        </p:spPr>
        <p:txBody>
          <a:bodyPr anchor="t" rtlCol="false" tIns="0" lIns="0" bIns="0" rIns="0">
            <a:spAutoFit/>
          </a:bodyPr>
          <a:lstStyle/>
          <a:p>
            <a:pPr algn="l">
              <a:lnSpc>
                <a:spcPts val="2999"/>
              </a:lnSpc>
            </a:pPr>
            <a:r>
              <a:rPr lang="en-US" sz="2499" i="true">
                <a:solidFill>
                  <a:srgbClr val="000000"/>
                </a:solidFill>
                <a:latin typeface="Montserrat Italics"/>
                <a:ea typeface="Montserrat Italics"/>
                <a:cs typeface="Montserrat Italics"/>
                <a:sym typeface="Montserrat Italics"/>
              </a:rPr>
              <a:t>Supply Chain Analytics Presentation ..............................................................</a:t>
            </a:r>
          </a:p>
        </p:txBody>
      </p:sp>
      <p:sp>
        <p:nvSpPr>
          <p:cNvPr name="TextBox 59" id="59"/>
          <p:cNvSpPr txBox="true"/>
          <p:nvPr/>
        </p:nvSpPr>
        <p:spPr>
          <a:xfrm rot="0">
            <a:off x="5405933" y="2540375"/>
            <a:ext cx="7470313" cy="1043273"/>
          </a:xfrm>
          <a:prstGeom prst="rect">
            <a:avLst/>
          </a:prstGeom>
        </p:spPr>
        <p:txBody>
          <a:bodyPr anchor="t" rtlCol="false" tIns="0" lIns="0" bIns="0" rIns="0">
            <a:spAutoFit/>
          </a:bodyPr>
          <a:lstStyle/>
          <a:p>
            <a:pPr algn="ctr">
              <a:lnSpc>
                <a:spcPts val="7700"/>
              </a:lnSpc>
            </a:pPr>
            <a:r>
              <a:rPr lang="en-US" sz="7700">
                <a:solidFill>
                  <a:srgbClr val="000000"/>
                </a:solidFill>
                <a:latin typeface="Bernoru Condensed"/>
                <a:ea typeface="Bernoru Condensed"/>
                <a:cs typeface="Bernoru Condensed"/>
                <a:sym typeface="Bernoru Condensed"/>
              </a:rPr>
              <a:t>TABLE OF CONTENT</a:t>
            </a:r>
          </a:p>
        </p:txBody>
      </p:sp>
      <p:sp>
        <p:nvSpPr>
          <p:cNvPr name="TextBox 60" id="60"/>
          <p:cNvSpPr txBox="true"/>
          <p:nvPr/>
        </p:nvSpPr>
        <p:spPr>
          <a:xfrm rot="0">
            <a:off x="4382846" y="4186559"/>
            <a:ext cx="863882" cy="530258"/>
          </a:xfrm>
          <a:prstGeom prst="rect">
            <a:avLst/>
          </a:prstGeom>
        </p:spPr>
        <p:txBody>
          <a:bodyPr anchor="t" rtlCol="false" tIns="0" lIns="0" bIns="0" rIns="0">
            <a:spAutoFit/>
          </a:bodyPr>
          <a:lstStyle/>
          <a:p>
            <a:pPr algn="ctr">
              <a:lnSpc>
                <a:spcPts val="3999"/>
              </a:lnSpc>
            </a:pPr>
            <a:r>
              <a:rPr lang="en-US" sz="3999">
                <a:solidFill>
                  <a:srgbClr val="000000"/>
                </a:solidFill>
                <a:latin typeface="Bernoru Condensed"/>
                <a:ea typeface="Bernoru Condensed"/>
                <a:cs typeface="Bernoru Condensed"/>
                <a:sym typeface="Bernoru Condensed"/>
              </a:rPr>
              <a:t>01</a:t>
            </a:r>
          </a:p>
        </p:txBody>
      </p:sp>
      <p:sp>
        <p:nvSpPr>
          <p:cNvPr name="TextBox 61" id="61"/>
          <p:cNvSpPr txBox="true"/>
          <p:nvPr/>
        </p:nvSpPr>
        <p:spPr>
          <a:xfrm rot="0">
            <a:off x="6446096" y="6520189"/>
            <a:ext cx="863882" cy="530258"/>
          </a:xfrm>
          <a:prstGeom prst="rect">
            <a:avLst/>
          </a:prstGeom>
        </p:spPr>
        <p:txBody>
          <a:bodyPr anchor="t" rtlCol="false" tIns="0" lIns="0" bIns="0" rIns="0">
            <a:spAutoFit/>
          </a:bodyPr>
          <a:lstStyle/>
          <a:p>
            <a:pPr algn="ctr">
              <a:lnSpc>
                <a:spcPts val="3999"/>
              </a:lnSpc>
            </a:pPr>
            <a:r>
              <a:rPr lang="en-US" sz="3999">
                <a:solidFill>
                  <a:srgbClr val="000000"/>
                </a:solidFill>
                <a:latin typeface="Bernoru Condensed"/>
                <a:ea typeface="Bernoru Condensed"/>
                <a:cs typeface="Bernoru Condensed"/>
                <a:sym typeface="Bernoru Condensed"/>
              </a:rPr>
              <a:t>04</a:t>
            </a:r>
          </a:p>
        </p:txBody>
      </p:sp>
      <p:sp>
        <p:nvSpPr>
          <p:cNvPr name="TextBox 62" id="62"/>
          <p:cNvSpPr txBox="true"/>
          <p:nvPr/>
        </p:nvSpPr>
        <p:spPr>
          <a:xfrm rot="0">
            <a:off x="8689714" y="4186559"/>
            <a:ext cx="863882" cy="530258"/>
          </a:xfrm>
          <a:prstGeom prst="rect">
            <a:avLst/>
          </a:prstGeom>
        </p:spPr>
        <p:txBody>
          <a:bodyPr anchor="t" rtlCol="false" tIns="0" lIns="0" bIns="0" rIns="0">
            <a:spAutoFit/>
          </a:bodyPr>
          <a:lstStyle/>
          <a:p>
            <a:pPr algn="ctr">
              <a:lnSpc>
                <a:spcPts val="3999"/>
              </a:lnSpc>
            </a:pPr>
            <a:r>
              <a:rPr lang="en-US" sz="3999">
                <a:solidFill>
                  <a:srgbClr val="000000"/>
                </a:solidFill>
                <a:latin typeface="Bernoru Condensed"/>
                <a:ea typeface="Bernoru Condensed"/>
                <a:cs typeface="Bernoru Condensed"/>
                <a:sym typeface="Bernoru Condensed"/>
              </a:rPr>
              <a:t>02</a:t>
            </a:r>
          </a:p>
        </p:txBody>
      </p:sp>
      <p:sp>
        <p:nvSpPr>
          <p:cNvPr name="TextBox 63" id="63"/>
          <p:cNvSpPr txBox="true"/>
          <p:nvPr/>
        </p:nvSpPr>
        <p:spPr>
          <a:xfrm rot="0">
            <a:off x="10752965" y="6520189"/>
            <a:ext cx="863882" cy="530258"/>
          </a:xfrm>
          <a:prstGeom prst="rect">
            <a:avLst/>
          </a:prstGeom>
        </p:spPr>
        <p:txBody>
          <a:bodyPr anchor="t" rtlCol="false" tIns="0" lIns="0" bIns="0" rIns="0">
            <a:spAutoFit/>
          </a:bodyPr>
          <a:lstStyle/>
          <a:p>
            <a:pPr algn="ctr">
              <a:lnSpc>
                <a:spcPts val="3999"/>
              </a:lnSpc>
            </a:pPr>
            <a:r>
              <a:rPr lang="en-US" sz="3999">
                <a:solidFill>
                  <a:srgbClr val="000000"/>
                </a:solidFill>
                <a:latin typeface="Bernoru Condensed"/>
                <a:ea typeface="Bernoru Condensed"/>
                <a:cs typeface="Bernoru Condensed"/>
                <a:sym typeface="Bernoru Condensed"/>
              </a:rPr>
              <a:t>05</a:t>
            </a:r>
          </a:p>
        </p:txBody>
      </p:sp>
      <p:sp>
        <p:nvSpPr>
          <p:cNvPr name="TextBox 64" id="64"/>
          <p:cNvSpPr txBox="true"/>
          <p:nvPr/>
        </p:nvSpPr>
        <p:spPr>
          <a:xfrm rot="0">
            <a:off x="12936121" y="4186559"/>
            <a:ext cx="863882" cy="530258"/>
          </a:xfrm>
          <a:prstGeom prst="rect">
            <a:avLst/>
          </a:prstGeom>
        </p:spPr>
        <p:txBody>
          <a:bodyPr anchor="t" rtlCol="false" tIns="0" lIns="0" bIns="0" rIns="0">
            <a:spAutoFit/>
          </a:bodyPr>
          <a:lstStyle/>
          <a:p>
            <a:pPr algn="ctr">
              <a:lnSpc>
                <a:spcPts val="3999"/>
              </a:lnSpc>
            </a:pPr>
            <a:r>
              <a:rPr lang="en-US" sz="3999">
                <a:solidFill>
                  <a:srgbClr val="000000"/>
                </a:solidFill>
                <a:latin typeface="Bernoru Condensed"/>
                <a:ea typeface="Bernoru Condensed"/>
                <a:cs typeface="Bernoru Condensed"/>
                <a:sym typeface="Bernoru Condensed"/>
              </a:rPr>
              <a:t>03</a:t>
            </a:r>
          </a:p>
        </p:txBody>
      </p:sp>
      <p:sp>
        <p:nvSpPr>
          <p:cNvPr name="TextBox 65" id="65"/>
          <p:cNvSpPr txBox="true"/>
          <p:nvPr/>
        </p:nvSpPr>
        <p:spPr>
          <a:xfrm rot="0">
            <a:off x="3164041" y="5167332"/>
            <a:ext cx="3301491" cy="733425"/>
          </a:xfrm>
          <a:prstGeom prst="rect">
            <a:avLst/>
          </a:prstGeom>
        </p:spPr>
        <p:txBody>
          <a:bodyPr anchor="t" rtlCol="false" tIns="0" lIns="0" bIns="0" rIns="0">
            <a:spAutoFit/>
          </a:bodyPr>
          <a:lstStyle/>
          <a:p>
            <a:pPr algn="ctr">
              <a:lnSpc>
                <a:spcPts val="2999"/>
              </a:lnSpc>
            </a:pPr>
            <a:r>
              <a:rPr lang="en-US" sz="2499">
                <a:solidFill>
                  <a:srgbClr val="000000"/>
                </a:solidFill>
                <a:latin typeface="Montserrat"/>
                <a:ea typeface="Montserrat"/>
                <a:cs typeface="Montserrat"/>
                <a:sym typeface="Montserrat"/>
              </a:rPr>
              <a:t>WHAT’S SUPPLY CHAIN?</a:t>
            </a:r>
          </a:p>
        </p:txBody>
      </p:sp>
      <p:sp>
        <p:nvSpPr>
          <p:cNvPr name="TextBox 66" id="66"/>
          <p:cNvSpPr txBox="true"/>
          <p:nvPr/>
        </p:nvSpPr>
        <p:spPr>
          <a:xfrm rot="0">
            <a:off x="5227292" y="7577931"/>
            <a:ext cx="3301491" cy="361950"/>
          </a:xfrm>
          <a:prstGeom prst="rect">
            <a:avLst/>
          </a:prstGeom>
        </p:spPr>
        <p:txBody>
          <a:bodyPr anchor="t" rtlCol="false" tIns="0" lIns="0" bIns="0" rIns="0">
            <a:spAutoFit/>
          </a:bodyPr>
          <a:lstStyle/>
          <a:p>
            <a:pPr algn="ctr">
              <a:lnSpc>
                <a:spcPts val="2999"/>
              </a:lnSpc>
            </a:pPr>
            <a:r>
              <a:rPr lang="en-US" sz="2499">
                <a:solidFill>
                  <a:srgbClr val="000000"/>
                </a:solidFill>
                <a:latin typeface="Montserrat"/>
                <a:ea typeface="Montserrat"/>
                <a:cs typeface="Montserrat"/>
                <a:sym typeface="Montserrat"/>
              </a:rPr>
              <a:t>INSIGHTS</a:t>
            </a:r>
          </a:p>
        </p:txBody>
      </p:sp>
      <p:sp>
        <p:nvSpPr>
          <p:cNvPr name="TextBox 67" id="67"/>
          <p:cNvSpPr txBox="true"/>
          <p:nvPr/>
        </p:nvSpPr>
        <p:spPr>
          <a:xfrm rot="0">
            <a:off x="7441787" y="5167332"/>
            <a:ext cx="3301491" cy="361950"/>
          </a:xfrm>
          <a:prstGeom prst="rect">
            <a:avLst/>
          </a:prstGeom>
        </p:spPr>
        <p:txBody>
          <a:bodyPr anchor="t" rtlCol="false" tIns="0" lIns="0" bIns="0" rIns="0">
            <a:spAutoFit/>
          </a:bodyPr>
          <a:lstStyle/>
          <a:p>
            <a:pPr algn="ctr">
              <a:lnSpc>
                <a:spcPts val="2999"/>
              </a:lnSpc>
            </a:pPr>
            <a:r>
              <a:rPr lang="en-US" sz="2499">
                <a:solidFill>
                  <a:srgbClr val="000000"/>
                </a:solidFill>
                <a:latin typeface="Montserrat"/>
                <a:ea typeface="Montserrat"/>
                <a:cs typeface="Montserrat"/>
                <a:sym typeface="Montserrat"/>
              </a:rPr>
              <a:t>INTRODUCTION</a:t>
            </a:r>
          </a:p>
        </p:txBody>
      </p:sp>
      <p:sp>
        <p:nvSpPr>
          <p:cNvPr name="TextBox 68" id="68"/>
          <p:cNvSpPr txBox="true"/>
          <p:nvPr/>
        </p:nvSpPr>
        <p:spPr>
          <a:xfrm rot="0">
            <a:off x="9505038" y="7577931"/>
            <a:ext cx="3301491" cy="361950"/>
          </a:xfrm>
          <a:prstGeom prst="rect">
            <a:avLst/>
          </a:prstGeom>
        </p:spPr>
        <p:txBody>
          <a:bodyPr anchor="t" rtlCol="false" tIns="0" lIns="0" bIns="0" rIns="0">
            <a:spAutoFit/>
          </a:bodyPr>
          <a:lstStyle/>
          <a:p>
            <a:pPr algn="ctr">
              <a:lnSpc>
                <a:spcPts val="2999"/>
              </a:lnSpc>
            </a:pPr>
            <a:r>
              <a:rPr lang="en-US" sz="2499">
                <a:solidFill>
                  <a:srgbClr val="000000"/>
                </a:solidFill>
                <a:latin typeface="Montserrat"/>
                <a:ea typeface="Montserrat"/>
                <a:cs typeface="Montserrat"/>
                <a:sym typeface="Montserrat"/>
              </a:rPr>
              <a:t>FUTURE PLAN</a:t>
            </a:r>
          </a:p>
        </p:txBody>
      </p:sp>
      <p:sp>
        <p:nvSpPr>
          <p:cNvPr name="TextBox 69" id="69"/>
          <p:cNvSpPr txBox="true"/>
          <p:nvPr/>
        </p:nvSpPr>
        <p:spPr>
          <a:xfrm rot="0">
            <a:off x="11595300" y="5167332"/>
            <a:ext cx="3532050" cy="361950"/>
          </a:xfrm>
          <a:prstGeom prst="rect">
            <a:avLst/>
          </a:prstGeom>
        </p:spPr>
        <p:txBody>
          <a:bodyPr anchor="t" rtlCol="false" tIns="0" lIns="0" bIns="0" rIns="0">
            <a:spAutoFit/>
          </a:bodyPr>
          <a:lstStyle/>
          <a:p>
            <a:pPr algn="ctr">
              <a:lnSpc>
                <a:spcPts val="2999"/>
              </a:lnSpc>
            </a:pPr>
            <a:r>
              <a:rPr lang="en-US" sz="2499">
                <a:solidFill>
                  <a:srgbClr val="000000"/>
                </a:solidFill>
                <a:latin typeface="Montserrat"/>
                <a:ea typeface="Montserrat"/>
                <a:cs typeface="Montserrat"/>
                <a:sym typeface="Montserrat"/>
              </a:rPr>
              <a:t>DATA CLEANING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9606" y="8725807"/>
            <a:ext cx="19657606" cy="3303978"/>
            <a:chOff x="0" y="0"/>
            <a:chExt cx="5177312" cy="870183"/>
          </a:xfrm>
        </p:grpSpPr>
        <p:sp>
          <p:nvSpPr>
            <p:cNvPr name="Freeform 3" id="3"/>
            <p:cNvSpPr/>
            <p:nvPr/>
          </p:nvSpPr>
          <p:spPr>
            <a:xfrm flipH="false" flipV="false" rot="0">
              <a:off x="0" y="0"/>
              <a:ext cx="5177312" cy="870183"/>
            </a:xfrm>
            <a:custGeom>
              <a:avLst/>
              <a:gdLst/>
              <a:ahLst/>
              <a:cxnLst/>
              <a:rect r="r" b="b" t="t" l="l"/>
              <a:pathLst>
                <a:path h="870183" w="5177312">
                  <a:moveTo>
                    <a:pt x="0" y="0"/>
                  </a:moveTo>
                  <a:lnTo>
                    <a:pt x="5177312" y="0"/>
                  </a:lnTo>
                  <a:lnTo>
                    <a:pt x="5177312" y="870183"/>
                  </a:lnTo>
                  <a:lnTo>
                    <a:pt x="0" y="870183"/>
                  </a:lnTo>
                  <a:close/>
                </a:path>
              </a:pathLst>
            </a:custGeom>
            <a:solidFill>
              <a:srgbClr val="FCB503"/>
            </a:solidFill>
            <a:ln w="19050" cap="sq">
              <a:solidFill>
                <a:srgbClr val="000000"/>
              </a:solidFill>
              <a:prstDash val="solid"/>
              <a:miter/>
            </a:ln>
          </p:spPr>
        </p:sp>
        <p:sp>
          <p:nvSpPr>
            <p:cNvPr name="TextBox 4" id="4"/>
            <p:cNvSpPr txBox="true"/>
            <p:nvPr/>
          </p:nvSpPr>
          <p:spPr>
            <a:xfrm>
              <a:off x="0" y="-38100"/>
              <a:ext cx="5177312" cy="9082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318369"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1260060"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2478719" y="4308065"/>
            <a:ext cx="7693257" cy="4417742"/>
            <a:chOff x="0" y="0"/>
            <a:chExt cx="2026208" cy="1163521"/>
          </a:xfrm>
        </p:grpSpPr>
        <p:sp>
          <p:nvSpPr>
            <p:cNvPr name="Freeform 8" id="8"/>
            <p:cNvSpPr/>
            <p:nvPr/>
          </p:nvSpPr>
          <p:spPr>
            <a:xfrm flipH="false" flipV="false" rot="0">
              <a:off x="0" y="0"/>
              <a:ext cx="2026208" cy="1163521"/>
            </a:xfrm>
            <a:custGeom>
              <a:avLst/>
              <a:gdLst/>
              <a:ahLst/>
              <a:cxnLst/>
              <a:rect r="r" b="b" t="t" l="l"/>
              <a:pathLst>
                <a:path h="1163521" w="2026208">
                  <a:moveTo>
                    <a:pt x="39247" y="0"/>
                  </a:moveTo>
                  <a:lnTo>
                    <a:pt x="1986961" y="0"/>
                  </a:lnTo>
                  <a:cubicBezTo>
                    <a:pt x="2008636" y="0"/>
                    <a:pt x="2026208" y="17571"/>
                    <a:pt x="2026208" y="39247"/>
                  </a:cubicBezTo>
                  <a:lnTo>
                    <a:pt x="2026208" y="1124274"/>
                  </a:lnTo>
                  <a:cubicBezTo>
                    <a:pt x="2026208" y="1145949"/>
                    <a:pt x="2008636" y="1163521"/>
                    <a:pt x="1986961" y="1163521"/>
                  </a:cubicBezTo>
                  <a:lnTo>
                    <a:pt x="39247" y="1163521"/>
                  </a:lnTo>
                  <a:cubicBezTo>
                    <a:pt x="17571" y="1163521"/>
                    <a:pt x="0" y="1145949"/>
                    <a:pt x="0" y="1124274"/>
                  </a:cubicBezTo>
                  <a:lnTo>
                    <a:pt x="0" y="39247"/>
                  </a:lnTo>
                  <a:cubicBezTo>
                    <a:pt x="0" y="17571"/>
                    <a:pt x="17571" y="0"/>
                    <a:pt x="39247" y="0"/>
                  </a:cubicBezTo>
                  <a:close/>
                </a:path>
              </a:pathLst>
            </a:custGeom>
            <a:solidFill>
              <a:srgbClr val="FFFFFF"/>
            </a:solidFill>
            <a:ln w="19050" cap="rnd">
              <a:solidFill>
                <a:srgbClr val="000000"/>
              </a:solidFill>
              <a:prstDash val="solid"/>
              <a:round/>
            </a:ln>
          </p:spPr>
        </p:sp>
        <p:sp>
          <p:nvSpPr>
            <p:cNvPr name="TextBox 9" id="9"/>
            <p:cNvSpPr txBox="true"/>
            <p:nvPr/>
          </p:nvSpPr>
          <p:spPr>
            <a:xfrm>
              <a:off x="0" y="-38100"/>
              <a:ext cx="2026208" cy="1201621"/>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478719" y="875533"/>
            <a:ext cx="10723591" cy="733555"/>
            <a:chOff x="0" y="0"/>
            <a:chExt cx="2824320" cy="193200"/>
          </a:xfrm>
        </p:grpSpPr>
        <p:sp>
          <p:nvSpPr>
            <p:cNvPr name="Freeform 11" id="11"/>
            <p:cNvSpPr/>
            <p:nvPr/>
          </p:nvSpPr>
          <p:spPr>
            <a:xfrm flipH="false" flipV="false" rot="0">
              <a:off x="0" y="0"/>
              <a:ext cx="2824320" cy="193200"/>
            </a:xfrm>
            <a:custGeom>
              <a:avLst/>
              <a:gdLst/>
              <a:ahLst/>
              <a:cxnLst/>
              <a:rect r="r" b="b" t="t" l="l"/>
              <a:pathLst>
                <a:path h="193200" w="2824320">
                  <a:moveTo>
                    <a:pt x="0" y="0"/>
                  </a:moveTo>
                  <a:lnTo>
                    <a:pt x="2824320" y="0"/>
                  </a:lnTo>
                  <a:lnTo>
                    <a:pt x="2824320" y="193200"/>
                  </a:lnTo>
                  <a:lnTo>
                    <a:pt x="0" y="193200"/>
                  </a:lnTo>
                  <a:close/>
                </a:path>
              </a:pathLst>
            </a:custGeom>
            <a:solidFill>
              <a:srgbClr val="F5F5F5"/>
            </a:solidFill>
            <a:ln w="19050" cap="sq">
              <a:solidFill>
                <a:srgbClr val="000000"/>
              </a:solidFill>
              <a:prstDash val="solid"/>
              <a:miter/>
            </a:ln>
          </p:spPr>
        </p:sp>
        <p:sp>
          <p:nvSpPr>
            <p:cNvPr name="TextBox 12" id="12"/>
            <p:cNvSpPr txBox="true"/>
            <p:nvPr/>
          </p:nvSpPr>
          <p:spPr>
            <a:xfrm>
              <a:off x="0" y="-38100"/>
              <a:ext cx="2824320"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5079247" y="875533"/>
            <a:ext cx="733425" cy="733555"/>
            <a:chOff x="0" y="0"/>
            <a:chExt cx="193165" cy="193200"/>
          </a:xfrm>
        </p:grpSpPr>
        <p:sp>
          <p:nvSpPr>
            <p:cNvPr name="Freeform 14" id="14"/>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5" id="15"/>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4221485" y="875533"/>
            <a:ext cx="733425" cy="733555"/>
            <a:chOff x="0" y="0"/>
            <a:chExt cx="193165" cy="193200"/>
          </a:xfrm>
        </p:grpSpPr>
        <p:sp>
          <p:nvSpPr>
            <p:cNvPr name="Freeform 17" id="17"/>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8" id="18"/>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3364235" y="875533"/>
            <a:ext cx="733425" cy="733555"/>
            <a:chOff x="0" y="0"/>
            <a:chExt cx="193165" cy="193200"/>
          </a:xfrm>
        </p:grpSpPr>
        <p:sp>
          <p:nvSpPr>
            <p:cNvPr name="Freeform 20" id="20"/>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21" id="21"/>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4389720" y="1043577"/>
            <a:ext cx="397468" cy="397468"/>
          </a:xfrm>
          <a:custGeom>
            <a:avLst/>
            <a:gdLst/>
            <a:ahLst/>
            <a:cxnLst/>
            <a:rect r="r" b="b" t="t" l="l"/>
            <a:pathLst>
              <a:path h="397468" w="397468">
                <a:moveTo>
                  <a:pt x="0" y="0"/>
                </a:moveTo>
                <a:lnTo>
                  <a:pt x="397468" y="0"/>
                </a:lnTo>
                <a:lnTo>
                  <a:pt x="397468" y="397468"/>
                </a:lnTo>
                <a:lnTo>
                  <a:pt x="0" y="3974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15275323" y="1071674"/>
            <a:ext cx="341273" cy="341273"/>
          </a:xfrm>
          <a:custGeom>
            <a:avLst/>
            <a:gdLst/>
            <a:ahLst/>
            <a:cxnLst/>
            <a:rect r="r" b="b" t="t" l="l"/>
            <a:pathLst>
              <a:path h="341273" w="341273">
                <a:moveTo>
                  <a:pt x="0" y="0"/>
                </a:moveTo>
                <a:lnTo>
                  <a:pt x="341273" y="0"/>
                </a:lnTo>
                <a:lnTo>
                  <a:pt x="341273" y="341273"/>
                </a:lnTo>
                <a:lnTo>
                  <a:pt x="0" y="341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AutoShape 24" id="24"/>
          <p:cNvSpPr/>
          <p:nvPr/>
        </p:nvSpPr>
        <p:spPr>
          <a:xfrm>
            <a:off x="13523387" y="1261361"/>
            <a:ext cx="415121" cy="0"/>
          </a:xfrm>
          <a:prstGeom prst="line">
            <a:avLst/>
          </a:prstGeom>
          <a:ln cap="flat" w="28575">
            <a:solidFill>
              <a:srgbClr val="000000"/>
            </a:solidFill>
            <a:prstDash val="solid"/>
            <a:headEnd type="none" len="sm" w="sm"/>
            <a:tailEnd type="none" len="sm" w="sm"/>
          </a:ln>
        </p:spPr>
      </p:sp>
      <p:sp>
        <p:nvSpPr>
          <p:cNvPr name="Freeform 25" id="25"/>
          <p:cNvSpPr/>
          <p:nvPr/>
        </p:nvSpPr>
        <p:spPr>
          <a:xfrm flipH="false" flipV="false" rot="5400000">
            <a:off x="15503582" y="5593770"/>
            <a:ext cx="2698443" cy="1759803"/>
          </a:xfrm>
          <a:custGeom>
            <a:avLst/>
            <a:gdLst/>
            <a:ahLst/>
            <a:cxnLst/>
            <a:rect r="r" b="b" t="t" l="l"/>
            <a:pathLst>
              <a:path h="1759803" w="2698443">
                <a:moveTo>
                  <a:pt x="0" y="0"/>
                </a:moveTo>
                <a:lnTo>
                  <a:pt x="2698443" y="0"/>
                </a:lnTo>
                <a:lnTo>
                  <a:pt x="2698443" y="1759803"/>
                </a:lnTo>
                <a:lnTo>
                  <a:pt x="0" y="1759803"/>
                </a:lnTo>
                <a:lnTo>
                  <a:pt x="0" y="0"/>
                </a:lnTo>
                <a:close/>
              </a:path>
            </a:pathLst>
          </a:custGeom>
          <a:blipFill>
            <a:blip r:embed="rId8">
              <a:extLst>
                <a:ext uri="{96DAC541-7B7A-43D3-8B79-37D633B846F1}">
                  <asvg:svgBlip xmlns:asvg="http://schemas.microsoft.com/office/drawing/2016/SVG/main" r:embed="rId9"/>
                </a:ext>
              </a:extLst>
            </a:blip>
            <a:stretch>
              <a:fillRect l="0" t="0" r="-52487" b="-133821"/>
            </a:stretch>
          </a:blipFill>
        </p:spPr>
      </p:sp>
      <p:sp>
        <p:nvSpPr>
          <p:cNvPr name="Freeform 26" id="26"/>
          <p:cNvSpPr/>
          <p:nvPr/>
        </p:nvSpPr>
        <p:spPr>
          <a:xfrm flipH="false" flipV="false" rot="5400000">
            <a:off x="14795403"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8">
              <a:extLst>
                <a:ext uri="{96DAC541-7B7A-43D3-8B79-37D633B846F1}">
                  <asvg:svgBlip xmlns:asvg="http://schemas.microsoft.com/office/drawing/2016/SVG/main" r:embed="rId9"/>
                </a:ext>
              </a:extLst>
            </a:blip>
            <a:stretch>
              <a:fillRect l="0" t="0" r="0" b="-133821"/>
            </a:stretch>
          </a:blipFill>
        </p:spPr>
      </p:sp>
      <p:sp>
        <p:nvSpPr>
          <p:cNvPr name="Freeform 27" id="27"/>
          <p:cNvSpPr/>
          <p:nvPr/>
        </p:nvSpPr>
        <p:spPr>
          <a:xfrm flipH="false" flipV="false" rot="-5400000">
            <a:off x="-618812"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8">
              <a:extLst>
                <a:ext uri="{96DAC541-7B7A-43D3-8B79-37D633B846F1}">
                  <asvg:svgBlip xmlns:asvg="http://schemas.microsoft.com/office/drawing/2016/SVG/main" r:embed="rId9"/>
                </a:ext>
              </a:extLst>
            </a:blip>
            <a:stretch>
              <a:fillRect l="0" t="0" r="0" b="-133821"/>
            </a:stretch>
          </a:blipFill>
        </p:spPr>
      </p:sp>
      <p:sp>
        <p:nvSpPr>
          <p:cNvPr name="Freeform 28" id="28"/>
          <p:cNvSpPr/>
          <p:nvPr/>
        </p:nvSpPr>
        <p:spPr>
          <a:xfrm flipH="false" flipV="false" rot="-5400000">
            <a:off x="15010" y="5668126"/>
            <a:ext cx="2719361" cy="1632009"/>
          </a:xfrm>
          <a:custGeom>
            <a:avLst/>
            <a:gdLst/>
            <a:ahLst/>
            <a:cxnLst/>
            <a:rect r="r" b="b" t="t" l="l"/>
            <a:pathLst>
              <a:path h="1632009" w="2719361">
                <a:moveTo>
                  <a:pt x="0" y="0"/>
                </a:moveTo>
                <a:lnTo>
                  <a:pt x="2719361" y="0"/>
                </a:lnTo>
                <a:lnTo>
                  <a:pt x="2719361" y="1632009"/>
                </a:lnTo>
                <a:lnTo>
                  <a:pt x="0" y="1632009"/>
                </a:lnTo>
                <a:lnTo>
                  <a:pt x="0" y="0"/>
                </a:lnTo>
                <a:close/>
              </a:path>
            </a:pathLst>
          </a:custGeom>
          <a:blipFill>
            <a:blip r:embed="rId8">
              <a:extLst>
                <a:ext uri="{96DAC541-7B7A-43D3-8B79-37D633B846F1}">
                  <asvg:svgBlip xmlns:asvg="http://schemas.microsoft.com/office/drawing/2016/SVG/main" r:embed="rId9"/>
                </a:ext>
              </a:extLst>
            </a:blip>
            <a:stretch>
              <a:fillRect l="-51314" t="0" r="0" b="-152130"/>
            </a:stretch>
          </a:blipFill>
        </p:spPr>
      </p:sp>
      <p:sp>
        <p:nvSpPr>
          <p:cNvPr name="Freeform 29" id="29"/>
          <p:cNvSpPr/>
          <p:nvPr/>
        </p:nvSpPr>
        <p:spPr>
          <a:xfrm flipH="false" flipV="false" rot="0">
            <a:off x="430892" y="7939881"/>
            <a:ext cx="1759803" cy="475147"/>
          </a:xfrm>
          <a:custGeom>
            <a:avLst/>
            <a:gdLst/>
            <a:ahLst/>
            <a:cxnLst/>
            <a:rect r="r" b="b" t="t" l="l"/>
            <a:pathLst>
              <a:path h="475147" w="1759803">
                <a:moveTo>
                  <a:pt x="0" y="0"/>
                </a:moveTo>
                <a:lnTo>
                  <a:pt x="1759803" y="0"/>
                </a:lnTo>
                <a:lnTo>
                  <a:pt x="1759803" y="475147"/>
                </a:lnTo>
                <a:lnTo>
                  <a:pt x="0" y="4751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0" id="30"/>
          <p:cNvSpPr/>
          <p:nvPr/>
        </p:nvSpPr>
        <p:spPr>
          <a:xfrm flipH="true" flipV="false" rot="0">
            <a:off x="15972902" y="7939881"/>
            <a:ext cx="1759803" cy="475147"/>
          </a:xfrm>
          <a:custGeom>
            <a:avLst/>
            <a:gdLst/>
            <a:ahLst/>
            <a:cxnLst/>
            <a:rect r="r" b="b" t="t" l="l"/>
            <a:pathLst>
              <a:path h="475147" w="1759803">
                <a:moveTo>
                  <a:pt x="1759803" y="0"/>
                </a:moveTo>
                <a:lnTo>
                  <a:pt x="0" y="0"/>
                </a:lnTo>
                <a:lnTo>
                  <a:pt x="0" y="475147"/>
                </a:lnTo>
                <a:lnTo>
                  <a:pt x="1759803" y="475147"/>
                </a:lnTo>
                <a:lnTo>
                  <a:pt x="1759803"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31" id="31"/>
          <p:cNvSpPr/>
          <p:nvPr/>
        </p:nvSpPr>
        <p:spPr>
          <a:xfrm flipH="false" flipV="false" rot="0">
            <a:off x="10865879" y="3035349"/>
            <a:ext cx="4409444" cy="4420496"/>
          </a:xfrm>
          <a:custGeom>
            <a:avLst/>
            <a:gdLst/>
            <a:ahLst/>
            <a:cxnLst/>
            <a:rect r="r" b="b" t="t" l="l"/>
            <a:pathLst>
              <a:path h="4420496" w="4409444">
                <a:moveTo>
                  <a:pt x="0" y="0"/>
                </a:moveTo>
                <a:lnTo>
                  <a:pt x="4409444" y="0"/>
                </a:lnTo>
                <a:lnTo>
                  <a:pt x="4409444" y="4420496"/>
                </a:lnTo>
                <a:lnTo>
                  <a:pt x="0" y="44204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2" id="32"/>
          <p:cNvSpPr txBox="true"/>
          <p:nvPr/>
        </p:nvSpPr>
        <p:spPr>
          <a:xfrm rot="0">
            <a:off x="2765749" y="1079161"/>
            <a:ext cx="10150811" cy="361884"/>
          </a:xfrm>
          <a:prstGeom prst="rect">
            <a:avLst/>
          </a:prstGeom>
        </p:spPr>
        <p:txBody>
          <a:bodyPr anchor="t" rtlCol="false" tIns="0" lIns="0" bIns="0" rIns="0">
            <a:spAutoFit/>
          </a:bodyPr>
          <a:lstStyle/>
          <a:p>
            <a:pPr algn="l">
              <a:lnSpc>
                <a:spcPts val="2999"/>
              </a:lnSpc>
            </a:pPr>
            <a:r>
              <a:rPr lang="en-US" sz="2499" i="true">
                <a:solidFill>
                  <a:srgbClr val="000000"/>
                </a:solidFill>
                <a:latin typeface="Montserrat Italics"/>
                <a:ea typeface="Montserrat Italics"/>
                <a:cs typeface="Montserrat Italics"/>
                <a:sym typeface="Montserrat Italics"/>
              </a:rPr>
              <a:t>Supply Chain Analytics Presentation ..............................................................</a:t>
            </a:r>
          </a:p>
        </p:txBody>
      </p:sp>
      <p:sp>
        <p:nvSpPr>
          <p:cNvPr name="TextBox 33" id="33"/>
          <p:cNvSpPr txBox="true"/>
          <p:nvPr/>
        </p:nvSpPr>
        <p:spPr>
          <a:xfrm rot="0">
            <a:off x="2893120" y="4356880"/>
            <a:ext cx="6864455" cy="4216400"/>
          </a:xfrm>
          <a:prstGeom prst="rect">
            <a:avLst/>
          </a:prstGeom>
        </p:spPr>
        <p:txBody>
          <a:bodyPr anchor="t" rtlCol="false" tIns="0" lIns="0" bIns="0" rIns="0">
            <a:spAutoFit/>
          </a:bodyPr>
          <a:lstStyle/>
          <a:p>
            <a:pPr algn="just">
              <a:lnSpc>
                <a:spcPts val="2800"/>
              </a:lnSpc>
            </a:pPr>
            <a:r>
              <a:rPr lang="en-US" sz="2000">
                <a:solidFill>
                  <a:srgbClr val="000000"/>
                </a:solidFill>
                <a:latin typeface="Montserrat"/>
                <a:ea typeface="Montserrat"/>
                <a:cs typeface="Montserrat"/>
                <a:sym typeface="Montserrat"/>
              </a:rPr>
              <a:t>A supply chain is a network of organizations, people, activities, information, and resources involved in the production and delivery of a product or service from the initial supplier to the final customer. It encompasses everything from sourcing raw materials, manufacturing, and transportation to warehousing, distribution, and customer service. An efficient supply chain ensures that products are delivered in the right quantity, to the right place, at the right time, while minimizing costs and maximizing customer satisfaction.</a:t>
            </a:r>
          </a:p>
          <a:p>
            <a:pPr algn="just">
              <a:lnSpc>
                <a:spcPts val="2800"/>
              </a:lnSpc>
            </a:pPr>
          </a:p>
        </p:txBody>
      </p:sp>
      <p:sp>
        <p:nvSpPr>
          <p:cNvPr name="TextBox 34" id="34"/>
          <p:cNvSpPr txBox="true"/>
          <p:nvPr/>
        </p:nvSpPr>
        <p:spPr>
          <a:xfrm rot="0">
            <a:off x="2893120" y="2089834"/>
            <a:ext cx="7470313" cy="2014856"/>
          </a:xfrm>
          <a:prstGeom prst="rect">
            <a:avLst/>
          </a:prstGeom>
        </p:spPr>
        <p:txBody>
          <a:bodyPr anchor="t" rtlCol="false" tIns="0" lIns="0" bIns="0" rIns="0">
            <a:spAutoFit/>
          </a:bodyPr>
          <a:lstStyle/>
          <a:p>
            <a:pPr algn="l">
              <a:lnSpc>
                <a:spcPts val="7700"/>
              </a:lnSpc>
            </a:pPr>
            <a:r>
              <a:rPr lang="en-US" sz="7700">
                <a:solidFill>
                  <a:srgbClr val="000000"/>
                </a:solidFill>
                <a:latin typeface="Bernoru Condensed"/>
                <a:ea typeface="Bernoru Condensed"/>
                <a:cs typeface="Bernoru Condensed"/>
                <a:sym typeface="Bernoru Condensed"/>
              </a:rPr>
              <a:t>WHAT IS SUPPLY CHAIN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18349" y="2012822"/>
            <a:ext cx="5308179" cy="5228557"/>
          </a:xfrm>
          <a:custGeom>
            <a:avLst/>
            <a:gdLst/>
            <a:ahLst/>
            <a:cxnLst/>
            <a:rect r="r" b="b" t="t" l="l"/>
            <a:pathLst>
              <a:path h="5228557" w="5308179">
                <a:moveTo>
                  <a:pt x="0" y="0"/>
                </a:moveTo>
                <a:lnTo>
                  <a:pt x="5308180" y="0"/>
                </a:lnTo>
                <a:lnTo>
                  <a:pt x="5308180" y="5228557"/>
                </a:lnTo>
                <a:lnTo>
                  <a:pt x="0" y="52285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69606" y="8725807"/>
            <a:ext cx="19657606" cy="3303978"/>
            <a:chOff x="0" y="0"/>
            <a:chExt cx="5177312" cy="870183"/>
          </a:xfrm>
        </p:grpSpPr>
        <p:sp>
          <p:nvSpPr>
            <p:cNvPr name="Freeform 4" id="4"/>
            <p:cNvSpPr/>
            <p:nvPr/>
          </p:nvSpPr>
          <p:spPr>
            <a:xfrm flipH="false" flipV="false" rot="0">
              <a:off x="0" y="0"/>
              <a:ext cx="5177312" cy="870183"/>
            </a:xfrm>
            <a:custGeom>
              <a:avLst/>
              <a:gdLst/>
              <a:ahLst/>
              <a:cxnLst/>
              <a:rect r="r" b="b" t="t" l="l"/>
              <a:pathLst>
                <a:path h="870183" w="5177312">
                  <a:moveTo>
                    <a:pt x="0" y="0"/>
                  </a:moveTo>
                  <a:lnTo>
                    <a:pt x="5177312" y="0"/>
                  </a:lnTo>
                  <a:lnTo>
                    <a:pt x="5177312" y="870183"/>
                  </a:lnTo>
                  <a:lnTo>
                    <a:pt x="0" y="870183"/>
                  </a:lnTo>
                  <a:close/>
                </a:path>
              </a:pathLst>
            </a:custGeom>
            <a:solidFill>
              <a:srgbClr val="FCB503"/>
            </a:solidFill>
            <a:ln w="19050" cap="sq">
              <a:solidFill>
                <a:srgbClr val="000000"/>
              </a:solidFill>
              <a:prstDash val="solid"/>
              <a:miter/>
            </a:ln>
          </p:spPr>
        </p:sp>
        <p:sp>
          <p:nvSpPr>
            <p:cNvPr name="TextBox 5" id="5"/>
            <p:cNvSpPr txBox="true"/>
            <p:nvPr/>
          </p:nvSpPr>
          <p:spPr>
            <a:xfrm>
              <a:off x="0" y="-38100"/>
              <a:ext cx="5177312" cy="90828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5400000">
            <a:off x="1318369"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400000">
            <a:off x="11260060"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8" id="8"/>
          <p:cNvGrpSpPr/>
          <p:nvPr/>
        </p:nvGrpSpPr>
        <p:grpSpPr>
          <a:xfrm rot="0">
            <a:off x="2478719" y="2012822"/>
            <a:ext cx="7693257" cy="6712985"/>
            <a:chOff x="0" y="0"/>
            <a:chExt cx="2026208" cy="1768029"/>
          </a:xfrm>
        </p:grpSpPr>
        <p:sp>
          <p:nvSpPr>
            <p:cNvPr name="Freeform 9" id="9"/>
            <p:cNvSpPr/>
            <p:nvPr/>
          </p:nvSpPr>
          <p:spPr>
            <a:xfrm flipH="false" flipV="false" rot="0">
              <a:off x="0" y="0"/>
              <a:ext cx="2026208" cy="1768029"/>
            </a:xfrm>
            <a:custGeom>
              <a:avLst/>
              <a:gdLst/>
              <a:ahLst/>
              <a:cxnLst/>
              <a:rect r="r" b="b" t="t" l="l"/>
              <a:pathLst>
                <a:path h="1768029" w="2026208">
                  <a:moveTo>
                    <a:pt x="39247" y="0"/>
                  </a:moveTo>
                  <a:lnTo>
                    <a:pt x="1986961" y="0"/>
                  </a:lnTo>
                  <a:cubicBezTo>
                    <a:pt x="2008636" y="0"/>
                    <a:pt x="2026208" y="17571"/>
                    <a:pt x="2026208" y="39247"/>
                  </a:cubicBezTo>
                  <a:lnTo>
                    <a:pt x="2026208" y="1728782"/>
                  </a:lnTo>
                  <a:cubicBezTo>
                    <a:pt x="2026208" y="1750458"/>
                    <a:pt x="2008636" y="1768029"/>
                    <a:pt x="1986961" y="1768029"/>
                  </a:cubicBezTo>
                  <a:lnTo>
                    <a:pt x="39247" y="1768029"/>
                  </a:lnTo>
                  <a:cubicBezTo>
                    <a:pt x="17571" y="1768029"/>
                    <a:pt x="0" y="1750458"/>
                    <a:pt x="0" y="1728782"/>
                  </a:cubicBezTo>
                  <a:lnTo>
                    <a:pt x="0" y="39247"/>
                  </a:lnTo>
                  <a:cubicBezTo>
                    <a:pt x="0" y="17571"/>
                    <a:pt x="17571" y="0"/>
                    <a:pt x="39247" y="0"/>
                  </a:cubicBezTo>
                  <a:close/>
                </a:path>
              </a:pathLst>
            </a:custGeom>
            <a:solidFill>
              <a:srgbClr val="FFFFFF"/>
            </a:solidFill>
            <a:ln w="19050" cap="rnd">
              <a:solidFill>
                <a:srgbClr val="000000"/>
              </a:solidFill>
              <a:prstDash val="solid"/>
              <a:round/>
            </a:ln>
          </p:spPr>
        </p:sp>
        <p:sp>
          <p:nvSpPr>
            <p:cNvPr name="TextBox 10" id="10"/>
            <p:cNvSpPr txBox="true"/>
            <p:nvPr/>
          </p:nvSpPr>
          <p:spPr>
            <a:xfrm>
              <a:off x="0" y="-38100"/>
              <a:ext cx="2026208" cy="180612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2478719" y="875533"/>
            <a:ext cx="10723591" cy="733555"/>
            <a:chOff x="0" y="0"/>
            <a:chExt cx="2824320" cy="193200"/>
          </a:xfrm>
        </p:grpSpPr>
        <p:sp>
          <p:nvSpPr>
            <p:cNvPr name="Freeform 12" id="12"/>
            <p:cNvSpPr/>
            <p:nvPr/>
          </p:nvSpPr>
          <p:spPr>
            <a:xfrm flipH="false" flipV="false" rot="0">
              <a:off x="0" y="0"/>
              <a:ext cx="2824320" cy="193200"/>
            </a:xfrm>
            <a:custGeom>
              <a:avLst/>
              <a:gdLst/>
              <a:ahLst/>
              <a:cxnLst/>
              <a:rect r="r" b="b" t="t" l="l"/>
              <a:pathLst>
                <a:path h="193200" w="2824320">
                  <a:moveTo>
                    <a:pt x="0" y="0"/>
                  </a:moveTo>
                  <a:lnTo>
                    <a:pt x="2824320" y="0"/>
                  </a:lnTo>
                  <a:lnTo>
                    <a:pt x="2824320" y="193200"/>
                  </a:lnTo>
                  <a:lnTo>
                    <a:pt x="0" y="193200"/>
                  </a:lnTo>
                  <a:close/>
                </a:path>
              </a:pathLst>
            </a:custGeom>
            <a:solidFill>
              <a:srgbClr val="F5F5F5"/>
            </a:solidFill>
            <a:ln w="19050" cap="sq">
              <a:solidFill>
                <a:srgbClr val="000000"/>
              </a:solidFill>
              <a:prstDash val="solid"/>
              <a:miter/>
            </a:ln>
          </p:spPr>
        </p:sp>
        <p:sp>
          <p:nvSpPr>
            <p:cNvPr name="TextBox 13" id="13"/>
            <p:cNvSpPr txBox="true"/>
            <p:nvPr/>
          </p:nvSpPr>
          <p:spPr>
            <a:xfrm>
              <a:off x="0" y="-38100"/>
              <a:ext cx="2824320"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5079247" y="875533"/>
            <a:ext cx="733425" cy="733555"/>
            <a:chOff x="0" y="0"/>
            <a:chExt cx="193165" cy="193200"/>
          </a:xfrm>
        </p:grpSpPr>
        <p:sp>
          <p:nvSpPr>
            <p:cNvPr name="Freeform 15" id="15"/>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6" id="16"/>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4221485" y="875533"/>
            <a:ext cx="733425" cy="733555"/>
            <a:chOff x="0" y="0"/>
            <a:chExt cx="193165" cy="193200"/>
          </a:xfrm>
        </p:grpSpPr>
        <p:sp>
          <p:nvSpPr>
            <p:cNvPr name="Freeform 18" id="18"/>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9" id="19"/>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13364235" y="875533"/>
            <a:ext cx="733425" cy="733555"/>
            <a:chOff x="0" y="0"/>
            <a:chExt cx="193165" cy="193200"/>
          </a:xfrm>
        </p:grpSpPr>
        <p:sp>
          <p:nvSpPr>
            <p:cNvPr name="Freeform 21" id="21"/>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22" id="22"/>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sp>
        <p:nvSpPr>
          <p:cNvPr name="Freeform 23" id="23"/>
          <p:cNvSpPr/>
          <p:nvPr/>
        </p:nvSpPr>
        <p:spPr>
          <a:xfrm flipH="false" flipV="false" rot="0">
            <a:off x="14389720" y="1043577"/>
            <a:ext cx="397468" cy="397468"/>
          </a:xfrm>
          <a:custGeom>
            <a:avLst/>
            <a:gdLst/>
            <a:ahLst/>
            <a:cxnLst/>
            <a:rect r="r" b="b" t="t" l="l"/>
            <a:pathLst>
              <a:path h="397468" w="397468">
                <a:moveTo>
                  <a:pt x="0" y="0"/>
                </a:moveTo>
                <a:lnTo>
                  <a:pt x="397468" y="0"/>
                </a:lnTo>
                <a:lnTo>
                  <a:pt x="397468" y="397468"/>
                </a:lnTo>
                <a:lnTo>
                  <a:pt x="0" y="3974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15275323" y="1071674"/>
            <a:ext cx="341273" cy="341273"/>
          </a:xfrm>
          <a:custGeom>
            <a:avLst/>
            <a:gdLst/>
            <a:ahLst/>
            <a:cxnLst/>
            <a:rect r="r" b="b" t="t" l="l"/>
            <a:pathLst>
              <a:path h="341273" w="341273">
                <a:moveTo>
                  <a:pt x="0" y="0"/>
                </a:moveTo>
                <a:lnTo>
                  <a:pt x="341273" y="0"/>
                </a:lnTo>
                <a:lnTo>
                  <a:pt x="341273" y="341273"/>
                </a:lnTo>
                <a:lnTo>
                  <a:pt x="0" y="341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AutoShape 25" id="25"/>
          <p:cNvSpPr/>
          <p:nvPr/>
        </p:nvSpPr>
        <p:spPr>
          <a:xfrm>
            <a:off x="13523387" y="1261361"/>
            <a:ext cx="415121" cy="0"/>
          </a:xfrm>
          <a:prstGeom prst="line">
            <a:avLst/>
          </a:prstGeom>
          <a:ln cap="flat" w="28575">
            <a:solidFill>
              <a:srgbClr val="000000"/>
            </a:solidFill>
            <a:prstDash val="solid"/>
            <a:headEnd type="none" len="sm" w="sm"/>
            <a:tailEnd type="none" len="sm" w="sm"/>
          </a:ln>
        </p:spPr>
      </p:sp>
      <p:sp>
        <p:nvSpPr>
          <p:cNvPr name="TextBox 26" id="26"/>
          <p:cNvSpPr txBox="true"/>
          <p:nvPr/>
        </p:nvSpPr>
        <p:spPr>
          <a:xfrm rot="0">
            <a:off x="2765749" y="1079161"/>
            <a:ext cx="10150811" cy="361884"/>
          </a:xfrm>
          <a:prstGeom prst="rect">
            <a:avLst/>
          </a:prstGeom>
        </p:spPr>
        <p:txBody>
          <a:bodyPr anchor="t" rtlCol="false" tIns="0" lIns="0" bIns="0" rIns="0">
            <a:spAutoFit/>
          </a:bodyPr>
          <a:lstStyle/>
          <a:p>
            <a:pPr algn="l">
              <a:lnSpc>
                <a:spcPts val="2999"/>
              </a:lnSpc>
            </a:pPr>
            <a:r>
              <a:rPr lang="en-US" sz="2499" i="true">
                <a:solidFill>
                  <a:srgbClr val="000000"/>
                </a:solidFill>
                <a:latin typeface="Montserrat Italics"/>
                <a:ea typeface="Montserrat Italics"/>
                <a:cs typeface="Montserrat Italics"/>
                <a:sym typeface="Montserrat Italics"/>
              </a:rPr>
              <a:t>Supply Chain Analytics Presentation ..............................................................</a:t>
            </a:r>
          </a:p>
        </p:txBody>
      </p:sp>
      <p:sp>
        <p:nvSpPr>
          <p:cNvPr name="TextBox 27" id="27"/>
          <p:cNvSpPr txBox="true"/>
          <p:nvPr/>
        </p:nvSpPr>
        <p:spPr>
          <a:xfrm rot="0">
            <a:off x="2893120" y="3500216"/>
            <a:ext cx="6864455" cy="4921250"/>
          </a:xfrm>
          <a:prstGeom prst="rect">
            <a:avLst/>
          </a:prstGeom>
        </p:spPr>
        <p:txBody>
          <a:bodyPr anchor="t" rtlCol="false" tIns="0" lIns="0" bIns="0" rIns="0">
            <a:spAutoFit/>
          </a:bodyPr>
          <a:lstStyle/>
          <a:p>
            <a:pPr algn="just">
              <a:lnSpc>
                <a:spcPts val="2800"/>
              </a:lnSpc>
            </a:pPr>
            <a:r>
              <a:rPr lang="en-US" sz="2000">
                <a:solidFill>
                  <a:srgbClr val="000000"/>
                </a:solidFill>
                <a:latin typeface="Montserrat"/>
                <a:ea typeface="Montserrat"/>
                <a:cs typeface="Montserrat"/>
                <a:sym typeface="Montserrat"/>
              </a:rPr>
              <a:t>The primary objective of this project was to gain a comprehensive understanding of global product consumption patterns and to identify strategic opportunities for expansion in both production and sales operations.</a:t>
            </a:r>
          </a:p>
          <a:p>
            <a:pPr algn="just">
              <a:lnSpc>
                <a:spcPts val="2800"/>
              </a:lnSpc>
            </a:pPr>
            <a:r>
              <a:rPr lang="en-US" sz="2000">
                <a:solidFill>
                  <a:srgbClr val="000000"/>
                </a:solidFill>
                <a:latin typeface="Montserrat"/>
                <a:ea typeface="Montserrat"/>
                <a:cs typeface="Montserrat"/>
                <a:sym typeface="Montserrat"/>
              </a:rPr>
              <a:t>Through advanced data analysis, we aimed to track and quantify product demand across different regions by identifying the countries with the highest import volumes and analyzing corresponding sales performance.</a:t>
            </a:r>
          </a:p>
          <a:p>
            <a:pPr algn="just">
              <a:lnSpc>
                <a:spcPts val="2800"/>
              </a:lnSpc>
            </a:pPr>
            <a:r>
              <a:rPr lang="en-US" sz="2000">
                <a:solidFill>
                  <a:srgbClr val="000000"/>
                </a:solidFill>
                <a:latin typeface="Montserrat"/>
                <a:ea typeface="Montserrat"/>
                <a:cs typeface="Montserrat"/>
                <a:sym typeface="Montserrat"/>
              </a:rPr>
              <a:t>By uncovering these insights, the goal was to support data-driven decisions for scaling production capacity, optimizing inventory distribution, and enhancing market penetration in high-performing regions.</a:t>
            </a:r>
          </a:p>
        </p:txBody>
      </p:sp>
      <p:sp>
        <p:nvSpPr>
          <p:cNvPr name="Freeform 28" id="28"/>
          <p:cNvSpPr/>
          <p:nvPr/>
        </p:nvSpPr>
        <p:spPr>
          <a:xfrm flipH="false" flipV="false" rot="5400000">
            <a:off x="15503582" y="5593770"/>
            <a:ext cx="2698443" cy="1759803"/>
          </a:xfrm>
          <a:custGeom>
            <a:avLst/>
            <a:gdLst/>
            <a:ahLst/>
            <a:cxnLst/>
            <a:rect r="r" b="b" t="t" l="l"/>
            <a:pathLst>
              <a:path h="1759803" w="2698443">
                <a:moveTo>
                  <a:pt x="0" y="0"/>
                </a:moveTo>
                <a:lnTo>
                  <a:pt x="2698443" y="0"/>
                </a:lnTo>
                <a:lnTo>
                  <a:pt x="2698443" y="1759803"/>
                </a:lnTo>
                <a:lnTo>
                  <a:pt x="0" y="1759803"/>
                </a:lnTo>
                <a:lnTo>
                  <a:pt x="0" y="0"/>
                </a:lnTo>
                <a:close/>
              </a:path>
            </a:pathLst>
          </a:custGeom>
          <a:blipFill>
            <a:blip r:embed="rId10">
              <a:extLst>
                <a:ext uri="{96DAC541-7B7A-43D3-8B79-37D633B846F1}">
                  <asvg:svgBlip xmlns:asvg="http://schemas.microsoft.com/office/drawing/2016/SVG/main" r:embed="rId11"/>
                </a:ext>
              </a:extLst>
            </a:blip>
            <a:stretch>
              <a:fillRect l="0" t="0" r="-52487" b="-133821"/>
            </a:stretch>
          </a:blipFill>
        </p:spPr>
      </p:sp>
      <p:sp>
        <p:nvSpPr>
          <p:cNvPr name="Freeform 29" id="29"/>
          <p:cNvSpPr/>
          <p:nvPr/>
        </p:nvSpPr>
        <p:spPr>
          <a:xfrm flipH="false" flipV="false" rot="5400000">
            <a:off x="14795403"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10">
              <a:extLst>
                <a:ext uri="{96DAC541-7B7A-43D3-8B79-37D633B846F1}">
                  <asvg:svgBlip xmlns:asvg="http://schemas.microsoft.com/office/drawing/2016/SVG/main" r:embed="rId11"/>
                </a:ext>
              </a:extLst>
            </a:blip>
            <a:stretch>
              <a:fillRect l="0" t="0" r="0" b="-133821"/>
            </a:stretch>
          </a:blipFill>
        </p:spPr>
      </p:sp>
      <p:sp>
        <p:nvSpPr>
          <p:cNvPr name="Freeform 30" id="30"/>
          <p:cNvSpPr/>
          <p:nvPr/>
        </p:nvSpPr>
        <p:spPr>
          <a:xfrm flipH="false" flipV="false" rot="-5400000">
            <a:off x="-618812"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10">
              <a:extLst>
                <a:ext uri="{96DAC541-7B7A-43D3-8B79-37D633B846F1}">
                  <asvg:svgBlip xmlns:asvg="http://schemas.microsoft.com/office/drawing/2016/SVG/main" r:embed="rId11"/>
                </a:ext>
              </a:extLst>
            </a:blip>
            <a:stretch>
              <a:fillRect l="0" t="0" r="0" b="-133821"/>
            </a:stretch>
          </a:blipFill>
        </p:spPr>
      </p:sp>
      <p:sp>
        <p:nvSpPr>
          <p:cNvPr name="Freeform 31" id="31"/>
          <p:cNvSpPr/>
          <p:nvPr/>
        </p:nvSpPr>
        <p:spPr>
          <a:xfrm flipH="false" flipV="false" rot="-5400000">
            <a:off x="15010" y="5668126"/>
            <a:ext cx="2719361" cy="1632009"/>
          </a:xfrm>
          <a:custGeom>
            <a:avLst/>
            <a:gdLst/>
            <a:ahLst/>
            <a:cxnLst/>
            <a:rect r="r" b="b" t="t" l="l"/>
            <a:pathLst>
              <a:path h="1632009" w="2719361">
                <a:moveTo>
                  <a:pt x="0" y="0"/>
                </a:moveTo>
                <a:lnTo>
                  <a:pt x="2719361" y="0"/>
                </a:lnTo>
                <a:lnTo>
                  <a:pt x="2719361" y="1632009"/>
                </a:lnTo>
                <a:lnTo>
                  <a:pt x="0" y="1632009"/>
                </a:lnTo>
                <a:lnTo>
                  <a:pt x="0" y="0"/>
                </a:lnTo>
                <a:close/>
              </a:path>
            </a:pathLst>
          </a:custGeom>
          <a:blipFill>
            <a:blip r:embed="rId10">
              <a:extLst>
                <a:ext uri="{96DAC541-7B7A-43D3-8B79-37D633B846F1}">
                  <asvg:svgBlip xmlns:asvg="http://schemas.microsoft.com/office/drawing/2016/SVG/main" r:embed="rId11"/>
                </a:ext>
              </a:extLst>
            </a:blip>
            <a:stretch>
              <a:fillRect l="-51314" t="0" r="0" b="-152130"/>
            </a:stretch>
          </a:blipFill>
        </p:spPr>
      </p:sp>
      <p:sp>
        <p:nvSpPr>
          <p:cNvPr name="Freeform 32" id="32"/>
          <p:cNvSpPr/>
          <p:nvPr/>
        </p:nvSpPr>
        <p:spPr>
          <a:xfrm flipH="false" flipV="false" rot="0">
            <a:off x="430892" y="7939881"/>
            <a:ext cx="1759803" cy="475147"/>
          </a:xfrm>
          <a:custGeom>
            <a:avLst/>
            <a:gdLst/>
            <a:ahLst/>
            <a:cxnLst/>
            <a:rect r="r" b="b" t="t" l="l"/>
            <a:pathLst>
              <a:path h="475147" w="1759803">
                <a:moveTo>
                  <a:pt x="0" y="0"/>
                </a:moveTo>
                <a:lnTo>
                  <a:pt x="1759803" y="0"/>
                </a:lnTo>
                <a:lnTo>
                  <a:pt x="1759803" y="475147"/>
                </a:lnTo>
                <a:lnTo>
                  <a:pt x="0" y="47514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3" id="33"/>
          <p:cNvSpPr/>
          <p:nvPr/>
        </p:nvSpPr>
        <p:spPr>
          <a:xfrm flipH="true" flipV="false" rot="0">
            <a:off x="15972902" y="7939881"/>
            <a:ext cx="1759803" cy="475147"/>
          </a:xfrm>
          <a:custGeom>
            <a:avLst/>
            <a:gdLst/>
            <a:ahLst/>
            <a:cxnLst/>
            <a:rect r="r" b="b" t="t" l="l"/>
            <a:pathLst>
              <a:path h="475147" w="1759803">
                <a:moveTo>
                  <a:pt x="1759803" y="0"/>
                </a:moveTo>
                <a:lnTo>
                  <a:pt x="0" y="0"/>
                </a:lnTo>
                <a:lnTo>
                  <a:pt x="0" y="475147"/>
                </a:lnTo>
                <a:lnTo>
                  <a:pt x="1759803" y="475147"/>
                </a:lnTo>
                <a:lnTo>
                  <a:pt x="1759803"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grpSp>
        <p:nvGrpSpPr>
          <p:cNvPr name="Group 34" id="34"/>
          <p:cNvGrpSpPr/>
          <p:nvPr/>
        </p:nvGrpSpPr>
        <p:grpSpPr>
          <a:xfrm rot="0">
            <a:off x="10418349" y="7337611"/>
            <a:ext cx="5308179" cy="1077417"/>
            <a:chOff x="0" y="0"/>
            <a:chExt cx="1398039" cy="283764"/>
          </a:xfrm>
        </p:grpSpPr>
        <p:sp>
          <p:nvSpPr>
            <p:cNvPr name="Freeform 35" id="35"/>
            <p:cNvSpPr/>
            <p:nvPr/>
          </p:nvSpPr>
          <p:spPr>
            <a:xfrm flipH="false" flipV="false" rot="0">
              <a:off x="0" y="0"/>
              <a:ext cx="1398039" cy="283764"/>
            </a:xfrm>
            <a:custGeom>
              <a:avLst/>
              <a:gdLst/>
              <a:ahLst/>
              <a:cxnLst/>
              <a:rect r="r" b="b" t="t" l="l"/>
              <a:pathLst>
                <a:path h="283764" w="1398039">
                  <a:moveTo>
                    <a:pt x="0" y="0"/>
                  </a:moveTo>
                  <a:lnTo>
                    <a:pt x="1398039" y="0"/>
                  </a:lnTo>
                  <a:lnTo>
                    <a:pt x="1398039" y="283764"/>
                  </a:lnTo>
                  <a:lnTo>
                    <a:pt x="0" y="283764"/>
                  </a:lnTo>
                  <a:close/>
                </a:path>
              </a:pathLst>
            </a:custGeom>
            <a:solidFill>
              <a:srgbClr val="8C7BFF"/>
            </a:solidFill>
            <a:ln w="19050" cap="sq">
              <a:solidFill>
                <a:srgbClr val="000000"/>
              </a:solidFill>
              <a:prstDash val="solid"/>
              <a:miter/>
            </a:ln>
          </p:spPr>
        </p:sp>
        <p:sp>
          <p:nvSpPr>
            <p:cNvPr name="TextBox 36" id="36"/>
            <p:cNvSpPr txBox="true"/>
            <p:nvPr/>
          </p:nvSpPr>
          <p:spPr>
            <a:xfrm>
              <a:off x="0" y="-38100"/>
              <a:ext cx="1398039" cy="321864"/>
            </a:xfrm>
            <a:prstGeom prst="rect">
              <a:avLst/>
            </a:prstGeom>
          </p:spPr>
          <p:txBody>
            <a:bodyPr anchor="ctr" rtlCol="false" tIns="50800" lIns="50800" bIns="50800" rIns="50800"/>
            <a:lstStyle/>
            <a:p>
              <a:pPr algn="ctr">
                <a:lnSpc>
                  <a:spcPts val="2659"/>
                </a:lnSpc>
                <a:spcBef>
                  <a:spcPct val="0"/>
                </a:spcBef>
              </a:pPr>
            </a:p>
          </p:txBody>
        </p:sp>
      </p:grpSp>
      <p:grpSp>
        <p:nvGrpSpPr>
          <p:cNvPr name="Group 37" id="37"/>
          <p:cNvGrpSpPr/>
          <p:nvPr/>
        </p:nvGrpSpPr>
        <p:grpSpPr>
          <a:xfrm rot="0">
            <a:off x="10418349" y="7241379"/>
            <a:ext cx="5308179" cy="384854"/>
            <a:chOff x="0" y="0"/>
            <a:chExt cx="1398039" cy="101361"/>
          </a:xfrm>
        </p:grpSpPr>
        <p:sp>
          <p:nvSpPr>
            <p:cNvPr name="Freeform 38" id="38"/>
            <p:cNvSpPr/>
            <p:nvPr/>
          </p:nvSpPr>
          <p:spPr>
            <a:xfrm flipH="false" flipV="false" rot="0">
              <a:off x="0" y="0"/>
              <a:ext cx="1398039" cy="101361"/>
            </a:xfrm>
            <a:custGeom>
              <a:avLst/>
              <a:gdLst/>
              <a:ahLst/>
              <a:cxnLst/>
              <a:rect r="r" b="b" t="t" l="l"/>
              <a:pathLst>
                <a:path h="101361" w="1398039">
                  <a:moveTo>
                    <a:pt x="0" y="0"/>
                  </a:moveTo>
                  <a:lnTo>
                    <a:pt x="1398039" y="0"/>
                  </a:lnTo>
                  <a:lnTo>
                    <a:pt x="1398039" y="101361"/>
                  </a:lnTo>
                  <a:lnTo>
                    <a:pt x="0" y="101361"/>
                  </a:lnTo>
                  <a:close/>
                </a:path>
              </a:pathLst>
            </a:custGeom>
            <a:solidFill>
              <a:srgbClr val="4ADA85"/>
            </a:solidFill>
            <a:ln w="19050" cap="sq">
              <a:solidFill>
                <a:srgbClr val="000000"/>
              </a:solidFill>
              <a:prstDash val="solid"/>
              <a:miter/>
            </a:ln>
          </p:spPr>
        </p:sp>
        <p:sp>
          <p:nvSpPr>
            <p:cNvPr name="TextBox 39" id="39"/>
            <p:cNvSpPr txBox="true"/>
            <p:nvPr/>
          </p:nvSpPr>
          <p:spPr>
            <a:xfrm>
              <a:off x="0" y="-38100"/>
              <a:ext cx="1398039" cy="139461"/>
            </a:xfrm>
            <a:prstGeom prst="rect">
              <a:avLst/>
            </a:prstGeom>
          </p:spPr>
          <p:txBody>
            <a:bodyPr anchor="ctr" rtlCol="false" tIns="50800" lIns="50800" bIns="50800" rIns="50800"/>
            <a:lstStyle/>
            <a:p>
              <a:pPr algn="ctr">
                <a:lnSpc>
                  <a:spcPts val="2659"/>
                </a:lnSpc>
                <a:spcBef>
                  <a:spcPct val="0"/>
                </a:spcBef>
              </a:pPr>
            </a:p>
          </p:txBody>
        </p:sp>
      </p:grpSp>
      <p:sp>
        <p:nvSpPr>
          <p:cNvPr name="TextBox 40" id="40"/>
          <p:cNvSpPr txBox="true"/>
          <p:nvPr/>
        </p:nvSpPr>
        <p:spPr>
          <a:xfrm rot="0">
            <a:off x="2590191" y="2320910"/>
            <a:ext cx="7470313" cy="1043273"/>
          </a:xfrm>
          <a:prstGeom prst="rect">
            <a:avLst/>
          </a:prstGeom>
        </p:spPr>
        <p:txBody>
          <a:bodyPr anchor="t" rtlCol="false" tIns="0" lIns="0" bIns="0" rIns="0">
            <a:spAutoFit/>
          </a:bodyPr>
          <a:lstStyle/>
          <a:p>
            <a:pPr algn="ctr">
              <a:lnSpc>
                <a:spcPts val="7700"/>
              </a:lnSpc>
            </a:pPr>
            <a:r>
              <a:rPr lang="en-US" sz="7700">
                <a:solidFill>
                  <a:srgbClr val="000000"/>
                </a:solidFill>
                <a:latin typeface="Bernoru Condensed"/>
                <a:ea typeface="Bernoru Condensed"/>
                <a:cs typeface="Bernoru Condensed"/>
                <a:sym typeface="Bernoru Condensed"/>
              </a:rPr>
              <a:t>INTRODUCTION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9606" y="8725807"/>
            <a:ext cx="19657606" cy="3303978"/>
            <a:chOff x="0" y="0"/>
            <a:chExt cx="5177312" cy="870183"/>
          </a:xfrm>
        </p:grpSpPr>
        <p:sp>
          <p:nvSpPr>
            <p:cNvPr name="Freeform 3" id="3"/>
            <p:cNvSpPr/>
            <p:nvPr/>
          </p:nvSpPr>
          <p:spPr>
            <a:xfrm flipH="false" flipV="false" rot="0">
              <a:off x="0" y="0"/>
              <a:ext cx="5177312" cy="870183"/>
            </a:xfrm>
            <a:custGeom>
              <a:avLst/>
              <a:gdLst/>
              <a:ahLst/>
              <a:cxnLst/>
              <a:rect r="r" b="b" t="t" l="l"/>
              <a:pathLst>
                <a:path h="870183" w="5177312">
                  <a:moveTo>
                    <a:pt x="0" y="0"/>
                  </a:moveTo>
                  <a:lnTo>
                    <a:pt x="5177312" y="0"/>
                  </a:lnTo>
                  <a:lnTo>
                    <a:pt x="5177312" y="870183"/>
                  </a:lnTo>
                  <a:lnTo>
                    <a:pt x="0" y="870183"/>
                  </a:lnTo>
                  <a:close/>
                </a:path>
              </a:pathLst>
            </a:custGeom>
            <a:solidFill>
              <a:srgbClr val="FCB503"/>
            </a:solidFill>
            <a:ln w="19050" cap="sq">
              <a:solidFill>
                <a:srgbClr val="000000"/>
              </a:solidFill>
              <a:prstDash val="solid"/>
              <a:miter/>
            </a:ln>
          </p:spPr>
        </p:sp>
        <p:sp>
          <p:nvSpPr>
            <p:cNvPr name="TextBox 4" id="4"/>
            <p:cNvSpPr txBox="true"/>
            <p:nvPr/>
          </p:nvSpPr>
          <p:spPr>
            <a:xfrm>
              <a:off x="0" y="-38100"/>
              <a:ext cx="5177312" cy="9082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318369"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1260060"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2478719" y="2012822"/>
            <a:ext cx="13333954" cy="6402206"/>
            <a:chOff x="0" y="0"/>
            <a:chExt cx="3511823" cy="1686178"/>
          </a:xfrm>
        </p:grpSpPr>
        <p:sp>
          <p:nvSpPr>
            <p:cNvPr name="Freeform 8" id="8"/>
            <p:cNvSpPr/>
            <p:nvPr/>
          </p:nvSpPr>
          <p:spPr>
            <a:xfrm flipH="false" flipV="false" rot="0">
              <a:off x="0" y="0"/>
              <a:ext cx="3511823" cy="1686178"/>
            </a:xfrm>
            <a:custGeom>
              <a:avLst/>
              <a:gdLst/>
              <a:ahLst/>
              <a:cxnLst/>
              <a:rect r="r" b="b" t="t" l="l"/>
              <a:pathLst>
                <a:path h="1686178" w="3511823">
                  <a:moveTo>
                    <a:pt x="22644" y="0"/>
                  </a:moveTo>
                  <a:lnTo>
                    <a:pt x="3489179" y="0"/>
                  </a:lnTo>
                  <a:cubicBezTo>
                    <a:pt x="3501685" y="0"/>
                    <a:pt x="3511823" y="10138"/>
                    <a:pt x="3511823" y="22644"/>
                  </a:cubicBezTo>
                  <a:lnTo>
                    <a:pt x="3511823" y="1663534"/>
                  </a:lnTo>
                  <a:cubicBezTo>
                    <a:pt x="3511823" y="1676040"/>
                    <a:pt x="3501685" y="1686178"/>
                    <a:pt x="3489179" y="1686178"/>
                  </a:cubicBezTo>
                  <a:lnTo>
                    <a:pt x="22644" y="1686178"/>
                  </a:lnTo>
                  <a:cubicBezTo>
                    <a:pt x="10138" y="1686178"/>
                    <a:pt x="0" y="1676040"/>
                    <a:pt x="0" y="1663534"/>
                  </a:cubicBezTo>
                  <a:lnTo>
                    <a:pt x="0" y="22644"/>
                  </a:lnTo>
                  <a:cubicBezTo>
                    <a:pt x="0" y="10138"/>
                    <a:pt x="10138" y="0"/>
                    <a:pt x="22644" y="0"/>
                  </a:cubicBezTo>
                  <a:close/>
                </a:path>
              </a:pathLst>
            </a:custGeom>
            <a:solidFill>
              <a:srgbClr val="FFFFFF"/>
            </a:solidFill>
            <a:ln w="19050" cap="rnd">
              <a:solidFill>
                <a:srgbClr val="000000"/>
              </a:solidFill>
              <a:prstDash val="solid"/>
              <a:round/>
            </a:ln>
          </p:spPr>
        </p:sp>
        <p:sp>
          <p:nvSpPr>
            <p:cNvPr name="TextBox 9" id="9"/>
            <p:cNvSpPr txBox="true"/>
            <p:nvPr/>
          </p:nvSpPr>
          <p:spPr>
            <a:xfrm>
              <a:off x="0" y="-38100"/>
              <a:ext cx="3511823" cy="1724278"/>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478719" y="875533"/>
            <a:ext cx="10723591" cy="733555"/>
            <a:chOff x="0" y="0"/>
            <a:chExt cx="2824320" cy="193200"/>
          </a:xfrm>
        </p:grpSpPr>
        <p:sp>
          <p:nvSpPr>
            <p:cNvPr name="Freeform 11" id="11"/>
            <p:cNvSpPr/>
            <p:nvPr/>
          </p:nvSpPr>
          <p:spPr>
            <a:xfrm flipH="false" flipV="false" rot="0">
              <a:off x="0" y="0"/>
              <a:ext cx="2824320" cy="193200"/>
            </a:xfrm>
            <a:custGeom>
              <a:avLst/>
              <a:gdLst/>
              <a:ahLst/>
              <a:cxnLst/>
              <a:rect r="r" b="b" t="t" l="l"/>
              <a:pathLst>
                <a:path h="193200" w="2824320">
                  <a:moveTo>
                    <a:pt x="0" y="0"/>
                  </a:moveTo>
                  <a:lnTo>
                    <a:pt x="2824320" y="0"/>
                  </a:lnTo>
                  <a:lnTo>
                    <a:pt x="2824320" y="193200"/>
                  </a:lnTo>
                  <a:lnTo>
                    <a:pt x="0" y="193200"/>
                  </a:lnTo>
                  <a:close/>
                </a:path>
              </a:pathLst>
            </a:custGeom>
            <a:solidFill>
              <a:srgbClr val="F5F5F5"/>
            </a:solidFill>
            <a:ln w="19050" cap="sq">
              <a:solidFill>
                <a:srgbClr val="000000"/>
              </a:solidFill>
              <a:prstDash val="solid"/>
              <a:miter/>
            </a:ln>
          </p:spPr>
        </p:sp>
        <p:sp>
          <p:nvSpPr>
            <p:cNvPr name="TextBox 12" id="12"/>
            <p:cNvSpPr txBox="true"/>
            <p:nvPr/>
          </p:nvSpPr>
          <p:spPr>
            <a:xfrm>
              <a:off x="0" y="-38100"/>
              <a:ext cx="2824320"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5079247" y="875533"/>
            <a:ext cx="733425" cy="733555"/>
            <a:chOff x="0" y="0"/>
            <a:chExt cx="193165" cy="193200"/>
          </a:xfrm>
        </p:grpSpPr>
        <p:sp>
          <p:nvSpPr>
            <p:cNvPr name="Freeform 14" id="14"/>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5" id="15"/>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4221485" y="875533"/>
            <a:ext cx="733425" cy="733555"/>
            <a:chOff x="0" y="0"/>
            <a:chExt cx="193165" cy="193200"/>
          </a:xfrm>
        </p:grpSpPr>
        <p:sp>
          <p:nvSpPr>
            <p:cNvPr name="Freeform 17" id="17"/>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8" id="18"/>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3364235" y="875533"/>
            <a:ext cx="733425" cy="733555"/>
            <a:chOff x="0" y="0"/>
            <a:chExt cx="193165" cy="193200"/>
          </a:xfrm>
        </p:grpSpPr>
        <p:sp>
          <p:nvSpPr>
            <p:cNvPr name="Freeform 20" id="20"/>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21" id="21"/>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4389720" y="1043577"/>
            <a:ext cx="397468" cy="397468"/>
          </a:xfrm>
          <a:custGeom>
            <a:avLst/>
            <a:gdLst/>
            <a:ahLst/>
            <a:cxnLst/>
            <a:rect r="r" b="b" t="t" l="l"/>
            <a:pathLst>
              <a:path h="397468" w="397468">
                <a:moveTo>
                  <a:pt x="0" y="0"/>
                </a:moveTo>
                <a:lnTo>
                  <a:pt x="397468" y="0"/>
                </a:lnTo>
                <a:lnTo>
                  <a:pt x="397468" y="397468"/>
                </a:lnTo>
                <a:lnTo>
                  <a:pt x="0" y="3974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15275323" y="1071674"/>
            <a:ext cx="341273" cy="341273"/>
          </a:xfrm>
          <a:custGeom>
            <a:avLst/>
            <a:gdLst/>
            <a:ahLst/>
            <a:cxnLst/>
            <a:rect r="r" b="b" t="t" l="l"/>
            <a:pathLst>
              <a:path h="341273" w="341273">
                <a:moveTo>
                  <a:pt x="0" y="0"/>
                </a:moveTo>
                <a:lnTo>
                  <a:pt x="341273" y="0"/>
                </a:lnTo>
                <a:lnTo>
                  <a:pt x="341273" y="341273"/>
                </a:lnTo>
                <a:lnTo>
                  <a:pt x="0" y="341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AutoShape 24" id="24"/>
          <p:cNvSpPr/>
          <p:nvPr/>
        </p:nvSpPr>
        <p:spPr>
          <a:xfrm>
            <a:off x="13523387" y="1261361"/>
            <a:ext cx="415121" cy="0"/>
          </a:xfrm>
          <a:prstGeom prst="line">
            <a:avLst/>
          </a:prstGeom>
          <a:ln cap="flat" w="28575">
            <a:solidFill>
              <a:srgbClr val="000000"/>
            </a:solidFill>
            <a:prstDash val="solid"/>
            <a:headEnd type="none" len="sm" w="sm"/>
            <a:tailEnd type="none" len="sm" w="sm"/>
          </a:ln>
        </p:spPr>
      </p:sp>
      <p:sp>
        <p:nvSpPr>
          <p:cNvPr name="TextBox 25" id="25"/>
          <p:cNvSpPr txBox="true"/>
          <p:nvPr/>
        </p:nvSpPr>
        <p:spPr>
          <a:xfrm rot="0">
            <a:off x="2765749" y="1079161"/>
            <a:ext cx="10150811" cy="361884"/>
          </a:xfrm>
          <a:prstGeom prst="rect">
            <a:avLst/>
          </a:prstGeom>
        </p:spPr>
        <p:txBody>
          <a:bodyPr anchor="t" rtlCol="false" tIns="0" lIns="0" bIns="0" rIns="0">
            <a:spAutoFit/>
          </a:bodyPr>
          <a:lstStyle/>
          <a:p>
            <a:pPr algn="l">
              <a:lnSpc>
                <a:spcPts val="2999"/>
              </a:lnSpc>
            </a:pPr>
            <a:r>
              <a:rPr lang="en-US" sz="2499" i="true">
                <a:solidFill>
                  <a:srgbClr val="000000"/>
                </a:solidFill>
                <a:latin typeface="Montserrat Italics"/>
                <a:ea typeface="Montserrat Italics"/>
                <a:cs typeface="Montserrat Italics"/>
                <a:sym typeface="Montserrat Italics"/>
              </a:rPr>
              <a:t>Supply Chain Analytics Presentation ..............................................................</a:t>
            </a:r>
          </a:p>
        </p:txBody>
      </p:sp>
      <p:sp>
        <p:nvSpPr>
          <p:cNvPr name="TextBox 26" id="26"/>
          <p:cNvSpPr txBox="true"/>
          <p:nvPr/>
        </p:nvSpPr>
        <p:spPr>
          <a:xfrm rot="0">
            <a:off x="3175214" y="3837128"/>
            <a:ext cx="12034688" cy="2053454"/>
          </a:xfrm>
          <a:prstGeom prst="rect">
            <a:avLst/>
          </a:prstGeom>
        </p:spPr>
        <p:txBody>
          <a:bodyPr anchor="t" rtlCol="false" tIns="0" lIns="0" bIns="0" rIns="0">
            <a:spAutoFit/>
          </a:bodyPr>
          <a:lstStyle/>
          <a:p>
            <a:pPr algn="just">
              <a:lnSpc>
                <a:spcPts val="2721"/>
              </a:lnSpc>
            </a:pPr>
            <a:r>
              <a:rPr lang="en-US" sz="1943">
                <a:solidFill>
                  <a:srgbClr val="000000"/>
                </a:solidFill>
                <a:latin typeface="Montserrat"/>
                <a:ea typeface="Montserrat"/>
                <a:cs typeface="Montserrat"/>
                <a:sym typeface="Montserrat"/>
              </a:rPr>
              <a:t>In this data analysis project, data cleaning was performed using Python and Excel to prepare the dataset for accurate analysis. Python libraries such as Pandas were used to automatically remove rows containing None (missing) values and to identify and drop duplicate entries. Additionally, Excel was used for manual inspection and correction of customer demographic fields, such as standardizing age groups, fixing inconsistent gender entries, and removing irrelevant or outlier data. This combined approach ensured the dataset was clean, consistent, and ready for analysis.</a:t>
            </a:r>
          </a:p>
        </p:txBody>
      </p:sp>
      <p:sp>
        <p:nvSpPr>
          <p:cNvPr name="Freeform 27" id="27"/>
          <p:cNvSpPr/>
          <p:nvPr/>
        </p:nvSpPr>
        <p:spPr>
          <a:xfrm flipH="false" flipV="false" rot="5400000">
            <a:off x="15503582" y="5593770"/>
            <a:ext cx="2698443" cy="1759803"/>
          </a:xfrm>
          <a:custGeom>
            <a:avLst/>
            <a:gdLst/>
            <a:ahLst/>
            <a:cxnLst/>
            <a:rect r="r" b="b" t="t" l="l"/>
            <a:pathLst>
              <a:path h="1759803" w="2698443">
                <a:moveTo>
                  <a:pt x="0" y="0"/>
                </a:moveTo>
                <a:lnTo>
                  <a:pt x="2698443" y="0"/>
                </a:lnTo>
                <a:lnTo>
                  <a:pt x="2698443" y="1759803"/>
                </a:lnTo>
                <a:lnTo>
                  <a:pt x="0" y="1759803"/>
                </a:lnTo>
                <a:lnTo>
                  <a:pt x="0" y="0"/>
                </a:lnTo>
                <a:close/>
              </a:path>
            </a:pathLst>
          </a:custGeom>
          <a:blipFill>
            <a:blip r:embed="rId8">
              <a:extLst>
                <a:ext uri="{96DAC541-7B7A-43D3-8B79-37D633B846F1}">
                  <asvg:svgBlip xmlns:asvg="http://schemas.microsoft.com/office/drawing/2016/SVG/main" r:embed="rId9"/>
                </a:ext>
              </a:extLst>
            </a:blip>
            <a:stretch>
              <a:fillRect l="0" t="0" r="-52487" b="-133821"/>
            </a:stretch>
          </a:blipFill>
        </p:spPr>
      </p:sp>
      <p:sp>
        <p:nvSpPr>
          <p:cNvPr name="Freeform 28" id="28"/>
          <p:cNvSpPr/>
          <p:nvPr/>
        </p:nvSpPr>
        <p:spPr>
          <a:xfrm flipH="false" flipV="false" rot="5400000">
            <a:off x="14795403"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8">
              <a:extLst>
                <a:ext uri="{96DAC541-7B7A-43D3-8B79-37D633B846F1}">
                  <asvg:svgBlip xmlns:asvg="http://schemas.microsoft.com/office/drawing/2016/SVG/main" r:embed="rId9"/>
                </a:ext>
              </a:extLst>
            </a:blip>
            <a:stretch>
              <a:fillRect l="0" t="0" r="0" b="-133821"/>
            </a:stretch>
          </a:blipFill>
        </p:spPr>
      </p:sp>
      <p:sp>
        <p:nvSpPr>
          <p:cNvPr name="Freeform 29" id="29"/>
          <p:cNvSpPr/>
          <p:nvPr/>
        </p:nvSpPr>
        <p:spPr>
          <a:xfrm flipH="false" flipV="false" rot="-5400000">
            <a:off x="-618812"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8">
              <a:extLst>
                <a:ext uri="{96DAC541-7B7A-43D3-8B79-37D633B846F1}">
                  <asvg:svgBlip xmlns:asvg="http://schemas.microsoft.com/office/drawing/2016/SVG/main" r:embed="rId9"/>
                </a:ext>
              </a:extLst>
            </a:blip>
            <a:stretch>
              <a:fillRect l="0" t="0" r="0" b="-133821"/>
            </a:stretch>
          </a:blipFill>
        </p:spPr>
      </p:sp>
      <p:sp>
        <p:nvSpPr>
          <p:cNvPr name="Freeform 30" id="30"/>
          <p:cNvSpPr/>
          <p:nvPr/>
        </p:nvSpPr>
        <p:spPr>
          <a:xfrm flipH="false" flipV="false" rot="-5400000">
            <a:off x="15010" y="5668126"/>
            <a:ext cx="2719361" cy="1632009"/>
          </a:xfrm>
          <a:custGeom>
            <a:avLst/>
            <a:gdLst/>
            <a:ahLst/>
            <a:cxnLst/>
            <a:rect r="r" b="b" t="t" l="l"/>
            <a:pathLst>
              <a:path h="1632009" w="2719361">
                <a:moveTo>
                  <a:pt x="0" y="0"/>
                </a:moveTo>
                <a:lnTo>
                  <a:pt x="2719361" y="0"/>
                </a:lnTo>
                <a:lnTo>
                  <a:pt x="2719361" y="1632009"/>
                </a:lnTo>
                <a:lnTo>
                  <a:pt x="0" y="1632009"/>
                </a:lnTo>
                <a:lnTo>
                  <a:pt x="0" y="0"/>
                </a:lnTo>
                <a:close/>
              </a:path>
            </a:pathLst>
          </a:custGeom>
          <a:blipFill>
            <a:blip r:embed="rId8">
              <a:extLst>
                <a:ext uri="{96DAC541-7B7A-43D3-8B79-37D633B846F1}">
                  <asvg:svgBlip xmlns:asvg="http://schemas.microsoft.com/office/drawing/2016/SVG/main" r:embed="rId9"/>
                </a:ext>
              </a:extLst>
            </a:blip>
            <a:stretch>
              <a:fillRect l="-51314" t="0" r="0" b="-152130"/>
            </a:stretch>
          </a:blipFill>
        </p:spPr>
      </p:sp>
      <p:sp>
        <p:nvSpPr>
          <p:cNvPr name="Freeform 31" id="31"/>
          <p:cNvSpPr/>
          <p:nvPr/>
        </p:nvSpPr>
        <p:spPr>
          <a:xfrm flipH="false" flipV="false" rot="0">
            <a:off x="430892" y="7939881"/>
            <a:ext cx="1759803" cy="475147"/>
          </a:xfrm>
          <a:custGeom>
            <a:avLst/>
            <a:gdLst/>
            <a:ahLst/>
            <a:cxnLst/>
            <a:rect r="r" b="b" t="t" l="l"/>
            <a:pathLst>
              <a:path h="475147" w="1759803">
                <a:moveTo>
                  <a:pt x="0" y="0"/>
                </a:moveTo>
                <a:lnTo>
                  <a:pt x="1759803" y="0"/>
                </a:lnTo>
                <a:lnTo>
                  <a:pt x="1759803" y="475147"/>
                </a:lnTo>
                <a:lnTo>
                  <a:pt x="0" y="4751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2" id="32"/>
          <p:cNvSpPr/>
          <p:nvPr/>
        </p:nvSpPr>
        <p:spPr>
          <a:xfrm flipH="true" flipV="false" rot="0">
            <a:off x="15972902" y="7939881"/>
            <a:ext cx="1759803" cy="475147"/>
          </a:xfrm>
          <a:custGeom>
            <a:avLst/>
            <a:gdLst/>
            <a:ahLst/>
            <a:cxnLst/>
            <a:rect r="r" b="b" t="t" l="l"/>
            <a:pathLst>
              <a:path h="475147" w="1759803">
                <a:moveTo>
                  <a:pt x="1759803" y="0"/>
                </a:moveTo>
                <a:lnTo>
                  <a:pt x="0" y="0"/>
                </a:lnTo>
                <a:lnTo>
                  <a:pt x="0" y="475147"/>
                </a:lnTo>
                <a:lnTo>
                  <a:pt x="1759803" y="475147"/>
                </a:lnTo>
                <a:lnTo>
                  <a:pt x="1759803"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33" id="33"/>
          <p:cNvSpPr txBox="true"/>
          <p:nvPr/>
        </p:nvSpPr>
        <p:spPr>
          <a:xfrm rot="0">
            <a:off x="3279795" y="2329908"/>
            <a:ext cx="11631294" cy="1043306"/>
          </a:xfrm>
          <a:prstGeom prst="rect">
            <a:avLst/>
          </a:prstGeom>
        </p:spPr>
        <p:txBody>
          <a:bodyPr anchor="t" rtlCol="false" tIns="0" lIns="0" bIns="0" rIns="0">
            <a:spAutoFit/>
          </a:bodyPr>
          <a:lstStyle/>
          <a:p>
            <a:pPr algn="ctr">
              <a:lnSpc>
                <a:spcPts val="7700"/>
              </a:lnSpc>
            </a:pPr>
            <a:r>
              <a:rPr lang="en-US" sz="7700">
                <a:solidFill>
                  <a:srgbClr val="000000"/>
                </a:solidFill>
                <a:latin typeface="Bernoru Condensed"/>
                <a:ea typeface="Bernoru Condensed"/>
                <a:cs typeface="Bernoru Condensed"/>
                <a:sym typeface="Bernoru Condensed"/>
              </a:rPr>
              <a:t>DATA CLEANING </a:t>
            </a:r>
          </a:p>
        </p:txBody>
      </p:sp>
      <p:grpSp>
        <p:nvGrpSpPr>
          <p:cNvPr name="Group 34" id="34"/>
          <p:cNvGrpSpPr/>
          <p:nvPr/>
        </p:nvGrpSpPr>
        <p:grpSpPr>
          <a:xfrm rot="0">
            <a:off x="3240636" y="6681157"/>
            <a:ext cx="3426701" cy="1258725"/>
            <a:chOff x="0" y="0"/>
            <a:chExt cx="902505" cy="331516"/>
          </a:xfrm>
        </p:grpSpPr>
        <p:sp>
          <p:nvSpPr>
            <p:cNvPr name="Freeform 35" id="35"/>
            <p:cNvSpPr/>
            <p:nvPr/>
          </p:nvSpPr>
          <p:spPr>
            <a:xfrm flipH="false" flipV="false" rot="0">
              <a:off x="0" y="0"/>
              <a:ext cx="902505" cy="331516"/>
            </a:xfrm>
            <a:custGeom>
              <a:avLst/>
              <a:gdLst/>
              <a:ahLst/>
              <a:cxnLst/>
              <a:rect r="r" b="b" t="t" l="l"/>
              <a:pathLst>
                <a:path h="331516" w="902505">
                  <a:moveTo>
                    <a:pt x="0" y="0"/>
                  </a:moveTo>
                  <a:lnTo>
                    <a:pt x="902505" y="0"/>
                  </a:lnTo>
                  <a:lnTo>
                    <a:pt x="902505" y="331516"/>
                  </a:lnTo>
                  <a:lnTo>
                    <a:pt x="0" y="331516"/>
                  </a:lnTo>
                  <a:close/>
                </a:path>
              </a:pathLst>
            </a:custGeom>
            <a:solidFill>
              <a:srgbClr val="8C7BFF"/>
            </a:solidFill>
            <a:ln w="19050" cap="sq">
              <a:solidFill>
                <a:srgbClr val="000000"/>
              </a:solidFill>
              <a:prstDash val="solid"/>
              <a:miter/>
            </a:ln>
          </p:spPr>
        </p:sp>
        <p:sp>
          <p:nvSpPr>
            <p:cNvPr name="TextBox 36" id="36"/>
            <p:cNvSpPr txBox="true"/>
            <p:nvPr/>
          </p:nvSpPr>
          <p:spPr>
            <a:xfrm>
              <a:off x="0" y="-38100"/>
              <a:ext cx="902505" cy="369616"/>
            </a:xfrm>
            <a:prstGeom prst="rect">
              <a:avLst/>
            </a:prstGeom>
          </p:spPr>
          <p:txBody>
            <a:bodyPr anchor="ctr" rtlCol="false" tIns="50800" lIns="50800" bIns="50800" rIns="50800"/>
            <a:lstStyle/>
            <a:p>
              <a:pPr algn="ctr">
                <a:lnSpc>
                  <a:spcPts val="2659"/>
                </a:lnSpc>
                <a:spcBef>
                  <a:spcPct val="0"/>
                </a:spcBef>
              </a:pPr>
            </a:p>
          </p:txBody>
        </p:sp>
      </p:grpSp>
      <p:grpSp>
        <p:nvGrpSpPr>
          <p:cNvPr name="Group 37" id="37"/>
          <p:cNvGrpSpPr/>
          <p:nvPr/>
        </p:nvGrpSpPr>
        <p:grpSpPr>
          <a:xfrm rot="0">
            <a:off x="7548589" y="6681157"/>
            <a:ext cx="3426701" cy="1258725"/>
            <a:chOff x="0" y="0"/>
            <a:chExt cx="902505" cy="331516"/>
          </a:xfrm>
        </p:grpSpPr>
        <p:sp>
          <p:nvSpPr>
            <p:cNvPr name="Freeform 38" id="38"/>
            <p:cNvSpPr/>
            <p:nvPr/>
          </p:nvSpPr>
          <p:spPr>
            <a:xfrm flipH="false" flipV="false" rot="0">
              <a:off x="0" y="0"/>
              <a:ext cx="902505" cy="331516"/>
            </a:xfrm>
            <a:custGeom>
              <a:avLst/>
              <a:gdLst/>
              <a:ahLst/>
              <a:cxnLst/>
              <a:rect r="r" b="b" t="t" l="l"/>
              <a:pathLst>
                <a:path h="331516" w="902505">
                  <a:moveTo>
                    <a:pt x="0" y="0"/>
                  </a:moveTo>
                  <a:lnTo>
                    <a:pt x="902505" y="0"/>
                  </a:lnTo>
                  <a:lnTo>
                    <a:pt x="902505" y="331516"/>
                  </a:lnTo>
                  <a:lnTo>
                    <a:pt x="0" y="331516"/>
                  </a:lnTo>
                  <a:close/>
                </a:path>
              </a:pathLst>
            </a:custGeom>
            <a:solidFill>
              <a:srgbClr val="8C7BFF"/>
            </a:solidFill>
            <a:ln w="19050" cap="sq">
              <a:solidFill>
                <a:srgbClr val="000000"/>
              </a:solidFill>
              <a:prstDash val="solid"/>
              <a:miter/>
            </a:ln>
          </p:spPr>
        </p:sp>
        <p:sp>
          <p:nvSpPr>
            <p:cNvPr name="TextBox 39" id="39"/>
            <p:cNvSpPr txBox="true"/>
            <p:nvPr/>
          </p:nvSpPr>
          <p:spPr>
            <a:xfrm>
              <a:off x="0" y="-38100"/>
              <a:ext cx="902505" cy="369616"/>
            </a:xfrm>
            <a:prstGeom prst="rect">
              <a:avLst/>
            </a:prstGeom>
          </p:spPr>
          <p:txBody>
            <a:bodyPr anchor="ctr" rtlCol="false" tIns="50800" lIns="50800" bIns="50800" rIns="50800"/>
            <a:lstStyle/>
            <a:p>
              <a:pPr algn="ctr">
                <a:lnSpc>
                  <a:spcPts val="2659"/>
                </a:lnSpc>
                <a:spcBef>
                  <a:spcPct val="0"/>
                </a:spcBef>
              </a:pPr>
            </a:p>
          </p:txBody>
        </p:sp>
      </p:grpSp>
      <p:grpSp>
        <p:nvGrpSpPr>
          <p:cNvPr name="Group 40" id="40"/>
          <p:cNvGrpSpPr/>
          <p:nvPr/>
        </p:nvGrpSpPr>
        <p:grpSpPr>
          <a:xfrm rot="0">
            <a:off x="3381688" y="6810953"/>
            <a:ext cx="3127498" cy="1011941"/>
            <a:chOff x="0" y="0"/>
            <a:chExt cx="823703" cy="266519"/>
          </a:xfrm>
        </p:grpSpPr>
        <p:sp>
          <p:nvSpPr>
            <p:cNvPr name="Freeform 41" id="41"/>
            <p:cNvSpPr/>
            <p:nvPr/>
          </p:nvSpPr>
          <p:spPr>
            <a:xfrm flipH="false" flipV="false" rot="0">
              <a:off x="0" y="0"/>
              <a:ext cx="823703" cy="266519"/>
            </a:xfrm>
            <a:custGeom>
              <a:avLst/>
              <a:gdLst/>
              <a:ahLst/>
              <a:cxnLst/>
              <a:rect r="r" b="b" t="t" l="l"/>
              <a:pathLst>
                <a:path h="266519" w="823703">
                  <a:moveTo>
                    <a:pt x="0" y="0"/>
                  </a:moveTo>
                  <a:lnTo>
                    <a:pt x="823703" y="0"/>
                  </a:lnTo>
                  <a:lnTo>
                    <a:pt x="823703" y="266519"/>
                  </a:lnTo>
                  <a:lnTo>
                    <a:pt x="0" y="266519"/>
                  </a:lnTo>
                  <a:close/>
                </a:path>
              </a:pathLst>
            </a:custGeom>
            <a:solidFill>
              <a:srgbClr val="FFFFFF"/>
            </a:solidFill>
            <a:ln w="19050" cap="sq">
              <a:solidFill>
                <a:srgbClr val="000000"/>
              </a:solidFill>
              <a:prstDash val="solid"/>
              <a:miter/>
            </a:ln>
          </p:spPr>
        </p:sp>
        <p:sp>
          <p:nvSpPr>
            <p:cNvPr name="TextBox 42" id="42"/>
            <p:cNvSpPr txBox="true"/>
            <p:nvPr/>
          </p:nvSpPr>
          <p:spPr>
            <a:xfrm>
              <a:off x="0" y="-38100"/>
              <a:ext cx="823703" cy="304619"/>
            </a:xfrm>
            <a:prstGeom prst="rect">
              <a:avLst/>
            </a:prstGeom>
          </p:spPr>
          <p:txBody>
            <a:bodyPr anchor="ctr" rtlCol="false" tIns="50800" lIns="50800" bIns="50800" rIns="50800"/>
            <a:lstStyle/>
            <a:p>
              <a:pPr algn="ctr">
                <a:lnSpc>
                  <a:spcPts val="2659"/>
                </a:lnSpc>
                <a:spcBef>
                  <a:spcPct val="0"/>
                </a:spcBef>
              </a:pPr>
            </a:p>
          </p:txBody>
        </p:sp>
      </p:grpSp>
      <p:grpSp>
        <p:nvGrpSpPr>
          <p:cNvPr name="Group 43" id="43"/>
          <p:cNvGrpSpPr/>
          <p:nvPr/>
        </p:nvGrpSpPr>
        <p:grpSpPr>
          <a:xfrm rot="0">
            <a:off x="7689642" y="6810953"/>
            <a:ext cx="3127498" cy="1011941"/>
            <a:chOff x="0" y="0"/>
            <a:chExt cx="823703" cy="266519"/>
          </a:xfrm>
        </p:grpSpPr>
        <p:sp>
          <p:nvSpPr>
            <p:cNvPr name="Freeform 44" id="44"/>
            <p:cNvSpPr/>
            <p:nvPr/>
          </p:nvSpPr>
          <p:spPr>
            <a:xfrm flipH="false" flipV="false" rot="0">
              <a:off x="0" y="0"/>
              <a:ext cx="823703" cy="266519"/>
            </a:xfrm>
            <a:custGeom>
              <a:avLst/>
              <a:gdLst/>
              <a:ahLst/>
              <a:cxnLst/>
              <a:rect r="r" b="b" t="t" l="l"/>
              <a:pathLst>
                <a:path h="266519" w="823703">
                  <a:moveTo>
                    <a:pt x="0" y="0"/>
                  </a:moveTo>
                  <a:lnTo>
                    <a:pt x="823703" y="0"/>
                  </a:lnTo>
                  <a:lnTo>
                    <a:pt x="823703" y="266519"/>
                  </a:lnTo>
                  <a:lnTo>
                    <a:pt x="0" y="266519"/>
                  </a:lnTo>
                  <a:close/>
                </a:path>
              </a:pathLst>
            </a:custGeom>
            <a:solidFill>
              <a:srgbClr val="FFFFFF"/>
            </a:solidFill>
            <a:ln w="19050" cap="sq">
              <a:solidFill>
                <a:srgbClr val="000000"/>
              </a:solidFill>
              <a:prstDash val="solid"/>
              <a:miter/>
            </a:ln>
          </p:spPr>
        </p:sp>
        <p:sp>
          <p:nvSpPr>
            <p:cNvPr name="TextBox 45" id="45"/>
            <p:cNvSpPr txBox="true"/>
            <p:nvPr/>
          </p:nvSpPr>
          <p:spPr>
            <a:xfrm>
              <a:off x="0" y="-38100"/>
              <a:ext cx="823703" cy="304619"/>
            </a:xfrm>
            <a:prstGeom prst="rect">
              <a:avLst/>
            </a:prstGeom>
          </p:spPr>
          <p:txBody>
            <a:bodyPr anchor="ctr" rtlCol="false" tIns="50800" lIns="50800" bIns="50800" rIns="50800"/>
            <a:lstStyle/>
            <a:p>
              <a:pPr algn="ctr">
                <a:lnSpc>
                  <a:spcPts val="2659"/>
                </a:lnSpc>
                <a:spcBef>
                  <a:spcPct val="0"/>
                </a:spcBef>
              </a:pPr>
            </a:p>
          </p:txBody>
        </p:sp>
      </p:grpSp>
      <p:grpSp>
        <p:nvGrpSpPr>
          <p:cNvPr name="Group 46" id="46"/>
          <p:cNvGrpSpPr/>
          <p:nvPr/>
        </p:nvGrpSpPr>
        <p:grpSpPr>
          <a:xfrm rot="0">
            <a:off x="2893120" y="6933192"/>
            <a:ext cx="695032" cy="695032"/>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7BFF"/>
            </a:solidFill>
            <a:ln w="19050" cap="sq">
              <a:solidFill>
                <a:srgbClr val="000000"/>
              </a:solidFill>
              <a:prstDash val="solid"/>
              <a:miter/>
            </a:ln>
          </p:spPr>
        </p:sp>
        <p:sp>
          <p:nvSpPr>
            <p:cNvPr name="TextBox 48" id="48"/>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49" id="49"/>
          <p:cNvGrpSpPr/>
          <p:nvPr/>
        </p:nvGrpSpPr>
        <p:grpSpPr>
          <a:xfrm rot="0">
            <a:off x="7201073" y="6933192"/>
            <a:ext cx="695032" cy="695032"/>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7BFF"/>
            </a:solidFill>
            <a:ln w="19050" cap="sq">
              <a:solidFill>
                <a:srgbClr val="000000"/>
              </a:solidFill>
              <a:prstDash val="solid"/>
              <a:miter/>
            </a:ln>
          </p:spPr>
        </p:sp>
        <p:sp>
          <p:nvSpPr>
            <p:cNvPr name="TextBox 51" id="51"/>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2" id="52"/>
          <p:cNvGrpSpPr/>
          <p:nvPr/>
        </p:nvGrpSpPr>
        <p:grpSpPr>
          <a:xfrm rot="0">
            <a:off x="2988449" y="7028522"/>
            <a:ext cx="504373" cy="504373"/>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54" id="5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5" id="55"/>
          <p:cNvGrpSpPr/>
          <p:nvPr/>
        </p:nvGrpSpPr>
        <p:grpSpPr>
          <a:xfrm rot="0">
            <a:off x="7296403" y="7028522"/>
            <a:ext cx="504373" cy="504373"/>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57" id="5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8" id="58"/>
          <p:cNvSpPr/>
          <p:nvPr/>
        </p:nvSpPr>
        <p:spPr>
          <a:xfrm flipH="false" flipV="false" rot="0">
            <a:off x="3192861" y="7154986"/>
            <a:ext cx="188827" cy="222258"/>
          </a:xfrm>
          <a:custGeom>
            <a:avLst/>
            <a:gdLst/>
            <a:ahLst/>
            <a:cxnLst/>
            <a:rect r="r" b="b" t="t" l="l"/>
            <a:pathLst>
              <a:path h="222258" w="188827">
                <a:moveTo>
                  <a:pt x="0" y="0"/>
                </a:moveTo>
                <a:lnTo>
                  <a:pt x="188827" y="0"/>
                </a:lnTo>
                <a:lnTo>
                  <a:pt x="188827" y="222259"/>
                </a:lnTo>
                <a:lnTo>
                  <a:pt x="0" y="22225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59" id="59"/>
          <p:cNvSpPr/>
          <p:nvPr/>
        </p:nvSpPr>
        <p:spPr>
          <a:xfrm flipH="false" flipV="false" rot="0">
            <a:off x="7500815" y="7154986"/>
            <a:ext cx="188827" cy="222258"/>
          </a:xfrm>
          <a:custGeom>
            <a:avLst/>
            <a:gdLst/>
            <a:ahLst/>
            <a:cxnLst/>
            <a:rect r="r" b="b" t="t" l="l"/>
            <a:pathLst>
              <a:path h="222258" w="188827">
                <a:moveTo>
                  <a:pt x="0" y="0"/>
                </a:moveTo>
                <a:lnTo>
                  <a:pt x="188827" y="0"/>
                </a:lnTo>
                <a:lnTo>
                  <a:pt x="188827" y="222259"/>
                </a:lnTo>
                <a:lnTo>
                  <a:pt x="0" y="22225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60" id="60"/>
          <p:cNvGrpSpPr/>
          <p:nvPr/>
        </p:nvGrpSpPr>
        <p:grpSpPr>
          <a:xfrm rot="0">
            <a:off x="11856543" y="6681157"/>
            <a:ext cx="3426701" cy="1258725"/>
            <a:chOff x="0" y="0"/>
            <a:chExt cx="902505" cy="331516"/>
          </a:xfrm>
        </p:grpSpPr>
        <p:sp>
          <p:nvSpPr>
            <p:cNvPr name="Freeform 61" id="61"/>
            <p:cNvSpPr/>
            <p:nvPr/>
          </p:nvSpPr>
          <p:spPr>
            <a:xfrm flipH="false" flipV="false" rot="0">
              <a:off x="0" y="0"/>
              <a:ext cx="902505" cy="331516"/>
            </a:xfrm>
            <a:custGeom>
              <a:avLst/>
              <a:gdLst/>
              <a:ahLst/>
              <a:cxnLst/>
              <a:rect r="r" b="b" t="t" l="l"/>
              <a:pathLst>
                <a:path h="331516" w="902505">
                  <a:moveTo>
                    <a:pt x="0" y="0"/>
                  </a:moveTo>
                  <a:lnTo>
                    <a:pt x="902505" y="0"/>
                  </a:lnTo>
                  <a:lnTo>
                    <a:pt x="902505" y="331516"/>
                  </a:lnTo>
                  <a:lnTo>
                    <a:pt x="0" y="331516"/>
                  </a:lnTo>
                  <a:close/>
                </a:path>
              </a:pathLst>
            </a:custGeom>
            <a:solidFill>
              <a:srgbClr val="8C7BFF"/>
            </a:solidFill>
            <a:ln w="19050" cap="sq">
              <a:solidFill>
                <a:srgbClr val="000000"/>
              </a:solidFill>
              <a:prstDash val="solid"/>
              <a:miter/>
            </a:ln>
          </p:spPr>
        </p:sp>
        <p:sp>
          <p:nvSpPr>
            <p:cNvPr name="TextBox 62" id="62"/>
            <p:cNvSpPr txBox="true"/>
            <p:nvPr/>
          </p:nvSpPr>
          <p:spPr>
            <a:xfrm>
              <a:off x="0" y="-38100"/>
              <a:ext cx="902505" cy="369616"/>
            </a:xfrm>
            <a:prstGeom prst="rect">
              <a:avLst/>
            </a:prstGeom>
          </p:spPr>
          <p:txBody>
            <a:bodyPr anchor="ctr" rtlCol="false" tIns="50800" lIns="50800" bIns="50800" rIns="50800"/>
            <a:lstStyle/>
            <a:p>
              <a:pPr algn="ctr">
                <a:lnSpc>
                  <a:spcPts val="2659"/>
                </a:lnSpc>
                <a:spcBef>
                  <a:spcPct val="0"/>
                </a:spcBef>
              </a:pPr>
            </a:p>
          </p:txBody>
        </p:sp>
      </p:grpSp>
      <p:grpSp>
        <p:nvGrpSpPr>
          <p:cNvPr name="Group 63" id="63"/>
          <p:cNvGrpSpPr/>
          <p:nvPr/>
        </p:nvGrpSpPr>
        <p:grpSpPr>
          <a:xfrm rot="0">
            <a:off x="11997595" y="6810953"/>
            <a:ext cx="3127498" cy="1011941"/>
            <a:chOff x="0" y="0"/>
            <a:chExt cx="823703" cy="266519"/>
          </a:xfrm>
        </p:grpSpPr>
        <p:sp>
          <p:nvSpPr>
            <p:cNvPr name="Freeform 64" id="64"/>
            <p:cNvSpPr/>
            <p:nvPr/>
          </p:nvSpPr>
          <p:spPr>
            <a:xfrm flipH="false" flipV="false" rot="0">
              <a:off x="0" y="0"/>
              <a:ext cx="823703" cy="266519"/>
            </a:xfrm>
            <a:custGeom>
              <a:avLst/>
              <a:gdLst/>
              <a:ahLst/>
              <a:cxnLst/>
              <a:rect r="r" b="b" t="t" l="l"/>
              <a:pathLst>
                <a:path h="266519" w="823703">
                  <a:moveTo>
                    <a:pt x="0" y="0"/>
                  </a:moveTo>
                  <a:lnTo>
                    <a:pt x="823703" y="0"/>
                  </a:lnTo>
                  <a:lnTo>
                    <a:pt x="823703" y="266519"/>
                  </a:lnTo>
                  <a:lnTo>
                    <a:pt x="0" y="266519"/>
                  </a:lnTo>
                  <a:close/>
                </a:path>
              </a:pathLst>
            </a:custGeom>
            <a:solidFill>
              <a:srgbClr val="FFFFFF"/>
            </a:solidFill>
            <a:ln w="19050" cap="sq">
              <a:solidFill>
                <a:srgbClr val="000000"/>
              </a:solidFill>
              <a:prstDash val="solid"/>
              <a:miter/>
            </a:ln>
          </p:spPr>
        </p:sp>
        <p:sp>
          <p:nvSpPr>
            <p:cNvPr name="TextBox 65" id="65"/>
            <p:cNvSpPr txBox="true"/>
            <p:nvPr/>
          </p:nvSpPr>
          <p:spPr>
            <a:xfrm>
              <a:off x="0" y="-38100"/>
              <a:ext cx="823703" cy="304619"/>
            </a:xfrm>
            <a:prstGeom prst="rect">
              <a:avLst/>
            </a:prstGeom>
          </p:spPr>
          <p:txBody>
            <a:bodyPr anchor="ctr" rtlCol="false" tIns="50800" lIns="50800" bIns="50800" rIns="50800"/>
            <a:lstStyle/>
            <a:p>
              <a:pPr algn="ctr">
                <a:lnSpc>
                  <a:spcPts val="2659"/>
                </a:lnSpc>
                <a:spcBef>
                  <a:spcPct val="0"/>
                </a:spcBef>
              </a:pPr>
            </a:p>
          </p:txBody>
        </p:sp>
      </p:grpSp>
      <p:grpSp>
        <p:nvGrpSpPr>
          <p:cNvPr name="Group 66" id="66"/>
          <p:cNvGrpSpPr/>
          <p:nvPr/>
        </p:nvGrpSpPr>
        <p:grpSpPr>
          <a:xfrm rot="0">
            <a:off x="11509026" y="6933192"/>
            <a:ext cx="695032" cy="695032"/>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7BFF"/>
            </a:solidFill>
            <a:ln w="19050" cap="sq">
              <a:solidFill>
                <a:srgbClr val="000000"/>
              </a:solidFill>
              <a:prstDash val="solid"/>
              <a:miter/>
            </a:ln>
          </p:spPr>
        </p:sp>
        <p:sp>
          <p:nvSpPr>
            <p:cNvPr name="TextBox 68" id="68"/>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9" id="69"/>
          <p:cNvGrpSpPr/>
          <p:nvPr/>
        </p:nvGrpSpPr>
        <p:grpSpPr>
          <a:xfrm rot="0">
            <a:off x="11604356" y="7028522"/>
            <a:ext cx="504373" cy="504373"/>
            <a:chOff x="0" y="0"/>
            <a:chExt cx="812800" cy="812800"/>
          </a:xfrm>
        </p:grpSpPr>
        <p:sp>
          <p:nvSpPr>
            <p:cNvPr name="Freeform 70" id="7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71" id="71"/>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72" id="72"/>
          <p:cNvSpPr/>
          <p:nvPr/>
        </p:nvSpPr>
        <p:spPr>
          <a:xfrm flipH="false" flipV="false" rot="0">
            <a:off x="11808768" y="7154986"/>
            <a:ext cx="188827" cy="222258"/>
          </a:xfrm>
          <a:custGeom>
            <a:avLst/>
            <a:gdLst/>
            <a:ahLst/>
            <a:cxnLst/>
            <a:rect r="r" b="b" t="t" l="l"/>
            <a:pathLst>
              <a:path h="222258" w="188827">
                <a:moveTo>
                  <a:pt x="0" y="0"/>
                </a:moveTo>
                <a:lnTo>
                  <a:pt x="188827" y="0"/>
                </a:lnTo>
                <a:lnTo>
                  <a:pt x="188827" y="222259"/>
                </a:lnTo>
                <a:lnTo>
                  <a:pt x="0" y="22225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73" id="73"/>
          <p:cNvSpPr txBox="true"/>
          <p:nvPr/>
        </p:nvSpPr>
        <p:spPr>
          <a:xfrm rot="0">
            <a:off x="3888357" y="7128308"/>
            <a:ext cx="2617391" cy="304800"/>
          </a:xfrm>
          <a:prstGeom prst="rect">
            <a:avLst/>
          </a:prstGeom>
        </p:spPr>
        <p:txBody>
          <a:bodyPr anchor="t" rtlCol="false" tIns="0" lIns="0" bIns="0" rIns="0">
            <a:spAutoFit/>
          </a:bodyPr>
          <a:lstStyle/>
          <a:p>
            <a:pPr algn="l">
              <a:lnSpc>
                <a:spcPts val="2400"/>
              </a:lnSpc>
            </a:pPr>
            <a:r>
              <a:rPr lang="en-US" sz="2000" b="true">
                <a:solidFill>
                  <a:srgbClr val="000000"/>
                </a:solidFill>
                <a:latin typeface="Montserrat Semi-Bold"/>
                <a:ea typeface="Montserrat Semi-Bold"/>
                <a:cs typeface="Montserrat Semi-Bold"/>
                <a:sym typeface="Montserrat Semi-Bold"/>
              </a:rPr>
              <a:t>NONE VALUES</a:t>
            </a:r>
          </a:p>
        </p:txBody>
      </p:sp>
      <p:sp>
        <p:nvSpPr>
          <p:cNvPr name="TextBox 74" id="74"/>
          <p:cNvSpPr txBox="true"/>
          <p:nvPr/>
        </p:nvSpPr>
        <p:spPr>
          <a:xfrm rot="0">
            <a:off x="8043911" y="7128308"/>
            <a:ext cx="2617391" cy="304800"/>
          </a:xfrm>
          <a:prstGeom prst="rect">
            <a:avLst/>
          </a:prstGeom>
        </p:spPr>
        <p:txBody>
          <a:bodyPr anchor="t" rtlCol="false" tIns="0" lIns="0" bIns="0" rIns="0">
            <a:spAutoFit/>
          </a:bodyPr>
          <a:lstStyle/>
          <a:p>
            <a:pPr algn="l">
              <a:lnSpc>
                <a:spcPts val="2400"/>
              </a:lnSpc>
            </a:pPr>
            <a:r>
              <a:rPr lang="en-US" sz="2000" b="true">
                <a:solidFill>
                  <a:srgbClr val="000000"/>
                </a:solidFill>
                <a:latin typeface="Montserrat Semi-Bold"/>
                <a:ea typeface="Montserrat Semi-Bold"/>
                <a:cs typeface="Montserrat Semi-Bold"/>
                <a:sym typeface="Montserrat Semi-Bold"/>
              </a:rPr>
              <a:t>DUPLICATES</a:t>
            </a:r>
          </a:p>
        </p:txBody>
      </p:sp>
      <p:sp>
        <p:nvSpPr>
          <p:cNvPr name="TextBox 75" id="75"/>
          <p:cNvSpPr txBox="true"/>
          <p:nvPr/>
        </p:nvSpPr>
        <p:spPr>
          <a:xfrm rot="0">
            <a:off x="12461857" y="7005752"/>
            <a:ext cx="2617391" cy="609600"/>
          </a:xfrm>
          <a:prstGeom prst="rect">
            <a:avLst/>
          </a:prstGeom>
        </p:spPr>
        <p:txBody>
          <a:bodyPr anchor="t" rtlCol="false" tIns="0" lIns="0" bIns="0" rIns="0">
            <a:spAutoFit/>
          </a:bodyPr>
          <a:lstStyle/>
          <a:p>
            <a:pPr algn="l">
              <a:lnSpc>
                <a:spcPts val="2400"/>
              </a:lnSpc>
            </a:pPr>
            <a:r>
              <a:rPr lang="en-US" sz="2000" b="true">
                <a:solidFill>
                  <a:srgbClr val="000000"/>
                </a:solidFill>
                <a:latin typeface="Montserrat Semi-Bold"/>
                <a:ea typeface="Montserrat Semi-Bold"/>
                <a:cs typeface="Montserrat Semi-Bold"/>
                <a:sym typeface="Montserrat Semi-Bold"/>
              </a:rPr>
              <a:t>CUSTOMER DEMOGRAPHICS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9606" y="8725807"/>
            <a:ext cx="19657606" cy="3303978"/>
            <a:chOff x="0" y="0"/>
            <a:chExt cx="5177312" cy="870183"/>
          </a:xfrm>
        </p:grpSpPr>
        <p:sp>
          <p:nvSpPr>
            <p:cNvPr name="Freeform 3" id="3"/>
            <p:cNvSpPr/>
            <p:nvPr/>
          </p:nvSpPr>
          <p:spPr>
            <a:xfrm flipH="false" flipV="false" rot="0">
              <a:off x="0" y="0"/>
              <a:ext cx="5177312" cy="870183"/>
            </a:xfrm>
            <a:custGeom>
              <a:avLst/>
              <a:gdLst/>
              <a:ahLst/>
              <a:cxnLst/>
              <a:rect r="r" b="b" t="t" l="l"/>
              <a:pathLst>
                <a:path h="870183" w="5177312">
                  <a:moveTo>
                    <a:pt x="0" y="0"/>
                  </a:moveTo>
                  <a:lnTo>
                    <a:pt x="5177312" y="0"/>
                  </a:lnTo>
                  <a:lnTo>
                    <a:pt x="5177312" y="870183"/>
                  </a:lnTo>
                  <a:lnTo>
                    <a:pt x="0" y="870183"/>
                  </a:lnTo>
                  <a:close/>
                </a:path>
              </a:pathLst>
            </a:custGeom>
            <a:solidFill>
              <a:srgbClr val="FCB503"/>
            </a:solidFill>
            <a:ln w="19050" cap="sq">
              <a:solidFill>
                <a:srgbClr val="000000"/>
              </a:solidFill>
              <a:prstDash val="solid"/>
              <a:miter/>
            </a:ln>
          </p:spPr>
        </p:sp>
        <p:sp>
          <p:nvSpPr>
            <p:cNvPr name="TextBox 4" id="4"/>
            <p:cNvSpPr txBox="true"/>
            <p:nvPr/>
          </p:nvSpPr>
          <p:spPr>
            <a:xfrm>
              <a:off x="0" y="-38100"/>
              <a:ext cx="5177312" cy="9082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318369"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1260060"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8119415" y="2012822"/>
            <a:ext cx="7693257" cy="7245478"/>
            <a:chOff x="0" y="0"/>
            <a:chExt cx="2026208" cy="1908274"/>
          </a:xfrm>
        </p:grpSpPr>
        <p:sp>
          <p:nvSpPr>
            <p:cNvPr name="Freeform 8" id="8"/>
            <p:cNvSpPr/>
            <p:nvPr/>
          </p:nvSpPr>
          <p:spPr>
            <a:xfrm flipH="false" flipV="false" rot="0">
              <a:off x="0" y="0"/>
              <a:ext cx="2026208" cy="1908274"/>
            </a:xfrm>
            <a:custGeom>
              <a:avLst/>
              <a:gdLst/>
              <a:ahLst/>
              <a:cxnLst/>
              <a:rect r="r" b="b" t="t" l="l"/>
              <a:pathLst>
                <a:path h="1908274" w="2026208">
                  <a:moveTo>
                    <a:pt x="39247" y="0"/>
                  </a:moveTo>
                  <a:lnTo>
                    <a:pt x="1986961" y="0"/>
                  </a:lnTo>
                  <a:cubicBezTo>
                    <a:pt x="2008636" y="0"/>
                    <a:pt x="2026208" y="17571"/>
                    <a:pt x="2026208" y="39247"/>
                  </a:cubicBezTo>
                  <a:lnTo>
                    <a:pt x="2026208" y="1869027"/>
                  </a:lnTo>
                  <a:cubicBezTo>
                    <a:pt x="2026208" y="1890703"/>
                    <a:pt x="2008636" y="1908274"/>
                    <a:pt x="1986961" y="1908274"/>
                  </a:cubicBezTo>
                  <a:lnTo>
                    <a:pt x="39247" y="1908274"/>
                  </a:lnTo>
                  <a:cubicBezTo>
                    <a:pt x="17571" y="1908274"/>
                    <a:pt x="0" y="1890703"/>
                    <a:pt x="0" y="1869027"/>
                  </a:cubicBezTo>
                  <a:lnTo>
                    <a:pt x="0" y="39247"/>
                  </a:lnTo>
                  <a:cubicBezTo>
                    <a:pt x="0" y="17571"/>
                    <a:pt x="17571" y="0"/>
                    <a:pt x="39247" y="0"/>
                  </a:cubicBezTo>
                  <a:close/>
                </a:path>
              </a:pathLst>
            </a:custGeom>
            <a:solidFill>
              <a:srgbClr val="FFFFFF"/>
            </a:solidFill>
            <a:ln w="19050" cap="rnd">
              <a:solidFill>
                <a:srgbClr val="000000"/>
              </a:solidFill>
              <a:prstDash val="solid"/>
              <a:round/>
            </a:ln>
          </p:spPr>
        </p:sp>
        <p:sp>
          <p:nvSpPr>
            <p:cNvPr name="TextBox 9" id="9"/>
            <p:cNvSpPr txBox="true"/>
            <p:nvPr/>
          </p:nvSpPr>
          <p:spPr>
            <a:xfrm>
              <a:off x="0" y="-38100"/>
              <a:ext cx="2026208" cy="1946374"/>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478719" y="875533"/>
            <a:ext cx="10723591" cy="733555"/>
            <a:chOff x="0" y="0"/>
            <a:chExt cx="2824320" cy="193200"/>
          </a:xfrm>
        </p:grpSpPr>
        <p:sp>
          <p:nvSpPr>
            <p:cNvPr name="Freeform 11" id="11"/>
            <p:cNvSpPr/>
            <p:nvPr/>
          </p:nvSpPr>
          <p:spPr>
            <a:xfrm flipH="false" flipV="false" rot="0">
              <a:off x="0" y="0"/>
              <a:ext cx="2824320" cy="193200"/>
            </a:xfrm>
            <a:custGeom>
              <a:avLst/>
              <a:gdLst/>
              <a:ahLst/>
              <a:cxnLst/>
              <a:rect r="r" b="b" t="t" l="l"/>
              <a:pathLst>
                <a:path h="193200" w="2824320">
                  <a:moveTo>
                    <a:pt x="0" y="0"/>
                  </a:moveTo>
                  <a:lnTo>
                    <a:pt x="2824320" y="0"/>
                  </a:lnTo>
                  <a:lnTo>
                    <a:pt x="2824320" y="193200"/>
                  </a:lnTo>
                  <a:lnTo>
                    <a:pt x="0" y="193200"/>
                  </a:lnTo>
                  <a:close/>
                </a:path>
              </a:pathLst>
            </a:custGeom>
            <a:solidFill>
              <a:srgbClr val="F5F5F5"/>
            </a:solidFill>
            <a:ln w="19050" cap="sq">
              <a:solidFill>
                <a:srgbClr val="000000"/>
              </a:solidFill>
              <a:prstDash val="solid"/>
              <a:miter/>
            </a:ln>
          </p:spPr>
        </p:sp>
        <p:sp>
          <p:nvSpPr>
            <p:cNvPr name="TextBox 12" id="12"/>
            <p:cNvSpPr txBox="true"/>
            <p:nvPr/>
          </p:nvSpPr>
          <p:spPr>
            <a:xfrm>
              <a:off x="0" y="-38100"/>
              <a:ext cx="2824320"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5079247" y="875533"/>
            <a:ext cx="733425" cy="733555"/>
            <a:chOff x="0" y="0"/>
            <a:chExt cx="193165" cy="193200"/>
          </a:xfrm>
        </p:grpSpPr>
        <p:sp>
          <p:nvSpPr>
            <p:cNvPr name="Freeform 14" id="14"/>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5" id="15"/>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4221485" y="875533"/>
            <a:ext cx="733425" cy="733555"/>
            <a:chOff x="0" y="0"/>
            <a:chExt cx="193165" cy="193200"/>
          </a:xfrm>
        </p:grpSpPr>
        <p:sp>
          <p:nvSpPr>
            <p:cNvPr name="Freeform 17" id="17"/>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8" id="18"/>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3364235" y="875533"/>
            <a:ext cx="733425" cy="733555"/>
            <a:chOff x="0" y="0"/>
            <a:chExt cx="193165" cy="193200"/>
          </a:xfrm>
        </p:grpSpPr>
        <p:sp>
          <p:nvSpPr>
            <p:cNvPr name="Freeform 20" id="20"/>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21" id="21"/>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4389720" y="1043577"/>
            <a:ext cx="397468" cy="397468"/>
          </a:xfrm>
          <a:custGeom>
            <a:avLst/>
            <a:gdLst/>
            <a:ahLst/>
            <a:cxnLst/>
            <a:rect r="r" b="b" t="t" l="l"/>
            <a:pathLst>
              <a:path h="397468" w="397468">
                <a:moveTo>
                  <a:pt x="0" y="0"/>
                </a:moveTo>
                <a:lnTo>
                  <a:pt x="397468" y="0"/>
                </a:lnTo>
                <a:lnTo>
                  <a:pt x="397468" y="397468"/>
                </a:lnTo>
                <a:lnTo>
                  <a:pt x="0" y="3974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15275323" y="1071674"/>
            <a:ext cx="341273" cy="341273"/>
          </a:xfrm>
          <a:custGeom>
            <a:avLst/>
            <a:gdLst/>
            <a:ahLst/>
            <a:cxnLst/>
            <a:rect r="r" b="b" t="t" l="l"/>
            <a:pathLst>
              <a:path h="341273" w="341273">
                <a:moveTo>
                  <a:pt x="0" y="0"/>
                </a:moveTo>
                <a:lnTo>
                  <a:pt x="341273" y="0"/>
                </a:lnTo>
                <a:lnTo>
                  <a:pt x="341273" y="341273"/>
                </a:lnTo>
                <a:lnTo>
                  <a:pt x="0" y="341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AutoShape 24" id="24"/>
          <p:cNvSpPr/>
          <p:nvPr/>
        </p:nvSpPr>
        <p:spPr>
          <a:xfrm>
            <a:off x="13523387" y="1261361"/>
            <a:ext cx="415121" cy="0"/>
          </a:xfrm>
          <a:prstGeom prst="line">
            <a:avLst/>
          </a:prstGeom>
          <a:ln cap="flat" w="28575">
            <a:solidFill>
              <a:srgbClr val="000000"/>
            </a:solidFill>
            <a:prstDash val="solid"/>
            <a:headEnd type="none" len="sm" w="sm"/>
            <a:tailEnd type="none" len="sm" w="sm"/>
          </a:ln>
        </p:spPr>
      </p:sp>
      <p:sp>
        <p:nvSpPr>
          <p:cNvPr name="Freeform 25" id="25"/>
          <p:cNvSpPr/>
          <p:nvPr/>
        </p:nvSpPr>
        <p:spPr>
          <a:xfrm flipH="false" flipV="false" rot="5400000">
            <a:off x="15503582" y="5593770"/>
            <a:ext cx="2698443" cy="1759803"/>
          </a:xfrm>
          <a:custGeom>
            <a:avLst/>
            <a:gdLst/>
            <a:ahLst/>
            <a:cxnLst/>
            <a:rect r="r" b="b" t="t" l="l"/>
            <a:pathLst>
              <a:path h="1759803" w="2698443">
                <a:moveTo>
                  <a:pt x="0" y="0"/>
                </a:moveTo>
                <a:lnTo>
                  <a:pt x="2698443" y="0"/>
                </a:lnTo>
                <a:lnTo>
                  <a:pt x="2698443" y="1759803"/>
                </a:lnTo>
                <a:lnTo>
                  <a:pt x="0" y="1759803"/>
                </a:lnTo>
                <a:lnTo>
                  <a:pt x="0" y="0"/>
                </a:lnTo>
                <a:close/>
              </a:path>
            </a:pathLst>
          </a:custGeom>
          <a:blipFill>
            <a:blip r:embed="rId8">
              <a:extLst>
                <a:ext uri="{96DAC541-7B7A-43D3-8B79-37D633B846F1}">
                  <asvg:svgBlip xmlns:asvg="http://schemas.microsoft.com/office/drawing/2016/SVG/main" r:embed="rId9"/>
                </a:ext>
              </a:extLst>
            </a:blip>
            <a:stretch>
              <a:fillRect l="0" t="0" r="-52487" b="-133821"/>
            </a:stretch>
          </a:blipFill>
        </p:spPr>
      </p:sp>
      <p:sp>
        <p:nvSpPr>
          <p:cNvPr name="Freeform 26" id="26"/>
          <p:cNvSpPr/>
          <p:nvPr/>
        </p:nvSpPr>
        <p:spPr>
          <a:xfrm flipH="false" flipV="false" rot="5400000">
            <a:off x="14795403"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8">
              <a:extLst>
                <a:ext uri="{96DAC541-7B7A-43D3-8B79-37D633B846F1}">
                  <asvg:svgBlip xmlns:asvg="http://schemas.microsoft.com/office/drawing/2016/SVG/main" r:embed="rId9"/>
                </a:ext>
              </a:extLst>
            </a:blip>
            <a:stretch>
              <a:fillRect l="0" t="0" r="0" b="-133821"/>
            </a:stretch>
          </a:blipFill>
        </p:spPr>
      </p:sp>
      <p:sp>
        <p:nvSpPr>
          <p:cNvPr name="Freeform 27" id="27"/>
          <p:cNvSpPr/>
          <p:nvPr/>
        </p:nvSpPr>
        <p:spPr>
          <a:xfrm flipH="false" flipV="false" rot="-5400000">
            <a:off x="-618812"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8">
              <a:extLst>
                <a:ext uri="{96DAC541-7B7A-43D3-8B79-37D633B846F1}">
                  <asvg:svgBlip xmlns:asvg="http://schemas.microsoft.com/office/drawing/2016/SVG/main" r:embed="rId9"/>
                </a:ext>
              </a:extLst>
            </a:blip>
            <a:stretch>
              <a:fillRect l="0" t="0" r="0" b="-133821"/>
            </a:stretch>
          </a:blipFill>
        </p:spPr>
      </p:sp>
      <p:sp>
        <p:nvSpPr>
          <p:cNvPr name="Freeform 28" id="28"/>
          <p:cNvSpPr/>
          <p:nvPr/>
        </p:nvSpPr>
        <p:spPr>
          <a:xfrm flipH="false" flipV="false" rot="-5400000">
            <a:off x="15010" y="5668126"/>
            <a:ext cx="2719361" cy="1632009"/>
          </a:xfrm>
          <a:custGeom>
            <a:avLst/>
            <a:gdLst/>
            <a:ahLst/>
            <a:cxnLst/>
            <a:rect r="r" b="b" t="t" l="l"/>
            <a:pathLst>
              <a:path h="1632009" w="2719361">
                <a:moveTo>
                  <a:pt x="0" y="0"/>
                </a:moveTo>
                <a:lnTo>
                  <a:pt x="2719361" y="0"/>
                </a:lnTo>
                <a:lnTo>
                  <a:pt x="2719361" y="1632009"/>
                </a:lnTo>
                <a:lnTo>
                  <a:pt x="0" y="1632009"/>
                </a:lnTo>
                <a:lnTo>
                  <a:pt x="0" y="0"/>
                </a:lnTo>
                <a:close/>
              </a:path>
            </a:pathLst>
          </a:custGeom>
          <a:blipFill>
            <a:blip r:embed="rId8">
              <a:extLst>
                <a:ext uri="{96DAC541-7B7A-43D3-8B79-37D633B846F1}">
                  <asvg:svgBlip xmlns:asvg="http://schemas.microsoft.com/office/drawing/2016/SVG/main" r:embed="rId9"/>
                </a:ext>
              </a:extLst>
            </a:blip>
            <a:stretch>
              <a:fillRect l="-51314" t="0" r="0" b="-152130"/>
            </a:stretch>
          </a:blipFill>
        </p:spPr>
      </p:sp>
      <p:sp>
        <p:nvSpPr>
          <p:cNvPr name="Freeform 29" id="29"/>
          <p:cNvSpPr/>
          <p:nvPr/>
        </p:nvSpPr>
        <p:spPr>
          <a:xfrm flipH="false" flipV="false" rot="0">
            <a:off x="430892" y="7939881"/>
            <a:ext cx="1759803" cy="475147"/>
          </a:xfrm>
          <a:custGeom>
            <a:avLst/>
            <a:gdLst/>
            <a:ahLst/>
            <a:cxnLst/>
            <a:rect r="r" b="b" t="t" l="l"/>
            <a:pathLst>
              <a:path h="475147" w="1759803">
                <a:moveTo>
                  <a:pt x="0" y="0"/>
                </a:moveTo>
                <a:lnTo>
                  <a:pt x="1759803" y="0"/>
                </a:lnTo>
                <a:lnTo>
                  <a:pt x="1759803" y="475147"/>
                </a:lnTo>
                <a:lnTo>
                  <a:pt x="0" y="4751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0" id="30"/>
          <p:cNvSpPr/>
          <p:nvPr/>
        </p:nvSpPr>
        <p:spPr>
          <a:xfrm flipH="true" flipV="false" rot="0">
            <a:off x="15972902" y="7939881"/>
            <a:ext cx="1759803" cy="475147"/>
          </a:xfrm>
          <a:custGeom>
            <a:avLst/>
            <a:gdLst/>
            <a:ahLst/>
            <a:cxnLst/>
            <a:rect r="r" b="b" t="t" l="l"/>
            <a:pathLst>
              <a:path h="475147" w="1759803">
                <a:moveTo>
                  <a:pt x="1759803" y="0"/>
                </a:moveTo>
                <a:lnTo>
                  <a:pt x="0" y="0"/>
                </a:lnTo>
                <a:lnTo>
                  <a:pt x="0" y="475147"/>
                </a:lnTo>
                <a:lnTo>
                  <a:pt x="1759803" y="475147"/>
                </a:lnTo>
                <a:lnTo>
                  <a:pt x="1759803"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31" id="31"/>
          <p:cNvSpPr/>
          <p:nvPr/>
        </p:nvSpPr>
        <p:spPr>
          <a:xfrm flipH="false" flipV="false" rot="0">
            <a:off x="2478719" y="2667387"/>
            <a:ext cx="5195909" cy="5176424"/>
          </a:xfrm>
          <a:custGeom>
            <a:avLst/>
            <a:gdLst/>
            <a:ahLst/>
            <a:cxnLst/>
            <a:rect r="r" b="b" t="t" l="l"/>
            <a:pathLst>
              <a:path h="5176424" w="5195909">
                <a:moveTo>
                  <a:pt x="0" y="0"/>
                </a:moveTo>
                <a:lnTo>
                  <a:pt x="5195908" y="0"/>
                </a:lnTo>
                <a:lnTo>
                  <a:pt x="5195908" y="5176424"/>
                </a:lnTo>
                <a:lnTo>
                  <a:pt x="0" y="517642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32" id="32"/>
          <p:cNvSpPr txBox="true"/>
          <p:nvPr/>
        </p:nvSpPr>
        <p:spPr>
          <a:xfrm rot="0">
            <a:off x="2765749" y="1079161"/>
            <a:ext cx="10150811" cy="361884"/>
          </a:xfrm>
          <a:prstGeom prst="rect">
            <a:avLst/>
          </a:prstGeom>
        </p:spPr>
        <p:txBody>
          <a:bodyPr anchor="t" rtlCol="false" tIns="0" lIns="0" bIns="0" rIns="0">
            <a:spAutoFit/>
          </a:bodyPr>
          <a:lstStyle/>
          <a:p>
            <a:pPr algn="l">
              <a:lnSpc>
                <a:spcPts val="2999"/>
              </a:lnSpc>
            </a:pPr>
            <a:r>
              <a:rPr lang="en-US" sz="2499" i="true">
                <a:solidFill>
                  <a:srgbClr val="000000"/>
                </a:solidFill>
                <a:latin typeface="Montserrat Italics"/>
                <a:ea typeface="Montserrat Italics"/>
                <a:cs typeface="Montserrat Italics"/>
                <a:sym typeface="Montserrat Italics"/>
              </a:rPr>
              <a:t>Supply Chain Analytics Presentation ..............................................................</a:t>
            </a:r>
          </a:p>
        </p:txBody>
      </p:sp>
      <p:sp>
        <p:nvSpPr>
          <p:cNvPr name="TextBox 33" id="33"/>
          <p:cNvSpPr txBox="true"/>
          <p:nvPr/>
        </p:nvSpPr>
        <p:spPr>
          <a:xfrm rot="0">
            <a:off x="8581504" y="4412699"/>
            <a:ext cx="6864455" cy="4568825"/>
          </a:xfrm>
          <a:prstGeom prst="rect">
            <a:avLst/>
          </a:prstGeom>
        </p:spPr>
        <p:txBody>
          <a:bodyPr anchor="t" rtlCol="false" tIns="0" lIns="0" bIns="0" rIns="0">
            <a:spAutoFit/>
          </a:bodyPr>
          <a:lstStyle/>
          <a:p>
            <a:pPr algn="just">
              <a:lnSpc>
                <a:spcPts val="2800"/>
              </a:lnSpc>
            </a:pPr>
            <a:r>
              <a:rPr lang="en-US" sz="2000">
                <a:solidFill>
                  <a:srgbClr val="000000"/>
                </a:solidFill>
                <a:latin typeface="Montserrat"/>
                <a:ea typeface="Montserrat"/>
                <a:cs typeface="Montserrat"/>
                <a:sym typeface="Montserrat"/>
              </a:rPr>
              <a:t>In this project, Power BI and SQL were used together to build robust data models and create interactive visualizations. SQL was employed to extract, transform, and aggregate data from relational databases, enabling efficient data preparation and filtering at the source. The cleaned and structured data was then imported into Power BI, where data relationships were defined, calculated fields were created, and intuitive visualizations were built to uncover trends and insights. This integration allowed for dynamic dashboards and real-time reporting, enhancing decision-making through clear and actionable visual representations of the data.</a:t>
            </a:r>
          </a:p>
        </p:txBody>
      </p:sp>
      <p:sp>
        <p:nvSpPr>
          <p:cNvPr name="TextBox 34" id="34"/>
          <p:cNvSpPr txBox="true"/>
          <p:nvPr/>
        </p:nvSpPr>
        <p:spPr>
          <a:xfrm rot="0">
            <a:off x="8533816" y="2435943"/>
            <a:ext cx="6837630" cy="2014856"/>
          </a:xfrm>
          <a:prstGeom prst="rect">
            <a:avLst/>
          </a:prstGeom>
        </p:spPr>
        <p:txBody>
          <a:bodyPr anchor="t" rtlCol="false" tIns="0" lIns="0" bIns="0" rIns="0">
            <a:spAutoFit/>
          </a:bodyPr>
          <a:lstStyle/>
          <a:p>
            <a:pPr algn="ctr">
              <a:lnSpc>
                <a:spcPts val="7700"/>
              </a:lnSpc>
            </a:pPr>
            <a:r>
              <a:rPr lang="en-US" sz="7700">
                <a:solidFill>
                  <a:srgbClr val="000000"/>
                </a:solidFill>
                <a:latin typeface="Bernoru Condensed"/>
                <a:ea typeface="Bernoru Condensed"/>
                <a:cs typeface="Bernoru Condensed"/>
                <a:sym typeface="Bernoru Condensed"/>
              </a:rPr>
              <a:t>DATA MODELLING &amp; VISUALIZATION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9606" y="8725807"/>
            <a:ext cx="19657606" cy="3303978"/>
            <a:chOff x="0" y="0"/>
            <a:chExt cx="5177312" cy="870183"/>
          </a:xfrm>
        </p:grpSpPr>
        <p:sp>
          <p:nvSpPr>
            <p:cNvPr name="Freeform 3" id="3"/>
            <p:cNvSpPr/>
            <p:nvPr/>
          </p:nvSpPr>
          <p:spPr>
            <a:xfrm flipH="false" flipV="false" rot="0">
              <a:off x="0" y="0"/>
              <a:ext cx="5177312" cy="870183"/>
            </a:xfrm>
            <a:custGeom>
              <a:avLst/>
              <a:gdLst/>
              <a:ahLst/>
              <a:cxnLst/>
              <a:rect r="r" b="b" t="t" l="l"/>
              <a:pathLst>
                <a:path h="870183" w="5177312">
                  <a:moveTo>
                    <a:pt x="0" y="0"/>
                  </a:moveTo>
                  <a:lnTo>
                    <a:pt x="5177312" y="0"/>
                  </a:lnTo>
                  <a:lnTo>
                    <a:pt x="5177312" y="870183"/>
                  </a:lnTo>
                  <a:lnTo>
                    <a:pt x="0" y="870183"/>
                  </a:lnTo>
                  <a:close/>
                </a:path>
              </a:pathLst>
            </a:custGeom>
            <a:solidFill>
              <a:srgbClr val="FCB503"/>
            </a:solidFill>
            <a:ln w="19050" cap="sq">
              <a:solidFill>
                <a:srgbClr val="000000"/>
              </a:solidFill>
              <a:prstDash val="solid"/>
              <a:miter/>
            </a:ln>
          </p:spPr>
        </p:sp>
        <p:sp>
          <p:nvSpPr>
            <p:cNvPr name="TextBox 4" id="4"/>
            <p:cNvSpPr txBox="true"/>
            <p:nvPr/>
          </p:nvSpPr>
          <p:spPr>
            <a:xfrm>
              <a:off x="0" y="-38100"/>
              <a:ext cx="5177312" cy="9082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318369"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1260060"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7" id="7"/>
          <p:cNvGrpSpPr/>
          <p:nvPr/>
        </p:nvGrpSpPr>
        <p:grpSpPr>
          <a:xfrm rot="0">
            <a:off x="2478719" y="2012822"/>
            <a:ext cx="7693257" cy="6402206"/>
            <a:chOff x="0" y="0"/>
            <a:chExt cx="2026208" cy="1686178"/>
          </a:xfrm>
        </p:grpSpPr>
        <p:sp>
          <p:nvSpPr>
            <p:cNvPr name="Freeform 8" id="8"/>
            <p:cNvSpPr/>
            <p:nvPr/>
          </p:nvSpPr>
          <p:spPr>
            <a:xfrm flipH="false" flipV="false" rot="0">
              <a:off x="0" y="0"/>
              <a:ext cx="2026208" cy="1686178"/>
            </a:xfrm>
            <a:custGeom>
              <a:avLst/>
              <a:gdLst/>
              <a:ahLst/>
              <a:cxnLst/>
              <a:rect r="r" b="b" t="t" l="l"/>
              <a:pathLst>
                <a:path h="1686178" w="2026208">
                  <a:moveTo>
                    <a:pt x="39247" y="0"/>
                  </a:moveTo>
                  <a:lnTo>
                    <a:pt x="1986961" y="0"/>
                  </a:lnTo>
                  <a:cubicBezTo>
                    <a:pt x="2008636" y="0"/>
                    <a:pt x="2026208" y="17571"/>
                    <a:pt x="2026208" y="39247"/>
                  </a:cubicBezTo>
                  <a:lnTo>
                    <a:pt x="2026208" y="1646931"/>
                  </a:lnTo>
                  <a:cubicBezTo>
                    <a:pt x="2026208" y="1668606"/>
                    <a:pt x="2008636" y="1686178"/>
                    <a:pt x="1986961" y="1686178"/>
                  </a:cubicBezTo>
                  <a:lnTo>
                    <a:pt x="39247" y="1686178"/>
                  </a:lnTo>
                  <a:cubicBezTo>
                    <a:pt x="17571" y="1686178"/>
                    <a:pt x="0" y="1668606"/>
                    <a:pt x="0" y="1646931"/>
                  </a:cubicBezTo>
                  <a:lnTo>
                    <a:pt x="0" y="39247"/>
                  </a:lnTo>
                  <a:cubicBezTo>
                    <a:pt x="0" y="17571"/>
                    <a:pt x="17571" y="0"/>
                    <a:pt x="39247" y="0"/>
                  </a:cubicBezTo>
                  <a:close/>
                </a:path>
              </a:pathLst>
            </a:custGeom>
            <a:solidFill>
              <a:srgbClr val="FFFFFF"/>
            </a:solidFill>
            <a:ln w="19050" cap="rnd">
              <a:solidFill>
                <a:srgbClr val="000000"/>
              </a:solidFill>
              <a:prstDash val="solid"/>
              <a:round/>
            </a:ln>
          </p:spPr>
        </p:sp>
        <p:sp>
          <p:nvSpPr>
            <p:cNvPr name="TextBox 9" id="9"/>
            <p:cNvSpPr txBox="true"/>
            <p:nvPr/>
          </p:nvSpPr>
          <p:spPr>
            <a:xfrm>
              <a:off x="0" y="-38100"/>
              <a:ext cx="2026208" cy="1724278"/>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2478719" y="875533"/>
            <a:ext cx="10723591" cy="733555"/>
            <a:chOff x="0" y="0"/>
            <a:chExt cx="2824320" cy="193200"/>
          </a:xfrm>
        </p:grpSpPr>
        <p:sp>
          <p:nvSpPr>
            <p:cNvPr name="Freeform 11" id="11"/>
            <p:cNvSpPr/>
            <p:nvPr/>
          </p:nvSpPr>
          <p:spPr>
            <a:xfrm flipH="false" flipV="false" rot="0">
              <a:off x="0" y="0"/>
              <a:ext cx="2824320" cy="193200"/>
            </a:xfrm>
            <a:custGeom>
              <a:avLst/>
              <a:gdLst/>
              <a:ahLst/>
              <a:cxnLst/>
              <a:rect r="r" b="b" t="t" l="l"/>
              <a:pathLst>
                <a:path h="193200" w="2824320">
                  <a:moveTo>
                    <a:pt x="0" y="0"/>
                  </a:moveTo>
                  <a:lnTo>
                    <a:pt x="2824320" y="0"/>
                  </a:lnTo>
                  <a:lnTo>
                    <a:pt x="2824320" y="193200"/>
                  </a:lnTo>
                  <a:lnTo>
                    <a:pt x="0" y="193200"/>
                  </a:lnTo>
                  <a:close/>
                </a:path>
              </a:pathLst>
            </a:custGeom>
            <a:solidFill>
              <a:srgbClr val="F5F5F5"/>
            </a:solidFill>
            <a:ln w="19050" cap="sq">
              <a:solidFill>
                <a:srgbClr val="000000"/>
              </a:solidFill>
              <a:prstDash val="solid"/>
              <a:miter/>
            </a:ln>
          </p:spPr>
        </p:sp>
        <p:sp>
          <p:nvSpPr>
            <p:cNvPr name="TextBox 12" id="12"/>
            <p:cNvSpPr txBox="true"/>
            <p:nvPr/>
          </p:nvSpPr>
          <p:spPr>
            <a:xfrm>
              <a:off x="0" y="-38100"/>
              <a:ext cx="2824320"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5079247" y="875533"/>
            <a:ext cx="733425" cy="733555"/>
            <a:chOff x="0" y="0"/>
            <a:chExt cx="193165" cy="193200"/>
          </a:xfrm>
        </p:grpSpPr>
        <p:sp>
          <p:nvSpPr>
            <p:cNvPr name="Freeform 14" id="14"/>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5" id="15"/>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4221485" y="875533"/>
            <a:ext cx="733425" cy="733555"/>
            <a:chOff x="0" y="0"/>
            <a:chExt cx="193165" cy="193200"/>
          </a:xfrm>
        </p:grpSpPr>
        <p:sp>
          <p:nvSpPr>
            <p:cNvPr name="Freeform 17" id="17"/>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18" id="18"/>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3364235" y="875533"/>
            <a:ext cx="733425" cy="733555"/>
            <a:chOff x="0" y="0"/>
            <a:chExt cx="193165" cy="193200"/>
          </a:xfrm>
        </p:grpSpPr>
        <p:sp>
          <p:nvSpPr>
            <p:cNvPr name="Freeform 20" id="20"/>
            <p:cNvSpPr/>
            <p:nvPr/>
          </p:nvSpPr>
          <p:spPr>
            <a:xfrm flipH="false" flipV="false" rot="0">
              <a:off x="0" y="0"/>
              <a:ext cx="193165" cy="193200"/>
            </a:xfrm>
            <a:custGeom>
              <a:avLst/>
              <a:gdLst/>
              <a:ahLst/>
              <a:cxnLst/>
              <a:rect r="r" b="b" t="t" l="l"/>
              <a:pathLst>
                <a:path h="193200" w="193165">
                  <a:moveTo>
                    <a:pt x="0" y="0"/>
                  </a:moveTo>
                  <a:lnTo>
                    <a:pt x="193165" y="0"/>
                  </a:lnTo>
                  <a:lnTo>
                    <a:pt x="193165" y="193200"/>
                  </a:lnTo>
                  <a:lnTo>
                    <a:pt x="0" y="193200"/>
                  </a:lnTo>
                  <a:close/>
                </a:path>
              </a:pathLst>
            </a:custGeom>
            <a:solidFill>
              <a:srgbClr val="FED101"/>
            </a:solidFill>
            <a:ln w="19050" cap="sq">
              <a:solidFill>
                <a:srgbClr val="000000"/>
              </a:solidFill>
              <a:prstDash val="solid"/>
              <a:miter/>
            </a:ln>
          </p:spPr>
        </p:sp>
        <p:sp>
          <p:nvSpPr>
            <p:cNvPr name="TextBox 21" id="21"/>
            <p:cNvSpPr txBox="true"/>
            <p:nvPr/>
          </p:nvSpPr>
          <p:spPr>
            <a:xfrm>
              <a:off x="0" y="-38100"/>
              <a:ext cx="193165" cy="231300"/>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4389720" y="1043577"/>
            <a:ext cx="397468" cy="397468"/>
          </a:xfrm>
          <a:custGeom>
            <a:avLst/>
            <a:gdLst/>
            <a:ahLst/>
            <a:cxnLst/>
            <a:rect r="r" b="b" t="t" l="l"/>
            <a:pathLst>
              <a:path h="397468" w="397468">
                <a:moveTo>
                  <a:pt x="0" y="0"/>
                </a:moveTo>
                <a:lnTo>
                  <a:pt x="397468" y="0"/>
                </a:lnTo>
                <a:lnTo>
                  <a:pt x="397468" y="397468"/>
                </a:lnTo>
                <a:lnTo>
                  <a:pt x="0" y="3974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15275323" y="1071674"/>
            <a:ext cx="341273" cy="341273"/>
          </a:xfrm>
          <a:custGeom>
            <a:avLst/>
            <a:gdLst/>
            <a:ahLst/>
            <a:cxnLst/>
            <a:rect r="r" b="b" t="t" l="l"/>
            <a:pathLst>
              <a:path h="341273" w="341273">
                <a:moveTo>
                  <a:pt x="0" y="0"/>
                </a:moveTo>
                <a:lnTo>
                  <a:pt x="341273" y="0"/>
                </a:lnTo>
                <a:lnTo>
                  <a:pt x="341273" y="341273"/>
                </a:lnTo>
                <a:lnTo>
                  <a:pt x="0" y="341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AutoShape 24" id="24"/>
          <p:cNvSpPr/>
          <p:nvPr/>
        </p:nvSpPr>
        <p:spPr>
          <a:xfrm>
            <a:off x="13523387" y="1261361"/>
            <a:ext cx="415121" cy="0"/>
          </a:xfrm>
          <a:prstGeom prst="line">
            <a:avLst/>
          </a:prstGeom>
          <a:ln cap="flat" w="28575">
            <a:solidFill>
              <a:srgbClr val="000000"/>
            </a:solidFill>
            <a:prstDash val="solid"/>
            <a:headEnd type="none" len="sm" w="sm"/>
            <a:tailEnd type="none" len="sm" w="sm"/>
          </a:ln>
        </p:spPr>
      </p:sp>
      <p:sp>
        <p:nvSpPr>
          <p:cNvPr name="TextBox 25" id="25"/>
          <p:cNvSpPr txBox="true"/>
          <p:nvPr/>
        </p:nvSpPr>
        <p:spPr>
          <a:xfrm rot="0">
            <a:off x="2765749" y="1079161"/>
            <a:ext cx="10150811" cy="361884"/>
          </a:xfrm>
          <a:prstGeom prst="rect">
            <a:avLst/>
          </a:prstGeom>
        </p:spPr>
        <p:txBody>
          <a:bodyPr anchor="t" rtlCol="false" tIns="0" lIns="0" bIns="0" rIns="0">
            <a:spAutoFit/>
          </a:bodyPr>
          <a:lstStyle/>
          <a:p>
            <a:pPr algn="l">
              <a:lnSpc>
                <a:spcPts val="2999"/>
              </a:lnSpc>
            </a:pPr>
            <a:r>
              <a:rPr lang="en-US" sz="2499" i="true">
                <a:solidFill>
                  <a:srgbClr val="000000"/>
                </a:solidFill>
                <a:latin typeface="Montserrat Italics"/>
                <a:ea typeface="Montserrat Italics"/>
                <a:cs typeface="Montserrat Italics"/>
                <a:sym typeface="Montserrat Italics"/>
              </a:rPr>
              <a:t>Supply Chain Analytics Presentation ..............................................................</a:t>
            </a:r>
          </a:p>
        </p:txBody>
      </p:sp>
      <p:sp>
        <p:nvSpPr>
          <p:cNvPr name="TextBox 26" id="26"/>
          <p:cNvSpPr txBox="true"/>
          <p:nvPr/>
        </p:nvSpPr>
        <p:spPr>
          <a:xfrm rot="0">
            <a:off x="2893120" y="4663549"/>
            <a:ext cx="6864455" cy="2806435"/>
          </a:xfrm>
          <a:prstGeom prst="rect">
            <a:avLst/>
          </a:prstGeom>
        </p:spPr>
        <p:txBody>
          <a:bodyPr anchor="t" rtlCol="false" tIns="0" lIns="0" bIns="0" rIns="0">
            <a:spAutoFit/>
          </a:bodyPr>
          <a:lstStyle/>
          <a:p>
            <a:pPr algn="just">
              <a:lnSpc>
                <a:spcPts val="2800"/>
              </a:lnSpc>
            </a:pPr>
            <a:r>
              <a:rPr lang="en-US" sz="2000">
                <a:solidFill>
                  <a:srgbClr val="000000"/>
                </a:solidFill>
                <a:latin typeface="Montserrat"/>
                <a:ea typeface="Montserrat"/>
                <a:cs typeface="Montserrat"/>
                <a:sym typeface="Montserrat"/>
              </a:rPr>
              <a:t>Implementing supply chain analytics leads to significant cost reductions by identifying bottlenecks and inefficiencies. The ability to make data-driven decisions in real-time allows for faster responses to changing market conditions and improved customer satisfaction. Making data-driven decisions in real-time leads to faster responses to changing market conditions and improved customer satisfaction.</a:t>
            </a:r>
          </a:p>
        </p:txBody>
      </p:sp>
      <p:sp>
        <p:nvSpPr>
          <p:cNvPr name="Freeform 27" id="27"/>
          <p:cNvSpPr/>
          <p:nvPr/>
        </p:nvSpPr>
        <p:spPr>
          <a:xfrm flipH="false" flipV="false" rot="5400000">
            <a:off x="15503582" y="5593770"/>
            <a:ext cx="2698443" cy="1759803"/>
          </a:xfrm>
          <a:custGeom>
            <a:avLst/>
            <a:gdLst/>
            <a:ahLst/>
            <a:cxnLst/>
            <a:rect r="r" b="b" t="t" l="l"/>
            <a:pathLst>
              <a:path h="1759803" w="2698443">
                <a:moveTo>
                  <a:pt x="0" y="0"/>
                </a:moveTo>
                <a:lnTo>
                  <a:pt x="2698443" y="0"/>
                </a:lnTo>
                <a:lnTo>
                  <a:pt x="2698443" y="1759803"/>
                </a:lnTo>
                <a:lnTo>
                  <a:pt x="0" y="1759803"/>
                </a:lnTo>
                <a:lnTo>
                  <a:pt x="0" y="0"/>
                </a:lnTo>
                <a:close/>
              </a:path>
            </a:pathLst>
          </a:custGeom>
          <a:blipFill>
            <a:blip r:embed="rId8">
              <a:extLst>
                <a:ext uri="{96DAC541-7B7A-43D3-8B79-37D633B846F1}">
                  <asvg:svgBlip xmlns:asvg="http://schemas.microsoft.com/office/drawing/2016/SVG/main" r:embed="rId9"/>
                </a:ext>
              </a:extLst>
            </a:blip>
            <a:stretch>
              <a:fillRect l="0" t="0" r="-52487" b="-133821"/>
            </a:stretch>
          </a:blipFill>
        </p:spPr>
      </p:sp>
      <p:sp>
        <p:nvSpPr>
          <p:cNvPr name="Freeform 28" id="28"/>
          <p:cNvSpPr/>
          <p:nvPr/>
        </p:nvSpPr>
        <p:spPr>
          <a:xfrm flipH="false" flipV="false" rot="5400000">
            <a:off x="14795403"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8">
              <a:extLst>
                <a:ext uri="{96DAC541-7B7A-43D3-8B79-37D633B846F1}">
                  <asvg:svgBlip xmlns:asvg="http://schemas.microsoft.com/office/drawing/2016/SVG/main" r:embed="rId9"/>
                </a:ext>
              </a:extLst>
            </a:blip>
            <a:stretch>
              <a:fillRect l="0" t="0" r="0" b="-133821"/>
            </a:stretch>
          </a:blipFill>
        </p:spPr>
      </p:sp>
      <p:sp>
        <p:nvSpPr>
          <p:cNvPr name="Freeform 29" id="29"/>
          <p:cNvSpPr/>
          <p:nvPr/>
        </p:nvSpPr>
        <p:spPr>
          <a:xfrm flipH="false" flipV="false" rot="-5400000">
            <a:off x="-618812"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8">
              <a:extLst>
                <a:ext uri="{96DAC541-7B7A-43D3-8B79-37D633B846F1}">
                  <asvg:svgBlip xmlns:asvg="http://schemas.microsoft.com/office/drawing/2016/SVG/main" r:embed="rId9"/>
                </a:ext>
              </a:extLst>
            </a:blip>
            <a:stretch>
              <a:fillRect l="0" t="0" r="0" b="-133821"/>
            </a:stretch>
          </a:blipFill>
        </p:spPr>
      </p:sp>
      <p:sp>
        <p:nvSpPr>
          <p:cNvPr name="Freeform 30" id="30"/>
          <p:cNvSpPr/>
          <p:nvPr/>
        </p:nvSpPr>
        <p:spPr>
          <a:xfrm flipH="false" flipV="false" rot="-5400000">
            <a:off x="15010" y="5668126"/>
            <a:ext cx="2719361" cy="1632009"/>
          </a:xfrm>
          <a:custGeom>
            <a:avLst/>
            <a:gdLst/>
            <a:ahLst/>
            <a:cxnLst/>
            <a:rect r="r" b="b" t="t" l="l"/>
            <a:pathLst>
              <a:path h="1632009" w="2719361">
                <a:moveTo>
                  <a:pt x="0" y="0"/>
                </a:moveTo>
                <a:lnTo>
                  <a:pt x="2719361" y="0"/>
                </a:lnTo>
                <a:lnTo>
                  <a:pt x="2719361" y="1632009"/>
                </a:lnTo>
                <a:lnTo>
                  <a:pt x="0" y="1632009"/>
                </a:lnTo>
                <a:lnTo>
                  <a:pt x="0" y="0"/>
                </a:lnTo>
                <a:close/>
              </a:path>
            </a:pathLst>
          </a:custGeom>
          <a:blipFill>
            <a:blip r:embed="rId8">
              <a:extLst>
                <a:ext uri="{96DAC541-7B7A-43D3-8B79-37D633B846F1}">
                  <asvg:svgBlip xmlns:asvg="http://schemas.microsoft.com/office/drawing/2016/SVG/main" r:embed="rId9"/>
                </a:ext>
              </a:extLst>
            </a:blip>
            <a:stretch>
              <a:fillRect l="-51314" t="0" r="0" b="-152130"/>
            </a:stretch>
          </a:blipFill>
        </p:spPr>
      </p:sp>
      <p:sp>
        <p:nvSpPr>
          <p:cNvPr name="Freeform 31" id="31"/>
          <p:cNvSpPr/>
          <p:nvPr/>
        </p:nvSpPr>
        <p:spPr>
          <a:xfrm flipH="false" flipV="false" rot="0">
            <a:off x="430892" y="7939881"/>
            <a:ext cx="1759803" cy="475147"/>
          </a:xfrm>
          <a:custGeom>
            <a:avLst/>
            <a:gdLst/>
            <a:ahLst/>
            <a:cxnLst/>
            <a:rect r="r" b="b" t="t" l="l"/>
            <a:pathLst>
              <a:path h="475147" w="1759803">
                <a:moveTo>
                  <a:pt x="0" y="0"/>
                </a:moveTo>
                <a:lnTo>
                  <a:pt x="1759803" y="0"/>
                </a:lnTo>
                <a:lnTo>
                  <a:pt x="1759803" y="475147"/>
                </a:lnTo>
                <a:lnTo>
                  <a:pt x="0" y="4751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2" id="32"/>
          <p:cNvSpPr/>
          <p:nvPr/>
        </p:nvSpPr>
        <p:spPr>
          <a:xfrm flipH="true" flipV="false" rot="0">
            <a:off x="15972902" y="7939881"/>
            <a:ext cx="1759803" cy="475147"/>
          </a:xfrm>
          <a:custGeom>
            <a:avLst/>
            <a:gdLst/>
            <a:ahLst/>
            <a:cxnLst/>
            <a:rect r="r" b="b" t="t" l="l"/>
            <a:pathLst>
              <a:path h="475147" w="1759803">
                <a:moveTo>
                  <a:pt x="1759803" y="0"/>
                </a:moveTo>
                <a:lnTo>
                  <a:pt x="0" y="0"/>
                </a:lnTo>
                <a:lnTo>
                  <a:pt x="0" y="475147"/>
                </a:lnTo>
                <a:lnTo>
                  <a:pt x="1759803" y="475147"/>
                </a:lnTo>
                <a:lnTo>
                  <a:pt x="1759803"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TextBox 33" id="33"/>
          <p:cNvSpPr txBox="true"/>
          <p:nvPr/>
        </p:nvSpPr>
        <p:spPr>
          <a:xfrm rot="0">
            <a:off x="2590191" y="2329908"/>
            <a:ext cx="7470313" cy="2014790"/>
          </a:xfrm>
          <a:prstGeom prst="rect">
            <a:avLst/>
          </a:prstGeom>
        </p:spPr>
        <p:txBody>
          <a:bodyPr anchor="t" rtlCol="false" tIns="0" lIns="0" bIns="0" rIns="0">
            <a:spAutoFit/>
          </a:bodyPr>
          <a:lstStyle/>
          <a:p>
            <a:pPr algn="ctr">
              <a:lnSpc>
                <a:spcPts val="7700"/>
              </a:lnSpc>
            </a:pPr>
            <a:r>
              <a:rPr lang="en-US" sz="7700">
                <a:solidFill>
                  <a:srgbClr val="000000"/>
                </a:solidFill>
                <a:latin typeface="Bernoru Condensed"/>
                <a:ea typeface="Bernoru Condensed"/>
                <a:cs typeface="Bernoru Condensed"/>
                <a:sym typeface="Bernoru Condensed"/>
              </a:rPr>
              <a:t>BENEFITS OF SUPPLY CHAIN ANALYTICS</a:t>
            </a:r>
          </a:p>
        </p:txBody>
      </p:sp>
      <p:grpSp>
        <p:nvGrpSpPr>
          <p:cNvPr name="Group 34" id="34"/>
          <p:cNvGrpSpPr/>
          <p:nvPr/>
        </p:nvGrpSpPr>
        <p:grpSpPr>
          <a:xfrm rot="0">
            <a:off x="10795717" y="2076287"/>
            <a:ext cx="4709007" cy="2044651"/>
            <a:chOff x="0" y="0"/>
            <a:chExt cx="1240232" cy="538509"/>
          </a:xfrm>
        </p:grpSpPr>
        <p:sp>
          <p:nvSpPr>
            <p:cNvPr name="Freeform 35" id="35"/>
            <p:cNvSpPr/>
            <p:nvPr/>
          </p:nvSpPr>
          <p:spPr>
            <a:xfrm flipH="false" flipV="false" rot="0">
              <a:off x="0" y="0"/>
              <a:ext cx="1240232" cy="538509"/>
            </a:xfrm>
            <a:custGeom>
              <a:avLst/>
              <a:gdLst/>
              <a:ahLst/>
              <a:cxnLst/>
              <a:rect r="r" b="b" t="t" l="l"/>
              <a:pathLst>
                <a:path h="538509" w="1240232">
                  <a:moveTo>
                    <a:pt x="0" y="0"/>
                  </a:moveTo>
                  <a:lnTo>
                    <a:pt x="1240232" y="0"/>
                  </a:lnTo>
                  <a:lnTo>
                    <a:pt x="1240232" y="538509"/>
                  </a:lnTo>
                  <a:lnTo>
                    <a:pt x="0" y="538509"/>
                  </a:lnTo>
                  <a:close/>
                </a:path>
              </a:pathLst>
            </a:custGeom>
            <a:solidFill>
              <a:srgbClr val="8C7BFF"/>
            </a:solidFill>
            <a:ln w="19050" cap="sq">
              <a:solidFill>
                <a:srgbClr val="000000"/>
              </a:solidFill>
              <a:prstDash val="solid"/>
              <a:miter/>
            </a:ln>
          </p:spPr>
        </p:sp>
        <p:sp>
          <p:nvSpPr>
            <p:cNvPr name="TextBox 36" id="36"/>
            <p:cNvSpPr txBox="true"/>
            <p:nvPr/>
          </p:nvSpPr>
          <p:spPr>
            <a:xfrm>
              <a:off x="0" y="-38100"/>
              <a:ext cx="1240232" cy="576609"/>
            </a:xfrm>
            <a:prstGeom prst="rect">
              <a:avLst/>
            </a:prstGeom>
          </p:spPr>
          <p:txBody>
            <a:bodyPr anchor="ctr" rtlCol="false" tIns="50800" lIns="50800" bIns="50800" rIns="50800"/>
            <a:lstStyle/>
            <a:p>
              <a:pPr algn="ctr">
                <a:lnSpc>
                  <a:spcPts val="2659"/>
                </a:lnSpc>
                <a:spcBef>
                  <a:spcPct val="0"/>
                </a:spcBef>
              </a:pPr>
            </a:p>
          </p:txBody>
        </p:sp>
      </p:grpSp>
      <p:grpSp>
        <p:nvGrpSpPr>
          <p:cNvPr name="Group 37" id="37"/>
          <p:cNvGrpSpPr/>
          <p:nvPr/>
        </p:nvGrpSpPr>
        <p:grpSpPr>
          <a:xfrm rot="0">
            <a:off x="10795717" y="4191600"/>
            <a:ext cx="4709007" cy="2044651"/>
            <a:chOff x="0" y="0"/>
            <a:chExt cx="1240232" cy="538509"/>
          </a:xfrm>
        </p:grpSpPr>
        <p:sp>
          <p:nvSpPr>
            <p:cNvPr name="Freeform 38" id="38"/>
            <p:cNvSpPr/>
            <p:nvPr/>
          </p:nvSpPr>
          <p:spPr>
            <a:xfrm flipH="false" flipV="false" rot="0">
              <a:off x="0" y="0"/>
              <a:ext cx="1240232" cy="538509"/>
            </a:xfrm>
            <a:custGeom>
              <a:avLst/>
              <a:gdLst/>
              <a:ahLst/>
              <a:cxnLst/>
              <a:rect r="r" b="b" t="t" l="l"/>
              <a:pathLst>
                <a:path h="538509" w="1240232">
                  <a:moveTo>
                    <a:pt x="0" y="0"/>
                  </a:moveTo>
                  <a:lnTo>
                    <a:pt x="1240232" y="0"/>
                  </a:lnTo>
                  <a:lnTo>
                    <a:pt x="1240232" y="538509"/>
                  </a:lnTo>
                  <a:lnTo>
                    <a:pt x="0" y="538509"/>
                  </a:lnTo>
                  <a:close/>
                </a:path>
              </a:pathLst>
            </a:custGeom>
            <a:solidFill>
              <a:srgbClr val="8C7BFF"/>
            </a:solidFill>
            <a:ln w="19050" cap="sq">
              <a:solidFill>
                <a:srgbClr val="000000"/>
              </a:solidFill>
              <a:prstDash val="solid"/>
              <a:miter/>
            </a:ln>
          </p:spPr>
        </p:sp>
        <p:sp>
          <p:nvSpPr>
            <p:cNvPr name="TextBox 39" id="39"/>
            <p:cNvSpPr txBox="true"/>
            <p:nvPr/>
          </p:nvSpPr>
          <p:spPr>
            <a:xfrm>
              <a:off x="0" y="-38100"/>
              <a:ext cx="1240232" cy="576609"/>
            </a:xfrm>
            <a:prstGeom prst="rect">
              <a:avLst/>
            </a:prstGeom>
          </p:spPr>
          <p:txBody>
            <a:bodyPr anchor="ctr" rtlCol="false" tIns="50800" lIns="50800" bIns="50800" rIns="50800"/>
            <a:lstStyle/>
            <a:p>
              <a:pPr algn="ctr">
                <a:lnSpc>
                  <a:spcPts val="2659"/>
                </a:lnSpc>
                <a:spcBef>
                  <a:spcPct val="0"/>
                </a:spcBef>
              </a:pPr>
            </a:p>
          </p:txBody>
        </p:sp>
      </p:grpSp>
      <p:grpSp>
        <p:nvGrpSpPr>
          <p:cNvPr name="Group 40" id="40"/>
          <p:cNvGrpSpPr/>
          <p:nvPr/>
        </p:nvGrpSpPr>
        <p:grpSpPr>
          <a:xfrm rot="0">
            <a:off x="10936770" y="2206083"/>
            <a:ext cx="4426902" cy="1734246"/>
            <a:chOff x="0" y="0"/>
            <a:chExt cx="1165933" cy="456756"/>
          </a:xfrm>
        </p:grpSpPr>
        <p:sp>
          <p:nvSpPr>
            <p:cNvPr name="Freeform 41" id="41"/>
            <p:cNvSpPr/>
            <p:nvPr/>
          </p:nvSpPr>
          <p:spPr>
            <a:xfrm flipH="false" flipV="false" rot="0">
              <a:off x="0" y="0"/>
              <a:ext cx="1165933" cy="456756"/>
            </a:xfrm>
            <a:custGeom>
              <a:avLst/>
              <a:gdLst/>
              <a:ahLst/>
              <a:cxnLst/>
              <a:rect r="r" b="b" t="t" l="l"/>
              <a:pathLst>
                <a:path h="456756" w="1165933">
                  <a:moveTo>
                    <a:pt x="0" y="0"/>
                  </a:moveTo>
                  <a:lnTo>
                    <a:pt x="1165933" y="0"/>
                  </a:lnTo>
                  <a:lnTo>
                    <a:pt x="1165933" y="456756"/>
                  </a:lnTo>
                  <a:lnTo>
                    <a:pt x="0" y="456756"/>
                  </a:lnTo>
                  <a:close/>
                </a:path>
              </a:pathLst>
            </a:custGeom>
            <a:solidFill>
              <a:srgbClr val="FFFFFF"/>
            </a:solidFill>
            <a:ln w="19050" cap="sq">
              <a:solidFill>
                <a:srgbClr val="000000"/>
              </a:solidFill>
              <a:prstDash val="solid"/>
              <a:miter/>
            </a:ln>
          </p:spPr>
        </p:sp>
        <p:sp>
          <p:nvSpPr>
            <p:cNvPr name="TextBox 42" id="42"/>
            <p:cNvSpPr txBox="true"/>
            <p:nvPr/>
          </p:nvSpPr>
          <p:spPr>
            <a:xfrm>
              <a:off x="0" y="-38100"/>
              <a:ext cx="1165933" cy="494856"/>
            </a:xfrm>
            <a:prstGeom prst="rect">
              <a:avLst/>
            </a:prstGeom>
          </p:spPr>
          <p:txBody>
            <a:bodyPr anchor="ctr" rtlCol="false" tIns="50800" lIns="50800" bIns="50800" rIns="50800"/>
            <a:lstStyle/>
            <a:p>
              <a:pPr algn="ctr">
                <a:lnSpc>
                  <a:spcPts val="2659"/>
                </a:lnSpc>
                <a:spcBef>
                  <a:spcPct val="0"/>
                </a:spcBef>
              </a:pPr>
            </a:p>
          </p:txBody>
        </p:sp>
      </p:grpSp>
      <p:grpSp>
        <p:nvGrpSpPr>
          <p:cNvPr name="Group 43" id="43"/>
          <p:cNvGrpSpPr/>
          <p:nvPr/>
        </p:nvGrpSpPr>
        <p:grpSpPr>
          <a:xfrm rot="0">
            <a:off x="10936770" y="4321396"/>
            <a:ext cx="4426902" cy="1734246"/>
            <a:chOff x="0" y="0"/>
            <a:chExt cx="1165933" cy="456756"/>
          </a:xfrm>
        </p:grpSpPr>
        <p:sp>
          <p:nvSpPr>
            <p:cNvPr name="Freeform 44" id="44"/>
            <p:cNvSpPr/>
            <p:nvPr/>
          </p:nvSpPr>
          <p:spPr>
            <a:xfrm flipH="false" flipV="false" rot="0">
              <a:off x="0" y="0"/>
              <a:ext cx="1165933" cy="456756"/>
            </a:xfrm>
            <a:custGeom>
              <a:avLst/>
              <a:gdLst/>
              <a:ahLst/>
              <a:cxnLst/>
              <a:rect r="r" b="b" t="t" l="l"/>
              <a:pathLst>
                <a:path h="456756" w="1165933">
                  <a:moveTo>
                    <a:pt x="0" y="0"/>
                  </a:moveTo>
                  <a:lnTo>
                    <a:pt x="1165933" y="0"/>
                  </a:lnTo>
                  <a:lnTo>
                    <a:pt x="1165933" y="456756"/>
                  </a:lnTo>
                  <a:lnTo>
                    <a:pt x="0" y="456756"/>
                  </a:lnTo>
                  <a:close/>
                </a:path>
              </a:pathLst>
            </a:custGeom>
            <a:solidFill>
              <a:srgbClr val="FFFFFF"/>
            </a:solidFill>
            <a:ln w="19050" cap="sq">
              <a:solidFill>
                <a:srgbClr val="000000"/>
              </a:solidFill>
              <a:prstDash val="solid"/>
              <a:miter/>
            </a:ln>
          </p:spPr>
        </p:sp>
        <p:sp>
          <p:nvSpPr>
            <p:cNvPr name="TextBox 45" id="45"/>
            <p:cNvSpPr txBox="true"/>
            <p:nvPr/>
          </p:nvSpPr>
          <p:spPr>
            <a:xfrm>
              <a:off x="0" y="-38100"/>
              <a:ext cx="1165933" cy="494856"/>
            </a:xfrm>
            <a:prstGeom prst="rect">
              <a:avLst/>
            </a:prstGeom>
          </p:spPr>
          <p:txBody>
            <a:bodyPr anchor="ctr" rtlCol="false" tIns="50800" lIns="50800" bIns="50800" rIns="50800"/>
            <a:lstStyle/>
            <a:p>
              <a:pPr algn="ctr">
                <a:lnSpc>
                  <a:spcPts val="2659"/>
                </a:lnSpc>
                <a:spcBef>
                  <a:spcPct val="0"/>
                </a:spcBef>
              </a:pPr>
            </a:p>
          </p:txBody>
        </p:sp>
      </p:grpSp>
      <p:grpSp>
        <p:nvGrpSpPr>
          <p:cNvPr name="Group 46" id="46"/>
          <p:cNvGrpSpPr/>
          <p:nvPr/>
        </p:nvGrpSpPr>
        <p:grpSpPr>
          <a:xfrm rot="0">
            <a:off x="10448201" y="2328323"/>
            <a:ext cx="695032" cy="695032"/>
            <a:chOff x="0" y="0"/>
            <a:chExt cx="812800" cy="812800"/>
          </a:xfrm>
        </p:grpSpPr>
        <p:sp>
          <p:nvSpPr>
            <p:cNvPr name="Freeform 47" id="4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7BFF"/>
            </a:solidFill>
            <a:ln w="19050" cap="sq">
              <a:solidFill>
                <a:srgbClr val="000000"/>
              </a:solidFill>
              <a:prstDash val="solid"/>
              <a:miter/>
            </a:ln>
          </p:spPr>
        </p:sp>
        <p:sp>
          <p:nvSpPr>
            <p:cNvPr name="TextBox 48" id="48"/>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49" id="49"/>
          <p:cNvGrpSpPr/>
          <p:nvPr/>
        </p:nvGrpSpPr>
        <p:grpSpPr>
          <a:xfrm rot="0">
            <a:off x="10448201" y="4443635"/>
            <a:ext cx="695032" cy="695032"/>
            <a:chOff x="0" y="0"/>
            <a:chExt cx="812800" cy="812800"/>
          </a:xfrm>
        </p:grpSpPr>
        <p:sp>
          <p:nvSpPr>
            <p:cNvPr name="Freeform 50" id="5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7BFF"/>
            </a:solidFill>
            <a:ln w="19050" cap="sq">
              <a:solidFill>
                <a:srgbClr val="000000"/>
              </a:solidFill>
              <a:prstDash val="solid"/>
              <a:miter/>
            </a:ln>
          </p:spPr>
        </p:sp>
        <p:sp>
          <p:nvSpPr>
            <p:cNvPr name="TextBox 51" id="51"/>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2" id="52"/>
          <p:cNvGrpSpPr/>
          <p:nvPr/>
        </p:nvGrpSpPr>
        <p:grpSpPr>
          <a:xfrm rot="0">
            <a:off x="10543531" y="2423652"/>
            <a:ext cx="504373" cy="504373"/>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54" id="54"/>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5" id="55"/>
          <p:cNvGrpSpPr/>
          <p:nvPr/>
        </p:nvGrpSpPr>
        <p:grpSpPr>
          <a:xfrm rot="0">
            <a:off x="10543531" y="4538965"/>
            <a:ext cx="504373" cy="504373"/>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57" id="57"/>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8" id="58"/>
          <p:cNvGrpSpPr/>
          <p:nvPr/>
        </p:nvGrpSpPr>
        <p:grpSpPr>
          <a:xfrm rot="0">
            <a:off x="10795717" y="6306913"/>
            <a:ext cx="4709007" cy="2044651"/>
            <a:chOff x="0" y="0"/>
            <a:chExt cx="1240232" cy="538509"/>
          </a:xfrm>
        </p:grpSpPr>
        <p:sp>
          <p:nvSpPr>
            <p:cNvPr name="Freeform 59" id="59"/>
            <p:cNvSpPr/>
            <p:nvPr/>
          </p:nvSpPr>
          <p:spPr>
            <a:xfrm flipH="false" flipV="false" rot="0">
              <a:off x="0" y="0"/>
              <a:ext cx="1240232" cy="538509"/>
            </a:xfrm>
            <a:custGeom>
              <a:avLst/>
              <a:gdLst/>
              <a:ahLst/>
              <a:cxnLst/>
              <a:rect r="r" b="b" t="t" l="l"/>
              <a:pathLst>
                <a:path h="538509" w="1240232">
                  <a:moveTo>
                    <a:pt x="0" y="0"/>
                  </a:moveTo>
                  <a:lnTo>
                    <a:pt x="1240232" y="0"/>
                  </a:lnTo>
                  <a:lnTo>
                    <a:pt x="1240232" y="538509"/>
                  </a:lnTo>
                  <a:lnTo>
                    <a:pt x="0" y="538509"/>
                  </a:lnTo>
                  <a:close/>
                </a:path>
              </a:pathLst>
            </a:custGeom>
            <a:solidFill>
              <a:srgbClr val="8C7BFF"/>
            </a:solidFill>
            <a:ln w="19050" cap="sq">
              <a:solidFill>
                <a:srgbClr val="000000"/>
              </a:solidFill>
              <a:prstDash val="solid"/>
              <a:miter/>
            </a:ln>
          </p:spPr>
        </p:sp>
        <p:sp>
          <p:nvSpPr>
            <p:cNvPr name="TextBox 60" id="60"/>
            <p:cNvSpPr txBox="true"/>
            <p:nvPr/>
          </p:nvSpPr>
          <p:spPr>
            <a:xfrm>
              <a:off x="0" y="-38100"/>
              <a:ext cx="1240232" cy="576609"/>
            </a:xfrm>
            <a:prstGeom prst="rect">
              <a:avLst/>
            </a:prstGeom>
          </p:spPr>
          <p:txBody>
            <a:bodyPr anchor="ctr" rtlCol="false" tIns="50800" lIns="50800" bIns="50800" rIns="50800"/>
            <a:lstStyle/>
            <a:p>
              <a:pPr algn="ctr">
                <a:lnSpc>
                  <a:spcPts val="2659"/>
                </a:lnSpc>
                <a:spcBef>
                  <a:spcPct val="0"/>
                </a:spcBef>
              </a:pPr>
            </a:p>
          </p:txBody>
        </p:sp>
      </p:grpSp>
      <p:grpSp>
        <p:nvGrpSpPr>
          <p:cNvPr name="Group 61" id="61"/>
          <p:cNvGrpSpPr/>
          <p:nvPr/>
        </p:nvGrpSpPr>
        <p:grpSpPr>
          <a:xfrm rot="0">
            <a:off x="10936770" y="6436709"/>
            <a:ext cx="4426902" cy="1734246"/>
            <a:chOff x="0" y="0"/>
            <a:chExt cx="1165933" cy="456756"/>
          </a:xfrm>
        </p:grpSpPr>
        <p:sp>
          <p:nvSpPr>
            <p:cNvPr name="Freeform 62" id="62"/>
            <p:cNvSpPr/>
            <p:nvPr/>
          </p:nvSpPr>
          <p:spPr>
            <a:xfrm flipH="false" flipV="false" rot="0">
              <a:off x="0" y="0"/>
              <a:ext cx="1165933" cy="456756"/>
            </a:xfrm>
            <a:custGeom>
              <a:avLst/>
              <a:gdLst/>
              <a:ahLst/>
              <a:cxnLst/>
              <a:rect r="r" b="b" t="t" l="l"/>
              <a:pathLst>
                <a:path h="456756" w="1165933">
                  <a:moveTo>
                    <a:pt x="0" y="0"/>
                  </a:moveTo>
                  <a:lnTo>
                    <a:pt x="1165933" y="0"/>
                  </a:lnTo>
                  <a:lnTo>
                    <a:pt x="1165933" y="456756"/>
                  </a:lnTo>
                  <a:lnTo>
                    <a:pt x="0" y="456756"/>
                  </a:lnTo>
                  <a:close/>
                </a:path>
              </a:pathLst>
            </a:custGeom>
            <a:solidFill>
              <a:srgbClr val="FFFFFF"/>
            </a:solidFill>
            <a:ln w="19050" cap="sq">
              <a:solidFill>
                <a:srgbClr val="000000"/>
              </a:solidFill>
              <a:prstDash val="solid"/>
              <a:miter/>
            </a:ln>
          </p:spPr>
        </p:sp>
        <p:sp>
          <p:nvSpPr>
            <p:cNvPr name="TextBox 63" id="63"/>
            <p:cNvSpPr txBox="true"/>
            <p:nvPr/>
          </p:nvSpPr>
          <p:spPr>
            <a:xfrm>
              <a:off x="0" y="-38100"/>
              <a:ext cx="1165933" cy="494856"/>
            </a:xfrm>
            <a:prstGeom prst="rect">
              <a:avLst/>
            </a:prstGeom>
          </p:spPr>
          <p:txBody>
            <a:bodyPr anchor="ctr" rtlCol="false" tIns="50800" lIns="50800" bIns="50800" rIns="50800"/>
            <a:lstStyle/>
            <a:p>
              <a:pPr algn="ctr">
                <a:lnSpc>
                  <a:spcPts val="2659"/>
                </a:lnSpc>
                <a:spcBef>
                  <a:spcPct val="0"/>
                </a:spcBef>
              </a:pPr>
            </a:p>
          </p:txBody>
        </p:sp>
      </p:grpSp>
      <p:grpSp>
        <p:nvGrpSpPr>
          <p:cNvPr name="Group 64" id="64"/>
          <p:cNvGrpSpPr/>
          <p:nvPr/>
        </p:nvGrpSpPr>
        <p:grpSpPr>
          <a:xfrm rot="0">
            <a:off x="10448201" y="6558948"/>
            <a:ext cx="695032" cy="695032"/>
            <a:chOff x="0" y="0"/>
            <a:chExt cx="812800" cy="812800"/>
          </a:xfrm>
        </p:grpSpPr>
        <p:sp>
          <p:nvSpPr>
            <p:cNvPr name="Freeform 65" id="6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C7BFF"/>
            </a:solidFill>
            <a:ln w="19050" cap="sq">
              <a:solidFill>
                <a:srgbClr val="000000"/>
              </a:solidFill>
              <a:prstDash val="solid"/>
              <a:miter/>
            </a:ln>
          </p:spPr>
        </p:sp>
        <p:sp>
          <p:nvSpPr>
            <p:cNvPr name="TextBox 66" id="66"/>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67" id="67"/>
          <p:cNvGrpSpPr/>
          <p:nvPr/>
        </p:nvGrpSpPr>
        <p:grpSpPr>
          <a:xfrm rot="0">
            <a:off x="10543531" y="6654278"/>
            <a:ext cx="504373" cy="504373"/>
            <a:chOff x="0" y="0"/>
            <a:chExt cx="812800" cy="812800"/>
          </a:xfrm>
        </p:grpSpPr>
        <p:sp>
          <p:nvSpPr>
            <p:cNvPr name="Freeform 68" id="6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19050" cap="sq">
              <a:solidFill>
                <a:srgbClr val="000000"/>
              </a:solidFill>
              <a:prstDash val="solid"/>
              <a:miter/>
            </a:ln>
          </p:spPr>
        </p:sp>
        <p:sp>
          <p:nvSpPr>
            <p:cNvPr name="TextBox 69" id="69"/>
            <p:cNvSpPr txBox="true"/>
            <p:nvPr/>
          </p:nvSpPr>
          <p:spPr>
            <a:xfrm>
              <a:off x="76200" y="38100"/>
              <a:ext cx="660400" cy="698500"/>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70" id="70"/>
          <p:cNvSpPr/>
          <p:nvPr/>
        </p:nvSpPr>
        <p:spPr>
          <a:xfrm flipH="false" flipV="false" rot="0">
            <a:off x="10747943" y="2550117"/>
            <a:ext cx="188827" cy="222258"/>
          </a:xfrm>
          <a:custGeom>
            <a:avLst/>
            <a:gdLst/>
            <a:ahLst/>
            <a:cxnLst/>
            <a:rect r="r" b="b" t="t" l="l"/>
            <a:pathLst>
              <a:path h="222258" w="188827">
                <a:moveTo>
                  <a:pt x="0" y="0"/>
                </a:moveTo>
                <a:lnTo>
                  <a:pt x="188827" y="0"/>
                </a:lnTo>
                <a:lnTo>
                  <a:pt x="188827" y="222258"/>
                </a:lnTo>
                <a:lnTo>
                  <a:pt x="0" y="2222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71" id="71"/>
          <p:cNvSpPr/>
          <p:nvPr/>
        </p:nvSpPr>
        <p:spPr>
          <a:xfrm flipH="false" flipV="false" rot="0">
            <a:off x="10747943" y="4680022"/>
            <a:ext cx="188827" cy="222258"/>
          </a:xfrm>
          <a:custGeom>
            <a:avLst/>
            <a:gdLst/>
            <a:ahLst/>
            <a:cxnLst/>
            <a:rect r="r" b="b" t="t" l="l"/>
            <a:pathLst>
              <a:path h="222258" w="188827">
                <a:moveTo>
                  <a:pt x="0" y="0"/>
                </a:moveTo>
                <a:lnTo>
                  <a:pt x="188827" y="0"/>
                </a:lnTo>
                <a:lnTo>
                  <a:pt x="188827" y="222259"/>
                </a:lnTo>
                <a:lnTo>
                  <a:pt x="0" y="22225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72" id="72"/>
          <p:cNvSpPr/>
          <p:nvPr/>
        </p:nvSpPr>
        <p:spPr>
          <a:xfrm flipH="false" flipV="false" rot="0">
            <a:off x="10747943" y="6809928"/>
            <a:ext cx="188827" cy="222258"/>
          </a:xfrm>
          <a:custGeom>
            <a:avLst/>
            <a:gdLst/>
            <a:ahLst/>
            <a:cxnLst/>
            <a:rect r="r" b="b" t="t" l="l"/>
            <a:pathLst>
              <a:path h="222258" w="188827">
                <a:moveTo>
                  <a:pt x="0" y="0"/>
                </a:moveTo>
                <a:lnTo>
                  <a:pt x="188827" y="0"/>
                </a:lnTo>
                <a:lnTo>
                  <a:pt x="188827" y="222258"/>
                </a:lnTo>
                <a:lnTo>
                  <a:pt x="0" y="22225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73" id="73"/>
          <p:cNvSpPr txBox="true"/>
          <p:nvPr/>
        </p:nvSpPr>
        <p:spPr>
          <a:xfrm rot="0">
            <a:off x="11331424" y="2523455"/>
            <a:ext cx="3482029" cy="304767"/>
          </a:xfrm>
          <a:prstGeom prst="rect">
            <a:avLst/>
          </a:prstGeom>
        </p:spPr>
        <p:txBody>
          <a:bodyPr anchor="t" rtlCol="false" tIns="0" lIns="0" bIns="0" rIns="0">
            <a:spAutoFit/>
          </a:bodyPr>
          <a:lstStyle/>
          <a:p>
            <a:pPr algn="l">
              <a:lnSpc>
                <a:spcPts val="2400"/>
              </a:lnSpc>
            </a:pPr>
            <a:r>
              <a:rPr lang="en-US" sz="2000" b="true">
                <a:solidFill>
                  <a:srgbClr val="000000"/>
                </a:solidFill>
                <a:latin typeface="Montserrat Semi-Bold"/>
                <a:ea typeface="Montserrat Semi-Bold"/>
                <a:cs typeface="Montserrat Semi-Bold"/>
                <a:sym typeface="Montserrat Semi-Bold"/>
              </a:rPr>
              <a:t>COST REDUCTION</a:t>
            </a:r>
          </a:p>
        </p:txBody>
      </p:sp>
      <p:sp>
        <p:nvSpPr>
          <p:cNvPr name="TextBox 74" id="74"/>
          <p:cNvSpPr txBox="true"/>
          <p:nvPr/>
        </p:nvSpPr>
        <p:spPr>
          <a:xfrm rot="0">
            <a:off x="11331424" y="4514916"/>
            <a:ext cx="2890061" cy="609534"/>
          </a:xfrm>
          <a:prstGeom prst="rect">
            <a:avLst/>
          </a:prstGeom>
        </p:spPr>
        <p:txBody>
          <a:bodyPr anchor="t" rtlCol="false" tIns="0" lIns="0" bIns="0" rIns="0">
            <a:spAutoFit/>
          </a:bodyPr>
          <a:lstStyle/>
          <a:p>
            <a:pPr algn="l">
              <a:lnSpc>
                <a:spcPts val="2400"/>
              </a:lnSpc>
            </a:pPr>
            <a:r>
              <a:rPr lang="en-US" sz="2000" b="true">
                <a:solidFill>
                  <a:srgbClr val="000000"/>
                </a:solidFill>
                <a:latin typeface="Montserrat Semi-Bold"/>
                <a:ea typeface="Montserrat Semi-Bold"/>
                <a:cs typeface="Montserrat Semi-Bold"/>
                <a:sym typeface="Montserrat Semi-Bold"/>
              </a:rPr>
              <a:t>IMPROVED DECISION-MAKING</a:t>
            </a:r>
          </a:p>
        </p:txBody>
      </p:sp>
      <p:sp>
        <p:nvSpPr>
          <p:cNvPr name="TextBox 75" id="75"/>
          <p:cNvSpPr txBox="true"/>
          <p:nvPr/>
        </p:nvSpPr>
        <p:spPr>
          <a:xfrm rot="0">
            <a:off x="11331424" y="6564984"/>
            <a:ext cx="4032247" cy="609534"/>
          </a:xfrm>
          <a:prstGeom prst="rect">
            <a:avLst/>
          </a:prstGeom>
        </p:spPr>
        <p:txBody>
          <a:bodyPr anchor="t" rtlCol="false" tIns="0" lIns="0" bIns="0" rIns="0">
            <a:spAutoFit/>
          </a:bodyPr>
          <a:lstStyle/>
          <a:p>
            <a:pPr algn="l">
              <a:lnSpc>
                <a:spcPts val="2400"/>
              </a:lnSpc>
            </a:pPr>
            <a:r>
              <a:rPr lang="en-US" sz="2000" b="true">
                <a:solidFill>
                  <a:srgbClr val="000000"/>
                </a:solidFill>
                <a:latin typeface="Montserrat Semi-Bold"/>
                <a:ea typeface="Montserrat Semi-Bold"/>
                <a:cs typeface="Montserrat Semi-Bold"/>
                <a:sym typeface="Montserrat Semi-Bold"/>
              </a:rPr>
              <a:t>ENHANCED CUSTOMER SATISFACTION</a:t>
            </a:r>
          </a:p>
        </p:txBody>
      </p:sp>
      <p:sp>
        <p:nvSpPr>
          <p:cNvPr name="TextBox 76" id="76"/>
          <p:cNvSpPr txBox="true"/>
          <p:nvPr/>
        </p:nvSpPr>
        <p:spPr>
          <a:xfrm rot="0">
            <a:off x="11331424" y="2910299"/>
            <a:ext cx="3774089" cy="692084"/>
          </a:xfrm>
          <a:prstGeom prst="rect">
            <a:avLst/>
          </a:prstGeom>
        </p:spPr>
        <p:txBody>
          <a:bodyPr anchor="t" rtlCol="false" tIns="0" lIns="0" bIns="0" rIns="0">
            <a:spAutoFit/>
          </a:bodyPr>
          <a:lstStyle/>
          <a:p>
            <a:pPr algn="just">
              <a:lnSpc>
                <a:spcPts val="2800"/>
              </a:lnSpc>
            </a:pPr>
            <a:r>
              <a:rPr lang="en-US" sz="2000">
                <a:solidFill>
                  <a:srgbClr val="000000"/>
                </a:solidFill>
                <a:latin typeface="Montserrat"/>
                <a:ea typeface="Montserrat"/>
                <a:cs typeface="Montserrat"/>
                <a:sym typeface="Montserrat"/>
              </a:rPr>
              <a:t>Minimize waste and reduce operational costs.</a:t>
            </a:r>
          </a:p>
        </p:txBody>
      </p:sp>
      <p:sp>
        <p:nvSpPr>
          <p:cNvPr name="TextBox 77" id="77"/>
          <p:cNvSpPr txBox="true"/>
          <p:nvPr/>
        </p:nvSpPr>
        <p:spPr>
          <a:xfrm rot="0">
            <a:off x="11331424" y="5175825"/>
            <a:ext cx="3943899" cy="692084"/>
          </a:xfrm>
          <a:prstGeom prst="rect">
            <a:avLst/>
          </a:prstGeom>
        </p:spPr>
        <p:txBody>
          <a:bodyPr anchor="t" rtlCol="false" tIns="0" lIns="0" bIns="0" rIns="0">
            <a:spAutoFit/>
          </a:bodyPr>
          <a:lstStyle/>
          <a:p>
            <a:pPr algn="l">
              <a:lnSpc>
                <a:spcPts val="2800"/>
              </a:lnSpc>
            </a:pPr>
            <a:r>
              <a:rPr lang="en-US" sz="2000">
                <a:solidFill>
                  <a:srgbClr val="000000"/>
                </a:solidFill>
                <a:latin typeface="Montserrat"/>
                <a:ea typeface="Montserrat"/>
                <a:cs typeface="Montserrat"/>
                <a:sym typeface="Montserrat"/>
              </a:rPr>
              <a:t>Providing real-time insights to make data-driven decisions</a:t>
            </a:r>
          </a:p>
        </p:txBody>
      </p:sp>
      <p:sp>
        <p:nvSpPr>
          <p:cNvPr name="TextBox 78" id="78"/>
          <p:cNvSpPr txBox="true"/>
          <p:nvPr/>
        </p:nvSpPr>
        <p:spPr>
          <a:xfrm rot="0">
            <a:off x="11331424" y="7247798"/>
            <a:ext cx="3943899" cy="692084"/>
          </a:xfrm>
          <a:prstGeom prst="rect">
            <a:avLst/>
          </a:prstGeom>
        </p:spPr>
        <p:txBody>
          <a:bodyPr anchor="t" rtlCol="false" tIns="0" lIns="0" bIns="0" rIns="0">
            <a:spAutoFit/>
          </a:bodyPr>
          <a:lstStyle/>
          <a:p>
            <a:pPr algn="l">
              <a:lnSpc>
                <a:spcPts val="2800"/>
              </a:lnSpc>
            </a:pPr>
            <a:r>
              <a:rPr lang="en-US" sz="2000">
                <a:solidFill>
                  <a:srgbClr val="000000"/>
                </a:solidFill>
                <a:latin typeface="Montserrat"/>
                <a:ea typeface="Montserrat"/>
                <a:cs typeface="Montserrat"/>
                <a:sym typeface="Montserrat"/>
              </a:rPr>
              <a:t>Predicting demand more accurately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9606" y="8725807"/>
            <a:ext cx="19657606" cy="3303978"/>
            <a:chOff x="0" y="0"/>
            <a:chExt cx="5177312" cy="870183"/>
          </a:xfrm>
        </p:grpSpPr>
        <p:sp>
          <p:nvSpPr>
            <p:cNvPr name="Freeform 3" id="3"/>
            <p:cNvSpPr/>
            <p:nvPr/>
          </p:nvSpPr>
          <p:spPr>
            <a:xfrm flipH="false" flipV="false" rot="0">
              <a:off x="0" y="0"/>
              <a:ext cx="5177312" cy="870183"/>
            </a:xfrm>
            <a:custGeom>
              <a:avLst/>
              <a:gdLst/>
              <a:ahLst/>
              <a:cxnLst/>
              <a:rect r="r" b="b" t="t" l="l"/>
              <a:pathLst>
                <a:path h="870183" w="5177312">
                  <a:moveTo>
                    <a:pt x="0" y="0"/>
                  </a:moveTo>
                  <a:lnTo>
                    <a:pt x="5177312" y="0"/>
                  </a:lnTo>
                  <a:lnTo>
                    <a:pt x="5177312" y="870183"/>
                  </a:lnTo>
                  <a:lnTo>
                    <a:pt x="0" y="870183"/>
                  </a:lnTo>
                  <a:close/>
                </a:path>
              </a:pathLst>
            </a:custGeom>
            <a:solidFill>
              <a:srgbClr val="FCB503"/>
            </a:solidFill>
            <a:ln w="19050" cap="sq">
              <a:solidFill>
                <a:srgbClr val="000000"/>
              </a:solidFill>
              <a:prstDash val="solid"/>
              <a:miter/>
            </a:ln>
          </p:spPr>
        </p:sp>
        <p:sp>
          <p:nvSpPr>
            <p:cNvPr name="TextBox 4" id="4"/>
            <p:cNvSpPr txBox="true"/>
            <p:nvPr/>
          </p:nvSpPr>
          <p:spPr>
            <a:xfrm>
              <a:off x="0" y="-38100"/>
              <a:ext cx="5177312" cy="9082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318369"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1260060"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5400000">
            <a:off x="15503582" y="5593770"/>
            <a:ext cx="2698443" cy="1759803"/>
          </a:xfrm>
          <a:custGeom>
            <a:avLst/>
            <a:gdLst/>
            <a:ahLst/>
            <a:cxnLst/>
            <a:rect r="r" b="b" t="t" l="l"/>
            <a:pathLst>
              <a:path h="1759803" w="2698443">
                <a:moveTo>
                  <a:pt x="0" y="0"/>
                </a:moveTo>
                <a:lnTo>
                  <a:pt x="2698443" y="0"/>
                </a:lnTo>
                <a:lnTo>
                  <a:pt x="2698443" y="1759803"/>
                </a:lnTo>
                <a:lnTo>
                  <a:pt x="0" y="1759803"/>
                </a:lnTo>
                <a:lnTo>
                  <a:pt x="0" y="0"/>
                </a:lnTo>
                <a:close/>
              </a:path>
            </a:pathLst>
          </a:custGeom>
          <a:blipFill>
            <a:blip r:embed="rId4">
              <a:extLst>
                <a:ext uri="{96DAC541-7B7A-43D3-8B79-37D633B846F1}">
                  <asvg:svgBlip xmlns:asvg="http://schemas.microsoft.com/office/drawing/2016/SVG/main" r:embed="rId5"/>
                </a:ext>
              </a:extLst>
            </a:blip>
            <a:stretch>
              <a:fillRect l="0" t="0" r="-52487" b="-133821"/>
            </a:stretch>
          </a:blipFill>
        </p:spPr>
      </p:sp>
      <p:sp>
        <p:nvSpPr>
          <p:cNvPr name="Freeform 8" id="8"/>
          <p:cNvSpPr/>
          <p:nvPr/>
        </p:nvSpPr>
        <p:spPr>
          <a:xfrm flipH="false" flipV="false" rot="5400000">
            <a:off x="14795403"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9" id="9"/>
          <p:cNvSpPr/>
          <p:nvPr/>
        </p:nvSpPr>
        <p:spPr>
          <a:xfrm flipH="false" flipV="false" rot="-5400000">
            <a:off x="-618812"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10" id="10"/>
          <p:cNvSpPr/>
          <p:nvPr/>
        </p:nvSpPr>
        <p:spPr>
          <a:xfrm flipH="false" flipV="false" rot="-5400000">
            <a:off x="15010" y="5668126"/>
            <a:ext cx="2719361" cy="1632009"/>
          </a:xfrm>
          <a:custGeom>
            <a:avLst/>
            <a:gdLst/>
            <a:ahLst/>
            <a:cxnLst/>
            <a:rect r="r" b="b" t="t" l="l"/>
            <a:pathLst>
              <a:path h="1632009" w="2719361">
                <a:moveTo>
                  <a:pt x="0" y="0"/>
                </a:moveTo>
                <a:lnTo>
                  <a:pt x="2719361" y="0"/>
                </a:lnTo>
                <a:lnTo>
                  <a:pt x="2719361" y="1632009"/>
                </a:lnTo>
                <a:lnTo>
                  <a:pt x="0" y="1632009"/>
                </a:lnTo>
                <a:lnTo>
                  <a:pt x="0" y="0"/>
                </a:lnTo>
                <a:close/>
              </a:path>
            </a:pathLst>
          </a:custGeom>
          <a:blipFill>
            <a:blip r:embed="rId4">
              <a:extLst>
                <a:ext uri="{96DAC541-7B7A-43D3-8B79-37D633B846F1}">
                  <asvg:svgBlip xmlns:asvg="http://schemas.microsoft.com/office/drawing/2016/SVG/main" r:embed="rId5"/>
                </a:ext>
              </a:extLst>
            </a:blip>
            <a:stretch>
              <a:fillRect l="-51314" t="0" r="0" b="-152130"/>
            </a:stretch>
          </a:blipFill>
        </p:spPr>
      </p:sp>
      <p:sp>
        <p:nvSpPr>
          <p:cNvPr name="Freeform 11" id="11"/>
          <p:cNvSpPr/>
          <p:nvPr/>
        </p:nvSpPr>
        <p:spPr>
          <a:xfrm flipH="false" flipV="false" rot="0">
            <a:off x="430892" y="7939881"/>
            <a:ext cx="1759803" cy="475147"/>
          </a:xfrm>
          <a:custGeom>
            <a:avLst/>
            <a:gdLst/>
            <a:ahLst/>
            <a:cxnLst/>
            <a:rect r="r" b="b" t="t" l="l"/>
            <a:pathLst>
              <a:path h="475147" w="1759803">
                <a:moveTo>
                  <a:pt x="0" y="0"/>
                </a:moveTo>
                <a:lnTo>
                  <a:pt x="1759803" y="0"/>
                </a:lnTo>
                <a:lnTo>
                  <a:pt x="1759803" y="475147"/>
                </a:lnTo>
                <a:lnTo>
                  <a:pt x="0" y="475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0">
            <a:off x="15972902" y="7939881"/>
            <a:ext cx="1759803" cy="475147"/>
          </a:xfrm>
          <a:custGeom>
            <a:avLst/>
            <a:gdLst/>
            <a:ahLst/>
            <a:cxnLst/>
            <a:rect r="r" b="b" t="t" l="l"/>
            <a:pathLst>
              <a:path h="475147" w="1759803">
                <a:moveTo>
                  <a:pt x="1759803" y="0"/>
                </a:moveTo>
                <a:lnTo>
                  <a:pt x="0" y="0"/>
                </a:lnTo>
                <a:lnTo>
                  <a:pt x="0" y="475147"/>
                </a:lnTo>
                <a:lnTo>
                  <a:pt x="1759803" y="475147"/>
                </a:lnTo>
                <a:lnTo>
                  <a:pt x="1759803"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3" id="13"/>
          <p:cNvSpPr/>
          <p:nvPr/>
        </p:nvSpPr>
        <p:spPr>
          <a:xfrm flipH="false" flipV="false" rot="0">
            <a:off x="2303430" y="484007"/>
            <a:ext cx="13556737" cy="7693448"/>
          </a:xfrm>
          <a:custGeom>
            <a:avLst/>
            <a:gdLst/>
            <a:ahLst/>
            <a:cxnLst/>
            <a:rect r="r" b="b" t="t" l="l"/>
            <a:pathLst>
              <a:path h="7693448" w="13556737">
                <a:moveTo>
                  <a:pt x="0" y="0"/>
                </a:moveTo>
                <a:lnTo>
                  <a:pt x="13556737" y="0"/>
                </a:lnTo>
                <a:lnTo>
                  <a:pt x="13556737" y="7693448"/>
                </a:lnTo>
                <a:lnTo>
                  <a:pt x="0" y="7693448"/>
                </a:lnTo>
                <a:lnTo>
                  <a:pt x="0" y="0"/>
                </a:lnTo>
                <a:close/>
              </a:path>
            </a:pathLst>
          </a:custGeom>
          <a:blipFill>
            <a:blip r:embed="rId8"/>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9606" y="8725807"/>
            <a:ext cx="19657606" cy="3303978"/>
            <a:chOff x="0" y="0"/>
            <a:chExt cx="5177312" cy="870183"/>
          </a:xfrm>
        </p:grpSpPr>
        <p:sp>
          <p:nvSpPr>
            <p:cNvPr name="Freeform 3" id="3"/>
            <p:cNvSpPr/>
            <p:nvPr/>
          </p:nvSpPr>
          <p:spPr>
            <a:xfrm flipH="false" flipV="false" rot="0">
              <a:off x="0" y="0"/>
              <a:ext cx="5177312" cy="870183"/>
            </a:xfrm>
            <a:custGeom>
              <a:avLst/>
              <a:gdLst/>
              <a:ahLst/>
              <a:cxnLst/>
              <a:rect r="r" b="b" t="t" l="l"/>
              <a:pathLst>
                <a:path h="870183" w="5177312">
                  <a:moveTo>
                    <a:pt x="0" y="0"/>
                  </a:moveTo>
                  <a:lnTo>
                    <a:pt x="5177312" y="0"/>
                  </a:lnTo>
                  <a:lnTo>
                    <a:pt x="5177312" y="870183"/>
                  </a:lnTo>
                  <a:lnTo>
                    <a:pt x="0" y="870183"/>
                  </a:lnTo>
                  <a:close/>
                </a:path>
              </a:pathLst>
            </a:custGeom>
            <a:solidFill>
              <a:srgbClr val="FCB503"/>
            </a:solidFill>
            <a:ln w="19050" cap="sq">
              <a:solidFill>
                <a:srgbClr val="000000"/>
              </a:solidFill>
              <a:prstDash val="solid"/>
              <a:miter/>
            </a:ln>
          </p:spPr>
        </p:sp>
        <p:sp>
          <p:nvSpPr>
            <p:cNvPr name="TextBox 4" id="4"/>
            <p:cNvSpPr txBox="true"/>
            <p:nvPr/>
          </p:nvSpPr>
          <p:spPr>
            <a:xfrm>
              <a:off x="0" y="-38100"/>
              <a:ext cx="5177312" cy="9082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5400000">
            <a:off x="1318369"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5400000">
            <a:off x="11260060" y="6650461"/>
            <a:ext cx="5709571" cy="10038806"/>
          </a:xfrm>
          <a:custGeom>
            <a:avLst/>
            <a:gdLst/>
            <a:ahLst/>
            <a:cxnLst/>
            <a:rect r="r" b="b" t="t" l="l"/>
            <a:pathLst>
              <a:path h="10038806" w="5709571">
                <a:moveTo>
                  <a:pt x="0" y="0"/>
                </a:moveTo>
                <a:lnTo>
                  <a:pt x="5709571" y="0"/>
                </a:lnTo>
                <a:lnTo>
                  <a:pt x="5709571" y="10038806"/>
                </a:lnTo>
                <a:lnTo>
                  <a:pt x="0" y="100388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5400000">
            <a:off x="15503582" y="5593770"/>
            <a:ext cx="2698443" cy="1759803"/>
          </a:xfrm>
          <a:custGeom>
            <a:avLst/>
            <a:gdLst/>
            <a:ahLst/>
            <a:cxnLst/>
            <a:rect r="r" b="b" t="t" l="l"/>
            <a:pathLst>
              <a:path h="1759803" w="2698443">
                <a:moveTo>
                  <a:pt x="0" y="0"/>
                </a:moveTo>
                <a:lnTo>
                  <a:pt x="2698443" y="0"/>
                </a:lnTo>
                <a:lnTo>
                  <a:pt x="2698443" y="1759803"/>
                </a:lnTo>
                <a:lnTo>
                  <a:pt x="0" y="1759803"/>
                </a:lnTo>
                <a:lnTo>
                  <a:pt x="0" y="0"/>
                </a:lnTo>
                <a:close/>
              </a:path>
            </a:pathLst>
          </a:custGeom>
          <a:blipFill>
            <a:blip r:embed="rId4">
              <a:extLst>
                <a:ext uri="{96DAC541-7B7A-43D3-8B79-37D633B846F1}">
                  <asvg:svgBlip xmlns:asvg="http://schemas.microsoft.com/office/drawing/2016/SVG/main" r:embed="rId5"/>
                </a:ext>
              </a:extLst>
            </a:blip>
            <a:stretch>
              <a:fillRect l="0" t="0" r="-52487" b="-133821"/>
            </a:stretch>
          </a:blipFill>
        </p:spPr>
      </p:sp>
      <p:sp>
        <p:nvSpPr>
          <p:cNvPr name="Freeform 8" id="8"/>
          <p:cNvSpPr/>
          <p:nvPr/>
        </p:nvSpPr>
        <p:spPr>
          <a:xfrm flipH="false" flipV="false" rot="5400000">
            <a:off x="14795403"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9" id="9"/>
          <p:cNvSpPr/>
          <p:nvPr/>
        </p:nvSpPr>
        <p:spPr>
          <a:xfrm flipH="false" flipV="false" rot="-5400000">
            <a:off x="-618812" y="1900733"/>
            <a:ext cx="4114800" cy="1759803"/>
          </a:xfrm>
          <a:custGeom>
            <a:avLst/>
            <a:gdLst/>
            <a:ahLst/>
            <a:cxnLst/>
            <a:rect r="r" b="b" t="t" l="l"/>
            <a:pathLst>
              <a:path h="1759803" w="4114800">
                <a:moveTo>
                  <a:pt x="0" y="0"/>
                </a:moveTo>
                <a:lnTo>
                  <a:pt x="4114800" y="0"/>
                </a:lnTo>
                <a:lnTo>
                  <a:pt x="4114800" y="1759802"/>
                </a:lnTo>
                <a:lnTo>
                  <a:pt x="0" y="1759802"/>
                </a:lnTo>
                <a:lnTo>
                  <a:pt x="0" y="0"/>
                </a:lnTo>
                <a:close/>
              </a:path>
            </a:pathLst>
          </a:custGeom>
          <a:blipFill>
            <a:blip r:embed="rId4">
              <a:extLst>
                <a:ext uri="{96DAC541-7B7A-43D3-8B79-37D633B846F1}">
                  <asvg:svgBlip xmlns:asvg="http://schemas.microsoft.com/office/drawing/2016/SVG/main" r:embed="rId5"/>
                </a:ext>
              </a:extLst>
            </a:blip>
            <a:stretch>
              <a:fillRect l="0" t="0" r="0" b="-133821"/>
            </a:stretch>
          </a:blipFill>
        </p:spPr>
      </p:sp>
      <p:sp>
        <p:nvSpPr>
          <p:cNvPr name="Freeform 10" id="10"/>
          <p:cNvSpPr/>
          <p:nvPr/>
        </p:nvSpPr>
        <p:spPr>
          <a:xfrm flipH="false" flipV="false" rot="-5400000">
            <a:off x="15010" y="5668126"/>
            <a:ext cx="2719361" cy="1632009"/>
          </a:xfrm>
          <a:custGeom>
            <a:avLst/>
            <a:gdLst/>
            <a:ahLst/>
            <a:cxnLst/>
            <a:rect r="r" b="b" t="t" l="l"/>
            <a:pathLst>
              <a:path h="1632009" w="2719361">
                <a:moveTo>
                  <a:pt x="0" y="0"/>
                </a:moveTo>
                <a:lnTo>
                  <a:pt x="2719361" y="0"/>
                </a:lnTo>
                <a:lnTo>
                  <a:pt x="2719361" y="1632009"/>
                </a:lnTo>
                <a:lnTo>
                  <a:pt x="0" y="1632009"/>
                </a:lnTo>
                <a:lnTo>
                  <a:pt x="0" y="0"/>
                </a:lnTo>
                <a:close/>
              </a:path>
            </a:pathLst>
          </a:custGeom>
          <a:blipFill>
            <a:blip r:embed="rId4">
              <a:extLst>
                <a:ext uri="{96DAC541-7B7A-43D3-8B79-37D633B846F1}">
                  <asvg:svgBlip xmlns:asvg="http://schemas.microsoft.com/office/drawing/2016/SVG/main" r:embed="rId5"/>
                </a:ext>
              </a:extLst>
            </a:blip>
            <a:stretch>
              <a:fillRect l="-51314" t="0" r="0" b="-152130"/>
            </a:stretch>
          </a:blipFill>
        </p:spPr>
      </p:sp>
      <p:sp>
        <p:nvSpPr>
          <p:cNvPr name="Freeform 11" id="11"/>
          <p:cNvSpPr/>
          <p:nvPr/>
        </p:nvSpPr>
        <p:spPr>
          <a:xfrm flipH="false" flipV="false" rot="0">
            <a:off x="430892" y="7939881"/>
            <a:ext cx="1759803" cy="475147"/>
          </a:xfrm>
          <a:custGeom>
            <a:avLst/>
            <a:gdLst/>
            <a:ahLst/>
            <a:cxnLst/>
            <a:rect r="r" b="b" t="t" l="l"/>
            <a:pathLst>
              <a:path h="475147" w="1759803">
                <a:moveTo>
                  <a:pt x="0" y="0"/>
                </a:moveTo>
                <a:lnTo>
                  <a:pt x="1759803" y="0"/>
                </a:lnTo>
                <a:lnTo>
                  <a:pt x="1759803" y="475147"/>
                </a:lnTo>
                <a:lnTo>
                  <a:pt x="0" y="4751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0">
            <a:off x="15972902" y="7939881"/>
            <a:ext cx="1759803" cy="475147"/>
          </a:xfrm>
          <a:custGeom>
            <a:avLst/>
            <a:gdLst/>
            <a:ahLst/>
            <a:cxnLst/>
            <a:rect r="r" b="b" t="t" l="l"/>
            <a:pathLst>
              <a:path h="475147" w="1759803">
                <a:moveTo>
                  <a:pt x="1759803" y="0"/>
                </a:moveTo>
                <a:lnTo>
                  <a:pt x="0" y="0"/>
                </a:lnTo>
                <a:lnTo>
                  <a:pt x="0" y="475147"/>
                </a:lnTo>
                <a:lnTo>
                  <a:pt x="1759803" y="475147"/>
                </a:lnTo>
                <a:lnTo>
                  <a:pt x="1759803"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3" id="13"/>
          <p:cNvSpPr/>
          <p:nvPr/>
        </p:nvSpPr>
        <p:spPr>
          <a:xfrm flipH="false" flipV="false" rot="0">
            <a:off x="2318489" y="530984"/>
            <a:ext cx="13654413" cy="7646471"/>
          </a:xfrm>
          <a:custGeom>
            <a:avLst/>
            <a:gdLst/>
            <a:ahLst/>
            <a:cxnLst/>
            <a:rect r="r" b="b" t="t" l="l"/>
            <a:pathLst>
              <a:path h="7646471" w="13654413">
                <a:moveTo>
                  <a:pt x="0" y="0"/>
                </a:moveTo>
                <a:lnTo>
                  <a:pt x="13654413" y="0"/>
                </a:lnTo>
                <a:lnTo>
                  <a:pt x="13654413" y="7646471"/>
                </a:lnTo>
                <a:lnTo>
                  <a:pt x="0" y="7646471"/>
                </a:lnTo>
                <a:lnTo>
                  <a:pt x="0" y="0"/>
                </a:lnTo>
                <a:close/>
              </a:path>
            </a:pathLst>
          </a:custGeom>
          <a:blipFill>
            <a:blip r:embed="rId8"/>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DAGm9ofTTOw</dc:identifier>
  <dcterms:modified xsi:type="dcterms:W3CDTF">2011-08-01T06:04:30Z</dcterms:modified>
  <cp:revision>1</cp:revision>
  <dc:title>White Purple And Yellow Illustrative Supply Chain Analytics Presentation</dc:title>
</cp:coreProperties>
</file>