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61" r:id="rId4"/>
    <p:sldId id="258" r:id="rId5"/>
    <p:sldId id="259"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Bodoni FLF Italics" panose="020B0604020202020204"/>
      <p:regular r:id="rId28"/>
    </p:embeddedFont>
    <p:embeddedFont>
      <p:font typeface="Calibri" panose="020F0502020204030204" pitchFamily="34" charset="0"/>
      <p:regular r:id="rId29"/>
      <p:bold r:id="rId30"/>
      <p:italic r:id="rId31"/>
      <p:boldItalic r:id="rId32"/>
    </p:embeddedFont>
    <p:embeddedFont>
      <p:font typeface="Alice"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22" autoAdjust="0"/>
  </p:normalViewPr>
  <p:slideViewPr>
    <p:cSldViewPr>
      <p:cViewPr varScale="1">
        <p:scale>
          <a:sx n="56" d="100"/>
          <a:sy n="56" d="100"/>
        </p:scale>
        <p:origin x="93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37856-3047-419B-8504-5BA3CD2648D9}" type="datetimeFigureOut">
              <a:rPr lang="fr-FR" smtClean="0"/>
              <a:t>06/06/2023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2ED40-59F5-4399-A87A-7940C86A9BED}" type="slidenum">
              <a:rPr lang="fr-FR" smtClean="0"/>
              <a:t>‹N°›</a:t>
            </a:fld>
            <a:endParaRPr lang="fr-FR"/>
          </a:p>
        </p:txBody>
      </p:sp>
    </p:spTree>
    <p:extLst>
      <p:ext uri="{BB962C8B-B14F-4D97-AF65-F5344CB8AC3E}">
        <p14:creationId xmlns:p14="http://schemas.microsoft.com/office/powerpoint/2010/main" val="352022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CF2ED40-59F5-4399-A87A-7940C86A9BED}" type="slidenum">
              <a:rPr lang="fr-FR" smtClean="0"/>
              <a:t>5</a:t>
            </a:fld>
            <a:endParaRPr lang="fr-FR"/>
          </a:p>
        </p:txBody>
      </p:sp>
    </p:spTree>
    <p:extLst>
      <p:ext uri="{BB962C8B-B14F-4D97-AF65-F5344CB8AC3E}">
        <p14:creationId xmlns:p14="http://schemas.microsoft.com/office/powerpoint/2010/main" val="349660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038600" y="3427937"/>
            <a:ext cx="9945432" cy="2949525"/>
          </a:xfrm>
          <a:prstGeom prst="rect">
            <a:avLst/>
          </a:prstGeom>
        </p:spPr>
        <p:txBody>
          <a:bodyPr lIns="0" tIns="0" rIns="0" bIns="0" rtlCol="0" anchor="t">
            <a:spAutoFit/>
          </a:bodyPr>
          <a:lstStyle/>
          <a:p>
            <a:pPr algn="ctr">
              <a:lnSpc>
                <a:spcPts val="11519"/>
              </a:lnSpc>
            </a:pPr>
            <a:r>
              <a:rPr lang="en-US" sz="9600" dirty="0" smtClean="0">
                <a:solidFill>
                  <a:srgbClr val="271905"/>
                </a:solidFill>
                <a:latin typeface="Alice"/>
              </a:rPr>
              <a:t>Application de vente des livres</a:t>
            </a:r>
            <a:endParaRPr lang="en-US" sz="9600" dirty="0">
              <a:solidFill>
                <a:srgbClr val="271905"/>
              </a:solidFill>
              <a:latin typeface="Alice"/>
            </a:endParaRPr>
          </a:p>
        </p:txBody>
      </p:sp>
      <p:grpSp>
        <p:nvGrpSpPr>
          <p:cNvPr id="3" name="Group 3"/>
          <p:cNvGrpSpPr/>
          <p:nvPr/>
        </p:nvGrpSpPr>
        <p:grpSpPr>
          <a:xfrm>
            <a:off x="14875708" y="-2383592"/>
            <a:ext cx="4767184" cy="4767184"/>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sp>
        <p:nvSpPr>
          <p:cNvPr id="6" name="TextBox 6"/>
          <p:cNvSpPr txBox="1"/>
          <p:nvPr/>
        </p:nvSpPr>
        <p:spPr>
          <a:xfrm>
            <a:off x="3747083" y="6696061"/>
            <a:ext cx="10793833" cy="461665"/>
          </a:xfrm>
          <a:prstGeom prst="rect">
            <a:avLst/>
          </a:prstGeom>
        </p:spPr>
        <p:txBody>
          <a:bodyPr lIns="0" tIns="0" rIns="0" bIns="0" rtlCol="0" anchor="t">
            <a:spAutoFit/>
          </a:bodyPr>
          <a:lstStyle/>
          <a:p>
            <a:pPr algn="ctr">
              <a:lnSpc>
                <a:spcPts val="3600"/>
              </a:lnSpc>
            </a:pPr>
            <a:r>
              <a:rPr lang="fr-FR" sz="3600" dirty="0" smtClean="0">
                <a:solidFill>
                  <a:srgbClr val="271905"/>
                </a:solidFill>
                <a:latin typeface="Alice"/>
              </a:rPr>
              <a:t>Présenté</a:t>
            </a:r>
            <a:r>
              <a:rPr lang="en-US" sz="3600" dirty="0" smtClean="0">
                <a:solidFill>
                  <a:srgbClr val="271905"/>
                </a:solidFill>
                <a:latin typeface="Alice"/>
              </a:rPr>
              <a:t> par Elghayatti yassmina </a:t>
            </a:r>
            <a:endParaRPr lang="en-US" sz="3600" dirty="0">
              <a:solidFill>
                <a:srgbClr val="271905"/>
              </a:solidFill>
              <a:latin typeface="Alice"/>
            </a:endParaRPr>
          </a:p>
        </p:txBody>
      </p:sp>
      <p:sp>
        <p:nvSpPr>
          <p:cNvPr id="7" name="TextBox 7"/>
          <p:cNvSpPr txBox="1"/>
          <p:nvPr/>
        </p:nvSpPr>
        <p:spPr>
          <a:xfrm>
            <a:off x="5451106" y="1831932"/>
            <a:ext cx="7385786" cy="1564531"/>
          </a:xfrm>
          <a:prstGeom prst="rect">
            <a:avLst/>
          </a:prstGeom>
        </p:spPr>
        <p:txBody>
          <a:bodyPr lIns="0" tIns="0" rIns="0" bIns="0" rtlCol="0" anchor="t">
            <a:spAutoFit/>
          </a:bodyPr>
          <a:lstStyle/>
          <a:p>
            <a:pPr algn="ctr">
              <a:lnSpc>
                <a:spcPts val="12239"/>
              </a:lnSpc>
            </a:pPr>
            <a:r>
              <a:rPr lang="en-US" sz="10199" dirty="0" smtClean="0">
                <a:solidFill>
                  <a:srgbClr val="271905"/>
                </a:solidFill>
                <a:latin typeface="Bodoni FLF Italics"/>
              </a:rPr>
              <a:t>BookSaw</a:t>
            </a:r>
            <a:endParaRPr lang="en-US" sz="10199" dirty="0">
              <a:solidFill>
                <a:srgbClr val="271905"/>
              </a:solidFill>
              <a:latin typeface="Bodoni FLF Italics"/>
            </a:endParaRPr>
          </a:p>
        </p:txBody>
      </p:sp>
      <p:grpSp>
        <p:nvGrpSpPr>
          <p:cNvPr id="8" name="Group 8"/>
          <p:cNvGrpSpPr/>
          <p:nvPr/>
        </p:nvGrpSpPr>
        <p:grpSpPr>
          <a:xfrm>
            <a:off x="1363492" y="8746101"/>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sp>
        <p:nvSpPr>
          <p:cNvPr id="11" name="AutoShape 11"/>
          <p:cNvSpPr/>
          <p:nvPr/>
        </p:nvSpPr>
        <p:spPr>
          <a:xfrm>
            <a:off x="10466024" y="9489122"/>
            <a:ext cx="7301385" cy="0"/>
          </a:xfrm>
          <a:prstGeom prst="line">
            <a:avLst/>
          </a:prstGeom>
          <a:ln w="38100" cap="flat">
            <a:solidFill>
              <a:srgbClr val="967D55"/>
            </a:solidFill>
            <a:prstDash val="solid"/>
            <a:headEnd type="none" w="sm" len="sm"/>
            <a:tailEnd type="none" w="sm" len="sm"/>
          </a:ln>
        </p:spPr>
      </p:sp>
      <p:sp>
        <p:nvSpPr>
          <p:cNvPr id="13" name="TextBox 6"/>
          <p:cNvSpPr txBox="1"/>
          <p:nvPr/>
        </p:nvSpPr>
        <p:spPr>
          <a:xfrm>
            <a:off x="3886200" y="7721081"/>
            <a:ext cx="10793833" cy="461665"/>
          </a:xfrm>
          <a:prstGeom prst="rect">
            <a:avLst/>
          </a:prstGeom>
        </p:spPr>
        <p:txBody>
          <a:bodyPr lIns="0" tIns="0" rIns="0" bIns="0" rtlCol="0" anchor="t">
            <a:spAutoFit/>
          </a:bodyPr>
          <a:lstStyle/>
          <a:p>
            <a:pPr algn="ctr">
              <a:lnSpc>
                <a:spcPts val="3600"/>
              </a:lnSpc>
            </a:pPr>
            <a:r>
              <a:rPr lang="fr-FR" sz="3600" dirty="0" smtClean="0">
                <a:solidFill>
                  <a:srgbClr val="271905"/>
                </a:solidFill>
                <a:latin typeface="Alice"/>
              </a:rPr>
              <a:t>Encadre</a:t>
            </a:r>
            <a:r>
              <a:rPr lang="en-US" sz="3600" dirty="0" smtClean="0">
                <a:solidFill>
                  <a:srgbClr val="271905"/>
                </a:solidFill>
                <a:latin typeface="Alice"/>
              </a:rPr>
              <a:t> par: Mr. Rahmouni et Abdslam </a:t>
            </a:r>
            <a:r>
              <a:rPr lang="en-US" sz="3600" dirty="0" err="1" smtClean="0">
                <a:solidFill>
                  <a:srgbClr val="271905"/>
                </a:solidFill>
                <a:latin typeface="Alice"/>
              </a:rPr>
              <a:t>montasir</a:t>
            </a:r>
            <a:r>
              <a:rPr lang="en-US" sz="3600" dirty="0" smtClean="0">
                <a:solidFill>
                  <a:srgbClr val="271905"/>
                </a:solidFill>
                <a:latin typeface="Alice"/>
              </a:rPr>
              <a:t> </a:t>
            </a:r>
            <a:endParaRPr lang="en-US" sz="3600" dirty="0">
              <a:solidFill>
                <a:srgbClr val="271905"/>
              </a:solidFill>
              <a:latin typeface="Alice"/>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19100"/>
            <a:ext cx="16593209" cy="7924800"/>
          </a:xfrm>
          <a:prstGeom prst="rect">
            <a:avLst/>
          </a:prstGeom>
        </p:spPr>
      </p:pic>
    </p:spTree>
    <p:extLst>
      <p:ext uri="{BB962C8B-B14F-4D97-AF65-F5344CB8AC3E}">
        <p14:creationId xmlns:p14="http://schemas.microsoft.com/office/powerpoint/2010/main" val="62954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647701"/>
            <a:ext cx="15258390" cy="8113020"/>
          </a:xfrm>
          <a:prstGeom prst="rect">
            <a:avLst/>
          </a:prstGeom>
        </p:spPr>
      </p:pic>
    </p:spTree>
    <p:extLst>
      <p:ext uri="{BB962C8B-B14F-4D97-AF65-F5344CB8AC3E}">
        <p14:creationId xmlns:p14="http://schemas.microsoft.com/office/powerpoint/2010/main" val="3874885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00100"/>
            <a:ext cx="15544799" cy="7391400"/>
          </a:xfrm>
          <a:prstGeom prst="rect">
            <a:avLst/>
          </a:prstGeom>
        </p:spPr>
      </p:pic>
    </p:spTree>
    <p:extLst>
      <p:ext uri="{BB962C8B-B14F-4D97-AF65-F5344CB8AC3E}">
        <p14:creationId xmlns:p14="http://schemas.microsoft.com/office/powerpoint/2010/main" val="3386990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16680"/>
            <a:ext cx="16230600" cy="7884420"/>
          </a:xfrm>
          <a:prstGeom prst="rect">
            <a:avLst/>
          </a:prstGeom>
        </p:spPr>
      </p:pic>
    </p:spTree>
    <p:extLst>
      <p:ext uri="{BB962C8B-B14F-4D97-AF65-F5344CB8AC3E}">
        <p14:creationId xmlns:p14="http://schemas.microsoft.com/office/powerpoint/2010/main" val="3490096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571500"/>
            <a:ext cx="16306800" cy="7619999"/>
          </a:xfrm>
          <a:prstGeom prst="rect">
            <a:avLst/>
          </a:prstGeom>
        </p:spPr>
      </p:pic>
    </p:spTree>
    <p:extLst>
      <p:ext uri="{BB962C8B-B14F-4D97-AF65-F5344CB8AC3E}">
        <p14:creationId xmlns:p14="http://schemas.microsoft.com/office/powerpoint/2010/main" val="38136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76300"/>
            <a:ext cx="16230600" cy="7620000"/>
          </a:xfrm>
          <a:prstGeom prst="rect">
            <a:avLst/>
          </a:prstGeom>
        </p:spPr>
      </p:pic>
    </p:spTree>
    <p:extLst>
      <p:ext uri="{BB962C8B-B14F-4D97-AF65-F5344CB8AC3E}">
        <p14:creationId xmlns:p14="http://schemas.microsoft.com/office/powerpoint/2010/main" val="4071940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71500"/>
            <a:ext cx="16230600" cy="7772400"/>
          </a:xfrm>
          <a:prstGeom prst="rect">
            <a:avLst/>
          </a:prstGeom>
        </p:spPr>
      </p:pic>
    </p:spTree>
    <p:extLst>
      <p:ext uri="{BB962C8B-B14F-4D97-AF65-F5344CB8AC3E}">
        <p14:creationId xmlns:p14="http://schemas.microsoft.com/office/powerpoint/2010/main" val="1851231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647700"/>
            <a:ext cx="16078200" cy="7620000"/>
          </a:xfrm>
          <a:prstGeom prst="rect">
            <a:avLst/>
          </a:prstGeom>
        </p:spPr>
      </p:pic>
    </p:spTree>
    <p:extLst>
      <p:ext uri="{BB962C8B-B14F-4D97-AF65-F5344CB8AC3E}">
        <p14:creationId xmlns:p14="http://schemas.microsoft.com/office/powerpoint/2010/main" val="3496839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23900"/>
            <a:ext cx="15697199" cy="7620000"/>
          </a:xfrm>
          <a:prstGeom prst="rect">
            <a:avLst/>
          </a:prstGeom>
        </p:spPr>
      </p:pic>
    </p:spTree>
    <p:extLst>
      <p:ext uri="{BB962C8B-B14F-4D97-AF65-F5344CB8AC3E}">
        <p14:creationId xmlns:p14="http://schemas.microsoft.com/office/powerpoint/2010/main" val="68660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647700"/>
            <a:ext cx="16459200" cy="7848600"/>
          </a:xfrm>
          <a:prstGeom prst="rect">
            <a:avLst/>
          </a:prstGeom>
        </p:spPr>
      </p:pic>
    </p:spTree>
    <p:extLst>
      <p:ext uri="{BB962C8B-B14F-4D97-AF65-F5344CB8AC3E}">
        <p14:creationId xmlns:p14="http://schemas.microsoft.com/office/powerpoint/2010/main" val="150693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75920"/>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01</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dirty="0"/>
            </a:p>
          </p:txBody>
        </p:sp>
      </p:grpSp>
      <p:grpSp>
        <p:nvGrpSpPr>
          <p:cNvPr id="11" name="Group 11"/>
          <p:cNvGrpSpPr/>
          <p:nvPr/>
        </p:nvGrpSpPr>
        <p:grpSpPr>
          <a:xfrm>
            <a:off x="2825797" y="2581296"/>
            <a:ext cx="4904796" cy="2965672"/>
            <a:chOff x="0" y="0"/>
            <a:chExt cx="1291798" cy="298320"/>
          </a:xfrm>
        </p:grpSpPr>
        <p:sp>
          <p:nvSpPr>
            <p:cNvPr id="12" name="Freeform 12"/>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659"/>
                </a:lnSpc>
              </a:pPr>
              <a:endParaRPr dirty="0"/>
            </a:p>
          </p:txBody>
        </p:sp>
      </p:grpSp>
      <p:sp>
        <p:nvSpPr>
          <p:cNvPr id="15" name="TextBox 15"/>
          <p:cNvSpPr txBox="1"/>
          <p:nvPr/>
        </p:nvSpPr>
        <p:spPr>
          <a:xfrm>
            <a:off x="3466447" y="2776979"/>
            <a:ext cx="3354798" cy="2769989"/>
          </a:xfrm>
          <a:prstGeom prst="rect">
            <a:avLst/>
          </a:prstGeom>
        </p:spPr>
        <p:txBody>
          <a:bodyPr lIns="0" tIns="0" rIns="0" bIns="0" rtlCol="0" anchor="t">
            <a:spAutoFit/>
          </a:bodyPr>
          <a:lstStyle/>
          <a:p>
            <a:pPr algn="ctr">
              <a:lnSpc>
                <a:spcPts val="3600"/>
              </a:lnSpc>
            </a:pPr>
            <a:r>
              <a:rPr lang="en-US" sz="3600" dirty="0" smtClean="0">
                <a:solidFill>
                  <a:srgbClr val="271905"/>
                </a:solidFill>
                <a:latin typeface="Bodoni FLF Italics"/>
              </a:rPr>
              <a:t>Introduction</a:t>
            </a:r>
          </a:p>
          <a:p>
            <a:pPr>
              <a:lnSpc>
                <a:spcPts val="3600"/>
              </a:lnSpc>
            </a:pPr>
            <a:r>
              <a:rPr lang="en-US" sz="2400" dirty="0" smtClean="0">
                <a:solidFill>
                  <a:srgbClr val="271905"/>
                </a:solidFill>
                <a:latin typeface="Bodoni FLF Italics"/>
              </a:rPr>
              <a:t>-Presentation de </a:t>
            </a:r>
            <a:r>
              <a:rPr lang="en-US" sz="2400" dirty="0" err="1" smtClean="0">
                <a:solidFill>
                  <a:srgbClr val="271905"/>
                </a:solidFill>
                <a:latin typeface="Bodoni FLF Italics"/>
              </a:rPr>
              <a:t>projet</a:t>
            </a:r>
            <a:r>
              <a:rPr lang="en-US" sz="2400" dirty="0" smtClean="0">
                <a:solidFill>
                  <a:srgbClr val="271905"/>
                </a:solidFill>
                <a:latin typeface="Bodoni FLF Italics"/>
              </a:rPr>
              <a:t> de stage et la </a:t>
            </a:r>
            <a:r>
              <a:rPr lang="fr-FR" sz="2400" dirty="0" smtClean="0">
                <a:solidFill>
                  <a:srgbClr val="271905"/>
                </a:solidFill>
                <a:latin typeface="Bodoni FLF Italics"/>
              </a:rPr>
              <a:t>problématique</a:t>
            </a:r>
          </a:p>
          <a:p>
            <a:pPr>
              <a:lnSpc>
                <a:spcPts val="3600"/>
              </a:lnSpc>
            </a:pPr>
            <a:r>
              <a:rPr lang="en-US" sz="2400" dirty="0" smtClean="0">
                <a:solidFill>
                  <a:srgbClr val="271905"/>
                </a:solidFill>
                <a:latin typeface="Bodoni FLF Italics"/>
              </a:rPr>
              <a:t>-Les </a:t>
            </a:r>
            <a:r>
              <a:rPr lang="fr-FR" sz="2400" dirty="0" smtClean="0">
                <a:solidFill>
                  <a:srgbClr val="271905"/>
                </a:solidFill>
                <a:latin typeface="Bodoni FLF Italics"/>
              </a:rPr>
              <a:t>fonctionnalités</a:t>
            </a:r>
          </a:p>
          <a:p>
            <a:pPr>
              <a:lnSpc>
                <a:spcPts val="3600"/>
              </a:lnSpc>
            </a:pPr>
            <a:r>
              <a:rPr lang="fr-FR" sz="2400" dirty="0" smtClean="0">
                <a:solidFill>
                  <a:srgbClr val="271905"/>
                </a:solidFill>
                <a:latin typeface="Bodoni FLF Italics"/>
              </a:rPr>
              <a:t>-Technologies Utilisées</a:t>
            </a:r>
          </a:p>
          <a:p>
            <a:pPr>
              <a:lnSpc>
                <a:spcPts val="3600"/>
              </a:lnSpc>
            </a:pPr>
            <a:endParaRPr lang="en-US" sz="2400" dirty="0">
              <a:solidFill>
                <a:srgbClr val="271905"/>
              </a:solidFill>
              <a:latin typeface="Bodoni FLF Italics"/>
            </a:endParaRPr>
          </a:p>
        </p:txBody>
      </p:sp>
      <p:grpSp>
        <p:nvGrpSpPr>
          <p:cNvPr id="16" name="Group 16"/>
          <p:cNvGrpSpPr/>
          <p:nvPr/>
        </p:nvGrpSpPr>
        <p:grpSpPr>
          <a:xfrm>
            <a:off x="9989933" y="2550687"/>
            <a:ext cx="4904796" cy="1254022"/>
            <a:chOff x="0" y="0"/>
            <a:chExt cx="1291798" cy="298320"/>
          </a:xfrm>
        </p:grpSpPr>
        <p:sp>
          <p:nvSpPr>
            <p:cNvPr id="17" name="Freeform 17"/>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18" name="TextBox 18"/>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0861750" y="2865926"/>
            <a:ext cx="3354798" cy="938783"/>
          </a:xfrm>
          <a:prstGeom prst="rect">
            <a:avLst/>
          </a:prstGeom>
        </p:spPr>
        <p:txBody>
          <a:bodyPr lIns="0" tIns="0" rIns="0" bIns="0" rtlCol="0" anchor="t">
            <a:spAutoFit/>
          </a:bodyPr>
          <a:lstStyle/>
          <a:p>
            <a:pPr algn="ctr">
              <a:lnSpc>
                <a:spcPts val="3600"/>
              </a:lnSpc>
            </a:pPr>
            <a:r>
              <a:rPr lang="en-US" sz="3600" dirty="0" err="1" smtClean="0">
                <a:solidFill>
                  <a:srgbClr val="271905"/>
                </a:solidFill>
                <a:latin typeface="Bodoni FLF Italics"/>
              </a:rPr>
              <a:t>Diagramme</a:t>
            </a:r>
            <a:r>
              <a:rPr lang="en-US" sz="3600" dirty="0" smtClean="0">
                <a:solidFill>
                  <a:srgbClr val="271905"/>
                </a:solidFill>
                <a:latin typeface="Bodoni FLF Italics"/>
              </a:rPr>
              <a:t> de </a:t>
            </a:r>
            <a:r>
              <a:rPr lang="en-US" sz="3600" dirty="0" err="1" smtClean="0">
                <a:solidFill>
                  <a:srgbClr val="271905"/>
                </a:solidFill>
                <a:latin typeface="Bodoni FLF Italics"/>
              </a:rPr>
              <a:t>cas</a:t>
            </a:r>
            <a:r>
              <a:rPr lang="en-US" sz="3600" dirty="0" smtClean="0">
                <a:solidFill>
                  <a:srgbClr val="271905"/>
                </a:solidFill>
                <a:latin typeface="Bodoni FLF Italics"/>
              </a:rPr>
              <a:t> </a:t>
            </a:r>
            <a:r>
              <a:rPr lang="en-US" sz="3600" dirty="0" err="1" smtClean="0">
                <a:solidFill>
                  <a:srgbClr val="271905"/>
                </a:solidFill>
                <a:latin typeface="Bodoni FLF Italics"/>
              </a:rPr>
              <a:t>d’utilisation</a:t>
            </a:r>
            <a:endParaRPr lang="en-US" sz="3600" dirty="0">
              <a:solidFill>
                <a:srgbClr val="271905"/>
              </a:solidFill>
              <a:latin typeface="Bodoni FLF Italics"/>
            </a:endParaRPr>
          </a:p>
        </p:txBody>
      </p:sp>
      <p:grpSp>
        <p:nvGrpSpPr>
          <p:cNvPr id="20" name="Group 20"/>
          <p:cNvGrpSpPr/>
          <p:nvPr/>
        </p:nvGrpSpPr>
        <p:grpSpPr>
          <a:xfrm>
            <a:off x="2833660" y="6894218"/>
            <a:ext cx="4904796" cy="1296252"/>
            <a:chOff x="0" y="0"/>
            <a:chExt cx="1291798" cy="298320"/>
          </a:xfrm>
        </p:grpSpPr>
        <p:sp>
          <p:nvSpPr>
            <p:cNvPr id="21" name="Freeform 21"/>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22" name="TextBox 22"/>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3600796" y="6979255"/>
            <a:ext cx="3354798" cy="477118"/>
          </a:xfrm>
          <a:prstGeom prst="rect">
            <a:avLst/>
          </a:prstGeom>
        </p:spPr>
        <p:txBody>
          <a:bodyPr lIns="0" tIns="0" rIns="0" bIns="0" rtlCol="0" anchor="t">
            <a:spAutoFit/>
          </a:bodyPr>
          <a:lstStyle/>
          <a:p>
            <a:pPr algn="ctr">
              <a:lnSpc>
                <a:spcPts val="3600"/>
              </a:lnSpc>
            </a:pPr>
            <a:r>
              <a:rPr lang="en-US" sz="3600" dirty="0" smtClean="0">
                <a:solidFill>
                  <a:srgbClr val="271905"/>
                </a:solidFill>
                <a:latin typeface="Bodoni FLF Italics"/>
              </a:rPr>
              <a:t>Les </a:t>
            </a:r>
            <a:r>
              <a:rPr lang="fr-FR" sz="3600" dirty="0" smtClean="0">
                <a:solidFill>
                  <a:srgbClr val="271905"/>
                </a:solidFill>
                <a:latin typeface="Bodoni FLF Italics"/>
              </a:rPr>
              <a:t>interfaces</a:t>
            </a:r>
            <a:endParaRPr lang="fr-FR" sz="3600" dirty="0">
              <a:solidFill>
                <a:srgbClr val="271905"/>
              </a:solidFill>
              <a:latin typeface="Bodoni FLF Italics"/>
            </a:endParaRPr>
          </a:p>
        </p:txBody>
      </p:sp>
      <p:grpSp>
        <p:nvGrpSpPr>
          <p:cNvPr id="24" name="Group 24"/>
          <p:cNvGrpSpPr/>
          <p:nvPr/>
        </p:nvGrpSpPr>
        <p:grpSpPr>
          <a:xfrm>
            <a:off x="10391775" y="6965542"/>
            <a:ext cx="4904796" cy="1132686"/>
            <a:chOff x="0" y="0"/>
            <a:chExt cx="1291798" cy="298320"/>
          </a:xfrm>
        </p:grpSpPr>
        <p:sp>
          <p:nvSpPr>
            <p:cNvPr id="25" name="Freeform 25"/>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26" name="TextBox 2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25252" y="7287074"/>
            <a:ext cx="3354798" cy="510540"/>
          </a:xfrm>
          <a:prstGeom prst="rect">
            <a:avLst/>
          </a:prstGeom>
        </p:spPr>
        <p:txBody>
          <a:bodyPr lIns="0" tIns="0" rIns="0" bIns="0" rtlCol="0" anchor="t">
            <a:spAutoFit/>
          </a:bodyPr>
          <a:lstStyle/>
          <a:p>
            <a:pPr algn="ctr">
              <a:lnSpc>
                <a:spcPts val="3600"/>
              </a:lnSpc>
            </a:pPr>
            <a:r>
              <a:rPr lang="en-US" sz="3600">
                <a:solidFill>
                  <a:srgbClr val="271905"/>
                </a:solidFill>
                <a:latin typeface="Bodoni FLF Italics"/>
              </a:rPr>
              <a:t>Conclusion</a:t>
            </a:r>
          </a:p>
        </p:txBody>
      </p:sp>
      <p:sp>
        <p:nvSpPr>
          <p:cNvPr id="28" name="TextBox 28"/>
          <p:cNvSpPr txBox="1"/>
          <p:nvPr/>
        </p:nvSpPr>
        <p:spPr>
          <a:xfrm>
            <a:off x="4312147" y="1447821"/>
            <a:ext cx="9663706" cy="1102866"/>
          </a:xfrm>
          <a:prstGeom prst="rect">
            <a:avLst/>
          </a:prstGeom>
        </p:spPr>
        <p:txBody>
          <a:bodyPr lIns="0" tIns="0" rIns="0" bIns="0" rtlCol="0" anchor="t">
            <a:spAutoFit/>
          </a:bodyPr>
          <a:lstStyle/>
          <a:p>
            <a:pPr algn="ctr">
              <a:lnSpc>
                <a:spcPts val="8640"/>
              </a:lnSpc>
            </a:pPr>
            <a:r>
              <a:rPr lang="en-US" sz="7200" dirty="0" err="1" smtClean="0">
                <a:solidFill>
                  <a:srgbClr val="271905"/>
                </a:solidFill>
                <a:latin typeface="Bodoni FLF Italics"/>
              </a:rPr>
              <a:t>Sommaire</a:t>
            </a:r>
            <a:endParaRPr lang="en-US" sz="7200" dirty="0">
              <a:solidFill>
                <a:srgbClr val="271905"/>
              </a:solidFill>
              <a:latin typeface="Bodoni FLF Itali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00100"/>
            <a:ext cx="16154400" cy="7696201"/>
          </a:xfrm>
          <a:prstGeom prst="rect">
            <a:avLst/>
          </a:prstGeom>
        </p:spPr>
      </p:pic>
    </p:spTree>
    <p:extLst>
      <p:ext uri="{BB962C8B-B14F-4D97-AF65-F5344CB8AC3E}">
        <p14:creationId xmlns:p14="http://schemas.microsoft.com/office/powerpoint/2010/main" val="2687203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7" y="2127562"/>
            <a:ext cx="9663706" cy="1102866"/>
          </a:xfrm>
          <a:prstGeom prst="rect">
            <a:avLst/>
          </a:prstGeom>
        </p:spPr>
        <p:txBody>
          <a:bodyPr lIns="0" tIns="0" rIns="0" bIns="0" rtlCol="0" anchor="t">
            <a:spAutoFit/>
          </a:bodyPr>
          <a:lstStyle/>
          <a:p>
            <a:pPr marL="0" marR="0" lvl="0" indent="0" algn="ctr" defTabSz="914400" rtl="0" eaLnBrk="1" fontAlgn="auto" latinLnBrk="0" hangingPunct="1">
              <a:lnSpc>
                <a:spcPts val="864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rgbClr val="271905"/>
                </a:solidFill>
                <a:effectLst/>
                <a:uLnTx/>
                <a:uFillTx/>
                <a:latin typeface="Bodoni FLF Italics"/>
                <a:ea typeface="+mn-ea"/>
                <a:cs typeface="+mn-cs"/>
              </a:rPr>
              <a:t>Les interfaces</a:t>
            </a:r>
            <a:endParaRPr kumimoji="0" lang="en-US" sz="7200" b="0" i="0" u="none" strike="noStrike" kern="1200" cap="none" spc="0" normalizeH="0" baseline="0" noProof="0" dirty="0">
              <a:ln>
                <a:noFill/>
              </a:ln>
              <a:solidFill>
                <a:srgbClr val="271905"/>
              </a:solidFill>
              <a:effectLst/>
              <a:uLnTx/>
              <a:uFillTx/>
              <a:latin typeface="Bodoni FLF Italics"/>
              <a:ea typeface="+mn-ea"/>
              <a:cs typeface="+mn-cs"/>
            </a:endParaRPr>
          </a:p>
        </p:txBody>
      </p:sp>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47700"/>
            <a:ext cx="16430198" cy="7883216"/>
          </a:xfrm>
          <a:prstGeom prst="rect">
            <a:avLst/>
          </a:prstGeom>
        </p:spPr>
      </p:pic>
    </p:spTree>
    <p:extLst>
      <p:ext uri="{BB962C8B-B14F-4D97-AF65-F5344CB8AC3E}">
        <p14:creationId xmlns:p14="http://schemas.microsoft.com/office/powerpoint/2010/main" val="1451269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642619"/>
            <a:ext cx="16001999" cy="8310881"/>
          </a:xfrm>
          <a:prstGeom prst="rect">
            <a:avLst/>
          </a:prstGeom>
        </p:spPr>
      </p:pic>
    </p:spTree>
    <p:extLst>
      <p:ext uri="{BB962C8B-B14F-4D97-AF65-F5344CB8AC3E}">
        <p14:creationId xmlns:p14="http://schemas.microsoft.com/office/powerpoint/2010/main" val="1771601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47700"/>
            <a:ext cx="16154400" cy="7848600"/>
          </a:xfrm>
          <a:prstGeom prst="rect">
            <a:avLst/>
          </a:prstGeom>
        </p:spPr>
      </p:pic>
    </p:spTree>
    <p:extLst>
      <p:ext uri="{BB962C8B-B14F-4D97-AF65-F5344CB8AC3E}">
        <p14:creationId xmlns:p14="http://schemas.microsoft.com/office/powerpoint/2010/main" val="1120593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7" y="2127562"/>
            <a:ext cx="9663706" cy="1102866"/>
          </a:xfrm>
          <a:prstGeom prst="rect">
            <a:avLst/>
          </a:prstGeom>
        </p:spPr>
        <p:txBody>
          <a:bodyPr lIns="0" tIns="0" rIns="0" bIns="0" rtlCol="0" anchor="t">
            <a:spAutoFit/>
          </a:bodyPr>
          <a:lstStyle/>
          <a:p>
            <a:pPr marL="0" marR="0" lvl="0" indent="0" algn="ctr" defTabSz="914400" rtl="0" eaLnBrk="1" fontAlgn="auto" latinLnBrk="0" hangingPunct="1">
              <a:lnSpc>
                <a:spcPts val="8640"/>
              </a:lnSpc>
              <a:spcBef>
                <a:spcPts val="0"/>
              </a:spcBef>
              <a:spcAft>
                <a:spcPts val="0"/>
              </a:spcAft>
              <a:buClrTx/>
              <a:buSzTx/>
              <a:buFontTx/>
              <a:buNone/>
              <a:tabLst/>
              <a:defRPr/>
            </a:pPr>
            <a:r>
              <a:rPr lang="en-US" sz="7200" dirty="0" smtClean="0">
                <a:solidFill>
                  <a:srgbClr val="271905"/>
                </a:solidFill>
                <a:latin typeface="Bodoni FLF Italics"/>
              </a:rPr>
              <a:t>Conclusion</a:t>
            </a:r>
            <a:endParaRPr kumimoji="0" lang="en-US" sz="7200" b="0" i="0" u="none" strike="noStrike" kern="1200" cap="none" spc="0" normalizeH="0" baseline="0" noProof="0" dirty="0">
              <a:ln>
                <a:noFill/>
              </a:ln>
              <a:solidFill>
                <a:srgbClr val="271905"/>
              </a:solidFill>
              <a:effectLst/>
              <a:uLnTx/>
              <a:uFillTx/>
              <a:latin typeface="Bodoni FLF Italics"/>
              <a:ea typeface="+mn-ea"/>
              <a:cs typeface="+mn-cs"/>
            </a:endParaRPr>
          </a:p>
        </p:txBody>
      </p:sp>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12"/>
          <p:cNvSpPr txBox="1"/>
          <p:nvPr/>
        </p:nvSpPr>
        <p:spPr>
          <a:xfrm>
            <a:off x="1666923" y="4866482"/>
            <a:ext cx="14954153" cy="3590727"/>
          </a:xfrm>
          <a:prstGeom prst="rect">
            <a:avLst/>
          </a:prstGeom>
        </p:spPr>
        <p:txBody>
          <a:bodyPr lIns="0" tIns="0" rIns="0" bIns="0" rtlCol="0" anchor="t">
            <a:spAutoFit/>
          </a:bodyPr>
          <a:lstStyle/>
          <a:p>
            <a:pPr algn="just">
              <a:lnSpc>
                <a:spcPts val="2799"/>
              </a:lnSpc>
            </a:pPr>
            <a:r>
              <a:rPr lang="fr-FR" sz="2799" dirty="0" smtClean="0">
                <a:solidFill>
                  <a:srgbClr val="271905"/>
                </a:solidFill>
                <a:latin typeface="Alice"/>
              </a:rPr>
              <a:t>En </a:t>
            </a:r>
            <a:r>
              <a:rPr lang="fr-FR" sz="2799" dirty="0">
                <a:solidFill>
                  <a:srgbClr val="271905"/>
                </a:solidFill>
                <a:latin typeface="Alice"/>
              </a:rPr>
              <a:t>conclusion, mon stage m'a offert une expérience précieuse dans le développement d'une application de vente en ligne de livres. J'ai pu travailler sur différents aspects, tels que la conception de l'interface utilisateur, la gestion de l'inventaire et la personnalisation de l'expérience utilisateur. Grâce à l'utilisation de </a:t>
            </a:r>
            <a:r>
              <a:rPr lang="fr-FR" sz="2799" dirty="0" err="1">
                <a:solidFill>
                  <a:srgbClr val="271905"/>
                </a:solidFill>
                <a:latin typeface="Alice"/>
              </a:rPr>
              <a:t>Laravel</a:t>
            </a:r>
            <a:r>
              <a:rPr lang="fr-FR" sz="2799" dirty="0">
                <a:solidFill>
                  <a:srgbClr val="271905"/>
                </a:solidFill>
                <a:latin typeface="Alice"/>
              </a:rPr>
              <a:t> et </a:t>
            </a:r>
            <a:r>
              <a:rPr lang="fr-FR" sz="2799" dirty="0" smtClean="0">
                <a:solidFill>
                  <a:srgbClr val="271905"/>
                </a:solidFill>
                <a:latin typeface="Alice"/>
              </a:rPr>
              <a:t>MySQL</a:t>
            </a:r>
          </a:p>
          <a:p>
            <a:pPr algn="just">
              <a:lnSpc>
                <a:spcPts val="2799"/>
              </a:lnSpc>
            </a:pPr>
            <a:r>
              <a:rPr lang="fr-FR" sz="2799" dirty="0">
                <a:solidFill>
                  <a:srgbClr val="271905"/>
                </a:solidFill>
                <a:latin typeface="Alice"/>
              </a:rPr>
              <a:t>Ce stage m'a permis d'approfondir mes compétences techniques, de comprendre les défis du développement d'applications web et d'acquérir une meilleure compréhension des besoins des utilisateurs dans le domaine du commerce électronique. Je suis reconnaissant(e) de cette opportunité et confiant(e) dans ma capacité à utiliser ces compétences pour contribuer à des projets similaires à l'avenir.</a:t>
            </a:r>
          </a:p>
          <a:p>
            <a:pPr algn="just">
              <a:lnSpc>
                <a:spcPts val="2799"/>
              </a:lnSpc>
            </a:pPr>
            <a:endParaRPr lang="en-US" sz="2799" dirty="0">
              <a:solidFill>
                <a:srgbClr val="271905"/>
              </a:solidFill>
              <a:latin typeface="Alice"/>
            </a:endParaRPr>
          </a:p>
        </p:txBody>
      </p:sp>
    </p:spTree>
    <p:extLst>
      <p:ext uri="{BB962C8B-B14F-4D97-AF65-F5344CB8AC3E}">
        <p14:creationId xmlns:p14="http://schemas.microsoft.com/office/powerpoint/2010/main" val="31106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3733962" y="3773521"/>
            <a:ext cx="9663706" cy="1102866"/>
          </a:xfrm>
          <a:prstGeom prst="rect">
            <a:avLst/>
          </a:prstGeom>
        </p:spPr>
        <p:txBody>
          <a:bodyPr lIns="0" tIns="0" rIns="0" bIns="0" rtlCol="0" anchor="t">
            <a:spAutoFit/>
          </a:bodyPr>
          <a:lstStyle/>
          <a:p>
            <a:pPr marL="0" marR="0" lvl="0" indent="0" algn="ctr" defTabSz="914400" rtl="0" eaLnBrk="1" fontAlgn="auto" latinLnBrk="0" hangingPunct="1">
              <a:lnSpc>
                <a:spcPts val="864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rgbClr val="271905"/>
                </a:solidFill>
                <a:effectLst/>
                <a:uLnTx/>
                <a:uFillTx/>
                <a:latin typeface="Bodoni FLF Italics"/>
                <a:ea typeface="+mn-ea"/>
                <a:cs typeface="+mn-cs"/>
              </a:rPr>
              <a:t>Merci pour</a:t>
            </a:r>
            <a:r>
              <a:rPr kumimoji="0" lang="en-US" sz="7200" b="0" i="0" u="none" strike="noStrike" kern="1200" cap="none" spc="0" normalizeH="0" noProof="0" dirty="0" smtClean="0">
                <a:ln>
                  <a:noFill/>
                </a:ln>
                <a:solidFill>
                  <a:srgbClr val="271905"/>
                </a:solidFill>
                <a:effectLst/>
                <a:uLnTx/>
                <a:uFillTx/>
                <a:latin typeface="Bodoni FLF Italics"/>
                <a:ea typeface="+mn-ea"/>
                <a:cs typeface="+mn-cs"/>
              </a:rPr>
              <a:t> </a:t>
            </a:r>
            <a:r>
              <a:rPr kumimoji="0" lang="en-US" sz="7200" b="0" i="0" u="none" strike="noStrike" kern="1200" cap="none" spc="0" normalizeH="0" noProof="0" dirty="0" err="1" smtClean="0">
                <a:ln>
                  <a:noFill/>
                </a:ln>
                <a:solidFill>
                  <a:srgbClr val="271905"/>
                </a:solidFill>
                <a:effectLst/>
                <a:uLnTx/>
                <a:uFillTx/>
                <a:latin typeface="Bodoni FLF Italics"/>
                <a:ea typeface="+mn-ea"/>
                <a:cs typeface="+mn-cs"/>
              </a:rPr>
              <a:t>votre</a:t>
            </a:r>
            <a:r>
              <a:rPr kumimoji="0" lang="en-US" sz="7200" b="0" i="0" u="none" strike="noStrike" kern="1200" cap="none" spc="0" normalizeH="0" noProof="0" dirty="0" smtClean="0">
                <a:ln>
                  <a:noFill/>
                </a:ln>
                <a:solidFill>
                  <a:srgbClr val="271905"/>
                </a:solidFill>
                <a:effectLst/>
                <a:uLnTx/>
                <a:uFillTx/>
                <a:latin typeface="Bodoni FLF Italics"/>
                <a:ea typeface="+mn-ea"/>
                <a:cs typeface="+mn-cs"/>
              </a:rPr>
              <a:t> attention</a:t>
            </a:r>
            <a:endParaRPr kumimoji="0" lang="en-US" sz="7200" b="0" i="0" u="none" strike="noStrike" kern="1200" cap="none" spc="0" normalizeH="0" baseline="0" noProof="0" dirty="0">
              <a:ln>
                <a:noFill/>
              </a:ln>
              <a:solidFill>
                <a:srgbClr val="271905"/>
              </a:solidFill>
              <a:effectLst/>
              <a:uLnTx/>
              <a:uFillTx/>
              <a:latin typeface="Bodoni FLF Italics"/>
              <a:ea typeface="+mn-ea"/>
              <a:cs typeface="+mn-cs"/>
            </a:endParaRPr>
          </a:p>
        </p:txBody>
      </p:sp>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182657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038600" y="992462"/>
            <a:ext cx="9663706" cy="1102866"/>
          </a:xfrm>
          <a:prstGeom prst="rect">
            <a:avLst/>
          </a:prstGeom>
        </p:spPr>
        <p:txBody>
          <a:bodyPr lIns="0" tIns="0" rIns="0" bIns="0" rtlCol="0" anchor="t">
            <a:spAutoFit/>
          </a:bodyPr>
          <a:lstStyle/>
          <a:p>
            <a:pPr marL="0" marR="0" lvl="0" indent="0" algn="ctr" defTabSz="914400" rtl="0" eaLnBrk="1" fontAlgn="auto" latinLnBrk="0" hangingPunct="1">
              <a:lnSpc>
                <a:spcPts val="864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rgbClr val="271905"/>
                </a:solidFill>
                <a:effectLst/>
                <a:uLnTx/>
                <a:uFillTx/>
                <a:latin typeface="Bodoni FLF Italics"/>
                <a:ea typeface="+mn-ea"/>
                <a:cs typeface="+mn-cs"/>
              </a:rPr>
              <a:t>Introduction </a:t>
            </a:r>
            <a:endParaRPr kumimoji="0" lang="en-US" sz="7200" b="0" i="0" u="none" strike="noStrike" kern="1200" cap="none" spc="0" normalizeH="0" baseline="0" noProof="0" dirty="0">
              <a:ln>
                <a:noFill/>
              </a:ln>
              <a:solidFill>
                <a:srgbClr val="271905"/>
              </a:solidFill>
              <a:effectLst/>
              <a:uLnTx/>
              <a:uFillTx/>
              <a:latin typeface="Bodoni FLF Italics"/>
              <a:ea typeface="+mn-ea"/>
              <a:cs typeface="+mn-cs"/>
            </a:endParaRPr>
          </a:p>
        </p:txBody>
      </p:sp>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TextBox 12"/>
          <p:cNvSpPr txBox="1"/>
          <p:nvPr/>
        </p:nvSpPr>
        <p:spPr>
          <a:xfrm>
            <a:off x="1905000" y="4866482"/>
            <a:ext cx="14716076" cy="1795363"/>
          </a:xfrm>
          <a:prstGeom prst="rect">
            <a:avLst/>
          </a:prstGeom>
        </p:spPr>
        <p:txBody>
          <a:bodyPr wrap="square" lIns="0" tIns="0" rIns="0" bIns="0" rtlCol="0" anchor="t">
            <a:spAutoFit/>
          </a:bodyPr>
          <a:lstStyle/>
          <a:p>
            <a:pPr lvl="0" algn="just">
              <a:lnSpc>
                <a:spcPts val="2799"/>
              </a:lnSpc>
            </a:pPr>
            <a:r>
              <a:rPr lang="fr-FR" sz="2799" dirty="0">
                <a:solidFill>
                  <a:srgbClr val="271905"/>
                </a:solidFill>
                <a:latin typeface="Alice"/>
              </a:rPr>
              <a:t>a travers de mon stage j'ai </a:t>
            </a:r>
            <a:r>
              <a:rPr lang="fr-FR" sz="2799" dirty="0" smtClean="0">
                <a:solidFill>
                  <a:srgbClr val="271905"/>
                </a:solidFill>
                <a:latin typeface="Alice"/>
              </a:rPr>
              <a:t>travailler sur </a:t>
            </a:r>
            <a:r>
              <a:rPr lang="fr-FR" sz="2799" dirty="0">
                <a:solidFill>
                  <a:srgbClr val="271905"/>
                </a:solidFill>
                <a:latin typeface="Alice"/>
              </a:rPr>
              <a:t>une application de ventes des </a:t>
            </a:r>
            <a:r>
              <a:rPr lang="fr-FR" sz="2799" dirty="0" smtClean="0">
                <a:solidFill>
                  <a:srgbClr val="271905"/>
                </a:solidFill>
                <a:latin typeface="Alice"/>
              </a:rPr>
              <a:t>livres enligne </a:t>
            </a:r>
            <a:r>
              <a:rPr lang="fr-FR" sz="2799" dirty="0">
                <a:solidFill>
                  <a:srgbClr val="271905"/>
                </a:solidFill>
                <a:latin typeface="Alice"/>
              </a:rPr>
              <a:t>(BOOKSAW) le but de ce site est </a:t>
            </a:r>
            <a:r>
              <a:rPr lang="fr-FR" sz="2799" dirty="0" smtClean="0">
                <a:solidFill>
                  <a:srgbClr val="271905"/>
                </a:solidFill>
                <a:latin typeface="Alice"/>
              </a:rPr>
              <a:t>de faciliter </a:t>
            </a:r>
            <a:r>
              <a:rPr lang="fr-FR" sz="2799" dirty="0">
                <a:solidFill>
                  <a:srgbClr val="271905"/>
                </a:solidFill>
                <a:latin typeface="Alice"/>
              </a:rPr>
              <a:t>le service clientèle </a:t>
            </a:r>
            <a:r>
              <a:rPr lang="fr-FR" sz="2799" dirty="0" smtClean="0">
                <a:solidFill>
                  <a:srgbClr val="271905"/>
                </a:solidFill>
                <a:latin typeface="Alice"/>
              </a:rPr>
              <a:t>d'acheter facilement </a:t>
            </a:r>
            <a:r>
              <a:rPr lang="fr-FR" sz="2799" dirty="0">
                <a:solidFill>
                  <a:srgbClr val="271905"/>
                </a:solidFill>
                <a:latin typeface="Alice"/>
              </a:rPr>
              <a:t>leurs livres </a:t>
            </a:r>
            <a:r>
              <a:rPr lang="fr-FR" sz="2799" dirty="0" smtClean="0">
                <a:solidFill>
                  <a:srgbClr val="271905"/>
                </a:solidFill>
                <a:latin typeface="Alice"/>
              </a:rPr>
              <a:t>préférés. Le problématique de ce site et il n’y a pas beaucoup de sites pour vendre des livres en ligne.</a:t>
            </a:r>
            <a:endParaRPr lang="fr-FR" sz="2799" dirty="0">
              <a:solidFill>
                <a:srgbClr val="271905"/>
              </a:solidFill>
              <a:latin typeface="Alice"/>
            </a:endParaRPr>
          </a:p>
          <a:p>
            <a:pPr marL="0" marR="0" lvl="0" indent="0" algn="just" defTabSz="914400" rtl="0" eaLnBrk="1" fontAlgn="auto" latinLnBrk="0" hangingPunct="1">
              <a:lnSpc>
                <a:spcPts val="2799"/>
              </a:lnSpc>
              <a:spcBef>
                <a:spcPts val="0"/>
              </a:spcBef>
              <a:spcAft>
                <a:spcPts val="0"/>
              </a:spcAft>
              <a:buClrTx/>
              <a:buSzTx/>
              <a:buFontTx/>
              <a:buNone/>
              <a:tabLst/>
              <a:defRPr/>
            </a:pPr>
            <a:endParaRPr kumimoji="0" lang="en-US" sz="2799" b="0" i="0" u="none" strike="noStrike" kern="1200" cap="none" spc="0" normalizeH="0" baseline="0" noProof="0" dirty="0">
              <a:ln>
                <a:noFill/>
              </a:ln>
              <a:solidFill>
                <a:srgbClr val="271905"/>
              </a:solidFill>
              <a:effectLst/>
              <a:uLnTx/>
              <a:uFillTx/>
              <a:latin typeface="Alice"/>
              <a:ea typeface="+mn-ea"/>
              <a:cs typeface="+mn-cs"/>
            </a:endParaRPr>
          </a:p>
        </p:txBody>
      </p:sp>
      <p:sp>
        <p:nvSpPr>
          <p:cNvPr id="13" name="TextBox 2"/>
          <p:cNvSpPr txBox="1"/>
          <p:nvPr/>
        </p:nvSpPr>
        <p:spPr>
          <a:xfrm>
            <a:off x="6324600" y="2718803"/>
            <a:ext cx="9663706" cy="2205732"/>
          </a:xfrm>
          <a:prstGeom prst="rect">
            <a:avLst/>
          </a:prstGeom>
        </p:spPr>
        <p:txBody>
          <a:bodyPr lIns="0" tIns="0" rIns="0" bIns="0" rtlCol="0" anchor="t">
            <a:spAutoFit/>
          </a:bodyPr>
          <a:lstStyle/>
          <a:p>
            <a:pPr algn="ctr">
              <a:lnSpc>
                <a:spcPts val="8640"/>
              </a:lnSpc>
            </a:pPr>
            <a:r>
              <a:rPr lang="en-US" sz="3200" dirty="0">
                <a:solidFill>
                  <a:srgbClr val="271905"/>
                </a:solidFill>
                <a:latin typeface="Bodoni FLF Italics"/>
              </a:rPr>
              <a:t>Presentation de </a:t>
            </a:r>
            <a:r>
              <a:rPr lang="en-US" sz="3200" dirty="0" err="1">
                <a:solidFill>
                  <a:srgbClr val="271905"/>
                </a:solidFill>
                <a:latin typeface="Bodoni FLF Italics"/>
              </a:rPr>
              <a:t>projet</a:t>
            </a:r>
            <a:r>
              <a:rPr lang="en-US" sz="3200" dirty="0">
                <a:solidFill>
                  <a:srgbClr val="271905"/>
                </a:solidFill>
                <a:latin typeface="Bodoni FLF Italics"/>
              </a:rPr>
              <a:t> de stage et la </a:t>
            </a:r>
            <a:r>
              <a:rPr lang="fr-FR" sz="3200" dirty="0">
                <a:solidFill>
                  <a:srgbClr val="271905"/>
                </a:solidFill>
                <a:latin typeface="Bodoni FLF Italics"/>
              </a:rPr>
              <a:t>problématique</a:t>
            </a:r>
          </a:p>
          <a:p>
            <a:pPr marL="0" marR="0" lvl="0" indent="0" algn="ctr" defTabSz="914400" rtl="0" eaLnBrk="1" fontAlgn="auto" latinLnBrk="0" hangingPunct="1">
              <a:lnSpc>
                <a:spcPts val="864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rgbClr val="271905"/>
                </a:solidFill>
                <a:effectLst/>
                <a:uLnTx/>
                <a:uFillTx/>
                <a:latin typeface="Bodoni FLF Italics"/>
                <a:ea typeface="+mn-ea"/>
                <a:cs typeface="+mn-cs"/>
              </a:rPr>
              <a:t> </a:t>
            </a:r>
            <a:endParaRPr kumimoji="0" lang="en-US" sz="7200" b="0" i="0" u="none" strike="noStrike" kern="1200" cap="none" spc="0" normalizeH="0" baseline="0" noProof="0" dirty="0">
              <a:ln>
                <a:noFill/>
              </a:ln>
              <a:solidFill>
                <a:srgbClr val="271905"/>
              </a:solidFill>
              <a:effectLst/>
              <a:uLnTx/>
              <a:uFillTx/>
              <a:latin typeface="Bodoni FLF Italics"/>
              <a:ea typeface="+mn-ea"/>
              <a:cs typeface="+mn-cs"/>
            </a:endParaRPr>
          </a:p>
        </p:txBody>
      </p:sp>
    </p:spTree>
    <p:extLst>
      <p:ext uri="{BB962C8B-B14F-4D97-AF65-F5344CB8AC3E}">
        <p14:creationId xmlns:p14="http://schemas.microsoft.com/office/powerpoint/2010/main" val="3058441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TextBox 2"/>
          <p:cNvSpPr txBox="1"/>
          <p:nvPr/>
        </p:nvSpPr>
        <p:spPr>
          <a:xfrm>
            <a:off x="4182313" y="696254"/>
            <a:ext cx="9663706" cy="1152525"/>
          </a:xfrm>
          <a:prstGeom prst="rect">
            <a:avLst/>
          </a:prstGeom>
        </p:spPr>
        <p:txBody>
          <a:bodyPr lIns="0" tIns="0" rIns="0" bIns="0" rtlCol="0" anchor="t">
            <a:spAutoFit/>
          </a:bodyPr>
          <a:lstStyle/>
          <a:p>
            <a:pPr algn="ctr">
              <a:lnSpc>
                <a:spcPts val="8640"/>
              </a:lnSpc>
            </a:pPr>
            <a:r>
              <a:rPr lang="en-US" sz="7200" dirty="0">
                <a:solidFill>
                  <a:srgbClr val="F4EADB"/>
                </a:solidFill>
                <a:latin typeface="Bodoni FLF Italics"/>
              </a:rPr>
              <a:t>Introduction</a:t>
            </a:r>
          </a:p>
        </p:txBody>
      </p:sp>
      <p:grpSp>
        <p:nvGrpSpPr>
          <p:cNvPr id="3" name="Group 3"/>
          <p:cNvGrpSpPr/>
          <p:nvPr/>
        </p:nvGrpSpPr>
        <p:grpSpPr>
          <a:xfrm>
            <a:off x="2031816" y="4776298"/>
            <a:ext cx="3695745" cy="1357801"/>
            <a:chOff x="0" y="0"/>
            <a:chExt cx="973365" cy="298320"/>
          </a:xfrm>
        </p:grpSpPr>
        <p:sp>
          <p:nvSpPr>
            <p:cNvPr id="4" name="Freeform 4"/>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a:solidFill>
                <a:srgbClr val="F4EADB"/>
              </a:solidFill>
            </a:ln>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202289" y="5125472"/>
            <a:ext cx="3354798" cy="923330"/>
          </a:xfrm>
          <a:prstGeom prst="rect">
            <a:avLst/>
          </a:prstGeom>
        </p:spPr>
        <p:txBody>
          <a:bodyPr lIns="0" tIns="0" rIns="0" bIns="0" rtlCol="0" anchor="t">
            <a:spAutoFit/>
          </a:bodyPr>
          <a:lstStyle/>
          <a:p>
            <a:pPr algn="ctr">
              <a:lnSpc>
                <a:spcPts val="3600"/>
              </a:lnSpc>
            </a:pPr>
            <a:r>
              <a:rPr lang="en-US" sz="3600" dirty="0">
                <a:solidFill>
                  <a:srgbClr val="F4EADB"/>
                </a:solidFill>
                <a:latin typeface="Alice"/>
              </a:rPr>
              <a:t>inscription des </a:t>
            </a:r>
            <a:r>
              <a:rPr lang="en-US" sz="3600" dirty="0" err="1">
                <a:solidFill>
                  <a:srgbClr val="F4EADB"/>
                </a:solidFill>
                <a:latin typeface="Alice"/>
              </a:rPr>
              <a:t>utilisateurs</a:t>
            </a:r>
            <a:endParaRPr lang="en-US" sz="3600" dirty="0">
              <a:solidFill>
                <a:srgbClr val="F4EADB"/>
              </a:solidFill>
              <a:latin typeface="Alice"/>
            </a:endParaRPr>
          </a:p>
        </p:txBody>
      </p:sp>
      <p:grpSp>
        <p:nvGrpSpPr>
          <p:cNvPr id="7" name="Group 7"/>
          <p:cNvGrpSpPr/>
          <p:nvPr/>
        </p:nvGrpSpPr>
        <p:grpSpPr>
          <a:xfrm>
            <a:off x="7296128" y="4776298"/>
            <a:ext cx="3695745" cy="1357805"/>
            <a:chOff x="0" y="0"/>
            <a:chExt cx="973365" cy="298320"/>
          </a:xfrm>
        </p:grpSpPr>
        <p:sp>
          <p:nvSpPr>
            <p:cNvPr id="8" name="Freeform 8"/>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a:solidFill>
                <a:srgbClr val="F4EADB"/>
              </a:solidFill>
            </a:ln>
          </p:spPr>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7466601" y="5125472"/>
            <a:ext cx="3354798" cy="923330"/>
          </a:xfrm>
          <a:prstGeom prst="rect">
            <a:avLst/>
          </a:prstGeom>
        </p:spPr>
        <p:txBody>
          <a:bodyPr lIns="0" tIns="0" rIns="0" bIns="0" rtlCol="0" anchor="t">
            <a:spAutoFit/>
          </a:bodyPr>
          <a:lstStyle/>
          <a:p>
            <a:pPr algn="ctr">
              <a:lnSpc>
                <a:spcPts val="3600"/>
              </a:lnSpc>
            </a:pPr>
            <a:r>
              <a:rPr lang="en-US" sz="3600" dirty="0" err="1">
                <a:solidFill>
                  <a:srgbClr val="F4EADB"/>
                </a:solidFill>
                <a:latin typeface="Alice"/>
              </a:rPr>
              <a:t>gestion</a:t>
            </a:r>
            <a:r>
              <a:rPr lang="en-US" sz="3600" dirty="0">
                <a:solidFill>
                  <a:srgbClr val="F4EADB"/>
                </a:solidFill>
                <a:latin typeface="Alice"/>
              </a:rPr>
              <a:t> des livres</a:t>
            </a:r>
          </a:p>
        </p:txBody>
      </p:sp>
      <p:grpSp>
        <p:nvGrpSpPr>
          <p:cNvPr id="11" name="Group 11"/>
          <p:cNvGrpSpPr/>
          <p:nvPr/>
        </p:nvGrpSpPr>
        <p:grpSpPr>
          <a:xfrm>
            <a:off x="12560440" y="4776298"/>
            <a:ext cx="3695745" cy="1357805"/>
            <a:chOff x="0" y="0"/>
            <a:chExt cx="973365" cy="298320"/>
          </a:xfrm>
        </p:grpSpPr>
        <p:sp>
          <p:nvSpPr>
            <p:cNvPr id="12" name="Freeform 12"/>
            <p:cNvSpPr/>
            <p:nvPr/>
          </p:nvSpPr>
          <p:spPr>
            <a:xfrm>
              <a:off x="0" y="0"/>
              <a:ext cx="973365" cy="298321"/>
            </a:xfrm>
            <a:custGeom>
              <a:avLst/>
              <a:gdLst/>
              <a:ahLst/>
              <a:cxnLst/>
              <a:rect l="l" t="t" r="r" b="b"/>
              <a:pathLst>
                <a:path w="973365" h="298321">
                  <a:moveTo>
                    <a:pt x="0" y="0"/>
                  </a:moveTo>
                  <a:lnTo>
                    <a:pt x="973365" y="0"/>
                  </a:lnTo>
                  <a:lnTo>
                    <a:pt x="973365" y="298321"/>
                  </a:lnTo>
                  <a:lnTo>
                    <a:pt x="0" y="298321"/>
                  </a:lnTo>
                  <a:close/>
                </a:path>
              </a:pathLst>
            </a:custGeom>
            <a:solidFill>
              <a:srgbClr val="000000">
                <a:alpha val="0"/>
              </a:srgbClr>
            </a:solidFill>
            <a:ln w="38100">
              <a:solidFill>
                <a:srgbClr val="F4EADB"/>
              </a:solidFill>
            </a:ln>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2726399" y="5125472"/>
            <a:ext cx="3354798" cy="923330"/>
          </a:xfrm>
          <a:prstGeom prst="rect">
            <a:avLst/>
          </a:prstGeom>
        </p:spPr>
        <p:txBody>
          <a:bodyPr lIns="0" tIns="0" rIns="0" bIns="0" rtlCol="0" anchor="t">
            <a:spAutoFit/>
          </a:bodyPr>
          <a:lstStyle/>
          <a:p>
            <a:pPr algn="ctr">
              <a:lnSpc>
                <a:spcPts val="3600"/>
              </a:lnSpc>
            </a:pPr>
            <a:r>
              <a:rPr lang="en-US" sz="3600" dirty="0" err="1">
                <a:solidFill>
                  <a:srgbClr val="F4EADB"/>
                </a:solidFill>
                <a:latin typeface="Alice"/>
              </a:rPr>
              <a:t>gestion</a:t>
            </a:r>
            <a:r>
              <a:rPr lang="en-US" sz="3600" dirty="0">
                <a:solidFill>
                  <a:srgbClr val="F4EADB"/>
                </a:solidFill>
                <a:latin typeface="Alice"/>
              </a:rPr>
              <a:t> des </a:t>
            </a:r>
            <a:r>
              <a:rPr lang="en-US" sz="3600" dirty="0" err="1">
                <a:solidFill>
                  <a:srgbClr val="F4EADB"/>
                </a:solidFill>
                <a:latin typeface="Alice"/>
              </a:rPr>
              <a:t>utilisateurs</a:t>
            </a:r>
            <a:endParaRPr lang="en-US" sz="3600" dirty="0">
              <a:solidFill>
                <a:srgbClr val="F4EADB"/>
              </a:solidFill>
              <a:latin typeface="Alice"/>
            </a:endParaRPr>
          </a:p>
        </p:txBody>
      </p:sp>
      <p:grpSp>
        <p:nvGrpSpPr>
          <p:cNvPr id="15" name="Group 15"/>
          <p:cNvGrpSpPr/>
          <p:nvPr/>
        </p:nvGrpSpPr>
        <p:grpSpPr>
          <a:xfrm>
            <a:off x="870925" y="6944982"/>
            <a:ext cx="5785013" cy="1276841"/>
            <a:chOff x="0" y="0"/>
            <a:chExt cx="1523625" cy="298320"/>
          </a:xfrm>
        </p:grpSpPr>
        <p:sp>
          <p:nvSpPr>
            <p:cNvPr id="16" name="Freeform 16"/>
            <p:cNvSpPr/>
            <p:nvPr/>
          </p:nvSpPr>
          <p:spPr>
            <a:xfrm>
              <a:off x="0" y="0"/>
              <a:ext cx="1523625" cy="298321"/>
            </a:xfrm>
            <a:custGeom>
              <a:avLst/>
              <a:gdLst/>
              <a:ahLst/>
              <a:cxnLst/>
              <a:rect l="l" t="t" r="r" b="b"/>
              <a:pathLst>
                <a:path w="1523625" h="298321">
                  <a:moveTo>
                    <a:pt x="0" y="0"/>
                  </a:moveTo>
                  <a:lnTo>
                    <a:pt x="1523625" y="0"/>
                  </a:lnTo>
                  <a:lnTo>
                    <a:pt x="1523625" y="298321"/>
                  </a:lnTo>
                  <a:lnTo>
                    <a:pt x="0" y="298321"/>
                  </a:lnTo>
                  <a:close/>
                </a:path>
              </a:pathLst>
            </a:custGeom>
            <a:solidFill>
              <a:srgbClr val="000000">
                <a:alpha val="0"/>
              </a:srgbClr>
            </a:solidFill>
            <a:ln w="38100">
              <a:solidFill>
                <a:srgbClr val="F4EADB"/>
              </a:solidFill>
            </a:ln>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2105903" y="7196641"/>
            <a:ext cx="3354798" cy="923330"/>
          </a:xfrm>
          <a:prstGeom prst="rect">
            <a:avLst/>
          </a:prstGeom>
        </p:spPr>
        <p:txBody>
          <a:bodyPr lIns="0" tIns="0" rIns="0" bIns="0" rtlCol="0" anchor="t">
            <a:spAutoFit/>
          </a:bodyPr>
          <a:lstStyle/>
          <a:p>
            <a:pPr algn="ctr">
              <a:lnSpc>
                <a:spcPts val="3600"/>
              </a:lnSpc>
            </a:pPr>
            <a:r>
              <a:rPr lang="en-US" sz="3600" dirty="0" err="1">
                <a:solidFill>
                  <a:srgbClr val="F4EADB"/>
                </a:solidFill>
                <a:latin typeface="Alice"/>
              </a:rPr>
              <a:t>gestion</a:t>
            </a:r>
            <a:r>
              <a:rPr lang="en-US" sz="3600" dirty="0">
                <a:solidFill>
                  <a:srgbClr val="F4EADB"/>
                </a:solidFill>
                <a:latin typeface="Alice"/>
              </a:rPr>
              <a:t> des </a:t>
            </a:r>
            <a:r>
              <a:rPr lang="en-US" sz="3600" dirty="0" err="1" smtClean="0">
                <a:solidFill>
                  <a:srgbClr val="F4EADB"/>
                </a:solidFill>
                <a:latin typeface="Alice"/>
              </a:rPr>
              <a:t>commandes</a:t>
            </a:r>
            <a:endParaRPr lang="en-US" sz="3600" dirty="0">
              <a:solidFill>
                <a:srgbClr val="F4EADB"/>
              </a:solidFill>
              <a:latin typeface="Alice"/>
            </a:endParaRPr>
          </a:p>
        </p:txBody>
      </p:sp>
      <p:sp>
        <p:nvSpPr>
          <p:cNvPr id="19" name="TextBox 19"/>
          <p:cNvSpPr txBox="1"/>
          <p:nvPr/>
        </p:nvSpPr>
        <p:spPr>
          <a:xfrm>
            <a:off x="5835216" y="9094153"/>
            <a:ext cx="6617568" cy="375920"/>
          </a:xfrm>
          <a:prstGeom prst="rect">
            <a:avLst/>
          </a:prstGeom>
        </p:spPr>
        <p:txBody>
          <a:bodyPr lIns="0" tIns="0" rIns="0" bIns="0" rtlCol="0" anchor="t">
            <a:spAutoFit/>
          </a:bodyPr>
          <a:lstStyle/>
          <a:p>
            <a:pPr algn="ctr">
              <a:lnSpc>
                <a:spcPts val="2799"/>
              </a:lnSpc>
            </a:pPr>
            <a:r>
              <a:rPr lang="en-US" sz="2799">
                <a:solidFill>
                  <a:srgbClr val="F4EADB"/>
                </a:solidFill>
                <a:latin typeface="Alice"/>
              </a:rPr>
              <a:t>03</a:t>
            </a:r>
          </a:p>
        </p:txBody>
      </p:sp>
      <p:sp>
        <p:nvSpPr>
          <p:cNvPr id="20" name="AutoShape 20"/>
          <p:cNvSpPr/>
          <p:nvPr/>
        </p:nvSpPr>
        <p:spPr>
          <a:xfrm>
            <a:off x="9780663" y="9258300"/>
            <a:ext cx="8507337" cy="0"/>
          </a:xfrm>
          <a:prstGeom prst="line">
            <a:avLst/>
          </a:prstGeom>
          <a:ln w="38100" cap="flat">
            <a:solidFill>
              <a:srgbClr val="F4EADB"/>
            </a:solidFill>
            <a:prstDash val="solid"/>
            <a:headEnd type="none" w="sm" len="sm"/>
            <a:tailEnd type="none" w="sm" len="sm"/>
          </a:ln>
        </p:spPr>
      </p:sp>
      <p:sp>
        <p:nvSpPr>
          <p:cNvPr id="21" name="AutoShape 21"/>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22" name="Group 22"/>
          <p:cNvGrpSpPr/>
          <p:nvPr/>
        </p:nvGrpSpPr>
        <p:grpSpPr>
          <a:xfrm>
            <a:off x="16593978" y="658048"/>
            <a:ext cx="2046866" cy="2046866"/>
            <a:chOff x="0" y="0"/>
            <a:chExt cx="812800" cy="812800"/>
          </a:xfrm>
        </p:grpSpPr>
        <p:sp>
          <p:nvSpPr>
            <p:cNvPr id="23" name="Freeform 2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4EADB"/>
            </a:solidFill>
          </p:spPr>
        </p:sp>
        <p:sp>
          <p:nvSpPr>
            <p:cNvPr id="24" name="TextBox 2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2492340" y="4219596"/>
            <a:ext cx="3521040" cy="3521040"/>
            <a:chOff x="0" y="0"/>
            <a:chExt cx="812800" cy="812800"/>
          </a:xfrm>
        </p:grpSpPr>
        <p:sp>
          <p:nvSpPr>
            <p:cNvPr id="26" name="Freeform 2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27" name="TextBox 2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33" name="TextBox 2"/>
          <p:cNvSpPr txBox="1"/>
          <p:nvPr/>
        </p:nvSpPr>
        <p:spPr>
          <a:xfrm>
            <a:off x="6506021" y="2349564"/>
            <a:ext cx="9663706" cy="2205732"/>
          </a:xfrm>
          <a:prstGeom prst="rect">
            <a:avLst/>
          </a:prstGeom>
        </p:spPr>
        <p:txBody>
          <a:bodyPr lIns="0" tIns="0" rIns="0" bIns="0" rtlCol="0" anchor="t">
            <a:spAutoFit/>
          </a:bodyPr>
          <a:lstStyle/>
          <a:p>
            <a:pPr algn="ctr">
              <a:lnSpc>
                <a:spcPts val="8640"/>
              </a:lnSpc>
            </a:pPr>
            <a:r>
              <a:rPr lang="en-US" sz="4400" dirty="0">
                <a:solidFill>
                  <a:schemeClr val="bg1"/>
                </a:solidFill>
                <a:latin typeface="Bodoni FLF Italics"/>
              </a:rPr>
              <a:t>Les </a:t>
            </a:r>
            <a:r>
              <a:rPr lang="fr-FR" sz="4400" dirty="0">
                <a:solidFill>
                  <a:schemeClr val="bg1"/>
                </a:solidFill>
                <a:latin typeface="Bodoni FLF Italics"/>
              </a:rPr>
              <a:t>fonctionnalités</a:t>
            </a:r>
          </a:p>
          <a:p>
            <a:pPr algn="ctr">
              <a:lnSpc>
                <a:spcPts val="8640"/>
              </a:lnSpc>
            </a:pPr>
            <a:endParaRPr lang="en-US" sz="7200" dirty="0">
              <a:solidFill>
                <a:srgbClr val="F4EADB"/>
              </a:solidFill>
              <a:latin typeface="Bodoni FLF Italics"/>
            </a:endParaRPr>
          </a:p>
        </p:txBody>
      </p:sp>
      <p:grpSp>
        <p:nvGrpSpPr>
          <p:cNvPr id="34" name="Group 15"/>
          <p:cNvGrpSpPr/>
          <p:nvPr/>
        </p:nvGrpSpPr>
        <p:grpSpPr>
          <a:xfrm>
            <a:off x="12882415" y="6907124"/>
            <a:ext cx="4945534" cy="1276841"/>
            <a:chOff x="0" y="0"/>
            <a:chExt cx="1523625" cy="298320"/>
          </a:xfrm>
        </p:grpSpPr>
        <p:sp>
          <p:nvSpPr>
            <p:cNvPr id="35" name="Freeform 16"/>
            <p:cNvSpPr/>
            <p:nvPr/>
          </p:nvSpPr>
          <p:spPr>
            <a:xfrm>
              <a:off x="0" y="0"/>
              <a:ext cx="1523625" cy="298321"/>
            </a:xfrm>
            <a:custGeom>
              <a:avLst/>
              <a:gdLst/>
              <a:ahLst/>
              <a:cxnLst/>
              <a:rect l="l" t="t" r="r" b="b"/>
              <a:pathLst>
                <a:path w="1523625" h="298321">
                  <a:moveTo>
                    <a:pt x="0" y="0"/>
                  </a:moveTo>
                  <a:lnTo>
                    <a:pt x="1523625" y="0"/>
                  </a:lnTo>
                  <a:lnTo>
                    <a:pt x="1523625" y="298321"/>
                  </a:lnTo>
                  <a:lnTo>
                    <a:pt x="0" y="298321"/>
                  </a:lnTo>
                  <a:close/>
                </a:path>
              </a:pathLst>
            </a:custGeom>
            <a:solidFill>
              <a:srgbClr val="000000">
                <a:alpha val="0"/>
              </a:srgbClr>
            </a:solidFill>
            <a:ln w="38100">
              <a:solidFill>
                <a:srgbClr val="F4EADB"/>
              </a:solidFill>
            </a:ln>
          </p:spPr>
          <p:txBody>
            <a:bodyPr/>
            <a:lstStyle/>
            <a:p>
              <a:endParaRPr lang="fr-FR" dirty="0"/>
            </a:p>
          </p:txBody>
        </p:sp>
        <p:sp>
          <p:nvSpPr>
            <p:cNvPr id="36" name="TextBox 1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40" name="TextBox 18"/>
          <p:cNvSpPr txBox="1"/>
          <p:nvPr/>
        </p:nvSpPr>
        <p:spPr>
          <a:xfrm>
            <a:off x="13756460" y="7190243"/>
            <a:ext cx="3354798" cy="923330"/>
          </a:xfrm>
          <a:prstGeom prst="rect">
            <a:avLst/>
          </a:prstGeom>
        </p:spPr>
        <p:txBody>
          <a:bodyPr lIns="0" tIns="0" rIns="0" bIns="0" rtlCol="0" anchor="t">
            <a:spAutoFit/>
          </a:bodyPr>
          <a:lstStyle/>
          <a:p>
            <a:pPr algn="ctr">
              <a:lnSpc>
                <a:spcPts val="3600"/>
              </a:lnSpc>
            </a:pPr>
            <a:r>
              <a:rPr lang="en-US" sz="3600" dirty="0" err="1" smtClean="0">
                <a:solidFill>
                  <a:srgbClr val="F4EADB"/>
                </a:solidFill>
                <a:latin typeface="Alice"/>
              </a:rPr>
              <a:t>Rchercher</a:t>
            </a:r>
            <a:r>
              <a:rPr lang="en-US" sz="3600" dirty="0" smtClean="0">
                <a:solidFill>
                  <a:srgbClr val="F4EADB"/>
                </a:solidFill>
                <a:latin typeface="Alice"/>
              </a:rPr>
              <a:t> des livres</a:t>
            </a:r>
            <a:endParaRPr lang="en-US" sz="3600" dirty="0">
              <a:solidFill>
                <a:srgbClr val="F4EADB"/>
              </a:solidFill>
              <a:latin typeface="Alice"/>
            </a:endParaRPr>
          </a:p>
        </p:txBody>
      </p:sp>
      <p:grpSp>
        <p:nvGrpSpPr>
          <p:cNvPr id="41" name="Group 15"/>
          <p:cNvGrpSpPr/>
          <p:nvPr/>
        </p:nvGrpSpPr>
        <p:grpSpPr>
          <a:xfrm>
            <a:off x="6971544" y="6893637"/>
            <a:ext cx="5785013" cy="1276841"/>
            <a:chOff x="0" y="0"/>
            <a:chExt cx="1523625" cy="298320"/>
          </a:xfrm>
        </p:grpSpPr>
        <p:sp>
          <p:nvSpPr>
            <p:cNvPr id="42" name="Freeform 16"/>
            <p:cNvSpPr/>
            <p:nvPr/>
          </p:nvSpPr>
          <p:spPr>
            <a:xfrm>
              <a:off x="0" y="0"/>
              <a:ext cx="1523625" cy="298321"/>
            </a:xfrm>
            <a:custGeom>
              <a:avLst/>
              <a:gdLst/>
              <a:ahLst/>
              <a:cxnLst/>
              <a:rect l="l" t="t" r="r" b="b"/>
              <a:pathLst>
                <a:path w="1523625" h="298321">
                  <a:moveTo>
                    <a:pt x="0" y="0"/>
                  </a:moveTo>
                  <a:lnTo>
                    <a:pt x="1523625" y="0"/>
                  </a:lnTo>
                  <a:lnTo>
                    <a:pt x="1523625" y="298321"/>
                  </a:lnTo>
                  <a:lnTo>
                    <a:pt x="0" y="298321"/>
                  </a:lnTo>
                  <a:close/>
                </a:path>
              </a:pathLst>
            </a:custGeom>
            <a:solidFill>
              <a:srgbClr val="000000">
                <a:alpha val="0"/>
              </a:srgbClr>
            </a:solidFill>
            <a:ln w="38100">
              <a:solidFill>
                <a:srgbClr val="F4EADB"/>
              </a:solidFill>
            </a:ln>
          </p:spPr>
          <p:txBody>
            <a:bodyPr/>
            <a:lstStyle/>
            <a:p>
              <a:endParaRPr lang="fr-FR" dirty="0"/>
            </a:p>
          </p:txBody>
        </p:sp>
        <p:sp>
          <p:nvSpPr>
            <p:cNvPr id="43" name="TextBox 1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47" name="TextBox 18"/>
          <p:cNvSpPr txBox="1"/>
          <p:nvPr/>
        </p:nvSpPr>
        <p:spPr>
          <a:xfrm>
            <a:off x="7906260" y="7103573"/>
            <a:ext cx="3354798" cy="923330"/>
          </a:xfrm>
          <a:prstGeom prst="rect">
            <a:avLst/>
          </a:prstGeom>
        </p:spPr>
        <p:txBody>
          <a:bodyPr lIns="0" tIns="0" rIns="0" bIns="0" rtlCol="0" anchor="t">
            <a:spAutoFit/>
          </a:bodyPr>
          <a:lstStyle/>
          <a:p>
            <a:pPr algn="ctr">
              <a:lnSpc>
                <a:spcPts val="3600"/>
              </a:lnSpc>
            </a:pPr>
            <a:r>
              <a:rPr lang="en-US" sz="3600" dirty="0" err="1">
                <a:solidFill>
                  <a:srgbClr val="F4EADB"/>
                </a:solidFill>
                <a:latin typeface="Alice"/>
              </a:rPr>
              <a:t>gestion</a:t>
            </a:r>
            <a:r>
              <a:rPr lang="en-US" sz="3600" dirty="0">
                <a:solidFill>
                  <a:srgbClr val="F4EADB"/>
                </a:solidFill>
                <a:latin typeface="Alice"/>
              </a:rPr>
              <a:t> des </a:t>
            </a:r>
            <a:r>
              <a:rPr lang="en-US" sz="3600" dirty="0" smtClean="0">
                <a:solidFill>
                  <a:srgbClr val="F4EADB"/>
                </a:solidFill>
                <a:latin typeface="Alice"/>
              </a:rPr>
              <a:t>Categories</a:t>
            </a:r>
            <a:endParaRPr lang="en-US" sz="3600" dirty="0">
              <a:solidFill>
                <a:srgbClr val="F4EADB"/>
              </a:solidFill>
              <a:latin typeface="Alice"/>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3581400" y="723900"/>
            <a:ext cx="9663706" cy="1102866"/>
          </a:xfrm>
          <a:prstGeom prst="rect">
            <a:avLst/>
          </a:prstGeom>
        </p:spPr>
        <p:txBody>
          <a:bodyPr lIns="0" tIns="0" rIns="0" bIns="0" rtlCol="0" anchor="t">
            <a:spAutoFit/>
          </a:bodyPr>
          <a:lstStyle/>
          <a:p>
            <a:pPr algn="ctr">
              <a:lnSpc>
                <a:spcPts val="8640"/>
              </a:lnSpc>
            </a:pPr>
            <a:r>
              <a:rPr lang="en-US" sz="7200" dirty="0" smtClean="0">
                <a:solidFill>
                  <a:srgbClr val="271905"/>
                </a:solidFill>
                <a:latin typeface="Bodoni FLF Italics"/>
              </a:rPr>
              <a:t>introduction</a:t>
            </a:r>
            <a:endParaRPr lang="en-US" sz="7200" dirty="0">
              <a:solidFill>
                <a:srgbClr val="271905"/>
              </a:solidFill>
              <a:latin typeface="Bodoni FLF Italics"/>
            </a:endParaRPr>
          </a:p>
        </p:txBody>
      </p:sp>
      <p:sp>
        <p:nvSpPr>
          <p:cNvPr id="3" name="TextBox 3"/>
          <p:cNvSpPr txBox="1"/>
          <p:nvPr/>
        </p:nvSpPr>
        <p:spPr>
          <a:xfrm>
            <a:off x="5835216" y="9094153"/>
            <a:ext cx="6617568" cy="359073"/>
          </a:xfrm>
          <a:prstGeom prst="rect">
            <a:avLst/>
          </a:prstGeom>
        </p:spPr>
        <p:txBody>
          <a:bodyPr lIns="0" tIns="0" rIns="0" bIns="0" rtlCol="0" anchor="t">
            <a:spAutoFit/>
          </a:bodyPr>
          <a:lstStyle/>
          <a:p>
            <a:pPr algn="ctr">
              <a:lnSpc>
                <a:spcPts val="2799"/>
              </a:lnSpc>
            </a:pPr>
            <a:r>
              <a:rPr lang="en-US" sz="2799" dirty="0" smtClean="0">
                <a:solidFill>
                  <a:srgbClr val="967D55"/>
                </a:solidFill>
                <a:latin typeface="Alice"/>
              </a:rPr>
              <a:t>04</a:t>
            </a:r>
            <a:endParaRPr lang="en-US" sz="2799" dirty="0">
              <a:solidFill>
                <a:srgbClr val="967D55"/>
              </a:solidFill>
              <a:latin typeface="Alice"/>
            </a:endParaRP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157899" y="3336960"/>
            <a:ext cx="15972202" cy="5745163"/>
          </a:xfrm>
          <a:prstGeom prst="rect">
            <a:avLst/>
          </a:prstGeom>
        </p:spPr>
        <p:txBody>
          <a:bodyPr wrap="square" lIns="0" tIns="0" rIns="0" bIns="0" rtlCol="0" anchor="t">
            <a:spAutoFit/>
          </a:bodyPr>
          <a:lstStyle/>
          <a:p>
            <a:pPr algn="just">
              <a:lnSpc>
                <a:spcPts val="2799"/>
              </a:lnSpc>
            </a:pPr>
            <a:r>
              <a:rPr lang="en-US" sz="2799" dirty="0" err="1" smtClean="0">
                <a:solidFill>
                  <a:srgbClr val="271905"/>
                </a:solidFill>
                <a:latin typeface="Alice"/>
              </a:rPr>
              <a:t>Laravel</a:t>
            </a:r>
            <a:r>
              <a:rPr lang="en-US" sz="2799" dirty="0" smtClean="0">
                <a:solidFill>
                  <a:srgbClr val="271905"/>
                </a:solidFill>
                <a:latin typeface="Alice"/>
              </a:rPr>
              <a:t>:</a:t>
            </a:r>
            <a:r>
              <a:rPr lang="fr-FR" sz="2799" dirty="0">
                <a:solidFill>
                  <a:srgbClr val="271905"/>
                </a:solidFill>
                <a:latin typeface="Alice"/>
              </a:rPr>
              <a:t>un </a:t>
            </a:r>
            <a:r>
              <a:rPr lang="fr-FR" sz="2799" dirty="0" smtClean="0">
                <a:solidFill>
                  <a:srgbClr val="271905"/>
                </a:solidFill>
                <a:latin typeface="Alice"/>
              </a:rPr>
              <a:t>Framework PHP </a:t>
            </a:r>
            <a:r>
              <a:rPr lang="fr-FR" sz="2799" dirty="0">
                <a:solidFill>
                  <a:srgbClr val="271905"/>
                </a:solidFill>
                <a:latin typeface="Alice"/>
              </a:rPr>
              <a:t>puissant et </a:t>
            </a:r>
            <a:r>
              <a:rPr lang="fr-FR" sz="2799" dirty="0" smtClean="0">
                <a:solidFill>
                  <a:srgbClr val="271905"/>
                </a:solidFill>
                <a:latin typeface="Alice"/>
              </a:rPr>
              <a:t>élégant pour le développement </a:t>
            </a:r>
            <a:r>
              <a:rPr lang="fr-FR" sz="2799" dirty="0">
                <a:solidFill>
                  <a:srgbClr val="271905"/>
                </a:solidFill>
                <a:latin typeface="Alice"/>
              </a:rPr>
              <a:t>d'applications web</a:t>
            </a:r>
            <a:r>
              <a:rPr lang="fr-FR" sz="2799" dirty="0" smtClean="0">
                <a:solidFill>
                  <a:srgbClr val="271905"/>
                </a:solidFill>
                <a:latin typeface="Alice"/>
              </a:rPr>
              <a:t>.</a:t>
            </a:r>
          </a:p>
          <a:p>
            <a:pPr algn="just">
              <a:lnSpc>
                <a:spcPts val="2799"/>
              </a:lnSpc>
            </a:pPr>
            <a:r>
              <a:rPr lang="fr-FR" sz="2799" dirty="0">
                <a:solidFill>
                  <a:srgbClr val="271905"/>
                </a:solidFill>
                <a:latin typeface="Alice"/>
              </a:rPr>
              <a:t>	</a:t>
            </a:r>
            <a:r>
              <a:rPr lang="fr-FR" sz="2799" dirty="0" err="1">
                <a:solidFill>
                  <a:srgbClr val="271905"/>
                </a:solidFill>
                <a:latin typeface="Alice"/>
              </a:rPr>
              <a:t>Laravel</a:t>
            </a:r>
            <a:r>
              <a:rPr lang="fr-FR" sz="2799" dirty="0">
                <a:solidFill>
                  <a:srgbClr val="271905"/>
                </a:solidFill>
                <a:latin typeface="Alice"/>
              </a:rPr>
              <a:t> est choisi </a:t>
            </a:r>
            <a:r>
              <a:rPr lang="fr-FR" sz="2799" dirty="0" smtClean="0">
                <a:solidFill>
                  <a:srgbClr val="271905"/>
                </a:solidFill>
                <a:latin typeface="Alice"/>
              </a:rPr>
              <a:t>pour </a:t>
            </a:r>
            <a:r>
              <a:rPr lang="fr-FR" sz="2799" dirty="0">
                <a:solidFill>
                  <a:srgbClr val="271905"/>
                </a:solidFill>
                <a:latin typeface="Alice"/>
              </a:rPr>
              <a:t>son architecture MVC, </a:t>
            </a:r>
            <a:r>
              <a:rPr lang="fr-FR" sz="2799" dirty="0" smtClean="0">
                <a:solidFill>
                  <a:srgbClr val="271905"/>
                </a:solidFill>
                <a:latin typeface="Alice"/>
              </a:rPr>
              <a:t>sa productivité</a:t>
            </a:r>
            <a:r>
              <a:rPr lang="fr-FR" sz="2799" dirty="0">
                <a:solidFill>
                  <a:srgbClr val="271905"/>
                </a:solidFill>
                <a:latin typeface="Alice"/>
              </a:rPr>
              <a:t>, son ORM intégré, sa sécurité, </a:t>
            </a:r>
            <a:r>
              <a:rPr lang="fr-FR" sz="2799" dirty="0" smtClean="0">
                <a:solidFill>
                  <a:srgbClr val="271905"/>
                </a:solidFill>
                <a:latin typeface="Alice"/>
              </a:rPr>
              <a:t>sa </a:t>
            </a:r>
            <a:r>
              <a:rPr lang="fr-FR" sz="2799" dirty="0">
                <a:solidFill>
                  <a:srgbClr val="271905"/>
                </a:solidFill>
                <a:latin typeface="Alice"/>
              </a:rPr>
              <a:t>communauté active et son extensibilité. </a:t>
            </a:r>
            <a:endParaRPr lang="fr-FR" sz="2799" dirty="0" smtClean="0">
              <a:solidFill>
                <a:srgbClr val="271905"/>
              </a:solidFill>
              <a:latin typeface="Alice"/>
            </a:endParaRPr>
          </a:p>
          <a:p>
            <a:pPr algn="just">
              <a:lnSpc>
                <a:spcPts val="2799"/>
              </a:lnSpc>
            </a:pPr>
            <a:endParaRPr lang="fr-FR" sz="2799" dirty="0">
              <a:solidFill>
                <a:srgbClr val="271905"/>
              </a:solidFill>
              <a:latin typeface="Alice"/>
            </a:endParaRPr>
          </a:p>
          <a:p>
            <a:pPr algn="just">
              <a:lnSpc>
                <a:spcPts val="2799"/>
              </a:lnSpc>
            </a:pPr>
            <a:r>
              <a:rPr lang="fr-FR" sz="2799" dirty="0" err="1">
                <a:solidFill>
                  <a:srgbClr val="271905"/>
                </a:solidFill>
                <a:latin typeface="Alice"/>
              </a:rPr>
              <a:t>Mysql:MySQL</a:t>
            </a:r>
            <a:r>
              <a:rPr lang="fr-FR" sz="2799" dirty="0">
                <a:solidFill>
                  <a:srgbClr val="271905"/>
                </a:solidFill>
                <a:latin typeface="Alice"/>
              </a:rPr>
              <a:t> est un système de gestion de base de données relationnelles (SGBDR) qui est souvent utilisé en combinaison avec des applications </a:t>
            </a:r>
            <a:r>
              <a:rPr lang="fr-FR" sz="2799" dirty="0" smtClean="0">
                <a:solidFill>
                  <a:srgbClr val="271905"/>
                </a:solidFill>
                <a:latin typeface="Alice"/>
              </a:rPr>
              <a:t>web</a:t>
            </a:r>
          </a:p>
          <a:p>
            <a:pPr algn="just">
              <a:lnSpc>
                <a:spcPts val="2799"/>
              </a:lnSpc>
            </a:pPr>
            <a:r>
              <a:rPr lang="fr-FR" sz="2799" dirty="0">
                <a:solidFill>
                  <a:srgbClr val="271905"/>
                </a:solidFill>
                <a:latin typeface="Alice"/>
              </a:rPr>
              <a:t>	MySQL est choisi pour sa fiabilité, sa performance, sa compatibilité avec de nombreux langages, sa large adoption, ses fonctionnalités avancées, son coût abordable et sa capacité de </a:t>
            </a:r>
            <a:r>
              <a:rPr lang="fr-FR" sz="2799" dirty="0" err="1">
                <a:solidFill>
                  <a:srgbClr val="271905"/>
                </a:solidFill>
                <a:latin typeface="Alice"/>
              </a:rPr>
              <a:t>scalabilité</a:t>
            </a:r>
            <a:r>
              <a:rPr lang="fr-FR" sz="2799" dirty="0">
                <a:solidFill>
                  <a:srgbClr val="271905"/>
                </a:solidFill>
                <a:latin typeface="Alice"/>
              </a:rPr>
              <a:t>. </a:t>
            </a:r>
            <a:endParaRPr lang="fr-FR" sz="2799" dirty="0" smtClean="0">
              <a:solidFill>
                <a:srgbClr val="271905"/>
              </a:solidFill>
              <a:latin typeface="Alice"/>
            </a:endParaRPr>
          </a:p>
          <a:p>
            <a:pPr algn="just">
              <a:lnSpc>
                <a:spcPts val="2799"/>
              </a:lnSpc>
            </a:pPr>
            <a:endParaRPr lang="fr-FR" sz="2799" dirty="0">
              <a:solidFill>
                <a:srgbClr val="271905"/>
              </a:solidFill>
              <a:latin typeface="Alice"/>
            </a:endParaRPr>
          </a:p>
          <a:p>
            <a:pPr algn="just">
              <a:lnSpc>
                <a:spcPts val="2799"/>
              </a:lnSpc>
            </a:pPr>
            <a:r>
              <a:rPr lang="fr-FR" sz="2799" dirty="0" err="1" smtClean="0">
                <a:solidFill>
                  <a:srgbClr val="271905"/>
                </a:solidFill>
                <a:latin typeface="Alice"/>
              </a:rPr>
              <a:t>Bootstrap</a:t>
            </a:r>
            <a:r>
              <a:rPr lang="fr-FR" sz="2799" dirty="0" smtClean="0">
                <a:solidFill>
                  <a:srgbClr val="271905"/>
                </a:solidFill>
                <a:latin typeface="Alice"/>
              </a:rPr>
              <a:t> :</a:t>
            </a:r>
            <a:r>
              <a:rPr lang="fr-FR" sz="2799" dirty="0" err="1">
                <a:solidFill>
                  <a:srgbClr val="271905"/>
                </a:solidFill>
                <a:latin typeface="Alice"/>
              </a:rPr>
              <a:t>Bootstrap</a:t>
            </a:r>
            <a:r>
              <a:rPr lang="fr-FR" sz="2799" dirty="0">
                <a:solidFill>
                  <a:srgbClr val="271905"/>
                </a:solidFill>
                <a:latin typeface="Alice"/>
              </a:rPr>
              <a:t> est un </a:t>
            </a:r>
            <a:r>
              <a:rPr lang="fr-FR" sz="2799" dirty="0" err="1">
                <a:solidFill>
                  <a:srgbClr val="271905"/>
                </a:solidFill>
                <a:latin typeface="Alice"/>
              </a:rPr>
              <a:t>framework</a:t>
            </a:r>
            <a:r>
              <a:rPr lang="fr-FR" sz="2799" dirty="0">
                <a:solidFill>
                  <a:srgbClr val="271905"/>
                </a:solidFill>
                <a:latin typeface="Alice"/>
              </a:rPr>
              <a:t> de développement front-end largement utilisé pour créer des interfaces utilisateur réactives et esthétiquement </a:t>
            </a:r>
            <a:r>
              <a:rPr lang="fr-FR" sz="2799" dirty="0" smtClean="0">
                <a:solidFill>
                  <a:srgbClr val="271905"/>
                </a:solidFill>
                <a:latin typeface="Alice"/>
              </a:rPr>
              <a:t>agréables</a:t>
            </a:r>
          </a:p>
          <a:p>
            <a:pPr algn="just">
              <a:lnSpc>
                <a:spcPts val="2799"/>
              </a:lnSpc>
            </a:pPr>
            <a:r>
              <a:rPr lang="fr-FR" sz="2799" dirty="0">
                <a:solidFill>
                  <a:srgbClr val="271905"/>
                </a:solidFill>
                <a:latin typeface="Alice"/>
              </a:rPr>
              <a:t>	</a:t>
            </a:r>
            <a:r>
              <a:rPr lang="fr-FR" sz="2799" dirty="0" err="1">
                <a:solidFill>
                  <a:srgbClr val="271905"/>
                </a:solidFill>
                <a:latin typeface="Alice"/>
              </a:rPr>
              <a:t>Bootstrap</a:t>
            </a:r>
            <a:r>
              <a:rPr lang="fr-FR" sz="2799" dirty="0">
                <a:solidFill>
                  <a:srgbClr val="271905"/>
                </a:solidFill>
                <a:latin typeface="Alice"/>
              </a:rPr>
              <a:t> est choisi pour sa réactivité, sa facilité d'utilisation, sa personnalisation, sa documentation complète, sa compatibilité multi-navigateurs et sa communauté </a:t>
            </a:r>
            <a:r>
              <a:rPr lang="fr-FR" sz="2799" dirty="0" smtClean="0">
                <a:solidFill>
                  <a:srgbClr val="271905"/>
                </a:solidFill>
                <a:latin typeface="Alice"/>
              </a:rPr>
              <a:t>active</a:t>
            </a:r>
          </a:p>
          <a:p>
            <a:pPr algn="just">
              <a:lnSpc>
                <a:spcPts val="2799"/>
              </a:lnSpc>
            </a:pPr>
            <a:r>
              <a:rPr lang="fr-FR" sz="2799" dirty="0" err="1">
                <a:solidFill>
                  <a:srgbClr val="271905"/>
                </a:solidFill>
                <a:latin typeface="Alice"/>
              </a:rPr>
              <a:t>Livewire</a:t>
            </a:r>
            <a:r>
              <a:rPr lang="fr-FR" sz="2799" dirty="0">
                <a:solidFill>
                  <a:srgbClr val="271905"/>
                </a:solidFill>
                <a:latin typeface="Alice"/>
              </a:rPr>
              <a:t> </a:t>
            </a:r>
            <a:r>
              <a:rPr lang="fr-FR" sz="2799" dirty="0" smtClean="0">
                <a:solidFill>
                  <a:srgbClr val="271905"/>
                </a:solidFill>
                <a:latin typeface="Alice"/>
              </a:rPr>
              <a:t>:est </a:t>
            </a:r>
            <a:r>
              <a:rPr lang="fr-FR" sz="2799" dirty="0">
                <a:solidFill>
                  <a:srgbClr val="271905"/>
                </a:solidFill>
                <a:latin typeface="Alice"/>
              </a:rPr>
              <a:t>une bibliothèque de développement web qui facilite la création d'interfaces utilisateur dynamiques et réactives sans avoir à écrire de code </a:t>
            </a:r>
            <a:r>
              <a:rPr lang="fr-FR" sz="2799" dirty="0" err="1">
                <a:solidFill>
                  <a:srgbClr val="271905"/>
                </a:solidFill>
                <a:latin typeface="Alice"/>
              </a:rPr>
              <a:t>JavaScrip</a:t>
            </a:r>
            <a:endParaRPr lang="en-US" sz="2799" dirty="0">
              <a:solidFill>
                <a:srgbClr val="271905"/>
              </a:solidFill>
              <a:latin typeface="Alice"/>
            </a:endParaRPr>
          </a:p>
        </p:txBody>
      </p:sp>
      <p:sp>
        <p:nvSpPr>
          <p:cNvPr id="13" name="TextBox 2"/>
          <p:cNvSpPr txBox="1"/>
          <p:nvPr/>
        </p:nvSpPr>
        <p:spPr>
          <a:xfrm>
            <a:off x="6957370" y="2243758"/>
            <a:ext cx="9663706" cy="2205732"/>
          </a:xfrm>
          <a:prstGeom prst="rect">
            <a:avLst/>
          </a:prstGeom>
        </p:spPr>
        <p:txBody>
          <a:bodyPr lIns="0" tIns="0" rIns="0" bIns="0" rtlCol="0" anchor="t">
            <a:spAutoFit/>
          </a:bodyPr>
          <a:lstStyle/>
          <a:p>
            <a:pPr algn="ctr">
              <a:lnSpc>
                <a:spcPts val="8640"/>
              </a:lnSpc>
            </a:pPr>
            <a:r>
              <a:rPr lang="fr-FR" sz="4400" dirty="0">
                <a:solidFill>
                  <a:srgbClr val="271905"/>
                </a:solidFill>
                <a:latin typeface="Bodoni FLF Italics"/>
              </a:rPr>
              <a:t>Technologies Utilisées</a:t>
            </a:r>
          </a:p>
          <a:p>
            <a:pPr algn="ctr">
              <a:lnSpc>
                <a:spcPts val="8640"/>
              </a:lnSpc>
            </a:pPr>
            <a:endParaRPr lang="en-US" sz="7200" dirty="0">
              <a:solidFill>
                <a:srgbClr val="271905"/>
              </a:solidFill>
              <a:latin typeface="Bodoni FLF Itali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59073"/>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dirty="0" smtClean="0">
                <a:ln>
                  <a:noFill/>
                </a:ln>
                <a:solidFill>
                  <a:srgbClr val="967D55"/>
                </a:solidFill>
                <a:effectLst/>
                <a:uLnTx/>
                <a:uFillTx/>
                <a:latin typeface="Alice"/>
                <a:ea typeface="+mn-ea"/>
                <a:cs typeface="+mn-cs"/>
              </a:rPr>
              <a:t>05</a:t>
            </a:r>
            <a:endParaRPr kumimoji="0" lang="en-US" sz="2799" b="0" i="0" u="none" strike="noStrike" kern="1200" cap="none" spc="0" normalizeH="0" baseline="0" noProof="0" dirty="0">
              <a:ln>
                <a:noFill/>
              </a:ln>
              <a:solidFill>
                <a:srgbClr val="967D55"/>
              </a:solidFill>
              <a:effectLst/>
              <a:uLnTx/>
              <a:uFillTx/>
              <a:latin typeface="Alice"/>
              <a:ea typeface="+mn-ea"/>
              <a:cs typeface="+mn-cs"/>
            </a:endParaRP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1447800" y="-495300"/>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ZoneTexte 12"/>
          <p:cNvSpPr txBox="1"/>
          <p:nvPr/>
        </p:nvSpPr>
        <p:spPr>
          <a:xfrm>
            <a:off x="6019800" y="3162300"/>
            <a:ext cx="8915400" cy="923330"/>
          </a:xfrm>
          <a:prstGeom prst="rect">
            <a:avLst/>
          </a:prstGeom>
          <a:noFill/>
        </p:spPr>
        <p:txBody>
          <a:bodyPr wrap="square" rtlCol="0">
            <a:spAutoFit/>
          </a:bodyPr>
          <a:lstStyle/>
          <a:p>
            <a:r>
              <a:rPr lang="fr-FR" sz="5400" dirty="0" smtClean="0"/>
              <a:t>Diagramme de cas d’utilisation</a:t>
            </a:r>
            <a:endParaRPr lang="fr-FR" sz="5400" dirty="0"/>
          </a:p>
        </p:txBody>
      </p:sp>
    </p:spTree>
    <p:extLst>
      <p:ext uri="{BB962C8B-B14F-4D97-AF65-F5344CB8AC3E}">
        <p14:creationId xmlns:p14="http://schemas.microsoft.com/office/powerpoint/2010/main" val="3806314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59073"/>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dirty="0" smtClean="0">
                <a:ln>
                  <a:noFill/>
                </a:ln>
                <a:solidFill>
                  <a:srgbClr val="967D55"/>
                </a:solidFill>
                <a:effectLst/>
                <a:uLnTx/>
                <a:uFillTx/>
                <a:latin typeface="Alice"/>
                <a:ea typeface="+mn-ea"/>
                <a:cs typeface="+mn-cs"/>
              </a:rPr>
              <a:t>0</a:t>
            </a:r>
            <a:endParaRPr kumimoji="0" lang="en-US" sz="2799" b="0" i="0" u="none" strike="noStrike" kern="1200" cap="none" spc="0" normalizeH="0" baseline="0" noProof="0" dirty="0">
              <a:ln>
                <a:noFill/>
              </a:ln>
              <a:solidFill>
                <a:srgbClr val="967D55"/>
              </a:solidFill>
              <a:effectLst/>
              <a:uLnTx/>
              <a:uFillTx/>
              <a:latin typeface="Alice"/>
              <a:ea typeface="+mn-ea"/>
              <a:cs typeface="+mn-cs"/>
            </a:endParaRP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1752600" y="-342900"/>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516" y="571500"/>
            <a:ext cx="10039483" cy="8175429"/>
          </a:xfrm>
          <a:prstGeom prst="rect">
            <a:avLst/>
          </a:prstGeom>
        </p:spPr>
      </p:pic>
    </p:spTree>
    <p:extLst>
      <p:ext uri="{BB962C8B-B14F-4D97-AF65-F5344CB8AC3E}">
        <p14:creationId xmlns:p14="http://schemas.microsoft.com/office/powerpoint/2010/main" val="1744083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7" y="2127562"/>
            <a:ext cx="9663706" cy="2205732"/>
          </a:xfrm>
          <a:prstGeom prst="rect">
            <a:avLst/>
          </a:prstGeom>
        </p:spPr>
        <p:txBody>
          <a:bodyPr lIns="0" tIns="0" rIns="0" bIns="0" rtlCol="0" anchor="t">
            <a:spAutoFit/>
          </a:bodyPr>
          <a:lstStyle/>
          <a:p>
            <a:pPr algn="ctr">
              <a:lnSpc>
                <a:spcPts val="8640"/>
              </a:lnSpc>
            </a:pPr>
            <a:r>
              <a:rPr lang="en-US" sz="7200" dirty="0" smtClean="0">
                <a:solidFill>
                  <a:srgbClr val="271905"/>
                </a:solidFill>
                <a:latin typeface="Bodoni FLF Italics"/>
              </a:rPr>
              <a:t>Les </a:t>
            </a:r>
            <a:r>
              <a:rPr lang="fr-FR" sz="7200" dirty="0" smtClean="0">
                <a:solidFill>
                  <a:srgbClr val="271905"/>
                </a:solidFill>
                <a:latin typeface="Bodoni FLF Italics"/>
              </a:rPr>
              <a:t>interfaces</a:t>
            </a:r>
            <a:endParaRPr lang="fr-FR" sz="7200" dirty="0">
              <a:solidFill>
                <a:srgbClr val="271905"/>
              </a:solidFill>
              <a:latin typeface="Bodoni FLF Italics"/>
            </a:endParaRPr>
          </a:p>
          <a:p>
            <a:pPr algn="ctr">
              <a:lnSpc>
                <a:spcPts val="8640"/>
              </a:lnSpc>
            </a:pPr>
            <a:endParaRPr lang="en-US" sz="7200" dirty="0">
              <a:solidFill>
                <a:srgbClr val="271905"/>
              </a:solidFill>
              <a:latin typeface="Bodoni FLF Italics"/>
            </a:endParaRPr>
          </a:p>
        </p:txBody>
      </p:sp>
      <p:sp>
        <p:nvSpPr>
          <p:cNvPr id="3" name="TextBox 3"/>
          <p:cNvSpPr txBox="1"/>
          <p:nvPr/>
        </p:nvSpPr>
        <p:spPr>
          <a:xfrm>
            <a:off x="5835216" y="9094153"/>
            <a:ext cx="6617568" cy="375920"/>
          </a:xfrm>
          <a:prstGeom prst="rect">
            <a:avLst/>
          </a:prstGeom>
        </p:spPr>
        <p:txBody>
          <a:bodyPr lIns="0" tIns="0" rIns="0" bIns="0" rtlCol="0" anchor="t">
            <a:spAutoFit/>
          </a:bodyPr>
          <a:lstStyle/>
          <a:p>
            <a:pPr algn="ctr">
              <a:lnSpc>
                <a:spcPts val="2799"/>
              </a:lnSpc>
            </a:pPr>
            <a:r>
              <a:rPr lang="en-US" sz="2799">
                <a:solidFill>
                  <a:srgbClr val="967D55"/>
                </a:solidFill>
                <a:latin typeface="Alice"/>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 name="TextBox 3"/>
          <p:cNvSpPr txBox="1"/>
          <p:nvPr/>
        </p:nvSpPr>
        <p:spPr>
          <a:xfrm>
            <a:off x="5835216" y="9094153"/>
            <a:ext cx="6617568" cy="375920"/>
          </a:xfrm>
          <a:prstGeom prst="rect">
            <a:avLst/>
          </a:prstGeom>
        </p:spPr>
        <p:txBody>
          <a:bodyPr lIns="0" tIns="0" rIns="0" bIns="0" rtlCol="0" anchor="t">
            <a:spAutoFit/>
          </a:bodyPr>
          <a:lstStyle/>
          <a:p>
            <a:pPr marL="0" marR="0" lvl="0" indent="0" algn="ctr" defTabSz="914400" rtl="0" eaLnBrk="1" fontAlgn="auto" latinLnBrk="0" hangingPunct="1">
              <a:lnSpc>
                <a:spcPts val="2799"/>
              </a:lnSpc>
              <a:spcBef>
                <a:spcPts val="0"/>
              </a:spcBef>
              <a:spcAft>
                <a:spcPts val="0"/>
              </a:spcAft>
              <a:buClrTx/>
              <a:buSzTx/>
              <a:buFontTx/>
              <a:buNone/>
              <a:tabLst/>
              <a:defRPr/>
            </a:pPr>
            <a:r>
              <a:rPr kumimoji="0" lang="en-US" sz="2799" b="0" i="0" u="none" strike="noStrike" kern="1200" cap="none" spc="0" normalizeH="0" baseline="0" noProof="0">
                <a:ln>
                  <a:noFill/>
                </a:ln>
                <a:solidFill>
                  <a:srgbClr val="967D55"/>
                </a:solidFill>
                <a:effectLst/>
                <a:uLnTx/>
                <a:uFillTx/>
                <a:latin typeface="Alice"/>
                <a:ea typeface="+mn-ea"/>
                <a:cs typeface="+mn-cs"/>
              </a:rPr>
              <a:t>08</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484766" y="7356879"/>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15" y="838106"/>
            <a:ext cx="16840200" cy="7467600"/>
          </a:xfrm>
          <a:prstGeom prst="rect">
            <a:avLst/>
          </a:prstGeom>
        </p:spPr>
      </p:pic>
    </p:spTree>
    <p:extLst>
      <p:ext uri="{BB962C8B-B14F-4D97-AF65-F5344CB8AC3E}">
        <p14:creationId xmlns:p14="http://schemas.microsoft.com/office/powerpoint/2010/main" val="4019879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452</Words>
  <Application>Microsoft Office PowerPoint</Application>
  <PresentationFormat>Personnalisé</PresentationFormat>
  <Paragraphs>67</Paragraphs>
  <Slides>25</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Bodoni FLF Italics</vt:lpstr>
      <vt:lpstr>Calibri</vt:lpstr>
      <vt:lpstr>Arial</vt:lpstr>
      <vt:lpstr>Alice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DELL</cp:lastModifiedBy>
  <cp:revision>15</cp:revision>
  <dcterms:created xsi:type="dcterms:W3CDTF">2006-08-16T00:00:00Z</dcterms:created>
  <dcterms:modified xsi:type="dcterms:W3CDTF">2023-06-07T11:19:56Z</dcterms:modified>
  <dc:identifier>DAFk_cbj0lE</dc:identifier>
</cp:coreProperties>
</file>