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Times New Roman"/>
                <a:cs typeface="Times New Roman"/>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Times New Roman"/>
                <a:cs typeface="Times New Roman"/>
              </a:defRPr>
            </a:lvl1pPr>
          </a:lstStyle>
          <a:p/>
        </p:txBody>
      </p:sp>
      <p:sp>
        <p:nvSpPr>
          <p:cNvPr id="3" name="Holder 3"/>
          <p:cNvSpPr>
            <a:spLocks noGrp="1"/>
          </p:cNvSpPr>
          <p:nvPr>
            <p:ph idx="2" sz="half"/>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Times New Roman"/>
                <a:cs typeface="Times New Roman"/>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70474" y="572660"/>
            <a:ext cx="4821900" cy="857885"/>
          </a:xfrm>
          <a:prstGeom prst="rect">
            <a:avLst/>
          </a:prstGeom>
        </p:spPr>
        <p:txBody>
          <a:bodyPr wrap="square" lIns="0" tIns="0" rIns="0" bIns="0">
            <a:spAutoFit/>
          </a:bodyPr>
          <a:lstStyle>
            <a:lvl1pPr>
              <a:defRPr sz="2850" b="1" i="0">
                <a:solidFill>
                  <a:schemeClr val="tx1"/>
                </a:solidFill>
                <a:latin typeface="Times New Roman"/>
                <a:cs typeface="Times New Roman"/>
              </a:defRPr>
            </a:lvl1pPr>
          </a:lstStyle>
          <a:p/>
        </p:txBody>
      </p:sp>
      <p:sp>
        <p:nvSpPr>
          <p:cNvPr id="3" name="Holder 3"/>
          <p:cNvSpPr>
            <a:spLocks noGrp="1"/>
          </p:cNvSpPr>
          <p:nvPr>
            <p:ph type="body" idx="1"/>
          </p:nvPr>
        </p:nvSpPr>
        <p:spPr>
          <a:xfrm>
            <a:off x="876300" y="4587875"/>
            <a:ext cx="5810250" cy="53213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hyperlink" Target="http://www.freeditoria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63500" rIns="0" bIns="0" rtlCol="0" vert="horz">
            <a:spAutoFit/>
          </a:bodyPr>
          <a:lstStyle/>
          <a:p>
            <a:pPr marL="681355" marR="5080" indent="-669290">
              <a:lnSpc>
                <a:spcPts val="3100"/>
              </a:lnSpc>
              <a:spcBef>
                <a:spcPts val="500"/>
              </a:spcBef>
            </a:pPr>
            <a:r>
              <a:rPr dirty="0"/>
              <a:t>Across </a:t>
            </a:r>
            <a:r>
              <a:rPr dirty="0" spc="10"/>
              <a:t>The </a:t>
            </a:r>
            <a:r>
              <a:rPr dirty="0" spc="5"/>
              <a:t>Plains, </a:t>
            </a:r>
            <a:r>
              <a:rPr dirty="0"/>
              <a:t>With </a:t>
            </a:r>
            <a:r>
              <a:rPr dirty="0" spc="10"/>
              <a:t>Other  Memories </a:t>
            </a:r>
            <a:r>
              <a:rPr dirty="0" spc="15"/>
              <a:t>And</a:t>
            </a:r>
            <a:r>
              <a:rPr dirty="0" spc="-15"/>
              <a:t> </a:t>
            </a:r>
            <a:r>
              <a:rPr dirty="0" spc="10"/>
              <a:t>Essays</a:t>
            </a:r>
          </a:p>
        </p:txBody>
      </p:sp>
      <p:sp>
        <p:nvSpPr>
          <p:cNvPr id="3" name="object 3"/>
          <p:cNvSpPr txBox="1"/>
          <p:nvPr/>
        </p:nvSpPr>
        <p:spPr>
          <a:xfrm>
            <a:off x="1907390" y="1624482"/>
            <a:ext cx="3745229" cy="958850"/>
          </a:xfrm>
          <a:prstGeom prst="rect">
            <a:avLst/>
          </a:prstGeom>
        </p:spPr>
        <p:txBody>
          <a:bodyPr wrap="square" lIns="0" tIns="43815" rIns="0" bIns="0" rtlCol="0" vert="horz">
            <a:spAutoFit/>
          </a:bodyPr>
          <a:lstStyle/>
          <a:p>
            <a:pPr algn="ctr">
              <a:lnSpc>
                <a:spcPct val="100000"/>
              </a:lnSpc>
              <a:spcBef>
                <a:spcPts val="345"/>
              </a:spcBef>
            </a:pPr>
            <a:r>
              <a:rPr dirty="0" sz="2850" spc="15" b="1">
                <a:latin typeface="Times New Roman"/>
                <a:cs typeface="Times New Roman"/>
              </a:rPr>
              <a:t>By</a:t>
            </a:r>
            <a:endParaRPr sz="2850">
              <a:latin typeface="Times New Roman"/>
              <a:cs typeface="Times New Roman"/>
            </a:endParaRPr>
          </a:p>
          <a:p>
            <a:pPr algn="ctr">
              <a:lnSpc>
                <a:spcPct val="100000"/>
              </a:lnSpc>
              <a:spcBef>
                <a:spcPts val="254"/>
              </a:spcBef>
            </a:pPr>
            <a:r>
              <a:rPr dirty="0" sz="2850" spc="10" b="1">
                <a:latin typeface="Times New Roman"/>
                <a:cs typeface="Times New Roman"/>
              </a:rPr>
              <a:t>Robert Louis</a:t>
            </a:r>
            <a:r>
              <a:rPr dirty="0" sz="2850" spc="-60" b="1">
                <a:latin typeface="Times New Roman"/>
                <a:cs typeface="Times New Roman"/>
              </a:rPr>
              <a:t> </a:t>
            </a:r>
            <a:r>
              <a:rPr dirty="0" sz="2850" spc="10" b="1">
                <a:latin typeface="Times New Roman"/>
                <a:cs typeface="Times New Roman"/>
              </a:rPr>
              <a:t>Stevenson</a:t>
            </a:r>
            <a:endParaRPr sz="2850">
              <a:latin typeface="Times New Roman"/>
              <a:cs typeface="Times New Roman"/>
            </a:endParaRPr>
          </a:p>
        </p:txBody>
      </p:sp>
      <p:sp>
        <p:nvSpPr>
          <p:cNvPr id="4" name="object 4"/>
          <p:cNvSpPr/>
          <p:nvPr/>
        </p:nvSpPr>
        <p:spPr>
          <a:xfrm>
            <a:off x="2618111" y="3740825"/>
            <a:ext cx="2323779" cy="513316"/>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876300" y="4587875"/>
            <a:ext cx="5806440" cy="5321300"/>
          </a:xfrm>
          <a:prstGeom prst="rect">
            <a:avLst/>
          </a:prstGeom>
        </p:spPr>
        <p:txBody>
          <a:bodyPr wrap="square" lIns="0" tIns="26670" rIns="0" bIns="0" rtlCol="0" vert="horz">
            <a:spAutoFit/>
          </a:bodyPr>
          <a:lstStyle/>
          <a:p>
            <a:pPr algn="ctr" marL="381635" marR="372745">
              <a:lnSpc>
                <a:spcPts val="2380"/>
              </a:lnSpc>
              <a:spcBef>
                <a:spcPts val="210"/>
              </a:spcBef>
            </a:pPr>
            <a:r>
              <a:rPr dirty="0" sz="2000" spc="-5" b="1">
                <a:latin typeface="Times New Roman"/>
                <a:cs typeface="Times New Roman"/>
              </a:rPr>
              <a:t>Across </a:t>
            </a:r>
            <a:r>
              <a:rPr dirty="0" sz="2000" spc="5" b="1">
                <a:latin typeface="Times New Roman"/>
                <a:cs typeface="Times New Roman"/>
              </a:rPr>
              <a:t>The </a:t>
            </a:r>
            <a:r>
              <a:rPr dirty="0" sz="2000" b="1">
                <a:latin typeface="Times New Roman"/>
                <a:cs typeface="Times New Roman"/>
              </a:rPr>
              <a:t>Plains, </a:t>
            </a:r>
            <a:r>
              <a:rPr dirty="0" sz="2000" spc="-5" b="1">
                <a:latin typeface="Times New Roman"/>
                <a:cs typeface="Times New Roman"/>
              </a:rPr>
              <a:t>With </a:t>
            </a:r>
            <a:r>
              <a:rPr dirty="0" sz="2000" b="1">
                <a:latin typeface="Times New Roman"/>
                <a:cs typeface="Times New Roman"/>
              </a:rPr>
              <a:t>Other </a:t>
            </a:r>
            <a:r>
              <a:rPr dirty="0" sz="2000" spc="5" b="1">
                <a:latin typeface="Times New Roman"/>
                <a:cs typeface="Times New Roman"/>
              </a:rPr>
              <a:t>Memories And  Essays</a:t>
            </a:r>
            <a:endParaRPr sz="2000">
              <a:latin typeface="Times New Roman"/>
              <a:cs typeface="Times New Roman"/>
            </a:endParaRPr>
          </a:p>
          <a:p>
            <a:pPr>
              <a:lnSpc>
                <a:spcPct val="100000"/>
              </a:lnSpc>
              <a:spcBef>
                <a:spcPts val="5"/>
              </a:spcBef>
            </a:pPr>
            <a:endParaRPr sz="1950">
              <a:latin typeface="Times New Roman"/>
              <a:cs typeface="Times New Roman"/>
            </a:endParaRPr>
          </a:p>
          <a:p>
            <a:pPr algn="ctr" marL="1270">
              <a:lnSpc>
                <a:spcPct val="100000"/>
              </a:lnSpc>
            </a:pPr>
            <a:r>
              <a:rPr dirty="0" sz="1450" spc="-5" b="1">
                <a:latin typeface="Times New Roman"/>
                <a:cs typeface="Times New Roman"/>
              </a:rPr>
              <a:t>I</a:t>
            </a:r>
            <a:endParaRPr sz="1450">
              <a:latin typeface="Times New Roman"/>
              <a:cs typeface="Times New Roman"/>
            </a:endParaRPr>
          </a:p>
          <a:p>
            <a:pPr algn="ctr" marL="1270">
              <a:lnSpc>
                <a:spcPct val="100000"/>
              </a:lnSpc>
              <a:spcBef>
                <a:spcPts val="565"/>
              </a:spcBef>
            </a:pPr>
            <a:r>
              <a:rPr dirty="0" sz="1450" spc="-15" b="1">
                <a:latin typeface="Times New Roman"/>
                <a:cs typeface="Times New Roman"/>
              </a:rPr>
              <a:t>ACROSS </a:t>
            </a:r>
            <a:r>
              <a:rPr dirty="0" sz="1450" spc="-10" b="1">
                <a:latin typeface="Times New Roman"/>
                <a:cs typeface="Times New Roman"/>
              </a:rPr>
              <a:t>THE</a:t>
            </a:r>
            <a:r>
              <a:rPr dirty="0" sz="1450" b="1">
                <a:latin typeface="Times New Roman"/>
                <a:cs typeface="Times New Roman"/>
              </a:rPr>
              <a:t> </a:t>
            </a:r>
            <a:r>
              <a:rPr dirty="0" sz="1450" spc="-10" b="1">
                <a:latin typeface="Times New Roman"/>
                <a:cs typeface="Times New Roman"/>
              </a:rPr>
              <a:t>PLAINS</a:t>
            </a:r>
            <a:endParaRPr sz="1450">
              <a:latin typeface="Times New Roman"/>
              <a:cs typeface="Times New Roman"/>
            </a:endParaRPr>
          </a:p>
          <a:p>
            <a:pPr algn="ctr" marL="154305" marR="144780">
              <a:lnSpc>
                <a:spcPts val="1730"/>
              </a:lnSpc>
              <a:spcBef>
                <a:spcPts val="630"/>
              </a:spcBef>
            </a:pPr>
            <a:r>
              <a:rPr dirty="0" sz="1450" spc="-45" b="1">
                <a:latin typeface="Times New Roman"/>
                <a:cs typeface="Times New Roman"/>
              </a:rPr>
              <a:t>LEAVES </a:t>
            </a:r>
            <a:r>
              <a:rPr dirty="0" sz="1450" spc="-15" b="1">
                <a:latin typeface="Times New Roman"/>
                <a:cs typeface="Times New Roman"/>
              </a:rPr>
              <a:t>FROM </a:t>
            </a:r>
            <a:r>
              <a:rPr dirty="0" sz="1450" spc="-10" b="1">
                <a:latin typeface="Times New Roman"/>
                <a:cs typeface="Times New Roman"/>
              </a:rPr>
              <a:t>THE </a:t>
            </a:r>
            <a:r>
              <a:rPr dirty="0" sz="1450" spc="-15" b="1">
                <a:latin typeface="Times New Roman"/>
                <a:cs typeface="Times New Roman"/>
              </a:rPr>
              <a:t>NOTEBOOK </a:t>
            </a:r>
            <a:r>
              <a:rPr dirty="0" sz="1450" spc="-10" b="1">
                <a:latin typeface="Times New Roman"/>
                <a:cs typeface="Times New Roman"/>
              </a:rPr>
              <a:t>OF AN </a:t>
            </a:r>
            <a:r>
              <a:rPr dirty="0" sz="1450" spc="-15" b="1">
                <a:latin typeface="Times New Roman"/>
                <a:cs typeface="Times New Roman"/>
              </a:rPr>
              <a:t>EMIGRANT BETWEEN  NEW YORK </a:t>
            </a:r>
            <a:r>
              <a:rPr dirty="0" sz="1450" spc="-10" b="1">
                <a:latin typeface="Times New Roman"/>
                <a:cs typeface="Times New Roman"/>
              </a:rPr>
              <a:t>AND SAN </a:t>
            </a:r>
            <a:r>
              <a:rPr dirty="0" sz="1450" spc="-15" b="1">
                <a:latin typeface="Times New Roman"/>
                <a:cs typeface="Times New Roman"/>
              </a:rPr>
              <a:t>FRANCISCO</a:t>
            </a:r>
            <a:endParaRPr sz="1450">
              <a:latin typeface="Times New Roman"/>
              <a:cs typeface="Times New Roman"/>
            </a:endParaRPr>
          </a:p>
          <a:p>
            <a:pPr>
              <a:lnSpc>
                <a:spcPct val="100000"/>
              </a:lnSpc>
            </a:pPr>
            <a:endParaRPr sz="2000">
              <a:latin typeface="Times New Roman"/>
              <a:cs typeface="Times New Roman"/>
            </a:endParaRPr>
          </a:p>
          <a:p>
            <a:pPr algn="just" marL="12700" marR="5080">
              <a:lnSpc>
                <a:spcPts val="1730"/>
              </a:lnSpc>
              <a:spcBef>
                <a:spcPts val="5"/>
              </a:spcBef>
            </a:pPr>
            <a:r>
              <a:rPr dirty="0" sz="1450" spc="-20">
                <a:latin typeface="Times New Roman"/>
                <a:cs typeface="Times New Roman"/>
              </a:rPr>
              <a:t>Monday.—It </a:t>
            </a:r>
            <a:r>
              <a:rPr dirty="0" sz="1450" spc="-10">
                <a:latin typeface="Times New Roman"/>
                <a:cs typeface="Times New Roman"/>
              </a:rPr>
              <a:t>was, if </a:t>
            </a:r>
            <a:r>
              <a:rPr dirty="0" sz="1450" spc="-5">
                <a:latin typeface="Times New Roman"/>
                <a:cs typeface="Times New Roman"/>
              </a:rPr>
              <a:t>I </a:t>
            </a:r>
            <a:r>
              <a:rPr dirty="0" sz="1450" spc="-10">
                <a:latin typeface="Times New Roman"/>
                <a:cs typeface="Times New Roman"/>
              </a:rPr>
              <a:t>remember </a:t>
            </a:r>
            <a:r>
              <a:rPr dirty="0" sz="1450" spc="-20">
                <a:latin typeface="Times New Roman"/>
                <a:cs typeface="Times New Roman"/>
              </a:rPr>
              <a:t>rightly, </a:t>
            </a:r>
            <a:r>
              <a:rPr dirty="0" sz="1450" spc="-10">
                <a:latin typeface="Times New Roman"/>
                <a:cs typeface="Times New Roman"/>
              </a:rPr>
              <a:t>five o’clock when we were all  signalled to </a:t>
            </a:r>
            <a:r>
              <a:rPr dirty="0" sz="1450" spc="-5">
                <a:latin typeface="Times New Roman"/>
                <a:cs typeface="Times New Roman"/>
              </a:rPr>
              <a:t>be </a:t>
            </a:r>
            <a:r>
              <a:rPr dirty="0" sz="1450" spc="-10">
                <a:latin typeface="Times New Roman"/>
                <a:cs typeface="Times New Roman"/>
              </a:rPr>
              <a:t>present at the Ferry Depôt </a:t>
            </a:r>
            <a:r>
              <a:rPr dirty="0" sz="1450" spc="-5">
                <a:latin typeface="Times New Roman"/>
                <a:cs typeface="Times New Roman"/>
              </a:rPr>
              <a:t>of </a:t>
            </a:r>
            <a:r>
              <a:rPr dirty="0" sz="1450" spc="-10">
                <a:latin typeface="Times New Roman"/>
                <a:cs typeface="Times New Roman"/>
              </a:rPr>
              <a:t>the railroad. An emigrant ship had  arrived at New </a:t>
            </a:r>
            <a:r>
              <a:rPr dirty="0" sz="1450" spc="-45">
                <a:latin typeface="Times New Roman"/>
                <a:cs typeface="Times New Roman"/>
              </a:rPr>
              <a:t>York </a:t>
            </a:r>
            <a:r>
              <a:rPr dirty="0" sz="1450" spc="-5">
                <a:latin typeface="Times New Roman"/>
                <a:cs typeface="Times New Roman"/>
              </a:rPr>
              <a:t>on </a:t>
            </a:r>
            <a:r>
              <a:rPr dirty="0" sz="1450" spc="-10">
                <a:latin typeface="Times New Roman"/>
                <a:cs typeface="Times New Roman"/>
              </a:rPr>
              <a:t>the Saturday night, another </a:t>
            </a:r>
            <a:r>
              <a:rPr dirty="0" sz="1450" spc="-5">
                <a:latin typeface="Times New Roman"/>
                <a:cs typeface="Times New Roman"/>
              </a:rPr>
              <a:t>on </a:t>
            </a:r>
            <a:r>
              <a:rPr dirty="0" sz="1450" spc="-10">
                <a:latin typeface="Times New Roman"/>
                <a:cs typeface="Times New Roman"/>
              </a:rPr>
              <a:t>the Sunday morning,  </a:t>
            </a:r>
            <a:r>
              <a:rPr dirty="0" sz="1450" spc="-5">
                <a:latin typeface="Times New Roman"/>
                <a:cs typeface="Times New Roman"/>
              </a:rPr>
              <a:t>our </a:t>
            </a:r>
            <a:r>
              <a:rPr dirty="0" sz="1450" spc="-10">
                <a:latin typeface="Times New Roman"/>
                <a:cs typeface="Times New Roman"/>
              </a:rPr>
              <a:t>own </a:t>
            </a:r>
            <a:r>
              <a:rPr dirty="0" sz="1450" spc="-5">
                <a:latin typeface="Times New Roman"/>
                <a:cs typeface="Times New Roman"/>
              </a:rPr>
              <a:t>on </a:t>
            </a:r>
            <a:r>
              <a:rPr dirty="0" sz="1450" spc="-10">
                <a:latin typeface="Times New Roman"/>
                <a:cs typeface="Times New Roman"/>
              </a:rPr>
              <a:t>Sunday afternoon, </a:t>
            </a:r>
            <a:r>
              <a:rPr dirty="0" sz="1450" spc="-5">
                <a:latin typeface="Times New Roman"/>
                <a:cs typeface="Times New Roman"/>
              </a:rPr>
              <a:t>a </a:t>
            </a:r>
            <a:r>
              <a:rPr dirty="0" sz="1450" spc="-10">
                <a:latin typeface="Times New Roman"/>
                <a:cs typeface="Times New Roman"/>
              </a:rPr>
              <a:t>fourth early </a:t>
            </a:r>
            <a:r>
              <a:rPr dirty="0" sz="1450" spc="-5">
                <a:latin typeface="Times New Roman"/>
                <a:cs typeface="Times New Roman"/>
              </a:rPr>
              <a:t>on </a:t>
            </a:r>
            <a:r>
              <a:rPr dirty="0" sz="1450" spc="-10">
                <a:latin typeface="Times New Roman"/>
                <a:cs typeface="Times New Roman"/>
              </a:rPr>
              <a:t>Monday; and as there is </a:t>
            </a:r>
            <a:r>
              <a:rPr dirty="0" sz="1450" spc="-5">
                <a:latin typeface="Times New Roman"/>
                <a:cs typeface="Times New Roman"/>
              </a:rPr>
              <a:t>no  </a:t>
            </a:r>
            <a:r>
              <a:rPr dirty="0" sz="1450" spc="-10">
                <a:latin typeface="Times New Roman"/>
                <a:cs typeface="Times New Roman"/>
              </a:rPr>
              <a:t>emigrant train </a:t>
            </a:r>
            <a:r>
              <a:rPr dirty="0" sz="1450" spc="-5">
                <a:latin typeface="Times New Roman"/>
                <a:cs typeface="Times New Roman"/>
              </a:rPr>
              <a:t>on </a:t>
            </a:r>
            <a:r>
              <a:rPr dirty="0" sz="1450" spc="-10">
                <a:latin typeface="Times New Roman"/>
                <a:cs typeface="Times New Roman"/>
              </a:rPr>
              <a:t>Sunday </a:t>
            </a:r>
            <a:r>
              <a:rPr dirty="0" sz="1450" spc="-5">
                <a:latin typeface="Times New Roman"/>
                <a:cs typeface="Times New Roman"/>
              </a:rPr>
              <a:t>a </a:t>
            </a:r>
            <a:r>
              <a:rPr dirty="0" sz="1450" spc="-10">
                <a:latin typeface="Times New Roman"/>
                <a:cs typeface="Times New Roman"/>
              </a:rPr>
              <a:t>great part </a:t>
            </a:r>
            <a:r>
              <a:rPr dirty="0" sz="1450" spc="-5">
                <a:latin typeface="Times New Roman"/>
                <a:cs typeface="Times New Roman"/>
              </a:rPr>
              <a:t>of </a:t>
            </a:r>
            <a:r>
              <a:rPr dirty="0" sz="1450" spc="-10">
                <a:latin typeface="Times New Roman"/>
                <a:cs typeface="Times New Roman"/>
              </a:rPr>
              <a:t>the passengers from these four ships  was concentrated </a:t>
            </a:r>
            <a:r>
              <a:rPr dirty="0" sz="1450" spc="-5">
                <a:latin typeface="Times New Roman"/>
                <a:cs typeface="Times New Roman"/>
              </a:rPr>
              <a:t>on </a:t>
            </a:r>
            <a:r>
              <a:rPr dirty="0" sz="1450" spc="-10">
                <a:latin typeface="Times New Roman"/>
                <a:cs typeface="Times New Roman"/>
              </a:rPr>
              <a:t>the train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was to travel. There was </a:t>
            </a:r>
            <a:r>
              <a:rPr dirty="0" sz="1450" spc="-5">
                <a:latin typeface="Times New Roman"/>
                <a:cs typeface="Times New Roman"/>
              </a:rPr>
              <a:t>a </a:t>
            </a:r>
            <a:r>
              <a:rPr dirty="0" sz="1450" spc="-10">
                <a:latin typeface="Times New Roman"/>
                <a:cs typeface="Times New Roman"/>
              </a:rPr>
              <a:t>babel </a:t>
            </a:r>
            <a:r>
              <a:rPr dirty="0" sz="1450" spc="-5">
                <a:latin typeface="Times New Roman"/>
                <a:cs typeface="Times New Roman"/>
              </a:rPr>
              <a:t>of  </a:t>
            </a:r>
            <a:r>
              <a:rPr dirty="0" sz="1450" spc="-10">
                <a:latin typeface="Times New Roman"/>
                <a:cs typeface="Times New Roman"/>
              </a:rPr>
              <a:t>bewildered men, women, and children. The wretched little booking-office, and  the baggage-room, which was </a:t>
            </a:r>
            <a:r>
              <a:rPr dirty="0" sz="1450" spc="-5">
                <a:latin typeface="Times New Roman"/>
                <a:cs typeface="Times New Roman"/>
              </a:rPr>
              <a:t>not </a:t>
            </a:r>
            <a:r>
              <a:rPr dirty="0" sz="1450" spc="-10">
                <a:latin typeface="Times New Roman"/>
                <a:cs typeface="Times New Roman"/>
              </a:rPr>
              <a:t>much </a:t>
            </a:r>
            <a:r>
              <a:rPr dirty="0" sz="1450" spc="-20">
                <a:latin typeface="Times New Roman"/>
                <a:cs typeface="Times New Roman"/>
              </a:rPr>
              <a:t>larger, </a:t>
            </a:r>
            <a:r>
              <a:rPr dirty="0" sz="1450" spc="-10">
                <a:latin typeface="Times New Roman"/>
                <a:cs typeface="Times New Roman"/>
              </a:rPr>
              <a:t>were crowded thick with  emigrants, and were heavy and rank with the atmosphere </a:t>
            </a:r>
            <a:r>
              <a:rPr dirty="0" sz="1450" spc="-5">
                <a:latin typeface="Times New Roman"/>
                <a:cs typeface="Times New Roman"/>
              </a:rPr>
              <a:t>of </a:t>
            </a:r>
            <a:r>
              <a:rPr dirty="0" sz="1450" spc="-10">
                <a:latin typeface="Times New Roman"/>
                <a:cs typeface="Times New Roman"/>
              </a:rPr>
              <a:t>dripping clothes.  Open carts full </a:t>
            </a:r>
            <a:r>
              <a:rPr dirty="0" sz="1450" spc="-5">
                <a:latin typeface="Times New Roman"/>
                <a:cs typeface="Times New Roman"/>
              </a:rPr>
              <a:t>of </a:t>
            </a:r>
            <a:r>
              <a:rPr dirty="0" sz="1450" spc="-10">
                <a:latin typeface="Times New Roman"/>
                <a:cs typeface="Times New Roman"/>
              </a:rPr>
              <a:t>bedding stood </a:t>
            </a:r>
            <a:r>
              <a:rPr dirty="0" sz="1450" spc="-5">
                <a:latin typeface="Times New Roman"/>
                <a:cs typeface="Times New Roman"/>
              </a:rPr>
              <a:t>by </a:t>
            </a:r>
            <a:r>
              <a:rPr dirty="0" sz="1450" spc="-10">
                <a:latin typeface="Times New Roman"/>
                <a:cs typeface="Times New Roman"/>
              </a:rPr>
              <a:t>the half-hour in the rain. The officials  loaded each other with recriminations. A bearded, mildewed little man, whom  </a:t>
            </a:r>
            <a:r>
              <a:rPr dirty="0" sz="1450" spc="-5">
                <a:latin typeface="Times New Roman"/>
                <a:cs typeface="Times New Roman"/>
              </a:rPr>
              <a:t>I </a:t>
            </a:r>
            <a:r>
              <a:rPr dirty="0" sz="1450" spc="-10">
                <a:latin typeface="Times New Roman"/>
                <a:cs typeface="Times New Roman"/>
              </a:rPr>
              <a:t>take to have been an emigrant agent, was all over the place, his mouth full </a:t>
            </a:r>
            <a:r>
              <a:rPr dirty="0" sz="1450" spc="-5">
                <a:latin typeface="Times New Roman"/>
                <a:cs typeface="Times New Roman"/>
              </a:rPr>
              <a:t>of  </a:t>
            </a:r>
            <a:r>
              <a:rPr dirty="0" sz="1450" spc="-10">
                <a:latin typeface="Times New Roman"/>
                <a:cs typeface="Times New Roman"/>
              </a:rPr>
              <a:t>brimstone, blustering and interfering. It was plain that the whole system, if  system</a:t>
            </a:r>
            <a:r>
              <a:rPr dirty="0" sz="1450" spc="45">
                <a:latin typeface="Times New Roman"/>
                <a:cs typeface="Times New Roman"/>
              </a:rPr>
              <a:t> </a:t>
            </a:r>
            <a:r>
              <a:rPr dirty="0" sz="1450" spc="-10">
                <a:latin typeface="Times New Roman"/>
                <a:cs typeface="Times New Roman"/>
              </a:rPr>
              <a:t>there</a:t>
            </a:r>
            <a:r>
              <a:rPr dirty="0" sz="1450" spc="45">
                <a:latin typeface="Times New Roman"/>
                <a:cs typeface="Times New Roman"/>
              </a:rPr>
              <a:t> </a:t>
            </a:r>
            <a:r>
              <a:rPr dirty="0" sz="1450" spc="-10">
                <a:latin typeface="Times New Roman"/>
                <a:cs typeface="Times New Roman"/>
              </a:rPr>
              <a:t>was,</a:t>
            </a:r>
            <a:r>
              <a:rPr dirty="0" sz="1450" spc="45">
                <a:latin typeface="Times New Roman"/>
                <a:cs typeface="Times New Roman"/>
              </a:rPr>
              <a:t> </a:t>
            </a:r>
            <a:r>
              <a:rPr dirty="0" sz="1450" spc="-10">
                <a:latin typeface="Times New Roman"/>
                <a:cs typeface="Times New Roman"/>
              </a:rPr>
              <a:t>had</a:t>
            </a:r>
            <a:r>
              <a:rPr dirty="0" sz="1450" spc="50">
                <a:latin typeface="Times New Roman"/>
                <a:cs typeface="Times New Roman"/>
              </a:rPr>
              <a:t> </a:t>
            </a:r>
            <a:r>
              <a:rPr dirty="0" sz="1450" spc="-10">
                <a:latin typeface="Times New Roman"/>
                <a:cs typeface="Times New Roman"/>
              </a:rPr>
              <a:t>utterly</a:t>
            </a:r>
            <a:r>
              <a:rPr dirty="0" sz="1450" spc="45">
                <a:latin typeface="Times New Roman"/>
                <a:cs typeface="Times New Roman"/>
              </a:rPr>
              <a:t> </a:t>
            </a:r>
            <a:r>
              <a:rPr dirty="0" sz="1450" spc="-10">
                <a:latin typeface="Times New Roman"/>
                <a:cs typeface="Times New Roman"/>
              </a:rPr>
              <a:t>broken</a:t>
            </a:r>
            <a:r>
              <a:rPr dirty="0" sz="1450" spc="45">
                <a:latin typeface="Times New Roman"/>
                <a:cs typeface="Times New Roman"/>
              </a:rPr>
              <a:t> </a:t>
            </a:r>
            <a:r>
              <a:rPr dirty="0" sz="1450" spc="-10">
                <a:latin typeface="Times New Roman"/>
                <a:cs typeface="Times New Roman"/>
              </a:rPr>
              <a:t>down</a:t>
            </a:r>
            <a:r>
              <a:rPr dirty="0" sz="1450" spc="50">
                <a:latin typeface="Times New Roman"/>
                <a:cs typeface="Times New Roman"/>
              </a:rPr>
              <a:t> </a:t>
            </a:r>
            <a:r>
              <a:rPr dirty="0" sz="1450" spc="-10">
                <a:latin typeface="Times New Roman"/>
                <a:cs typeface="Times New Roman"/>
              </a:rPr>
              <a:t>under</a:t>
            </a:r>
            <a:r>
              <a:rPr dirty="0" sz="1450" spc="4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strain</a:t>
            </a:r>
            <a:r>
              <a:rPr dirty="0" sz="1450" spc="50">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so</a:t>
            </a:r>
            <a:r>
              <a:rPr dirty="0" sz="1450" spc="45">
                <a:latin typeface="Times New Roman"/>
                <a:cs typeface="Times New Roman"/>
              </a:rPr>
              <a:t> </a:t>
            </a:r>
            <a:r>
              <a:rPr dirty="0" sz="1450" spc="-10">
                <a:latin typeface="Times New Roman"/>
                <a:cs typeface="Times New Roman"/>
              </a:rPr>
              <a:t>many</a:t>
            </a:r>
            <a:endParaRPr sz="145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marL="12700" marR="7620">
              <a:lnSpc>
                <a:spcPts val="1730"/>
              </a:lnSpc>
              <a:spcBef>
                <a:spcPts val="155"/>
              </a:spcBef>
            </a:pPr>
            <a:r>
              <a:rPr dirty="0" sz="1450" spc="-10">
                <a:latin typeface="Times New Roman"/>
                <a:cs typeface="Times New Roman"/>
              </a:rPr>
              <a:t>unpalatable to the European. When we approach </a:t>
            </a:r>
            <a:r>
              <a:rPr dirty="0" sz="1450" spc="-5">
                <a:latin typeface="Times New Roman"/>
                <a:cs typeface="Times New Roman"/>
              </a:rPr>
              <a:t>a </a:t>
            </a:r>
            <a:r>
              <a:rPr dirty="0" sz="1450" spc="-10">
                <a:latin typeface="Times New Roman"/>
                <a:cs typeface="Times New Roman"/>
              </a:rPr>
              <a:t>man in the way </a:t>
            </a:r>
            <a:r>
              <a:rPr dirty="0" sz="1450" spc="-5">
                <a:latin typeface="Times New Roman"/>
                <a:cs typeface="Times New Roman"/>
              </a:rPr>
              <a:t>of </a:t>
            </a:r>
            <a:r>
              <a:rPr dirty="0" sz="1450" spc="-10">
                <a:latin typeface="Times New Roman"/>
                <a:cs typeface="Times New Roman"/>
              </a:rPr>
              <a:t>his  calling, and for those services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earns his bread, we consider him  for the time being </a:t>
            </a:r>
            <a:r>
              <a:rPr dirty="0" sz="1450" spc="-5">
                <a:latin typeface="Times New Roman"/>
                <a:cs typeface="Times New Roman"/>
              </a:rPr>
              <a:t>our </a:t>
            </a:r>
            <a:r>
              <a:rPr dirty="0" sz="1450" spc="-10">
                <a:latin typeface="Times New Roman"/>
                <a:cs typeface="Times New Roman"/>
              </a:rPr>
              <a:t>hired servant. But in the American opinion, two  gentlemen meet and have </a:t>
            </a:r>
            <a:r>
              <a:rPr dirty="0" sz="1450" spc="-5">
                <a:latin typeface="Times New Roman"/>
                <a:cs typeface="Times New Roman"/>
              </a:rPr>
              <a:t>a </a:t>
            </a:r>
            <a:r>
              <a:rPr dirty="0" sz="1450" spc="-10">
                <a:latin typeface="Times New Roman"/>
                <a:cs typeface="Times New Roman"/>
              </a:rPr>
              <a:t>friendly talk with </a:t>
            </a:r>
            <a:r>
              <a:rPr dirty="0" sz="1450" spc="-5">
                <a:latin typeface="Times New Roman"/>
                <a:cs typeface="Times New Roman"/>
              </a:rPr>
              <a:t>a </a:t>
            </a:r>
            <a:r>
              <a:rPr dirty="0" sz="1450" spc="-10">
                <a:latin typeface="Times New Roman"/>
                <a:cs typeface="Times New Roman"/>
              </a:rPr>
              <a:t>view to exchanging favours if  they shall agree to please.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which is the more convenient, </a:t>
            </a:r>
            <a:r>
              <a:rPr dirty="0" sz="1450" spc="-5">
                <a:latin typeface="Times New Roman"/>
                <a:cs typeface="Times New Roman"/>
              </a:rPr>
              <a:t>nor </a:t>
            </a:r>
            <a:r>
              <a:rPr dirty="0" sz="1450" spc="-10">
                <a:latin typeface="Times New Roman"/>
                <a:cs typeface="Times New Roman"/>
              </a:rPr>
              <a:t>even  which is the more truly courteous. The English </a:t>
            </a:r>
            <a:r>
              <a:rPr dirty="0" sz="1450" spc="-15">
                <a:latin typeface="Times New Roman"/>
                <a:cs typeface="Times New Roman"/>
              </a:rPr>
              <a:t>stiffness </a:t>
            </a:r>
            <a:r>
              <a:rPr dirty="0" sz="1450" spc="-10">
                <a:latin typeface="Times New Roman"/>
                <a:cs typeface="Times New Roman"/>
              </a:rPr>
              <a:t>unfortunately tends to  </a:t>
            </a:r>
            <a:r>
              <a:rPr dirty="0" sz="1450" spc="-5">
                <a:latin typeface="Times New Roman"/>
                <a:cs typeface="Times New Roman"/>
              </a:rPr>
              <a:t>be </a:t>
            </a:r>
            <a:r>
              <a:rPr dirty="0" sz="1450" spc="-10">
                <a:latin typeface="Times New Roman"/>
                <a:cs typeface="Times New Roman"/>
              </a:rPr>
              <a:t>continued after the particular transaction is at an end, and thus favours class  separations. But </a:t>
            </a:r>
            <a:r>
              <a:rPr dirty="0" sz="1450" spc="-5">
                <a:latin typeface="Times New Roman"/>
                <a:cs typeface="Times New Roman"/>
              </a:rPr>
              <a:t>on </a:t>
            </a:r>
            <a:r>
              <a:rPr dirty="0" sz="1450" spc="-10">
                <a:latin typeface="Times New Roman"/>
                <a:cs typeface="Times New Roman"/>
              </a:rPr>
              <a:t>the other hand, these equalitarian plainnesses leave an  open field for the insolence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Jack-in-office.</a:t>
            </a:r>
            <a:endParaRPr sz="1450">
              <a:latin typeface="Times New Roman"/>
              <a:cs typeface="Times New Roman"/>
            </a:endParaRPr>
          </a:p>
          <a:p>
            <a:pPr algn="just" marL="12700" marR="6350">
              <a:lnSpc>
                <a:spcPts val="1730"/>
              </a:lnSpc>
              <a:spcBef>
                <a:spcPts val="560"/>
              </a:spcBef>
            </a:pPr>
            <a:r>
              <a:rPr dirty="0" sz="1450" spc="-5">
                <a:latin typeface="Times New Roman"/>
                <a:cs typeface="Times New Roman"/>
              </a:rPr>
              <a:t>I </a:t>
            </a:r>
            <a:r>
              <a:rPr dirty="0" sz="1450" spc="-10">
                <a:latin typeface="Times New Roman"/>
                <a:cs typeface="Times New Roman"/>
              </a:rPr>
              <a:t>was nettled </a:t>
            </a:r>
            <a:r>
              <a:rPr dirty="0" sz="1450" spc="-5">
                <a:latin typeface="Times New Roman"/>
                <a:cs typeface="Times New Roman"/>
              </a:rPr>
              <a:t>by </a:t>
            </a:r>
            <a:r>
              <a:rPr dirty="0" sz="1450" spc="-10">
                <a:latin typeface="Times New Roman"/>
                <a:cs typeface="Times New Roman"/>
              </a:rPr>
              <a:t>the coloured </a:t>
            </a:r>
            <a:r>
              <a:rPr dirty="0" sz="1450" spc="-15">
                <a:latin typeface="Times New Roman"/>
                <a:cs typeface="Times New Roman"/>
              </a:rPr>
              <a:t>gentleman’s </a:t>
            </a:r>
            <a:r>
              <a:rPr dirty="0" sz="1450" spc="-10">
                <a:latin typeface="Times New Roman"/>
                <a:cs typeface="Times New Roman"/>
              </a:rPr>
              <a:t>refusal, and unbuttoned my wrath  under the similitude </a:t>
            </a:r>
            <a:r>
              <a:rPr dirty="0" sz="1450" spc="-5">
                <a:latin typeface="Times New Roman"/>
                <a:cs typeface="Times New Roman"/>
              </a:rPr>
              <a:t>of </a:t>
            </a:r>
            <a:r>
              <a:rPr dirty="0" sz="1450" spc="-10">
                <a:latin typeface="Times New Roman"/>
                <a:cs typeface="Times New Roman"/>
              </a:rPr>
              <a:t>ironical submission. </a:t>
            </a:r>
            <a:r>
              <a:rPr dirty="0" sz="1450" spc="-5">
                <a:latin typeface="Times New Roman"/>
                <a:cs typeface="Times New Roman"/>
              </a:rPr>
              <a:t>I </a:t>
            </a:r>
            <a:r>
              <a:rPr dirty="0" sz="1450" spc="-10">
                <a:latin typeface="Times New Roman"/>
                <a:cs typeface="Times New Roman"/>
              </a:rPr>
              <a:t>knew nothing, </a:t>
            </a: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of </a:t>
            </a:r>
            <a:r>
              <a:rPr dirty="0" sz="1450" spc="-10">
                <a:latin typeface="Times New Roman"/>
                <a:cs typeface="Times New Roman"/>
              </a:rPr>
              <a:t>the ways  </a:t>
            </a:r>
            <a:r>
              <a:rPr dirty="0" sz="1450" spc="-5">
                <a:latin typeface="Times New Roman"/>
                <a:cs typeface="Times New Roman"/>
              </a:rPr>
              <a:t>of </a:t>
            </a:r>
            <a:r>
              <a:rPr dirty="0" sz="1450" spc="-10">
                <a:latin typeface="Times New Roman"/>
                <a:cs typeface="Times New Roman"/>
              </a:rPr>
              <a:t>American hotels; </a:t>
            </a:r>
            <a:r>
              <a:rPr dirty="0" sz="1450" spc="-5">
                <a:latin typeface="Times New Roman"/>
                <a:cs typeface="Times New Roman"/>
              </a:rPr>
              <a:t>but 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desire to give trouble. If there was nothing  for it </a:t>
            </a:r>
            <a:r>
              <a:rPr dirty="0" sz="1450" spc="-5">
                <a:latin typeface="Times New Roman"/>
                <a:cs typeface="Times New Roman"/>
              </a:rPr>
              <a:t>but </a:t>
            </a:r>
            <a:r>
              <a:rPr dirty="0" sz="1450" spc="-10">
                <a:latin typeface="Times New Roman"/>
                <a:cs typeface="Times New Roman"/>
              </a:rPr>
              <a:t>to get to bed </a:t>
            </a:r>
            <a:r>
              <a:rPr dirty="0" sz="1450" spc="-20">
                <a:latin typeface="Times New Roman"/>
                <a:cs typeface="Times New Roman"/>
              </a:rPr>
              <a:t>immediately, </a:t>
            </a:r>
            <a:r>
              <a:rPr dirty="0" sz="1450" spc="-10">
                <a:latin typeface="Times New Roman"/>
                <a:cs typeface="Times New Roman"/>
              </a:rPr>
              <a:t>let him say the word, and though it was  </a:t>
            </a:r>
            <a:r>
              <a:rPr dirty="0" sz="1450" spc="-5">
                <a:latin typeface="Times New Roman"/>
                <a:cs typeface="Times New Roman"/>
              </a:rPr>
              <a:t>not </a:t>
            </a:r>
            <a:r>
              <a:rPr dirty="0" sz="1450" spc="-10">
                <a:latin typeface="Times New Roman"/>
                <a:cs typeface="Times New Roman"/>
              </a:rPr>
              <a:t>my habit, </a:t>
            </a:r>
            <a:r>
              <a:rPr dirty="0" sz="1450" spc="-5">
                <a:latin typeface="Times New Roman"/>
                <a:cs typeface="Times New Roman"/>
              </a:rPr>
              <a:t>I </a:t>
            </a:r>
            <a:r>
              <a:rPr dirty="0" sz="1450" spc="-10">
                <a:latin typeface="Times New Roman"/>
                <a:cs typeface="Times New Roman"/>
              </a:rPr>
              <a:t>should cheerfully</a:t>
            </a:r>
            <a:r>
              <a:rPr dirty="0" sz="1450" spc="5">
                <a:latin typeface="Times New Roman"/>
                <a:cs typeface="Times New Roman"/>
              </a:rPr>
              <a:t> </a:t>
            </a:r>
            <a:r>
              <a:rPr dirty="0" sz="1450" spc="-25">
                <a:latin typeface="Times New Roman"/>
                <a:cs typeface="Times New Roman"/>
              </a:rPr>
              <a:t>obey.</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He burst into </a:t>
            </a:r>
            <a:r>
              <a:rPr dirty="0" sz="1450" spc="-5">
                <a:latin typeface="Times New Roman"/>
                <a:cs typeface="Times New Roman"/>
              </a:rPr>
              <a:t>a shout of </a:t>
            </a:r>
            <a:r>
              <a:rPr dirty="0" sz="1450" spc="-20">
                <a:latin typeface="Times New Roman"/>
                <a:cs typeface="Times New Roman"/>
              </a:rPr>
              <a:t>laughter. </a:t>
            </a:r>
            <a:r>
              <a:rPr dirty="0" sz="1450" spc="-10">
                <a:latin typeface="Times New Roman"/>
                <a:cs typeface="Times New Roman"/>
              </a:rPr>
              <a:t>“Ah!” said he, “you </a:t>
            </a:r>
            <a:r>
              <a:rPr dirty="0" sz="1450" spc="-5">
                <a:latin typeface="Times New Roman"/>
                <a:cs typeface="Times New Roman"/>
              </a:rPr>
              <a:t>do not </a:t>
            </a:r>
            <a:r>
              <a:rPr dirty="0" sz="1450" spc="-10">
                <a:latin typeface="Times New Roman"/>
                <a:cs typeface="Times New Roman"/>
              </a:rPr>
              <a:t>know about  America. They are fine people in America. Oh! </a:t>
            </a:r>
            <a:r>
              <a:rPr dirty="0" sz="1450" spc="-5">
                <a:latin typeface="Times New Roman"/>
                <a:cs typeface="Times New Roman"/>
              </a:rPr>
              <a:t>you </a:t>
            </a:r>
            <a:r>
              <a:rPr dirty="0" sz="1450" spc="-10">
                <a:latin typeface="Times New Roman"/>
                <a:cs typeface="Times New Roman"/>
              </a:rPr>
              <a:t>will like them very well.  But </a:t>
            </a:r>
            <a:r>
              <a:rPr dirty="0" sz="1450" spc="-5">
                <a:latin typeface="Times New Roman"/>
                <a:cs typeface="Times New Roman"/>
              </a:rPr>
              <a:t>you </a:t>
            </a:r>
            <a:r>
              <a:rPr dirty="0" sz="1450" spc="-15">
                <a:latin typeface="Times New Roman"/>
                <a:cs typeface="Times New Roman"/>
              </a:rPr>
              <a:t>mustn’t </a:t>
            </a:r>
            <a:r>
              <a:rPr dirty="0" sz="1450" spc="-10">
                <a:latin typeface="Times New Roman"/>
                <a:cs typeface="Times New Roman"/>
              </a:rPr>
              <a:t>get mad. </a:t>
            </a:r>
            <a:r>
              <a:rPr dirty="0" sz="1450" spc="-5">
                <a:latin typeface="Times New Roman"/>
                <a:cs typeface="Times New Roman"/>
              </a:rPr>
              <a:t>I </a:t>
            </a:r>
            <a:r>
              <a:rPr dirty="0" sz="1450" spc="-10">
                <a:latin typeface="Times New Roman"/>
                <a:cs typeface="Times New Roman"/>
              </a:rPr>
              <a:t>know what </a:t>
            </a:r>
            <a:r>
              <a:rPr dirty="0" sz="1450" spc="-5">
                <a:latin typeface="Times New Roman"/>
                <a:cs typeface="Times New Roman"/>
              </a:rPr>
              <a:t>you </a:t>
            </a:r>
            <a:r>
              <a:rPr dirty="0" sz="1450" spc="-10">
                <a:latin typeface="Times New Roman"/>
                <a:cs typeface="Times New Roman"/>
              </a:rPr>
              <a:t>want. </a:t>
            </a:r>
            <a:r>
              <a:rPr dirty="0" sz="1450" spc="-60">
                <a:latin typeface="Times New Roman"/>
                <a:cs typeface="Times New Roman"/>
              </a:rPr>
              <a:t>You </a:t>
            </a:r>
            <a:r>
              <a:rPr dirty="0" sz="1450" spc="-10">
                <a:latin typeface="Times New Roman"/>
                <a:cs typeface="Times New Roman"/>
              </a:rPr>
              <a:t>come along with</a:t>
            </a:r>
            <a:r>
              <a:rPr dirty="0" sz="1450" spc="16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2700">
              <a:lnSpc>
                <a:spcPts val="1730"/>
              </a:lnSpc>
              <a:spcBef>
                <a:spcPts val="570"/>
              </a:spcBef>
            </a:pPr>
            <a:r>
              <a:rPr dirty="0" sz="1450" spc="-10">
                <a:latin typeface="Times New Roman"/>
                <a:cs typeface="Times New Roman"/>
              </a:rPr>
              <a:t>And issuing from behind the </a:t>
            </a:r>
            <a:r>
              <a:rPr dirty="0" sz="1450" spc="-15">
                <a:latin typeface="Times New Roman"/>
                <a:cs typeface="Times New Roman"/>
              </a:rPr>
              <a:t>counter, </a:t>
            </a:r>
            <a:r>
              <a:rPr dirty="0" sz="1450" spc="-10">
                <a:latin typeface="Times New Roman"/>
                <a:cs typeface="Times New Roman"/>
              </a:rPr>
              <a:t>and taking me </a:t>
            </a:r>
            <a:r>
              <a:rPr dirty="0" sz="1450" spc="-5">
                <a:latin typeface="Times New Roman"/>
                <a:cs typeface="Times New Roman"/>
              </a:rPr>
              <a:t>by </a:t>
            </a:r>
            <a:r>
              <a:rPr dirty="0" sz="1450" spc="-10">
                <a:latin typeface="Times New Roman"/>
                <a:cs typeface="Times New Roman"/>
              </a:rPr>
              <a:t>the arm like an old  acquaintance, </a:t>
            </a:r>
            <a:r>
              <a:rPr dirty="0" sz="1450" spc="-5">
                <a:latin typeface="Times New Roman"/>
                <a:cs typeface="Times New Roman"/>
              </a:rPr>
              <a:t>he </a:t>
            </a:r>
            <a:r>
              <a:rPr dirty="0" sz="1450" spc="-10">
                <a:latin typeface="Times New Roman"/>
                <a:cs typeface="Times New Roman"/>
              </a:rPr>
              <a:t>led me to the bar </a:t>
            </a:r>
            <a:r>
              <a:rPr dirty="0" sz="1450" spc="-5">
                <a:latin typeface="Times New Roman"/>
                <a:cs typeface="Times New Roman"/>
              </a:rPr>
              <a:t>of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hotel.</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“There,” said he, pushing me from him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shoulder, </a:t>
            </a:r>
            <a:r>
              <a:rPr dirty="0" sz="1450" spc="-10">
                <a:latin typeface="Times New Roman"/>
                <a:cs typeface="Times New Roman"/>
              </a:rPr>
              <a:t>“go and have </a:t>
            </a:r>
            <a:r>
              <a:rPr dirty="0" sz="1450" spc="-5">
                <a:latin typeface="Times New Roman"/>
                <a:cs typeface="Times New Roman"/>
              </a:rPr>
              <a:t>a  </a:t>
            </a:r>
            <a:r>
              <a:rPr dirty="0" sz="1450" spc="-10">
                <a:latin typeface="Times New Roman"/>
                <a:cs typeface="Times New Roman"/>
              </a:rPr>
              <a:t>drink!”</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1800">
              <a:latin typeface="Times New Roman"/>
              <a:cs typeface="Times New Roman"/>
            </a:endParaRPr>
          </a:p>
          <a:p>
            <a:pPr algn="ctr">
              <a:lnSpc>
                <a:spcPct val="100000"/>
              </a:lnSpc>
            </a:pPr>
            <a:r>
              <a:rPr dirty="0" sz="1450" spc="-10" b="1">
                <a:latin typeface="Times New Roman"/>
                <a:cs typeface="Times New Roman"/>
              </a:rPr>
              <a:t>THE </a:t>
            </a:r>
            <a:r>
              <a:rPr dirty="0" sz="1450" spc="-15" b="1">
                <a:latin typeface="Times New Roman"/>
                <a:cs typeface="Times New Roman"/>
              </a:rPr>
              <a:t>EMIGRANT</a:t>
            </a:r>
            <a:r>
              <a:rPr dirty="0" sz="1450" spc="-30" b="1">
                <a:latin typeface="Times New Roman"/>
                <a:cs typeface="Times New Roman"/>
              </a:rPr>
              <a:t> </a:t>
            </a:r>
            <a:r>
              <a:rPr dirty="0" sz="1450" spc="-10" b="1">
                <a:latin typeface="Times New Roman"/>
                <a:cs typeface="Times New Roman"/>
              </a:rPr>
              <a:t>TRAIN</a:t>
            </a:r>
            <a:endParaRPr sz="1450">
              <a:latin typeface="Times New Roman"/>
              <a:cs typeface="Times New Roman"/>
            </a:endParaRPr>
          </a:p>
          <a:p>
            <a:pPr>
              <a:lnSpc>
                <a:spcPct val="100000"/>
              </a:lnSpc>
            </a:pPr>
            <a:endParaRPr sz="2050">
              <a:latin typeface="Times New Roman"/>
              <a:cs typeface="Times New Roman"/>
            </a:endParaRPr>
          </a:p>
          <a:p>
            <a:pPr marL="12700" marR="6350">
              <a:lnSpc>
                <a:spcPts val="1730"/>
              </a:lnSpc>
            </a:pPr>
            <a:r>
              <a:rPr dirty="0" sz="1450" spc="-10">
                <a:latin typeface="Times New Roman"/>
                <a:cs typeface="Times New Roman"/>
              </a:rPr>
              <a:t>All this while </a:t>
            </a:r>
            <a:r>
              <a:rPr dirty="0" sz="1450" spc="-5">
                <a:latin typeface="Times New Roman"/>
                <a:cs typeface="Times New Roman"/>
              </a:rPr>
              <a:t>I </a:t>
            </a:r>
            <a:r>
              <a:rPr dirty="0" sz="1450" spc="-10">
                <a:latin typeface="Times New Roman"/>
                <a:cs typeface="Times New Roman"/>
              </a:rPr>
              <a:t>had been travelling </a:t>
            </a:r>
            <a:r>
              <a:rPr dirty="0" sz="1450" spc="-5">
                <a:latin typeface="Times New Roman"/>
                <a:cs typeface="Times New Roman"/>
              </a:rPr>
              <a:t>by </a:t>
            </a:r>
            <a:r>
              <a:rPr dirty="0" sz="1450" spc="-10">
                <a:latin typeface="Times New Roman"/>
                <a:cs typeface="Times New Roman"/>
              </a:rPr>
              <a:t>mixed trains, where </a:t>
            </a:r>
            <a:r>
              <a:rPr dirty="0" sz="1450" spc="-5">
                <a:latin typeface="Times New Roman"/>
                <a:cs typeface="Times New Roman"/>
              </a:rPr>
              <a:t>I </a:t>
            </a:r>
            <a:r>
              <a:rPr dirty="0" sz="1450" spc="-10">
                <a:latin typeface="Times New Roman"/>
                <a:cs typeface="Times New Roman"/>
              </a:rPr>
              <a:t>might meet with  Dutch widows and little German gentry fresh from table. </a:t>
            </a:r>
            <a:r>
              <a:rPr dirty="0" sz="1450" spc="-5">
                <a:latin typeface="Times New Roman"/>
                <a:cs typeface="Times New Roman"/>
              </a:rPr>
              <a:t>I </a:t>
            </a:r>
            <a:r>
              <a:rPr dirty="0" sz="1450" spc="-10">
                <a:latin typeface="Times New Roman"/>
                <a:cs typeface="Times New Roman"/>
              </a:rPr>
              <a:t>had been </a:t>
            </a:r>
            <a:r>
              <a:rPr dirty="0" sz="1450" spc="-5">
                <a:latin typeface="Times New Roman"/>
                <a:cs typeface="Times New Roman"/>
              </a:rPr>
              <a:t>but a  </a:t>
            </a:r>
            <a:r>
              <a:rPr dirty="0" sz="1450" spc="-10">
                <a:latin typeface="Times New Roman"/>
                <a:cs typeface="Times New Roman"/>
              </a:rPr>
              <a:t>latent emigrant; now </a:t>
            </a:r>
            <a:r>
              <a:rPr dirty="0" sz="1450" spc="-5">
                <a:latin typeface="Times New Roman"/>
                <a:cs typeface="Times New Roman"/>
              </a:rPr>
              <a:t>I </a:t>
            </a:r>
            <a:r>
              <a:rPr dirty="0" sz="1450" spc="-10">
                <a:latin typeface="Times New Roman"/>
                <a:cs typeface="Times New Roman"/>
              </a:rPr>
              <a:t>was to </a:t>
            </a:r>
            <a:r>
              <a:rPr dirty="0" sz="1450" spc="-5">
                <a:latin typeface="Times New Roman"/>
                <a:cs typeface="Times New Roman"/>
              </a:rPr>
              <a:t>be </a:t>
            </a:r>
            <a:r>
              <a:rPr dirty="0" sz="1450" spc="-10">
                <a:latin typeface="Times New Roman"/>
                <a:cs typeface="Times New Roman"/>
              </a:rPr>
              <a:t>branded once more, and </a:t>
            </a:r>
            <a:r>
              <a:rPr dirty="0" sz="1450" spc="-5">
                <a:latin typeface="Times New Roman"/>
                <a:cs typeface="Times New Roman"/>
              </a:rPr>
              <a:t>put </a:t>
            </a:r>
            <a:r>
              <a:rPr dirty="0" sz="1450" spc="-10">
                <a:latin typeface="Times New Roman"/>
                <a:cs typeface="Times New Roman"/>
              </a:rPr>
              <a:t>apart with my  fellows. It was about two in the afternoon </a:t>
            </a:r>
            <a:r>
              <a:rPr dirty="0" sz="1450" spc="-5">
                <a:latin typeface="Times New Roman"/>
                <a:cs typeface="Times New Roman"/>
              </a:rPr>
              <a:t>of </a:t>
            </a:r>
            <a:r>
              <a:rPr dirty="0" sz="1450" spc="-10">
                <a:latin typeface="Times New Roman"/>
                <a:cs typeface="Times New Roman"/>
              </a:rPr>
              <a:t>Friday that </a:t>
            </a:r>
            <a:r>
              <a:rPr dirty="0" sz="1450" spc="-5">
                <a:latin typeface="Times New Roman"/>
                <a:cs typeface="Times New Roman"/>
              </a:rPr>
              <a:t>I </a:t>
            </a:r>
            <a:r>
              <a:rPr dirty="0" sz="1450" spc="-10">
                <a:latin typeface="Times New Roman"/>
                <a:cs typeface="Times New Roman"/>
              </a:rPr>
              <a:t>found myself in  front </a:t>
            </a:r>
            <a:r>
              <a:rPr dirty="0" sz="1450" spc="-5">
                <a:latin typeface="Times New Roman"/>
                <a:cs typeface="Times New Roman"/>
              </a:rPr>
              <a:t>of </a:t>
            </a:r>
            <a:r>
              <a:rPr dirty="0" sz="1450" spc="-10">
                <a:latin typeface="Times New Roman"/>
                <a:cs typeface="Times New Roman"/>
              </a:rPr>
              <a:t>the Emigrant House, with more than </a:t>
            </a:r>
            <a:r>
              <a:rPr dirty="0" sz="1450" spc="-5">
                <a:latin typeface="Times New Roman"/>
                <a:cs typeface="Times New Roman"/>
              </a:rPr>
              <a:t>a </a:t>
            </a:r>
            <a:r>
              <a:rPr dirty="0" sz="1450" spc="-10">
                <a:latin typeface="Times New Roman"/>
                <a:cs typeface="Times New Roman"/>
              </a:rPr>
              <a:t>hundred others, to </a:t>
            </a:r>
            <a:r>
              <a:rPr dirty="0" sz="1450" spc="-5">
                <a:latin typeface="Times New Roman"/>
                <a:cs typeface="Times New Roman"/>
              </a:rPr>
              <a:t>be </a:t>
            </a:r>
            <a:r>
              <a:rPr dirty="0" sz="1450" spc="-10">
                <a:latin typeface="Times New Roman"/>
                <a:cs typeface="Times New Roman"/>
              </a:rPr>
              <a:t>sorted and  boxed for the </a:t>
            </a:r>
            <a:r>
              <a:rPr dirty="0" sz="1450" spc="-20">
                <a:latin typeface="Times New Roman"/>
                <a:cs typeface="Times New Roman"/>
              </a:rPr>
              <a:t>journey. </a:t>
            </a:r>
            <a:r>
              <a:rPr dirty="0" sz="1450" spc="-10">
                <a:latin typeface="Times New Roman"/>
                <a:cs typeface="Times New Roman"/>
              </a:rPr>
              <a:t>A white-haired official, with </a:t>
            </a:r>
            <a:r>
              <a:rPr dirty="0" sz="1450" spc="-5">
                <a:latin typeface="Times New Roman"/>
                <a:cs typeface="Times New Roman"/>
              </a:rPr>
              <a:t>a </a:t>
            </a:r>
            <a:r>
              <a:rPr dirty="0" sz="1450" spc="-10">
                <a:latin typeface="Times New Roman"/>
                <a:cs typeface="Times New Roman"/>
              </a:rPr>
              <a:t>stick under </a:t>
            </a:r>
            <a:r>
              <a:rPr dirty="0" sz="1450" spc="-5">
                <a:latin typeface="Times New Roman"/>
                <a:cs typeface="Times New Roman"/>
              </a:rPr>
              <a:t>one </a:t>
            </a:r>
            <a:r>
              <a:rPr dirty="0" sz="1450" spc="-10">
                <a:latin typeface="Times New Roman"/>
                <a:cs typeface="Times New Roman"/>
              </a:rPr>
              <a:t>arm, and  </a:t>
            </a:r>
            <a:r>
              <a:rPr dirty="0" sz="1450" spc="-5">
                <a:latin typeface="Times New Roman"/>
                <a:cs typeface="Times New Roman"/>
              </a:rPr>
              <a:t>a </a:t>
            </a:r>
            <a:r>
              <a:rPr dirty="0" sz="1450" spc="-10">
                <a:latin typeface="Times New Roman"/>
                <a:cs typeface="Times New Roman"/>
              </a:rPr>
              <a:t>list in the other hand, stood apart in front </a:t>
            </a:r>
            <a:r>
              <a:rPr dirty="0" sz="1450" spc="-5">
                <a:latin typeface="Times New Roman"/>
                <a:cs typeface="Times New Roman"/>
              </a:rPr>
              <a:t>of </a:t>
            </a:r>
            <a:r>
              <a:rPr dirty="0" sz="1450" spc="-10">
                <a:latin typeface="Times New Roman"/>
                <a:cs typeface="Times New Roman"/>
              </a:rPr>
              <a:t>us, and called name after name  in the tone </a:t>
            </a:r>
            <a:r>
              <a:rPr dirty="0" sz="1450" spc="-5">
                <a:latin typeface="Times New Roman"/>
                <a:cs typeface="Times New Roman"/>
              </a:rPr>
              <a:t>of a </a:t>
            </a:r>
            <a:r>
              <a:rPr dirty="0" sz="1450" spc="-10">
                <a:latin typeface="Times New Roman"/>
                <a:cs typeface="Times New Roman"/>
              </a:rPr>
              <a:t>command. At each name </a:t>
            </a:r>
            <a:r>
              <a:rPr dirty="0" sz="1450" spc="-5">
                <a:latin typeface="Times New Roman"/>
                <a:cs typeface="Times New Roman"/>
              </a:rPr>
              <a:t>you </a:t>
            </a:r>
            <a:r>
              <a:rPr dirty="0" sz="1450" spc="-10">
                <a:latin typeface="Times New Roman"/>
                <a:cs typeface="Times New Roman"/>
              </a:rPr>
              <a:t>would see </a:t>
            </a:r>
            <a:r>
              <a:rPr dirty="0" sz="1450" spc="-5">
                <a:latin typeface="Times New Roman"/>
                <a:cs typeface="Times New Roman"/>
              </a:rPr>
              <a:t>a </a:t>
            </a:r>
            <a:r>
              <a:rPr dirty="0" sz="1450" spc="-10">
                <a:latin typeface="Times New Roman"/>
                <a:cs typeface="Times New Roman"/>
              </a:rPr>
              <a:t>family gather </a:t>
            </a:r>
            <a:r>
              <a:rPr dirty="0" sz="1450" spc="-5">
                <a:latin typeface="Times New Roman"/>
                <a:cs typeface="Times New Roman"/>
              </a:rPr>
              <a:t>up </a:t>
            </a:r>
            <a:r>
              <a:rPr dirty="0" sz="1450" spc="-10">
                <a:latin typeface="Times New Roman"/>
                <a:cs typeface="Times New Roman"/>
              </a:rPr>
              <a:t>its  brats and bundles and run for the hindmost </a:t>
            </a:r>
            <a:r>
              <a:rPr dirty="0" sz="1450" spc="-5">
                <a:latin typeface="Times New Roman"/>
                <a:cs typeface="Times New Roman"/>
              </a:rPr>
              <a:t>of </a:t>
            </a:r>
            <a:r>
              <a:rPr dirty="0" sz="1450" spc="-10">
                <a:latin typeface="Times New Roman"/>
                <a:cs typeface="Times New Roman"/>
              </a:rPr>
              <a:t>the three cars that stood  awaiting us, and </a:t>
            </a:r>
            <a:r>
              <a:rPr dirty="0" sz="1450" spc="-5">
                <a:latin typeface="Times New Roman"/>
                <a:cs typeface="Times New Roman"/>
              </a:rPr>
              <a:t>I </a:t>
            </a:r>
            <a:r>
              <a:rPr dirty="0" sz="1450" spc="-10">
                <a:latin typeface="Times New Roman"/>
                <a:cs typeface="Times New Roman"/>
              </a:rPr>
              <a:t>soon concluded that this was to </a:t>
            </a:r>
            <a:r>
              <a:rPr dirty="0" sz="1450" spc="-5">
                <a:latin typeface="Times New Roman"/>
                <a:cs typeface="Times New Roman"/>
              </a:rPr>
              <a:t>be </a:t>
            </a:r>
            <a:r>
              <a:rPr dirty="0" sz="1450" spc="-10">
                <a:latin typeface="Times New Roman"/>
                <a:cs typeface="Times New Roman"/>
              </a:rPr>
              <a:t>set apart for the women  and children. The second </a:t>
            </a:r>
            <a:r>
              <a:rPr dirty="0" sz="1450" spc="-5">
                <a:latin typeface="Times New Roman"/>
                <a:cs typeface="Times New Roman"/>
              </a:rPr>
              <a:t>or </a:t>
            </a:r>
            <a:r>
              <a:rPr dirty="0" sz="1450" spc="-10">
                <a:latin typeface="Times New Roman"/>
                <a:cs typeface="Times New Roman"/>
              </a:rPr>
              <a:t>central </a:t>
            </a:r>
            <a:r>
              <a:rPr dirty="0" sz="1450" spc="-25">
                <a:latin typeface="Times New Roman"/>
                <a:cs typeface="Times New Roman"/>
              </a:rPr>
              <a:t>car, </a:t>
            </a:r>
            <a:r>
              <a:rPr dirty="0" sz="1450" spc="-10">
                <a:latin typeface="Times New Roman"/>
                <a:cs typeface="Times New Roman"/>
              </a:rPr>
              <a:t>it turned </a:t>
            </a:r>
            <a:r>
              <a:rPr dirty="0" sz="1450" spc="-5">
                <a:latin typeface="Times New Roman"/>
                <a:cs typeface="Times New Roman"/>
              </a:rPr>
              <a:t>out, </a:t>
            </a:r>
            <a:r>
              <a:rPr dirty="0" sz="1450" spc="-10">
                <a:latin typeface="Times New Roman"/>
                <a:cs typeface="Times New Roman"/>
              </a:rPr>
              <a:t>was devoted to men  travelling alone, and the third to the Chinese. The </a:t>
            </a:r>
            <a:r>
              <a:rPr dirty="0" sz="1450" spc="-15">
                <a:latin typeface="Times New Roman"/>
                <a:cs typeface="Times New Roman"/>
              </a:rPr>
              <a:t>official </a:t>
            </a:r>
            <a:r>
              <a:rPr dirty="0" sz="1450" spc="-10">
                <a:latin typeface="Times New Roman"/>
                <a:cs typeface="Times New Roman"/>
              </a:rPr>
              <a:t>was easily moved to  anger at the least delay; </a:t>
            </a:r>
            <a:r>
              <a:rPr dirty="0" sz="1450" spc="-5">
                <a:latin typeface="Times New Roman"/>
                <a:cs typeface="Times New Roman"/>
              </a:rPr>
              <a:t>but </a:t>
            </a:r>
            <a:r>
              <a:rPr dirty="0" sz="1450" spc="-10">
                <a:latin typeface="Times New Roman"/>
                <a:cs typeface="Times New Roman"/>
              </a:rPr>
              <a:t>the emigrants were both quick at answering their  names, and speedy in getting themselves and their </a:t>
            </a:r>
            <a:r>
              <a:rPr dirty="0" sz="1450" spc="-15">
                <a:latin typeface="Times New Roman"/>
                <a:cs typeface="Times New Roman"/>
              </a:rPr>
              <a:t>effects </a:t>
            </a:r>
            <a:r>
              <a:rPr dirty="0" sz="1450" spc="-5">
                <a:latin typeface="Times New Roman"/>
                <a:cs typeface="Times New Roman"/>
              </a:rPr>
              <a:t>on</a:t>
            </a:r>
            <a:r>
              <a:rPr dirty="0" sz="1450" spc="70">
                <a:latin typeface="Times New Roman"/>
                <a:cs typeface="Times New Roman"/>
              </a:rPr>
              <a:t> </a:t>
            </a:r>
            <a:r>
              <a:rPr dirty="0" sz="1450" spc="-10">
                <a:latin typeface="Times New Roman"/>
                <a:cs typeface="Times New Roman"/>
              </a:rPr>
              <a:t>board.</a:t>
            </a:r>
            <a:endParaRPr sz="1450">
              <a:latin typeface="Times New Roman"/>
              <a:cs typeface="Times New Roman"/>
            </a:endParaRPr>
          </a:p>
          <a:p>
            <a:pPr marL="12700">
              <a:lnSpc>
                <a:spcPct val="100000"/>
              </a:lnSpc>
              <a:spcBef>
                <a:spcPts val="490"/>
              </a:spcBef>
            </a:pPr>
            <a:r>
              <a:rPr dirty="0" sz="1450" spc="-10">
                <a:latin typeface="Times New Roman"/>
                <a:cs typeface="Times New Roman"/>
              </a:rPr>
              <a:t>The families once housed, we men carried the second car without</a:t>
            </a:r>
            <a:r>
              <a:rPr dirty="0" sz="1450" spc="100">
                <a:latin typeface="Times New Roman"/>
                <a:cs typeface="Times New Roman"/>
              </a:rPr>
              <a:t> </a:t>
            </a:r>
            <a:r>
              <a:rPr dirty="0" sz="1450" spc="-10">
                <a:latin typeface="Times New Roman"/>
                <a:cs typeface="Times New Roman"/>
              </a:rPr>
              <a:t>ceremony</a:t>
            </a:r>
            <a:endParaRPr sz="1450">
              <a:latin typeface="Times New Roman"/>
              <a:cs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useful, and if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go on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begun, </a:t>
            </a:r>
            <a:r>
              <a:rPr dirty="0" sz="1450" spc="-10">
                <a:latin typeface="Times New Roman"/>
                <a:cs typeface="Times New Roman"/>
              </a:rPr>
              <a:t>and turn at last into the critic,  </a:t>
            </a:r>
            <a:r>
              <a:rPr dirty="0" sz="1450" spc="-5">
                <a:latin typeface="Times New Roman"/>
                <a:cs typeface="Times New Roman"/>
              </a:rPr>
              <a:t>he </a:t>
            </a:r>
            <a:r>
              <a:rPr dirty="0" sz="1450" spc="-10">
                <a:latin typeface="Times New Roman"/>
                <a:cs typeface="Times New Roman"/>
              </a:rPr>
              <a:t>will have learned to use the necessary tools. Lastly we come to those  vocations which are at once decisive and precise; to the men who are born  with the love </a:t>
            </a:r>
            <a:r>
              <a:rPr dirty="0" sz="1450" spc="-5">
                <a:latin typeface="Times New Roman"/>
                <a:cs typeface="Times New Roman"/>
              </a:rPr>
              <a:t>of </a:t>
            </a:r>
            <a:r>
              <a:rPr dirty="0" sz="1450" spc="-10">
                <a:latin typeface="Times New Roman"/>
                <a:cs typeface="Times New Roman"/>
              </a:rPr>
              <a:t>pigments, the passion </a:t>
            </a:r>
            <a:r>
              <a:rPr dirty="0" sz="1450" spc="-5">
                <a:latin typeface="Times New Roman"/>
                <a:cs typeface="Times New Roman"/>
              </a:rPr>
              <a:t>of </a:t>
            </a:r>
            <a:r>
              <a:rPr dirty="0" sz="1450" spc="-10">
                <a:latin typeface="Times New Roman"/>
                <a:cs typeface="Times New Roman"/>
              </a:rPr>
              <a:t>drawing, the gift </a:t>
            </a:r>
            <a:r>
              <a:rPr dirty="0" sz="1450" spc="-5">
                <a:latin typeface="Times New Roman"/>
                <a:cs typeface="Times New Roman"/>
              </a:rPr>
              <a:t>of </a:t>
            </a:r>
            <a:r>
              <a:rPr dirty="0" sz="1450" spc="-10">
                <a:latin typeface="Times New Roman"/>
                <a:cs typeface="Times New Roman"/>
              </a:rPr>
              <a:t>music, </a:t>
            </a:r>
            <a:r>
              <a:rPr dirty="0" sz="1450" spc="-5">
                <a:latin typeface="Times New Roman"/>
                <a:cs typeface="Times New Roman"/>
              </a:rPr>
              <a:t>or </a:t>
            </a:r>
            <a:r>
              <a:rPr dirty="0" sz="1450" spc="-10">
                <a:latin typeface="Times New Roman"/>
                <a:cs typeface="Times New Roman"/>
              </a:rPr>
              <a:t>the  impulse to create with words, just as other and perhaps the same men are born  with the love </a:t>
            </a:r>
            <a:r>
              <a:rPr dirty="0" sz="1450" spc="-5">
                <a:latin typeface="Times New Roman"/>
                <a:cs typeface="Times New Roman"/>
              </a:rPr>
              <a:t>of </a:t>
            </a:r>
            <a:r>
              <a:rPr dirty="0" sz="1450" spc="-10">
                <a:latin typeface="Times New Roman"/>
                <a:cs typeface="Times New Roman"/>
              </a:rPr>
              <a:t>hunting, </a:t>
            </a:r>
            <a:r>
              <a:rPr dirty="0" sz="1450" spc="-5">
                <a:latin typeface="Times New Roman"/>
                <a:cs typeface="Times New Roman"/>
              </a:rPr>
              <a:t>or </a:t>
            </a:r>
            <a:r>
              <a:rPr dirty="0" sz="1450" spc="-10">
                <a:latin typeface="Times New Roman"/>
                <a:cs typeface="Times New Roman"/>
              </a:rPr>
              <a:t>the sea, </a:t>
            </a:r>
            <a:r>
              <a:rPr dirty="0" sz="1450" spc="-5">
                <a:latin typeface="Times New Roman"/>
                <a:cs typeface="Times New Roman"/>
              </a:rPr>
              <a:t>or </a:t>
            </a:r>
            <a:r>
              <a:rPr dirty="0" sz="1450" spc="-10">
                <a:latin typeface="Times New Roman"/>
                <a:cs typeface="Times New Roman"/>
              </a:rPr>
              <a:t>horses, </a:t>
            </a:r>
            <a:r>
              <a:rPr dirty="0" sz="1450" spc="-5">
                <a:latin typeface="Times New Roman"/>
                <a:cs typeface="Times New Roman"/>
              </a:rPr>
              <a:t>or </a:t>
            </a:r>
            <a:r>
              <a:rPr dirty="0" sz="1450" spc="-10">
                <a:latin typeface="Times New Roman"/>
                <a:cs typeface="Times New Roman"/>
              </a:rPr>
              <a:t>the turning-lathe. These are  predestined; if </a:t>
            </a:r>
            <a:r>
              <a:rPr dirty="0" sz="1450" spc="-5">
                <a:latin typeface="Times New Roman"/>
                <a:cs typeface="Times New Roman"/>
              </a:rPr>
              <a:t>a </a:t>
            </a:r>
            <a:r>
              <a:rPr dirty="0" sz="1450" spc="-10">
                <a:latin typeface="Times New Roman"/>
                <a:cs typeface="Times New Roman"/>
              </a:rPr>
              <a:t>man love the labour </a:t>
            </a:r>
            <a:r>
              <a:rPr dirty="0" sz="1450" spc="-5">
                <a:latin typeface="Times New Roman"/>
                <a:cs typeface="Times New Roman"/>
              </a:rPr>
              <a:t>of </a:t>
            </a:r>
            <a:r>
              <a:rPr dirty="0" sz="1450" spc="-10">
                <a:latin typeface="Times New Roman"/>
                <a:cs typeface="Times New Roman"/>
              </a:rPr>
              <a:t>any trade, apart from any question </a:t>
            </a:r>
            <a:r>
              <a:rPr dirty="0" sz="1450" spc="-5">
                <a:latin typeface="Times New Roman"/>
                <a:cs typeface="Times New Roman"/>
              </a:rPr>
              <a:t>of  </a:t>
            </a:r>
            <a:r>
              <a:rPr dirty="0" sz="1450" spc="-10">
                <a:latin typeface="Times New Roman"/>
                <a:cs typeface="Times New Roman"/>
              </a:rPr>
              <a:t>success </a:t>
            </a:r>
            <a:r>
              <a:rPr dirty="0" sz="1450" spc="-5">
                <a:latin typeface="Times New Roman"/>
                <a:cs typeface="Times New Roman"/>
              </a:rPr>
              <a:t>or </a:t>
            </a:r>
            <a:r>
              <a:rPr dirty="0" sz="1450" spc="-10">
                <a:latin typeface="Times New Roman"/>
                <a:cs typeface="Times New Roman"/>
              </a:rPr>
              <a:t>fame, the </a:t>
            </a:r>
            <a:r>
              <a:rPr dirty="0" sz="1450" spc="-5">
                <a:latin typeface="Times New Roman"/>
                <a:cs typeface="Times New Roman"/>
              </a:rPr>
              <a:t>gods </a:t>
            </a:r>
            <a:r>
              <a:rPr dirty="0" sz="1450" spc="-10">
                <a:latin typeface="Times New Roman"/>
                <a:cs typeface="Times New Roman"/>
              </a:rPr>
              <a:t>have called him. He may have the general vocation  </a:t>
            </a:r>
            <a:r>
              <a:rPr dirty="0" sz="1450" spc="-5">
                <a:latin typeface="Times New Roman"/>
                <a:cs typeface="Times New Roman"/>
              </a:rPr>
              <a:t>too: he </a:t>
            </a:r>
            <a:r>
              <a:rPr dirty="0" sz="1450" spc="-10">
                <a:latin typeface="Times New Roman"/>
                <a:cs typeface="Times New Roman"/>
              </a:rPr>
              <a:t>may have </a:t>
            </a:r>
            <a:r>
              <a:rPr dirty="0" sz="1450" spc="-5">
                <a:latin typeface="Times New Roman"/>
                <a:cs typeface="Times New Roman"/>
              </a:rPr>
              <a:t>a </a:t>
            </a:r>
            <a:r>
              <a:rPr dirty="0" sz="1450" spc="-10">
                <a:latin typeface="Times New Roman"/>
                <a:cs typeface="Times New Roman"/>
              </a:rPr>
              <a:t>taste for all the arts, and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he </a:t>
            </a:r>
            <a:r>
              <a:rPr dirty="0" sz="1450" spc="-10">
                <a:latin typeface="Times New Roman"/>
                <a:cs typeface="Times New Roman"/>
              </a:rPr>
              <a:t>often has; </a:t>
            </a:r>
            <a:r>
              <a:rPr dirty="0" sz="1450" spc="-5">
                <a:latin typeface="Times New Roman"/>
                <a:cs typeface="Times New Roman"/>
              </a:rPr>
              <a:t>but </a:t>
            </a:r>
            <a:r>
              <a:rPr dirty="0" sz="1450" spc="-10">
                <a:latin typeface="Times New Roman"/>
                <a:cs typeface="Times New Roman"/>
              </a:rPr>
              <a:t>the mark  </a:t>
            </a:r>
            <a:r>
              <a:rPr dirty="0" sz="1450" spc="-5">
                <a:latin typeface="Times New Roman"/>
                <a:cs typeface="Times New Roman"/>
              </a:rPr>
              <a:t>of </a:t>
            </a:r>
            <a:r>
              <a:rPr dirty="0" sz="1450" spc="-10">
                <a:latin typeface="Times New Roman"/>
                <a:cs typeface="Times New Roman"/>
              </a:rPr>
              <a:t>his calling is this laborious partiality for one, this inextinguishable zest in its  technical successes, and (perhaps above all) </a:t>
            </a:r>
            <a:r>
              <a:rPr dirty="0" sz="1450" spc="-5">
                <a:latin typeface="Times New Roman"/>
                <a:cs typeface="Times New Roman"/>
              </a:rPr>
              <a:t>a </a:t>
            </a:r>
            <a:r>
              <a:rPr dirty="0" sz="1450" spc="-10">
                <a:latin typeface="Times New Roman"/>
                <a:cs typeface="Times New Roman"/>
              </a:rPr>
              <a:t>certain candour </a:t>
            </a:r>
            <a:r>
              <a:rPr dirty="0" sz="1450" spc="-5">
                <a:latin typeface="Times New Roman"/>
                <a:cs typeface="Times New Roman"/>
              </a:rPr>
              <a:t>of </a:t>
            </a:r>
            <a:r>
              <a:rPr dirty="0" sz="1450" spc="-10">
                <a:latin typeface="Times New Roman"/>
                <a:cs typeface="Times New Roman"/>
              </a:rPr>
              <a:t>mind to take  his very trifling enterprise with </a:t>
            </a:r>
            <a:r>
              <a:rPr dirty="0" sz="1450" spc="-5">
                <a:latin typeface="Times New Roman"/>
                <a:cs typeface="Times New Roman"/>
              </a:rPr>
              <a:t>a </a:t>
            </a:r>
            <a:r>
              <a:rPr dirty="0" sz="1450" spc="-10">
                <a:latin typeface="Times New Roman"/>
                <a:cs typeface="Times New Roman"/>
              </a:rPr>
              <a:t>gravity that would befit the cares </a:t>
            </a:r>
            <a:r>
              <a:rPr dirty="0" sz="1450" spc="-5">
                <a:latin typeface="Times New Roman"/>
                <a:cs typeface="Times New Roman"/>
              </a:rPr>
              <a:t>of </a:t>
            </a:r>
            <a:r>
              <a:rPr dirty="0" sz="1450" spc="-10">
                <a:latin typeface="Times New Roman"/>
                <a:cs typeface="Times New Roman"/>
              </a:rPr>
              <a:t>empire,  and to think the smallest improvement worth accomplishing at any expense </a:t>
            </a:r>
            <a:r>
              <a:rPr dirty="0" sz="1450" spc="-5">
                <a:latin typeface="Times New Roman"/>
                <a:cs typeface="Times New Roman"/>
              </a:rPr>
              <a:t>of  </a:t>
            </a:r>
            <a:r>
              <a:rPr dirty="0" sz="1450" spc="-10">
                <a:latin typeface="Times New Roman"/>
                <a:cs typeface="Times New Roman"/>
              </a:rPr>
              <a:t>time and </a:t>
            </a:r>
            <a:r>
              <a:rPr dirty="0" sz="1450" spc="-20">
                <a:latin typeface="Times New Roman"/>
                <a:cs typeface="Times New Roman"/>
              </a:rPr>
              <a:t>industry. </a:t>
            </a:r>
            <a:r>
              <a:rPr dirty="0" sz="1450" spc="-10">
                <a:latin typeface="Times New Roman"/>
                <a:cs typeface="Times New Roman"/>
              </a:rPr>
              <a:t>The </a:t>
            </a:r>
            <a:r>
              <a:rPr dirty="0" sz="1450" spc="-5">
                <a:latin typeface="Times New Roman"/>
                <a:cs typeface="Times New Roman"/>
              </a:rPr>
              <a:t>book, </a:t>
            </a:r>
            <a:r>
              <a:rPr dirty="0" sz="1450" spc="-10">
                <a:latin typeface="Times New Roman"/>
                <a:cs typeface="Times New Roman"/>
              </a:rPr>
              <a:t>the statue, the sonata, must </a:t>
            </a:r>
            <a:r>
              <a:rPr dirty="0" sz="1450" spc="-5">
                <a:latin typeface="Times New Roman"/>
                <a:cs typeface="Times New Roman"/>
              </a:rPr>
              <a:t>be gone upon </a:t>
            </a:r>
            <a:r>
              <a:rPr dirty="0" sz="1450" spc="-10">
                <a:latin typeface="Times New Roman"/>
                <a:cs typeface="Times New Roman"/>
              </a:rPr>
              <a:t>with  the unreasoning </a:t>
            </a:r>
            <a:r>
              <a:rPr dirty="0" sz="1450" spc="-5">
                <a:latin typeface="Times New Roman"/>
                <a:cs typeface="Times New Roman"/>
              </a:rPr>
              <a:t>good </a:t>
            </a:r>
            <a:r>
              <a:rPr dirty="0" sz="1450" spc="-10">
                <a:latin typeface="Times New Roman"/>
                <a:cs typeface="Times New Roman"/>
              </a:rPr>
              <a:t>faith and the unflagging spirit </a:t>
            </a:r>
            <a:r>
              <a:rPr dirty="0" sz="1450" spc="-5">
                <a:latin typeface="Times New Roman"/>
                <a:cs typeface="Times New Roman"/>
              </a:rPr>
              <a:t>of </a:t>
            </a:r>
            <a:r>
              <a:rPr dirty="0" sz="1450" spc="-10">
                <a:latin typeface="Times New Roman"/>
                <a:cs typeface="Times New Roman"/>
              </a:rPr>
              <a:t>children at their </a:t>
            </a:r>
            <a:r>
              <a:rPr dirty="0" sz="1450" spc="-25">
                <a:latin typeface="Times New Roman"/>
                <a:cs typeface="Times New Roman"/>
              </a:rPr>
              <a:t>play. </a:t>
            </a:r>
            <a:r>
              <a:rPr dirty="0" sz="1450" spc="-10">
                <a:latin typeface="Times New Roman"/>
                <a:cs typeface="Times New Roman"/>
              </a:rPr>
              <a:t>Is  it worth doing?—when it shall have occurred to any artist to ask himself that  question, it is implicitly answered in the negative. It does </a:t>
            </a:r>
            <a:r>
              <a:rPr dirty="0" sz="1450" spc="-5">
                <a:latin typeface="Times New Roman"/>
                <a:cs typeface="Times New Roman"/>
              </a:rPr>
              <a:t>not </a:t>
            </a:r>
            <a:r>
              <a:rPr dirty="0" sz="1450" spc="-10">
                <a:latin typeface="Times New Roman"/>
                <a:cs typeface="Times New Roman"/>
              </a:rPr>
              <a:t>occur to the child  as </a:t>
            </a:r>
            <a:r>
              <a:rPr dirty="0" sz="1450" spc="-5">
                <a:latin typeface="Times New Roman"/>
                <a:cs typeface="Times New Roman"/>
              </a:rPr>
              <a:t>he </a:t>
            </a:r>
            <a:r>
              <a:rPr dirty="0" sz="1450" spc="-10">
                <a:latin typeface="Times New Roman"/>
                <a:cs typeface="Times New Roman"/>
              </a:rPr>
              <a:t>plays at being </a:t>
            </a:r>
            <a:r>
              <a:rPr dirty="0" sz="1450" spc="-5">
                <a:latin typeface="Times New Roman"/>
                <a:cs typeface="Times New Roman"/>
              </a:rPr>
              <a:t>a </a:t>
            </a:r>
            <a:r>
              <a:rPr dirty="0" sz="1450" spc="-10">
                <a:latin typeface="Times New Roman"/>
                <a:cs typeface="Times New Roman"/>
              </a:rPr>
              <a:t>pirate </a:t>
            </a:r>
            <a:r>
              <a:rPr dirty="0" sz="1450" spc="-5">
                <a:latin typeface="Times New Roman"/>
                <a:cs typeface="Times New Roman"/>
              </a:rPr>
              <a:t>on </a:t>
            </a:r>
            <a:r>
              <a:rPr dirty="0" sz="1450" spc="-10">
                <a:latin typeface="Times New Roman"/>
                <a:cs typeface="Times New Roman"/>
              </a:rPr>
              <a:t>the dining-room sofa, </a:t>
            </a:r>
            <a:r>
              <a:rPr dirty="0" sz="1450" spc="-5">
                <a:latin typeface="Times New Roman"/>
                <a:cs typeface="Times New Roman"/>
              </a:rPr>
              <a:t>nor </a:t>
            </a:r>
            <a:r>
              <a:rPr dirty="0" sz="1450" spc="-10">
                <a:latin typeface="Times New Roman"/>
                <a:cs typeface="Times New Roman"/>
              </a:rPr>
              <a:t>to the hunter as </a:t>
            </a:r>
            <a:r>
              <a:rPr dirty="0" sz="1450" spc="-5">
                <a:latin typeface="Times New Roman"/>
                <a:cs typeface="Times New Roman"/>
              </a:rPr>
              <a:t>he  </a:t>
            </a:r>
            <a:r>
              <a:rPr dirty="0" sz="1450" spc="-10">
                <a:latin typeface="Times New Roman"/>
                <a:cs typeface="Times New Roman"/>
              </a:rPr>
              <a:t>pursues his quarry; and the candour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and the ardour </a:t>
            </a:r>
            <a:r>
              <a:rPr dirty="0" sz="1450" spc="-5">
                <a:latin typeface="Times New Roman"/>
                <a:cs typeface="Times New Roman"/>
              </a:rPr>
              <a:t>of </a:t>
            </a:r>
            <a:r>
              <a:rPr dirty="0" sz="1450" spc="-10">
                <a:latin typeface="Times New Roman"/>
                <a:cs typeface="Times New Roman"/>
              </a:rPr>
              <a:t>the other  should </a:t>
            </a:r>
            <a:r>
              <a:rPr dirty="0" sz="1450" spc="-5">
                <a:latin typeface="Times New Roman"/>
                <a:cs typeface="Times New Roman"/>
              </a:rPr>
              <a:t>be </a:t>
            </a:r>
            <a:r>
              <a:rPr dirty="0" sz="1450" spc="-10">
                <a:latin typeface="Times New Roman"/>
                <a:cs typeface="Times New Roman"/>
              </a:rPr>
              <a:t>united in the bosom </a:t>
            </a:r>
            <a:r>
              <a:rPr dirty="0" sz="1450" spc="-5">
                <a:latin typeface="Times New Roman"/>
                <a:cs typeface="Times New Roman"/>
              </a:rPr>
              <a:t>of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artist.</a:t>
            </a:r>
            <a:endParaRPr sz="1450">
              <a:latin typeface="Times New Roman"/>
              <a:cs typeface="Times New Roman"/>
            </a:endParaRPr>
          </a:p>
          <a:p>
            <a:pPr algn="just" marL="12700" marR="5715">
              <a:lnSpc>
                <a:spcPts val="1730"/>
              </a:lnSpc>
              <a:spcBef>
                <a:spcPts val="545"/>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recognise in yourself some such decisive taste, there is </a:t>
            </a:r>
            <a:r>
              <a:rPr dirty="0" sz="1450" spc="-5">
                <a:latin typeface="Times New Roman"/>
                <a:cs typeface="Times New Roman"/>
              </a:rPr>
              <a:t>no </a:t>
            </a:r>
            <a:r>
              <a:rPr dirty="0" sz="1450" spc="-10">
                <a:latin typeface="Times New Roman"/>
                <a:cs typeface="Times New Roman"/>
              </a:rPr>
              <a:t>room for  hesitation: follow </a:t>
            </a:r>
            <a:r>
              <a:rPr dirty="0" sz="1450" spc="-5">
                <a:latin typeface="Times New Roman"/>
                <a:cs typeface="Times New Roman"/>
              </a:rPr>
              <a:t>your </a:t>
            </a:r>
            <a:r>
              <a:rPr dirty="0" sz="1450" spc="-10">
                <a:latin typeface="Times New Roman"/>
                <a:cs typeface="Times New Roman"/>
              </a:rPr>
              <a:t>bent. And observe (lest </a:t>
            </a:r>
            <a:r>
              <a:rPr dirty="0" sz="1450" spc="-5">
                <a:latin typeface="Times New Roman"/>
                <a:cs typeface="Times New Roman"/>
              </a:rPr>
              <a:t>I </a:t>
            </a:r>
            <a:r>
              <a:rPr dirty="0" sz="1450" spc="-10">
                <a:latin typeface="Times New Roman"/>
                <a:cs typeface="Times New Roman"/>
              </a:rPr>
              <a:t>should too much discourage  </a:t>
            </a:r>
            <a:r>
              <a:rPr dirty="0" sz="1450" spc="-5">
                <a:latin typeface="Times New Roman"/>
                <a:cs typeface="Times New Roman"/>
              </a:rPr>
              <a:t>you) </a:t>
            </a:r>
            <a:r>
              <a:rPr dirty="0" sz="1450" spc="-10">
                <a:latin typeface="Times New Roman"/>
                <a:cs typeface="Times New Roman"/>
              </a:rPr>
              <a:t>that the disposition does </a:t>
            </a:r>
            <a:r>
              <a:rPr dirty="0" sz="1450" spc="-5">
                <a:latin typeface="Times New Roman"/>
                <a:cs typeface="Times New Roman"/>
              </a:rPr>
              <a:t>not </a:t>
            </a:r>
            <a:r>
              <a:rPr dirty="0" sz="1450" spc="-10">
                <a:latin typeface="Times New Roman"/>
                <a:cs typeface="Times New Roman"/>
              </a:rPr>
              <a:t>usually burn so brightly at the first, </a:t>
            </a:r>
            <a:r>
              <a:rPr dirty="0" sz="1450" spc="-5">
                <a:latin typeface="Times New Roman"/>
                <a:cs typeface="Times New Roman"/>
              </a:rPr>
              <a:t>or </a:t>
            </a:r>
            <a:r>
              <a:rPr dirty="0" sz="1450" spc="-10">
                <a:latin typeface="Times New Roman"/>
                <a:cs typeface="Times New Roman"/>
              </a:rPr>
              <a:t>rather  </a:t>
            </a:r>
            <a:r>
              <a:rPr dirty="0" sz="1450" spc="-5">
                <a:latin typeface="Times New Roman"/>
                <a:cs typeface="Times New Roman"/>
              </a:rPr>
              <a:t>not </a:t>
            </a:r>
            <a:r>
              <a:rPr dirty="0" sz="1450" spc="-10">
                <a:latin typeface="Times New Roman"/>
                <a:cs typeface="Times New Roman"/>
              </a:rPr>
              <a:t>so </a:t>
            </a:r>
            <a:r>
              <a:rPr dirty="0" sz="1450" spc="-15">
                <a:latin typeface="Times New Roman"/>
                <a:cs typeface="Times New Roman"/>
              </a:rPr>
              <a:t>constantly. </a:t>
            </a:r>
            <a:r>
              <a:rPr dirty="0" sz="1450" spc="-10">
                <a:latin typeface="Times New Roman"/>
                <a:cs typeface="Times New Roman"/>
              </a:rPr>
              <a:t>Habit and practice sharpen gifts; the necessity </a:t>
            </a:r>
            <a:r>
              <a:rPr dirty="0" sz="1450" spc="-5">
                <a:latin typeface="Times New Roman"/>
                <a:cs typeface="Times New Roman"/>
              </a:rPr>
              <a:t>of </a:t>
            </a:r>
            <a:r>
              <a:rPr dirty="0" sz="1450" spc="-10">
                <a:latin typeface="Times New Roman"/>
                <a:cs typeface="Times New Roman"/>
              </a:rPr>
              <a:t>toil grows  less disgusting, grows even welcome, in the course </a:t>
            </a:r>
            <a:r>
              <a:rPr dirty="0" sz="1450" spc="-5">
                <a:latin typeface="Times New Roman"/>
                <a:cs typeface="Times New Roman"/>
              </a:rPr>
              <a:t>of </a:t>
            </a:r>
            <a:r>
              <a:rPr dirty="0" sz="1450" spc="-10">
                <a:latin typeface="Times New Roman"/>
                <a:cs typeface="Times New Roman"/>
              </a:rPr>
              <a:t>years; </a:t>
            </a:r>
            <a:r>
              <a:rPr dirty="0" sz="1450" spc="-5">
                <a:latin typeface="Times New Roman"/>
                <a:cs typeface="Times New Roman"/>
              </a:rPr>
              <a:t>a </a:t>
            </a:r>
            <a:r>
              <a:rPr dirty="0" sz="1450" spc="-10">
                <a:latin typeface="Times New Roman"/>
                <a:cs typeface="Times New Roman"/>
              </a:rPr>
              <a:t>small taste (if it  </a:t>
            </a:r>
            <a:r>
              <a:rPr dirty="0" sz="1450" spc="-5">
                <a:latin typeface="Times New Roman"/>
                <a:cs typeface="Times New Roman"/>
              </a:rPr>
              <a:t>be </a:t>
            </a:r>
            <a:r>
              <a:rPr dirty="0" sz="1450" spc="-10">
                <a:latin typeface="Times New Roman"/>
                <a:cs typeface="Times New Roman"/>
              </a:rPr>
              <a:t>only genuine) waxes with indulgence into an exclusive passion. Enough,  just </a:t>
            </a:r>
            <a:r>
              <a:rPr dirty="0" sz="1450" spc="-30">
                <a:latin typeface="Times New Roman"/>
                <a:cs typeface="Times New Roman"/>
              </a:rPr>
              <a:t>now,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can look back over </a:t>
            </a:r>
            <a:r>
              <a:rPr dirty="0" sz="1450" spc="-5">
                <a:latin typeface="Times New Roman"/>
                <a:cs typeface="Times New Roman"/>
              </a:rPr>
              <a:t>a </a:t>
            </a:r>
            <a:r>
              <a:rPr dirty="0" sz="1450" spc="-10">
                <a:latin typeface="Times New Roman"/>
                <a:cs typeface="Times New Roman"/>
              </a:rPr>
              <a:t>fair interval, and see that </a:t>
            </a:r>
            <a:r>
              <a:rPr dirty="0" sz="1450" spc="-5">
                <a:latin typeface="Times New Roman"/>
                <a:cs typeface="Times New Roman"/>
              </a:rPr>
              <a:t>your </a:t>
            </a:r>
            <a:r>
              <a:rPr dirty="0" sz="1450" spc="-10">
                <a:latin typeface="Times New Roman"/>
                <a:cs typeface="Times New Roman"/>
              </a:rPr>
              <a:t>chosen art  has </a:t>
            </a:r>
            <a:r>
              <a:rPr dirty="0" sz="1450" spc="-5">
                <a:latin typeface="Times New Roman"/>
                <a:cs typeface="Times New Roman"/>
              </a:rPr>
              <a:t>a </a:t>
            </a:r>
            <a:r>
              <a:rPr dirty="0" sz="1450" spc="-10">
                <a:latin typeface="Times New Roman"/>
                <a:cs typeface="Times New Roman"/>
              </a:rPr>
              <a:t>little more than held its own among the thronging interests </a:t>
            </a:r>
            <a:r>
              <a:rPr dirty="0" sz="1450" spc="-5">
                <a:latin typeface="Times New Roman"/>
                <a:cs typeface="Times New Roman"/>
              </a:rPr>
              <a:t>of youth.  </a:t>
            </a:r>
            <a:r>
              <a:rPr dirty="0" sz="1450" spc="-25">
                <a:latin typeface="Times New Roman"/>
                <a:cs typeface="Times New Roman"/>
              </a:rPr>
              <a:t>Time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the rest, if devotion help it; and soon </a:t>
            </a:r>
            <a:r>
              <a:rPr dirty="0" sz="1450" spc="-5">
                <a:latin typeface="Times New Roman"/>
                <a:cs typeface="Times New Roman"/>
              </a:rPr>
              <a:t>your </a:t>
            </a:r>
            <a:r>
              <a:rPr dirty="0" sz="1450" spc="-10">
                <a:latin typeface="Times New Roman"/>
                <a:cs typeface="Times New Roman"/>
              </a:rPr>
              <a:t>every </a:t>
            </a:r>
            <a:r>
              <a:rPr dirty="0" sz="1450" spc="-5">
                <a:latin typeface="Times New Roman"/>
                <a:cs typeface="Times New Roman"/>
              </a:rPr>
              <a:t>thought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engrossed in that beloved</a:t>
            </a:r>
            <a:r>
              <a:rPr dirty="0" sz="1450" spc="10">
                <a:latin typeface="Times New Roman"/>
                <a:cs typeface="Times New Roman"/>
              </a:rPr>
              <a:t> </a:t>
            </a:r>
            <a:r>
              <a:rPr dirty="0" sz="1450" spc="-10">
                <a:latin typeface="Times New Roman"/>
                <a:cs typeface="Times New Roman"/>
              </a:rPr>
              <a:t>occupation.</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But even with devotion, </a:t>
            </a:r>
            <a:r>
              <a:rPr dirty="0" sz="1450" spc="-5">
                <a:latin typeface="Times New Roman"/>
                <a:cs typeface="Times New Roman"/>
              </a:rPr>
              <a:t>you </a:t>
            </a:r>
            <a:r>
              <a:rPr dirty="0" sz="1450" spc="-10">
                <a:latin typeface="Times New Roman"/>
                <a:cs typeface="Times New Roman"/>
              </a:rPr>
              <a:t>may remind me, even with unfaltering and  delighted </a:t>
            </a:r>
            <a:r>
              <a:rPr dirty="0" sz="1450" spc="-20">
                <a:latin typeface="Times New Roman"/>
                <a:cs typeface="Times New Roman"/>
              </a:rPr>
              <a:t>industry, </a:t>
            </a:r>
            <a:r>
              <a:rPr dirty="0" sz="1450" spc="-10">
                <a:latin typeface="Times New Roman"/>
                <a:cs typeface="Times New Roman"/>
              </a:rPr>
              <a:t>many thousand artists spend their lives, if the result </a:t>
            </a:r>
            <a:r>
              <a:rPr dirty="0" sz="1450" spc="-5">
                <a:latin typeface="Times New Roman"/>
                <a:cs typeface="Times New Roman"/>
              </a:rPr>
              <a:t>be  </a:t>
            </a:r>
            <a:r>
              <a:rPr dirty="0" sz="1450" spc="-10">
                <a:latin typeface="Times New Roman"/>
                <a:cs typeface="Times New Roman"/>
              </a:rPr>
              <a:t>regarded, utterly in vain: </a:t>
            </a:r>
            <a:r>
              <a:rPr dirty="0" sz="1450" spc="-5">
                <a:latin typeface="Times New Roman"/>
                <a:cs typeface="Times New Roman"/>
              </a:rPr>
              <a:t>a </a:t>
            </a:r>
            <a:r>
              <a:rPr dirty="0" sz="1450" spc="-10">
                <a:latin typeface="Times New Roman"/>
                <a:cs typeface="Times New Roman"/>
              </a:rPr>
              <a:t>thousand artists, and never </a:t>
            </a:r>
            <a:r>
              <a:rPr dirty="0" sz="1450" spc="-5">
                <a:latin typeface="Times New Roman"/>
                <a:cs typeface="Times New Roman"/>
              </a:rPr>
              <a:t>one </a:t>
            </a:r>
            <a:r>
              <a:rPr dirty="0" sz="1450" spc="-10">
                <a:latin typeface="Times New Roman"/>
                <a:cs typeface="Times New Roman"/>
              </a:rPr>
              <a:t>work </a:t>
            </a:r>
            <a:r>
              <a:rPr dirty="0" sz="1450" spc="-5">
                <a:latin typeface="Times New Roman"/>
                <a:cs typeface="Times New Roman"/>
              </a:rPr>
              <a:t>of </a:t>
            </a:r>
            <a:r>
              <a:rPr dirty="0" sz="1450" spc="-10">
                <a:latin typeface="Times New Roman"/>
                <a:cs typeface="Times New Roman"/>
              </a:rPr>
              <a:t>art. But the  vast mass </a:t>
            </a:r>
            <a:r>
              <a:rPr dirty="0" sz="1450" spc="-5">
                <a:latin typeface="Times New Roman"/>
                <a:cs typeface="Times New Roman"/>
              </a:rPr>
              <a:t>of </a:t>
            </a:r>
            <a:r>
              <a:rPr dirty="0" sz="1450" spc="-10">
                <a:latin typeface="Times New Roman"/>
                <a:cs typeface="Times New Roman"/>
              </a:rPr>
              <a:t>mankind are incapable </a:t>
            </a:r>
            <a:r>
              <a:rPr dirty="0" sz="1450" spc="-5">
                <a:latin typeface="Times New Roman"/>
                <a:cs typeface="Times New Roman"/>
              </a:rPr>
              <a:t>of </a:t>
            </a:r>
            <a:r>
              <a:rPr dirty="0" sz="1450" spc="-10">
                <a:latin typeface="Times New Roman"/>
                <a:cs typeface="Times New Roman"/>
              </a:rPr>
              <a:t>doing anything reasonably well, art  among the rest. The worthless artist would </a:t>
            </a:r>
            <a:r>
              <a:rPr dirty="0" sz="1450" spc="-5">
                <a:latin typeface="Times New Roman"/>
                <a:cs typeface="Times New Roman"/>
              </a:rPr>
              <a:t>not </a:t>
            </a:r>
            <a:r>
              <a:rPr dirty="0" sz="1450" spc="-10">
                <a:latin typeface="Times New Roman"/>
                <a:cs typeface="Times New Roman"/>
              </a:rPr>
              <a:t>improbably have been </a:t>
            </a:r>
            <a:r>
              <a:rPr dirty="0" sz="1450" spc="-5">
                <a:latin typeface="Times New Roman"/>
                <a:cs typeface="Times New Roman"/>
              </a:rPr>
              <a:t>a </a:t>
            </a:r>
            <a:r>
              <a:rPr dirty="0" sz="1450" spc="-10">
                <a:latin typeface="Times New Roman"/>
                <a:cs typeface="Times New Roman"/>
              </a:rPr>
              <a:t>quite  incompetent </a:t>
            </a:r>
            <a:r>
              <a:rPr dirty="0" sz="1450" spc="-20">
                <a:latin typeface="Times New Roman"/>
                <a:cs typeface="Times New Roman"/>
              </a:rPr>
              <a:t>baker. </a:t>
            </a:r>
            <a:r>
              <a:rPr dirty="0" sz="1450" spc="-10">
                <a:latin typeface="Times New Roman"/>
                <a:cs typeface="Times New Roman"/>
              </a:rPr>
              <a:t>And the artist, even if </a:t>
            </a:r>
            <a:r>
              <a:rPr dirty="0" sz="1450" spc="-5">
                <a:latin typeface="Times New Roman"/>
                <a:cs typeface="Times New Roman"/>
              </a:rPr>
              <a:t>he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amuse the public,  amuses himself; so that there will always </a:t>
            </a:r>
            <a:r>
              <a:rPr dirty="0" sz="1450" spc="-5">
                <a:latin typeface="Times New Roman"/>
                <a:cs typeface="Times New Roman"/>
              </a:rPr>
              <a:t>be one </a:t>
            </a:r>
            <a:r>
              <a:rPr dirty="0" sz="1450" spc="-10">
                <a:latin typeface="Times New Roman"/>
                <a:cs typeface="Times New Roman"/>
              </a:rPr>
              <a:t>man the happier for his vigils.  This is the practical side </a:t>
            </a:r>
            <a:r>
              <a:rPr dirty="0" sz="1450" spc="-5">
                <a:latin typeface="Times New Roman"/>
                <a:cs typeface="Times New Roman"/>
              </a:rPr>
              <a:t>of </a:t>
            </a:r>
            <a:r>
              <a:rPr dirty="0" sz="1450" spc="-10">
                <a:latin typeface="Times New Roman"/>
                <a:cs typeface="Times New Roman"/>
              </a:rPr>
              <a:t>art: its inexpugnable fortress for the true  </a:t>
            </a:r>
            <a:r>
              <a:rPr dirty="0" sz="1450" spc="-15">
                <a:latin typeface="Times New Roman"/>
                <a:cs typeface="Times New Roman"/>
              </a:rPr>
              <a:t>practitioner. </a:t>
            </a:r>
            <a:r>
              <a:rPr dirty="0" sz="1450" spc="-10">
                <a:latin typeface="Times New Roman"/>
                <a:cs typeface="Times New Roman"/>
              </a:rPr>
              <a:t>The direct returns—the wages </a:t>
            </a:r>
            <a:r>
              <a:rPr dirty="0" sz="1450" spc="-5">
                <a:latin typeface="Times New Roman"/>
                <a:cs typeface="Times New Roman"/>
              </a:rPr>
              <a:t>of </a:t>
            </a:r>
            <a:r>
              <a:rPr dirty="0" sz="1450" spc="-10">
                <a:latin typeface="Times New Roman"/>
                <a:cs typeface="Times New Roman"/>
              </a:rPr>
              <a:t>the trade are small, </a:t>
            </a:r>
            <a:r>
              <a:rPr dirty="0" sz="1450" spc="-5">
                <a:latin typeface="Times New Roman"/>
                <a:cs typeface="Times New Roman"/>
              </a:rPr>
              <a:t>but </a:t>
            </a:r>
            <a:r>
              <a:rPr dirty="0" sz="1450" spc="-10">
                <a:latin typeface="Times New Roman"/>
                <a:cs typeface="Times New Roman"/>
              </a:rPr>
              <a:t>the  indirect—the wages </a:t>
            </a:r>
            <a:r>
              <a:rPr dirty="0" sz="1450" spc="-5">
                <a:latin typeface="Times New Roman"/>
                <a:cs typeface="Times New Roman"/>
              </a:rPr>
              <a:t>of </a:t>
            </a:r>
            <a:r>
              <a:rPr dirty="0" sz="1450" spc="-10">
                <a:latin typeface="Times New Roman"/>
                <a:cs typeface="Times New Roman"/>
              </a:rPr>
              <a:t>the life—are incalculably great. No other business  </a:t>
            </a:r>
            <a:r>
              <a:rPr dirty="0" sz="1450" spc="-15">
                <a:latin typeface="Times New Roman"/>
                <a:cs typeface="Times New Roman"/>
              </a:rPr>
              <a:t>offers </a:t>
            </a:r>
            <a:r>
              <a:rPr dirty="0" sz="1450" spc="-5">
                <a:latin typeface="Times New Roman"/>
                <a:cs typeface="Times New Roman"/>
              </a:rPr>
              <a:t>a </a:t>
            </a:r>
            <a:r>
              <a:rPr dirty="0" sz="1450" spc="-10">
                <a:latin typeface="Times New Roman"/>
                <a:cs typeface="Times New Roman"/>
              </a:rPr>
              <a:t>man his daily bread </a:t>
            </a:r>
            <a:r>
              <a:rPr dirty="0" sz="1450" spc="-5">
                <a:latin typeface="Times New Roman"/>
                <a:cs typeface="Times New Roman"/>
              </a:rPr>
              <a:t>upon </a:t>
            </a:r>
            <a:r>
              <a:rPr dirty="0" sz="1450" spc="-10">
                <a:latin typeface="Times New Roman"/>
                <a:cs typeface="Times New Roman"/>
              </a:rPr>
              <a:t>such joyful terms. The soldier and the  explorer</a:t>
            </a:r>
            <a:r>
              <a:rPr dirty="0" sz="1450" spc="175">
                <a:latin typeface="Times New Roman"/>
                <a:cs typeface="Times New Roman"/>
              </a:rPr>
              <a:t> </a:t>
            </a:r>
            <a:r>
              <a:rPr dirty="0" sz="1450" spc="-10">
                <a:latin typeface="Times New Roman"/>
                <a:cs typeface="Times New Roman"/>
              </a:rPr>
              <a:t>have</a:t>
            </a:r>
            <a:r>
              <a:rPr dirty="0" sz="1450" spc="175">
                <a:latin typeface="Times New Roman"/>
                <a:cs typeface="Times New Roman"/>
              </a:rPr>
              <a:t> </a:t>
            </a:r>
            <a:r>
              <a:rPr dirty="0" sz="1450" spc="-10">
                <a:latin typeface="Times New Roman"/>
                <a:cs typeface="Times New Roman"/>
              </a:rPr>
              <a:t>moments</a:t>
            </a:r>
            <a:r>
              <a:rPr dirty="0" sz="1450" spc="175">
                <a:latin typeface="Times New Roman"/>
                <a:cs typeface="Times New Roman"/>
              </a:rPr>
              <a:t> </a:t>
            </a:r>
            <a:r>
              <a:rPr dirty="0" sz="1450" spc="-5">
                <a:latin typeface="Times New Roman"/>
                <a:cs typeface="Times New Roman"/>
              </a:rPr>
              <a:t>of</a:t>
            </a:r>
            <a:r>
              <a:rPr dirty="0" sz="1450" spc="175">
                <a:latin typeface="Times New Roman"/>
                <a:cs typeface="Times New Roman"/>
              </a:rPr>
              <a:t> </a:t>
            </a:r>
            <a:r>
              <a:rPr dirty="0" sz="1450" spc="-5">
                <a:latin typeface="Times New Roman"/>
                <a:cs typeface="Times New Roman"/>
              </a:rPr>
              <a:t>a</a:t>
            </a:r>
            <a:r>
              <a:rPr dirty="0" sz="1450" spc="180">
                <a:latin typeface="Times New Roman"/>
                <a:cs typeface="Times New Roman"/>
              </a:rPr>
              <a:t> </a:t>
            </a:r>
            <a:r>
              <a:rPr dirty="0" sz="1450" spc="-10">
                <a:latin typeface="Times New Roman"/>
                <a:cs typeface="Times New Roman"/>
              </a:rPr>
              <a:t>worthier</a:t>
            </a:r>
            <a:r>
              <a:rPr dirty="0" sz="1450" spc="175">
                <a:latin typeface="Times New Roman"/>
                <a:cs typeface="Times New Roman"/>
              </a:rPr>
              <a:t> </a:t>
            </a:r>
            <a:r>
              <a:rPr dirty="0" sz="1450" spc="-10">
                <a:latin typeface="Times New Roman"/>
                <a:cs typeface="Times New Roman"/>
              </a:rPr>
              <a:t>excitement,</a:t>
            </a:r>
            <a:r>
              <a:rPr dirty="0" sz="1450" spc="175">
                <a:latin typeface="Times New Roman"/>
                <a:cs typeface="Times New Roman"/>
              </a:rPr>
              <a:t> </a:t>
            </a:r>
            <a:r>
              <a:rPr dirty="0" sz="1450" spc="-5">
                <a:latin typeface="Times New Roman"/>
                <a:cs typeface="Times New Roman"/>
              </a:rPr>
              <a:t>but</a:t>
            </a:r>
            <a:r>
              <a:rPr dirty="0" sz="1450" spc="175">
                <a:latin typeface="Times New Roman"/>
                <a:cs typeface="Times New Roman"/>
              </a:rPr>
              <a:t> </a:t>
            </a:r>
            <a:r>
              <a:rPr dirty="0" sz="1450" spc="-10">
                <a:latin typeface="Times New Roman"/>
                <a:cs typeface="Times New Roman"/>
              </a:rPr>
              <a:t>they</a:t>
            </a:r>
            <a:r>
              <a:rPr dirty="0" sz="1450" spc="180">
                <a:latin typeface="Times New Roman"/>
                <a:cs typeface="Times New Roman"/>
              </a:rPr>
              <a:t> </a:t>
            </a:r>
            <a:r>
              <a:rPr dirty="0" sz="1450" spc="-10">
                <a:latin typeface="Times New Roman"/>
                <a:cs typeface="Times New Roman"/>
              </a:rPr>
              <a:t>are</a:t>
            </a:r>
            <a:r>
              <a:rPr dirty="0" sz="1450" spc="175">
                <a:latin typeface="Times New Roman"/>
                <a:cs typeface="Times New Roman"/>
              </a:rPr>
              <a:t> </a:t>
            </a:r>
            <a:r>
              <a:rPr dirty="0" sz="1450" spc="-10">
                <a:latin typeface="Times New Roman"/>
                <a:cs typeface="Times New Roman"/>
              </a:rPr>
              <a:t>purchased</a:t>
            </a:r>
            <a:r>
              <a:rPr dirty="0" sz="1450" spc="180">
                <a:latin typeface="Times New Roman"/>
                <a:cs typeface="Times New Roman"/>
              </a:rPr>
              <a:t> </a:t>
            </a:r>
            <a:r>
              <a:rPr dirty="0" sz="1450" spc="-5">
                <a:latin typeface="Times New Roman"/>
                <a:cs typeface="Times New Roman"/>
              </a:rPr>
              <a:t>by</a:t>
            </a:r>
            <a:endParaRPr sz="1450">
              <a:latin typeface="Times New Roman"/>
              <a:cs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cruel hardships and periods </a:t>
            </a:r>
            <a:r>
              <a:rPr dirty="0" sz="1450" spc="-5">
                <a:latin typeface="Times New Roman"/>
                <a:cs typeface="Times New Roman"/>
              </a:rPr>
              <a:t>of </a:t>
            </a:r>
            <a:r>
              <a:rPr dirty="0" sz="1450" spc="-10">
                <a:latin typeface="Times New Roman"/>
                <a:cs typeface="Times New Roman"/>
              </a:rPr>
              <a:t>tedium that beggar language. In the life </a:t>
            </a:r>
            <a:r>
              <a:rPr dirty="0" sz="1450" spc="-5">
                <a:latin typeface="Times New Roman"/>
                <a:cs typeface="Times New Roman"/>
              </a:rPr>
              <a:t>of </a:t>
            </a:r>
            <a:r>
              <a:rPr dirty="0" sz="1450" spc="-10">
                <a:latin typeface="Times New Roman"/>
                <a:cs typeface="Times New Roman"/>
              </a:rPr>
              <a:t>the  artist there need </a:t>
            </a:r>
            <a:r>
              <a:rPr dirty="0" sz="1450" spc="-5">
                <a:latin typeface="Times New Roman"/>
                <a:cs typeface="Times New Roman"/>
              </a:rPr>
              <a:t>be no hour </a:t>
            </a:r>
            <a:r>
              <a:rPr dirty="0" sz="1450" spc="-10">
                <a:latin typeface="Times New Roman"/>
                <a:cs typeface="Times New Roman"/>
              </a:rPr>
              <a:t>without its pleasure. </a:t>
            </a:r>
            <a:r>
              <a:rPr dirty="0" sz="1450" spc="-5">
                <a:latin typeface="Times New Roman"/>
                <a:cs typeface="Times New Roman"/>
              </a:rPr>
              <a:t>I </a:t>
            </a:r>
            <a:r>
              <a:rPr dirty="0" sz="1450" spc="-10">
                <a:latin typeface="Times New Roman"/>
                <a:cs typeface="Times New Roman"/>
              </a:rPr>
              <a:t>take the </a:t>
            </a:r>
            <a:r>
              <a:rPr dirty="0" sz="1450" spc="-15">
                <a:latin typeface="Times New Roman"/>
                <a:cs typeface="Times New Roman"/>
              </a:rPr>
              <a:t>author, </a:t>
            </a:r>
            <a:r>
              <a:rPr dirty="0" sz="1450" spc="-10">
                <a:latin typeface="Times New Roman"/>
                <a:cs typeface="Times New Roman"/>
              </a:rPr>
              <a:t>with whose  career </a:t>
            </a:r>
            <a:r>
              <a:rPr dirty="0" sz="1450" spc="-5">
                <a:latin typeface="Times New Roman"/>
                <a:cs typeface="Times New Roman"/>
              </a:rPr>
              <a:t>I </a:t>
            </a:r>
            <a:r>
              <a:rPr dirty="0" sz="1450" spc="-10">
                <a:latin typeface="Times New Roman"/>
                <a:cs typeface="Times New Roman"/>
              </a:rPr>
              <a:t>am best acquainted; and it is true </a:t>
            </a:r>
            <a:r>
              <a:rPr dirty="0" sz="1450" spc="-5">
                <a:latin typeface="Times New Roman"/>
                <a:cs typeface="Times New Roman"/>
              </a:rPr>
              <a:t>he </a:t>
            </a:r>
            <a:r>
              <a:rPr dirty="0" sz="1450" spc="-10">
                <a:latin typeface="Times New Roman"/>
                <a:cs typeface="Times New Roman"/>
              </a:rPr>
              <a:t>works in </a:t>
            </a:r>
            <a:r>
              <a:rPr dirty="0" sz="1450" spc="-5">
                <a:latin typeface="Times New Roman"/>
                <a:cs typeface="Times New Roman"/>
              </a:rPr>
              <a:t>a </a:t>
            </a:r>
            <a:r>
              <a:rPr dirty="0" sz="1450" spc="-10">
                <a:latin typeface="Times New Roman"/>
                <a:cs typeface="Times New Roman"/>
              </a:rPr>
              <a:t>rebellious material,  and that the act </a:t>
            </a:r>
            <a:r>
              <a:rPr dirty="0" sz="1450" spc="-5">
                <a:latin typeface="Times New Roman"/>
                <a:cs typeface="Times New Roman"/>
              </a:rPr>
              <a:t>of </a:t>
            </a:r>
            <a:r>
              <a:rPr dirty="0" sz="1450" spc="-10">
                <a:latin typeface="Times New Roman"/>
                <a:cs typeface="Times New Roman"/>
              </a:rPr>
              <a:t>writing is cramped and trying both to the eyes and the  temper; </a:t>
            </a:r>
            <a:r>
              <a:rPr dirty="0" sz="1450" spc="-5">
                <a:latin typeface="Times New Roman"/>
                <a:cs typeface="Times New Roman"/>
              </a:rPr>
              <a:t>but </a:t>
            </a:r>
            <a:r>
              <a:rPr dirty="0" sz="1450" spc="-10">
                <a:latin typeface="Times New Roman"/>
                <a:cs typeface="Times New Roman"/>
              </a:rPr>
              <a:t>remark him in his </a:t>
            </a:r>
            <a:r>
              <a:rPr dirty="0" sz="1450" spc="-25">
                <a:latin typeface="Times New Roman"/>
                <a:cs typeface="Times New Roman"/>
              </a:rPr>
              <a:t>study, </a:t>
            </a:r>
            <a:r>
              <a:rPr dirty="0" sz="1450" spc="-10">
                <a:latin typeface="Times New Roman"/>
                <a:cs typeface="Times New Roman"/>
              </a:rPr>
              <a:t>when matter crowds </a:t>
            </a:r>
            <a:r>
              <a:rPr dirty="0" sz="1450" spc="-5">
                <a:latin typeface="Times New Roman"/>
                <a:cs typeface="Times New Roman"/>
              </a:rPr>
              <a:t>upon </a:t>
            </a:r>
            <a:r>
              <a:rPr dirty="0" sz="1450" spc="-10">
                <a:latin typeface="Times New Roman"/>
                <a:cs typeface="Times New Roman"/>
              </a:rPr>
              <a:t>him and words  are </a:t>
            </a:r>
            <a:r>
              <a:rPr dirty="0" sz="1450" spc="-5">
                <a:latin typeface="Times New Roman"/>
                <a:cs typeface="Times New Roman"/>
              </a:rPr>
              <a:t>not </a:t>
            </a:r>
            <a:r>
              <a:rPr dirty="0" sz="1450" spc="-10">
                <a:latin typeface="Times New Roman"/>
                <a:cs typeface="Times New Roman"/>
              </a:rPr>
              <a:t>wanting—in what </a:t>
            </a:r>
            <a:r>
              <a:rPr dirty="0" sz="1450" spc="-5">
                <a:latin typeface="Times New Roman"/>
                <a:cs typeface="Times New Roman"/>
              </a:rPr>
              <a:t>a </a:t>
            </a:r>
            <a:r>
              <a:rPr dirty="0" sz="1450" spc="-10">
                <a:latin typeface="Times New Roman"/>
                <a:cs typeface="Times New Roman"/>
              </a:rPr>
              <a:t>continual series </a:t>
            </a:r>
            <a:r>
              <a:rPr dirty="0" sz="1450" spc="-5">
                <a:latin typeface="Times New Roman"/>
                <a:cs typeface="Times New Roman"/>
              </a:rPr>
              <a:t>of </a:t>
            </a:r>
            <a:r>
              <a:rPr dirty="0" sz="1450" spc="-10">
                <a:latin typeface="Times New Roman"/>
                <a:cs typeface="Times New Roman"/>
              </a:rPr>
              <a:t>small successes time flows </a:t>
            </a:r>
            <a:r>
              <a:rPr dirty="0" sz="1450" spc="-5">
                <a:latin typeface="Times New Roman"/>
                <a:cs typeface="Times New Roman"/>
              </a:rPr>
              <a:t>by;  </a:t>
            </a:r>
            <a:r>
              <a:rPr dirty="0" sz="1450" spc="-10">
                <a:latin typeface="Times New Roman"/>
                <a:cs typeface="Times New Roman"/>
              </a:rPr>
              <a:t>with what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power as </a:t>
            </a:r>
            <a:r>
              <a:rPr dirty="0" sz="1450" spc="-5">
                <a:latin typeface="Times New Roman"/>
                <a:cs typeface="Times New Roman"/>
              </a:rPr>
              <a:t>of one </a:t>
            </a:r>
            <a:r>
              <a:rPr dirty="0" sz="1450" spc="-10">
                <a:latin typeface="Times New Roman"/>
                <a:cs typeface="Times New Roman"/>
              </a:rPr>
              <a:t>moving mountains, </a:t>
            </a:r>
            <a:r>
              <a:rPr dirty="0" sz="1450" spc="-5">
                <a:latin typeface="Times New Roman"/>
                <a:cs typeface="Times New Roman"/>
              </a:rPr>
              <a:t>he </a:t>
            </a:r>
            <a:r>
              <a:rPr dirty="0" sz="1450" spc="-10">
                <a:latin typeface="Times New Roman"/>
                <a:cs typeface="Times New Roman"/>
              </a:rPr>
              <a:t>marshals his petty  characters; with what pleasures, both </a:t>
            </a:r>
            <a:r>
              <a:rPr dirty="0" sz="1450" spc="-5">
                <a:latin typeface="Times New Roman"/>
                <a:cs typeface="Times New Roman"/>
              </a:rPr>
              <a:t>of </a:t>
            </a:r>
            <a:r>
              <a:rPr dirty="0" sz="1450" spc="-10">
                <a:latin typeface="Times New Roman"/>
                <a:cs typeface="Times New Roman"/>
              </a:rPr>
              <a:t>the ear and eye, </a:t>
            </a:r>
            <a:r>
              <a:rPr dirty="0" sz="1450" spc="-5">
                <a:latin typeface="Times New Roman"/>
                <a:cs typeface="Times New Roman"/>
              </a:rPr>
              <a:t>he </a:t>
            </a:r>
            <a:r>
              <a:rPr dirty="0" sz="1450" spc="-10">
                <a:latin typeface="Times New Roman"/>
                <a:cs typeface="Times New Roman"/>
              </a:rPr>
              <a:t>sees his airy  structure growing </a:t>
            </a:r>
            <a:r>
              <a:rPr dirty="0" sz="1450" spc="-5">
                <a:latin typeface="Times New Roman"/>
                <a:cs typeface="Times New Roman"/>
              </a:rPr>
              <a:t>on </a:t>
            </a:r>
            <a:r>
              <a:rPr dirty="0" sz="1450" spc="-10">
                <a:latin typeface="Times New Roman"/>
                <a:cs typeface="Times New Roman"/>
              </a:rPr>
              <a:t>the page; and how </a:t>
            </a:r>
            <a:r>
              <a:rPr dirty="0" sz="1450" spc="-5">
                <a:latin typeface="Times New Roman"/>
                <a:cs typeface="Times New Roman"/>
              </a:rPr>
              <a:t>he </a:t>
            </a:r>
            <a:r>
              <a:rPr dirty="0" sz="1450" spc="-10">
                <a:latin typeface="Times New Roman"/>
                <a:cs typeface="Times New Roman"/>
              </a:rPr>
              <a:t>labours in </a:t>
            </a:r>
            <a:r>
              <a:rPr dirty="0" sz="1450" spc="-5">
                <a:latin typeface="Times New Roman"/>
                <a:cs typeface="Times New Roman"/>
              </a:rPr>
              <a:t>a </a:t>
            </a:r>
            <a:r>
              <a:rPr dirty="0" sz="1450" spc="-10">
                <a:latin typeface="Times New Roman"/>
                <a:cs typeface="Times New Roman"/>
              </a:rPr>
              <a:t>craft to which the  whole material </a:t>
            </a:r>
            <a:r>
              <a:rPr dirty="0" sz="1450" spc="-5">
                <a:latin typeface="Times New Roman"/>
                <a:cs typeface="Times New Roman"/>
              </a:rPr>
              <a:t>of </a:t>
            </a:r>
            <a:r>
              <a:rPr dirty="0" sz="1450" spc="-10">
                <a:latin typeface="Times New Roman"/>
                <a:cs typeface="Times New Roman"/>
              </a:rPr>
              <a:t>his life is </a:t>
            </a:r>
            <a:r>
              <a:rPr dirty="0" sz="1450" spc="-20">
                <a:latin typeface="Times New Roman"/>
                <a:cs typeface="Times New Roman"/>
              </a:rPr>
              <a:t>tributary, </a:t>
            </a:r>
            <a:r>
              <a:rPr dirty="0" sz="1450" spc="-10">
                <a:latin typeface="Times New Roman"/>
                <a:cs typeface="Times New Roman"/>
              </a:rPr>
              <a:t>and which opens </a:t>
            </a:r>
            <a:r>
              <a:rPr dirty="0" sz="1450" spc="-5">
                <a:latin typeface="Times New Roman"/>
                <a:cs typeface="Times New Roman"/>
              </a:rPr>
              <a:t>a door </a:t>
            </a:r>
            <a:r>
              <a:rPr dirty="0" sz="1450" spc="-10">
                <a:latin typeface="Times New Roman"/>
                <a:cs typeface="Times New Roman"/>
              </a:rPr>
              <a:t>to all his tastes,  his loves, his hatreds, and his convictions, so that what </a:t>
            </a:r>
            <a:r>
              <a:rPr dirty="0" sz="1450" spc="-5">
                <a:latin typeface="Times New Roman"/>
                <a:cs typeface="Times New Roman"/>
              </a:rPr>
              <a:t>he </a:t>
            </a:r>
            <a:r>
              <a:rPr dirty="0" sz="1450" spc="-10">
                <a:latin typeface="Times New Roman"/>
                <a:cs typeface="Times New Roman"/>
              </a:rPr>
              <a:t>writes is only what  </a:t>
            </a:r>
            <a:r>
              <a:rPr dirty="0" sz="1450" spc="-5">
                <a:latin typeface="Times New Roman"/>
                <a:cs typeface="Times New Roman"/>
              </a:rPr>
              <a:t>he </a:t>
            </a:r>
            <a:r>
              <a:rPr dirty="0" sz="1450" spc="-10">
                <a:latin typeface="Times New Roman"/>
                <a:cs typeface="Times New Roman"/>
              </a:rPr>
              <a:t>longed to </a:t>
            </a:r>
            <a:r>
              <a:rPr dirty="0" sz="1450" spc="-20">
                <a:latin typeface="Times New Roman"/>
                <a:cs typeface="Times New Roman"/>
              </a:rPr>
              <a:t>utter. </a:t>
            </a:r>
            <a:r>
              <a:rPr dirty="0" sz="1450" spc="-10">
                <a:latin typeface="Times New Roman"/>
                <a:cs typeface="Times New Roman"/>
              </a:rPr>
              <a:t>He may have enjoyed many things in this </a:t>
            </a:r>
            <a:r>
              <a:rPr dirty="0" sz="1450" spc="-5">
                <a:latin typeface="Times New Roman"/>
                <a:cs typeface="Times New Roman"/>
              </a:rPr>
              <a:t>big, </a:t>
            </a:r>
            <a:r>
              <a:rPr dirty="0" sz="1450" spc="-10">
                <a:latin typeface="Times New Roman"/>
                <a:cs typeface="Times New Roman"/>
              </a:rPr>
              <a:t>tragic  playground </a:t>
            </a:r>
            <a:r>
              <a:rPr dirty="0" sz="1450" spc="-5">
                <a:latin typeface="Times New Roman"/>
                <a:cs typeface="Times New Roman"/>
              </a:rPr>
              <a:t>of </a:t>
            </a:r>
            <a:r>
              <a:rPr dirty="0" sz="1450" spc="-10">
                <a:latin typeface="Times New Roman"/>
                <a:cs typeface="Times New Roman"/>
              </a:rPr>
              <a:t>the world; </a:t>
            </a:r>
            <a:r>
              <a:rPr dirty="0" sz="1450" spc="-5">
                <a:latin typeface="Times New Roman"/>
                <a:cs typeface="Times New Roman"/>
              </a:rPr>
              <a:t>but </a:t>
            </a:r>
            <a:r>
              <a:rPr dirty="0" sz="1450" spc="-10">
                <a:latin typeface="Times New Roman"/>
                <a:cs typeface="Times New Roman"/>
              </a:rPr>
              <a:t>what shall </a:t>
            </a:r>
            <a:r>
              <a:rPr dirty="0" sz="1450" spc="-5">
                <a:latin typeface="Times New Roman"/>
                <a:cs typeface="Times New Roman"/>
              </a:rPr>
              <a:t>he </a:t>
            </a:r>
            <a:r>
              <a:rPr dirty="0" sz="1450" spc="-10">
                <a:latin typeface="Times New Roman"/>
                <a:cs typeface="Times New Roman"/>
              </a:rPr>
              <a:t>have enjoyed more fully than </a:t>
            </a:r>
            <a:r>
              <a:rPr dirty="0" sz="1450" spc="-5">
                <a:latin typeface="Times New Roman"/>
                <a:cs typeface="Times New Roman"/>
              </a:rPr>
              <a:t>a  </a:t>
            </a:r>
            <a:r>
              <a:rPr dirty="0" sz="1450" spc="-10">
                <a:latin typeface="Times New Roman"/>
                <a:cs typeface="Times New Roman"/>
              </a:rPr>
              <a:t>morning </a:t>
            </a:r>
            <a:r>
              <a:rPr dirty="0" sz="1450" spc="-5">
                <a:latin typeface="Times New Roman"/>
                <a:cs typeface="Times New Roman"/>
              </a:rPr>
              <a:t>of </a:t>
            </a:r>
            <a:r>
              <a:rPr dirty="0" sz="1450" spc="-10">
                <a:latin typeface="Times New Roman"/>
                <a:cs typeface="Times New Roman"/>
              </a:rPr>
              <a:t>successful work? Suppose it ill paid: the wonder is it should </a:t>
            </a:r>
            <a:r>
              <a:rPr dirty="0" sz="1450" spc="-5">
                <a:latin typeface="Times New Roman"/>
                <a:cs typeface="Times New Roman"/>
              </a:rPr>
              <a:t>be  </a:t>
            </a:r>
            <a:r>
              <a:rPr dirty="0" sz="1450" spc="-10">
                <a:latin typeface="Times New Roman"/>
                <a:cs typeface="Times New Roman"/>
              </a:rPr>
              <a:t>paid at all. Other men </a:t>
            </a:r>
            <a:r>
              <a:rPr dirty="0" sz="1450" spc="-30">
                <a:latin typeface="Times New Roman"/>
                <a:cs typeface="Times New Roman"/>
              </a:rPr>
              <a:t>pay, </a:t>
            </a:r>
            <a:r>
              <a:rPr dirty="0" sz="1450" spc="-10">
                <a:latin typeface="Times New Roman"/>
                <a:cs typeface="Times New Roman"/>
              </a:rPr>
              <a:t>and pay </a:t>
            </a:r>
            <a:r>
              <a:rPr dirty="0" sz="1450" spc="-25">
                <a:latin typeface="Times New Roman"/>
                <a:cs typeface="Times New Roman"/>
              </a:rPr>
              <a:t>dearly, </a:t>
            </a:r>
            <a:r>
              <a:rPr dirty="0" sz="1450" spc="-10">
                <a:latin typeface="Times New Roman"/>
                <a:cs typeface="Times New Roman"/>
              </a:rPr>
              <a:t>for pleasures less</a:t>
            </a:r>
            <a:r>
              <a:rPr dirty="0" sz="1450" spc="125">
                <a:latin typeface="Times New Roman"/>
                <a:cs typeface="Times New Roman"/>
              </a:rPr>
              <a:t> </a:t>
            </a:r>
            <a:r>
              <a:rPr dirty="0" sz="1450" spc="-10">
                <a:latin typeface="Times New Roman"/>
                <a:cs typeface="Times New Roman"/>
              </a:rPr>
              <a:t>desirable.</a:t>
            </a:r>
            <a:endParaRPr sz="1450">
              <a:latin typeface="Times New Roman"/>
              <a:cs typeface="Times New Roman"/>
            </a:endParaRPr>
          </a:p>
          <a:p>
            <a:pPr algn="just" marL="12700" marR="5715">
              <a:lnSpc>
                <a:spcPts val="1730"/>
              </a:lnSpc>
              <a:spcBef>
                <a:spcPts val="550"/>
              </a:spcBef>
            </a:pPr>
            <a:r>
              <a:rPr dirty="0" sz="1450" spc="-10">
                <a:latin typeface="Times New Roman"/>
                <a:cs typeface="Times New Roman"/>
              </a:rPr>
              <a:t>Nor will the practice </a:t>
            </a:r>
            <a:r>
              <a:rPr dirty="0" sz="1450" spc="-5">
                <a:latin typeface="Times New Roman"/>
                <a:cs typeface="Times New Roman"/>
              </a:rPr>
              <a:t>of </a:t>
            </a:r>
            <a:r>
              <a:rPr dirty="0" sz="1450" spc="-10">
                <a:latin typeface="Times New Roman"/>
                <a:cs typeface="Times New Roman"/>
              </a:rPr>
              <a:t>art </a:t>
            </a:r>
            <a:r>
              <a:rPr dirty="0" sz="1450" spc="-15">
                <a:latin typeface="Times New Roman"/>
                <a:cs typeface="Times New Roman"/>
              </a:rPr>
              <a:t>afford </a:t>
            </a:r>
            <a:r>
              <a:rPr dirty="0" sz="1450" spc="-5">
                <a:latin typeface="Times New Roman"/>
                <a:cs typeface="Times New Roman"/>
              </a:rPr>
              <a:t>you </a:t>
            </a:r>
            <a:r>
              <a:rPr dirty="0" sz="1450" spc="-10">
                <a:latin typeface="Times New Roman"/>
                <a:cs typeface="Times New Roman"/>
              </a:rPr>
              <a:t>pleasure </a:t>
            </a:r>
            <a:r>
              <a:rPr dirty="0" sz="1450" spc="-5">
                <a:latin typeface="Times New Roman"/>
                <a:cs typeface="Times New Roman"/>
              </a:rPr>
              <a:t>only; </a:t>
            </a:r>
            <a:r>
              <a:rPr dirty="0" sz="1450" spc="-10">
                <a:latin typeface="Times New Roman"/>
                <a:cs typeface="Times New Roman"/>
              </a:rPr>
              <a:t>it </a:t>
            </a:r>
            <a:r>
              <a:rPr dirty="0" sz="1450" spc="-15">
                <a:latin typeface="Times New Roman"/>
                <a:cs typeface="Times New Roman"/>
              </a:rPr>
              <a:t>affords </a:t>
            </a:r>
            <a:r>
              <a:rPr dirty="0" sz="1450" spc="-10">
                <a:latin typeface="Times New Roman"/>
                <a:cs typeface="Times New Roman"/>
              </a:rPr>
              <a:t>besides an  admirable training. For the artist works entirely </a:t>
            </a:r>
            <a:r>
              <a:rPr dirty="0" sz="1450" spc="-5">
                <a:latin typeface="Times New Roman"/>
                <a:cs typeface="Times New Roman"/>
              </a:rPr>
              <a:t>upon </a:t>
            </a:r>
            <a:r>
              <a:rPr dirty="0" sz="1450" spc="-20">
                <a:latin typeface="Times New Roman"/>
                <a:cs typeface="Times New Roman"/>
              </a:rPr>
              <a:t>honour. </a:t>
            </a:r>
            <a:r>
              <a:rPr dirty="0" sz="1450" spc="-10">
                <a:latin typeface="Times New Roman"/>
                <a:cs typeface="Times New Roman"/>
              </a:rPr>
              <a:t>The public  knows little </a:t>
            </a:r>
            <a:r>
              <a:rPr dirty="0" sz="1450" spc="-5">
                <a:latin typeface="Times New Roman"/>
                <a:cs typeface="Times New Roman"/>
              </a:rPr>
              <a:t>or </a:t>
            </a:r>
            <a:r>
              <a:rPr dirty="0" sz="1450" spc="-10">
                <a:latin typeface="Times New Roman"/>
                <a:cs typeface="Times New Roman"/>
              </a:rPr>
              <a:t>nothing </a:t>
            </a:r>
            <a:r>
              <a:rPr dirty="0" sz="1450" spc="-5">
                <a:latin typeface="Times New Roman"/>
                <a:cs typeface="Times New Roman"/>
              </a:rPr>
              <a:t>of </a:t>
            </a:r>
            <a:r>
              <a:rPr dirty="0" sz="1450" spc="-10">
                <a:latin typeface="Times New Roman"/>
                <a:cs typeface="Times New Roman"/>
              </a:rPr>
              <a:t>those merits in the quest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you </a:t>
            </a:r>
            <a:r>
              <a:rPr dirty="0" sz="1450" spc="-10">
                <a:latin typeface="Times New Roman"/>
                <a:cs typeface="Times New Roman"/>
              </a:rPr>
              <a:t>are  condemned to spend the bulk </a:t>
            </a:r>
            <a:r>
              <a:rPr dirty="0" sz="1450" spc="-5">
                <a:latin typeface="Times New Roman"/>
                <a:cs typeface="Times New Roman"/>
              </a:rPr>
              <a:t>of your </a:t>
            </a:r>
            <a:r>
              <a:rPr dirty="0" sz="1450" spc="-10">
                <a:latin typeface="Times New Roman"/>
                <a:cs typeface="Times New Roman"/>
              </a:rPr>
              <a:t>endeavours. Merits </a:t>
            </a:r>
            <a:r>
              <a:rPr dirty="0" sz="1450" spc="-5">
                <a:latin typeface="Times New Roman"/>
                <a:cs typeface="Times New Roman"/>
              </a:rPr>
              <a:t>of </a:t>
            </a:r>
            <a:r>
              <a:rPr dirty="0" sz="1450" spc="-10">
                <a:latin typeface="Times New Roman"/>
                <a:cs typeface="Times New Roman"/>
              </a:rPr>
              <a:t>design, the merit  </a:t>
            </a:r>
            <a:r>
              <a:rPr dirty="0" sz="1450" spc="-5">
                <a:latin typeface="Times New Roman"/>
                <a:cs typeface="Times New Roman"/>
              </a:rPr>
              <a:t>of </a:t>
            </a:r>
            <a:r>
              <a:rPr dirty="0" sz="1450" spc="-10">
                <a:latin typeface="Times New Roman"/>
                <a:cs typeface="Times New Roman"/>
              </a:rPr>
              <a:t>first-hand </a:t>
            </a:r>
            <a:r>
              <a:rPr dirty="0" sz="1450" spc="-25">
                <a:latin typeface="Times New Roman"/>
                <a:cs typeface="Times New Roman"/>
              </a:rPr>
              <a:t>energy, </a:t>
            </a:r>
            <a:r>
              <a:rPr dirty="0" sz="1450" spc="-10">
                <a:latin typeface="Times New Roman"/>
                <a:cs typeface="Times New Roman"/>
              </a:rPr>
              <a:t>the merit </a:t>
            </a:r>
            <a:r>
              <a:rPr dirty="0" sz="1450" spc="-5">
                <a:latin typeface="Times New Roman"/>
                <a:cs typeface="Times New Roman"/>
              </a:rPr>
              <a:t>of a </a:t>
            </a:r>
            <a:r>
              <a:rPr dirty="0" sz="1450" spc="-10">
                <a:latin typeface="Times New Roman"/>
                <a:cs typeface="Times New Roman"/>
              </a:rPr>
              <a:t>certain cheap accomplishment which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artistic temper easily acquires—these they can recognise, and these they  value. But to those more exquisite refinements </a:t>
            </a:r>
            <a:r>
              <a:rPr dirty="0" sz="1450" spc="-5">
                <a:latin typeface="Times New Roman"/>
                <a:cs typeface="Times New Roman"/>
              </a:rPr>
              <a:t>of </a:t>
            </a:r>
            <a:r>
              <a:rPr dirty="0" sz="1450" spc="-10">
                <a:latin typeface="Times New Roman"/>
                <a:cs typeface="Times New Roman"/>
              </a:rPr>
              <a:t>proficiency and finish,  which the artist so ardently desires and so keenly feels, for which (in the  vigorous words </a:t>
            </a:r>
            <a:r>
              <a:rPr dirty="0" sz="1450" spc="-5">
                <a:latin typeface="Times New Roman"/>
                <a:cs typeface="Times New Roman"/>
              </a:rPr>
              <a:t>of </a:t>
            </a:r>
            <a:r>
              <a:rPr dirty="0" sz="1450" spc="-10">
                <a:latin typeface="Times New Roman"/>
                <a:cs typeface="Times New Roman"/>
              </a:rPr>
              <a:t>Balzac) </a:t>
            </a:r>
            <a:r>
              <a:rPr dirty="0" sz="1450" spc="-5">
                <a:latin typeface="Times New Roman"/>
                <a:cs typeface="Times New Roman"/>
              </a:rPr>
              <a:t>he </a:t>
            </a:r>
            <a:r>
              <a:rPr dirty="0" sz="1450" spc="-10">
                <a:latin typeface="Times New Roman"/>
                <a:cs typeface="Times New Roman"/>
              </a:rPr>
              <a:t>must toil “like </a:t>
            </a:r>
            <a:r>
              <a:rPr dirty="0" sz="1450" spc="-5">
                <a:latin typeface="Times New Roman"/>
                <a:cs typeface="Times New Roman"/>
              </a:rPr>
              <a:t>a </a:t>
            </a:r>
            <a:r>
              <a:rPr dirty="0" sz="1450" spc="-10">
                <a:latin typeface="Times New Roman"/>
                <a:cs typeface="Times New Roman"/>
              </a:rPr>
              <a:t>miner buried in </a:t>
            </a:r>
            <a:r>
              <a:rPr dirty="0" sz="1450" spc="-5">
                <a:latin typeface="Times New Roman"/>
                <a:cs typeface="Times New Roman"/>
              </a:rPr>
              <a:t>a </a:t>
            </a:r>
            <a:r>
              <a:rPr dirty="0" sz="1450" spc="-10">
                <a:latin typeface="Times New Roman"/>
                <a:cs typeface="Times New Roman"/>
              </a:rPr>
              <a:t>landslip,” for  which, day after </a:t>
            </a:r>
            <a:r>
              <a:rPr dirty="0" sz="1450" spc="-30">
                <a:latin typeface="Times New Roman"/>
                <a:cs typeface="Times New Roman"/>
              </a:rPr>
              <a:t>day, </a:t>
            </a:r>
            <a:r>
              <a:rPr dirty="0" sz="1450" spc="-5">
                <a:latin typeface="Times New Roman"/>
                <a:cs typeface="Times New Roman"/>
              </a:rPr>
              <a:t>he </a:t>
            </a:r>
            <a:r>
              <a:rPr dirty="0" sz="1450" spc="-10">
                <a:latin typeface="Times New Roman"/>
                <a:cs typeface="Times New Roman"/>
              </a:rPr>
              <a:t>recasts and revises and rejects—the gross mass </a:t>
            </a:r>
            <a:r>
              <a:rPr dirty="0" sz="1450" spc="-5">
                <a:latin typeface="Times New Roman"/>
                <a:cs typeface="Times New Roman"/>
              </a:rPr>
              <a:t>of </a:t>
            </a:r>
            <a:r>
              <a:rPr dirty="0" sz="1450" spc="-10">
                <a:latin typeface="Times New Roman"/>
                <a:cs typeface="Times New Roman"/>
              </a:rPr>
              <a:t>the  public must </a:t>
            </a:r>
            <a:r>
              <a:rPr dirty="0" sz="1450" spc="-5">
                <a:latin typeface="Times New Roman"/>
                <a:cs typeface="Times New Roman"/>
              </a:rPr>
              <a:t>be </a:t>
            </a:r>
            <a:r>
              <a:rPr dirty="0" sz="1450" spc="-10">
                <a:latin typeface="Times New Roman"/>
                <a:cs typeface="Times New Roman"/>
              </a:rPr>
              <a:t>ever blind. </a:t>
            </a:r>
            <a:r>
              <a:rPr dirty="0" sz="1450" spc="-60">
                <a:latin typeface="Times New Roman"/>
                <a:cs typeface="Times New Roman"/>
              </a:rPr>
              <a:t>To </a:t>
            </a:r>
            <a:r>
              <a:rPr dirty="0" sz="1450" spc="-10">
                <a:latin typeface="Times New Roman"/>
                <a:cs typeface="Times New Roman"/>
              </a:rPr>
              <a:t>those lost pains, suppose </a:t>
            </a:r>
            <a:r>
              <a:rPr dirty="0" sz="1450" spc="-5">
                <a:latin typeface="Times New Roman"/>
                <a:cs typeface="Times New Roman"/>
              </a:rPr>
              <a:t>you </a:t>
            </a:r>
            <a:r>
              <a:rPr dirty="0" sz="1450" spc="-10">
                <a:latin typeface="Times New Roman"/>
                <a:cs typeface="Times New Roman"/>
              </a:rPr>
              <a:t>attain the highest  pitch </a:t>
            </a:r>
            <a:r>
              <a:rPr dirty="0" sz="1450" spc="-5">
                <a:latin typeface="Times New Roman"/>
                <a:cs typeface="Times New Roman"/>
              </a:rPr>
              <a:t>of </a:t>
            </a:r>
            <a:r>
              <a:rPr dirty="0" sz="1450" spc="-10">
                <a:latin typeface="Times New Roman"/>
                <a:cs typeface="Times New Roman"/>
              </a:rPr>
              <a:t>merit, posterity may possibly </a:t>
            </a:r>
            <a:r>
              <a:rPr dirty="0" sz="1450" spc="-5">
                <a:latin typeface="Times New Roman"/>
                <a:cs typeface="Times New Roman"/>
              </a:rPr>
              <a:t>do </a:t>
            </a:r>
            <a:r>
              <a:rPr dirty="0" sz="1450" spc="-10">
                <a:latin typeface="Times New Roman"/>
                <a:cs typeface="Times New Roman"/>
              </a:rPr>
              <a:t>justice; suppose, as is so probable,  </a:t>
            </a:r>
            <a:r>
              <a:rPr dirty="0" sz="1450" spc="-5">
                <a:latin typeface="Times New Roman"/>
                <a:cs typeface="Times New Roman"/>
              </a:rPr>
              <a:t>you </a:t>
            </a:r>
            <a:r>
              <a:rPr dirty="0" sz="1450" spc="-10">
                <a:latin typeface="Times New Roman"/>
                <a:cs typeface="Times New Roman"/>
              </a:rPr>
              <a:t>fall </a:t>
            </a:r>
            <a:r>
              <a:rPr dirty="0" sz="1450" spc="-5">
                <a:latin typeface="Times New Roman"/>
                <a:cs typeface="Times New Roman"/>
              </a:rPr>
              <a:t>by </a:t>
            </a:r>
            <a:r>
              <a:rPr dirty="0" sz="1450" spc="-10">
                <a:latin typeface="Times New Roman"/>
                <a:cs typeface="Times New Roman"/>
              </a:rPr>
              <a:t>even </a:t>
            </a:r>
            <a:r>
              <a:rPr dirty="0" sz="1450" spc="-5">
                <a:latin typeface="Times New Roman"/>
                <a:cs typeface="Times New Roman"/>
              </a:rPr>
              <a:t>a </a:t>
            </a:r>
            <a:r>
              <a:rPr dirty="0" sz="1450" spc="-15">
                <a:latin typeface="Times New Roman"/>
                <a:cs typeface="Times New Roman"/>
              </a:rPr>
              <a:t>hair’s </a:t>
            </a:r>
            <a:r>
              <a:rPr dirty="0" sz="1450" spc="-10">
                <a:latin typeface="Times New Roman"/>
                <a:cs typeface="Times New Roman"/>
              </a:rPr>
              <a:t>breadth </a:t>
            </a:r>
            <a:r>
              <a:rPr dirty="0" sz="1450" spc="-5">
                <a:latin typeface="Times New Roman"/>
                <a:cs typeface="Times New Roman"/>
              </a:rPr>
              <a:t>of </a:t>
            </a:r>
            <a:r>
              <a:rPr dirty="0" sz="1450" spc="-10">
                <a:latin typeface="Times New Roman"/>
                <a:cs typeface="Times New Roman"/>
              </a:rPr>
              <a:t>the highest, rest certain they shall never </a:t>
            </a:r>
            <a:r>
              <a:rPr dirty="0" sz="1450" spc="-5">
                <a:latin typeface="Times New Roman"/>
                <a:cs typeface="Times New Roman"/>
              </a:rPr>
              <a:t>be  </a:t>
            </a:r>
            <a:r>
              <a:rPr dirty="0" sz="1450" spc="-10">
                <a:latin typeface="Times New Roman"/>
                <a:cs typeface="Times New Roman"/>
              </a:rPr>
              <a:t>observed. Under the shadow </a:t>
            </a:r>
            <a:r>
              <a:rPr dirty="0" sz="1450" spc="-5">
                <a:latin typeface="Times New Roman"/>
                <a:cs typeface="Times New Roman"/>
              </a:rPr>
              <a:t>of </a:t>
            </a:r>
            <a:r>
              <a:rPr dirty="0" sz="1450" spc="-10">
                <a:latin typeface="Times New Roman"/>
                <a:cs typeface="Times New Roman"/>
              </a:rPr>
              <a:t>this cold thought, alone in his studio, the artist  must preserve from day to day his constancy to the ideal. It is this which  makes his life noble; it is </a:t>
            </a:r>
            <a:r>
              <a:rPr dirty="0" sz="1450" spc="-5">
                <a:latin typeface="Times New Roman"/>
                <a:cs typeface="Times New Roman"/>
              </a:rPr>
              <a:t>by </a:t>
            </a:r>
            <a:r>
              <a:rPr dirty="0" sz="1450" spc="-10">
                <a:latin typeface="Times New Roman"/>
                <a:cs typeface="Times New Roman"/>
              </a:rPr>
              <a:t>this that the practice </a:t>
            </a:r>
            <a:r>
              <a:rPr dirty="0" sz="1450" spc="-5">
                <a:latin typeface="Times New Roman"/>
                <a:cs typeface="Times New Roman"/>
              </a:rPr>
              <a:t>of </a:t>
            </a:r>
            <a:r>
              <a:rPr dirty="0" sz="1450" spc="-10">
                <a:latin typeface="Times New Roman"/>
                <a:cs typeface="Times New Roman"/>
              </a:rPr>
              <a:t>his craft strengthens and  matures his character; it is for this that even the serious countenance </a:t>
            </a:r>
            <a:r>
              <a:rPr dirty="0" sz="1450" spc="-5">
                <a:latin typeface="Times New Roman"/>
                <a:cs typeface="Times New Roman"/>
              </a:rPr>
              <a:t>of </a:t>
            </a:r>
            <a:r>
              <a:rPr dirty="0" sz="1450" spc="-10">
                <a:latin typeface="Times New Roman"/>
                <a:cs typeface="Times New Roman"/>
              </a:rPr>
              <a:t>the  great emperor was turned approvingly (if only 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on </a:t>
            </a:r>
            <a:r>
              <a:rPr dirty="0" sz="1450" spc="-10">
                <a:latin typeface="Times New Roman"/>
                <a:cs typeface="Times New Roman"/>
              </a:rPr>
              <a:t>the followers  </a:t>
            </a:r>
            <a:r>
              <a:rPr dirty="0" sz="1450" spc="-5">
                <a:latin typeface="Times New Roman"/>
                <a:cs typeface="Times New Roman"/>
              </a:rPr>
              <a:t>of </a:t>
            </a:r>
            <a:r>
              <a:rPr dirty="0" sz="1450" spc="-10">
                <a:latin typeface="Times New Roman"/>
                <a:cs typeface="Times New Roman"/>
              </a:rPr>
              <a:t>Apollo, and that sternly gentle voice bade the artist cherish his</a:t>
            </a:r>
            <a:r>
              <a:rPr dirty="0" sz="1450" spc="90">
                <a:latin typeface="Times New Roman"/>
                <a:cs typeface="Times New Roman"/>
              </a:rPr>
              <a:t> </a:t>
            </a:r>
            <a:r>
              <a:rPr dirty="0" sz="1450" spc="-10">
                <a:latin typeface="Times New Roman"/>
                <a:cs typeface="Times New Roman"/>
              </a:rPr>
              <a:t>art.</a:t>
            </a:r>
            <a:endParaRPr sz="1450">
              <a:latin typeface="Times New Roman"/>
              <a:cs typeface="Times New Roman"/>
            </a:endParaRPr>
          </a:p>
          <a:p>
            <a:pPr algn="just" marL="12700" marR="5080">
              <a:lnSpc>
                <a:spcPts val="1730"/>
              </a:lnSpc>
              <a:spcBef>
                <a:spcPts val="550"/>
              </a:spcBef>
            </a:pPr>
            <a:r>
              <a:rPr dirty="0" sz="1450" spc="-10">
                <a:latin typeface="Times New Roman"/>
                <a:cs typeface="Times New Roman"/>
              </a:rPr>
              <a:t>And here there fall two warnings to </a:t>
            </a:r>
            <a:r>
              <a:rPr dirty="0" sz="1450" spc="-5">
                <a:latin typeface="Times New Roman"/>
                <a:cs typeface="Times New Roman"/>
              </a:rPr>
              <a:t>be </a:t>
            </a:r>
            <a:r>
              <a:rPr dirty="0" sz="1450" spc="-10">
                <a:latin typeface="Times New Roman"/>
                <a:cs typeface="Times New Roman"/>
              </a:rPr>
              <a:t>made. First, if </a:t>
            </a:r>
            <a:r>
              <a:rPr dirty="0" sz="1450" spc="-5">
                <a:latin typeface="Times New Roman"/>
                <a:cs typeface="Times New Roman"/>
              </a:rPr>
              <a:t>you </a:t>
            </a:r>
            <a:r>
              <a:rPr dirty="0" sz="1450" spc="-10">
                <a:latin typeface="Times New Roman"/>
                <a:cs typeface="Times New Roman"/>
              </a:rPr>
              <a:t>are to continue to </a:t>
            </a:r>
            <a:r>
              <a:rPr dirty="0" sz="1450" spc="-5">
                <a:latin typeface="Times New Roman"/>
                <a:cs typeface="Times New Roman"/>
              </a:rPr>
              <a:t>be  a </a:t>
            </a:r>
            <a:r>
              <a:rPr dirty="0" sz="1450" spc="-10">
                <a:latin typeface="Times New Roman"/>
                <a:cs typeface="Times New Roman"/>
              </a:rPr>
              <a:t>law to yourself, </a:t>
            </a:r>
            <a:r>
              <a:rPr dirty="0" sz="1450" spc="-5">
                <a:latin typeface="Times New Roman"/>
                <a:cs typeface="Times New Roman"/>
              </a:rPr>
              <a:t>you </a:t>
            </a:r>
            <a:r>
              <a:rPr dirty="0" sz="1450" spc="-10">
                <a:latin typeface="Times New Roman"/>
                <a:cs typeface="Times New Roman"/>
              </a:rPr>
              <a:t>must beware </a:t>
            </a:r>
            <a:r>
              <a:rPr dirty="0" sz="1450" spc="-5">
                <a:latin typeface="Times New Roman"/>
                <a:cs typeface="Times New Roman"/>
              </a:rPr>
              <a:t>of </a:t>
            </a:r>
            <a:r>
              <a:rPr dirty="0" sz="1450" spc="-10">
                <a:latin typeface="Times New Roman"/>
                <a:cs typeface="Times New Roman"/>
              </a:rPr>
              <a:t>the first signs </a:t>
            </a:r>
            <a:r>
              <a:rPr dirty="0" sz="1450" spc="-5">
                <a:latin typeface="Times New Roman"/>
                <a:cs typeface="Times New Roman"/>
              </a:rPr>
              <a:t>of </a:t>
            </a:r>
            <a:r>
              <a:rPr dirty="0" sz="1450" spc="-10">
                <a:latin typeface="Times New Roman"/>
                <a:cs typeface="Times New Roman"/>
              </a:rPr>
              <a:t>laziness. This idealism  in honesty can only </a:t>
            </a:r>
            <a:r>
              <a:rPr dirty="0" sz="1450" spc="-5">
                <a:latin typeface="Times New Roman"/>
                <a:cs typeface="Times New Roman"/>
              </a:rPr>
              <a:t>be </a:t>
            </a:r>
            <a:r>
              <a:rPr dirty="0" sz="1450" spc="-10">
                <a:latin typeface="Times New Roman"/>
                <a:cs typeface="Times New Roman"/>
              </a:rPr>
              <a:t>supported </a:t>
            </a:r>
            <a:r>
              <a:rPr dirty="0" sz="1450" spc="-5">
                <a:latin typeface="Times New Roman"/>
                <a:cs typeface="Times New Roman"/>
              </a:rPr>
              <a:t>by </a:t>
            </a:r>
            <a:r>
              <a:rPr dirty="0" sz="1450" spc="-10">
                <a:latin typeface="Times New Roman"/>
                <a:cs typeface="Times New Roman"/>
              </a:rPr>
              <a:t>perpetual </a:t>
            </a:r>
            <a:r>
              <a:rPr dirty="0" sz="1450" spc="-15">
                <a:latin typeface="Times New Roman"/>
                <a:cs typeface="Times New Roman"/>
              </a:rPr>
              <a:t>effort; </a:t>
            </a:r>
            <a:r>
              <a:rPr dirty="0" sz="1450" spc="-10">
                <a:latin typeface="Times New Roman"/>
                <a:cs typeface="Times New Roman"/>
              </a:rPr>
              <a:t>the standard is easily  lowered, the artist who says “It will </a:t>
            </a:r>
            <a:r>
              <a:rPr dirty="0" sz="1450" spc="-5">
                <a:latin typeface="Times New Roman"/>
                <a:cs typeface="Times New Roman"/>
              </a:rPr>
              <a:t>do,” </a:t>
            </a:r>
            <a:r>
              <a:rPr dirty="0" sz="1450" spc="-10">
                <a:latin typeface="Times New Roman"/>
                <a:cs typeface="Times New Roman"/>
              </a:rPr>
              <a:t>is </a:t>
            </a:r>
            <a:r>
              <a:rPr dirty="0" sz="1450" spc="-5">
                <a:latin typeface="Times New Roman"/>
                <a:cs typeface="Times New Roman"/>
              </a:rPr>
              <a:t>on </a:t>
            </a:r>
            <a:r>
              <a:rPr dirty="0" sz="1450" spc="-10">
                <a:latin typeface="Times New Roman"/>
                <a:cs typeface="Times New Roman"/>
              </a:rPr>
              <a:t>the downward path; three </a:t>
            </a:r>
            <a:r>
              <a:rPr dirty="0" sz="1450" spc="-5">
                <a:latin typeface="Times New Roman"/>
                <a:cs typeface="Times New Roman"/>
              </a:rPr>
              <a:t>or  </a:t>
            </a:r>
            <a:r>
              <a:rPr dirty="0" sz="1450" spc="-10">
                <a:latin typeface="Times New Roman"/>
                <a:cs typeface="Times New Roman"/>
              </a:rPr>
              <a:t>four pot-boilers are enough at times (above all at wrong times) to falsify </a:t>
            </a:r>
            <a:r>
              <a:rPr dirty="0" sz="1450" spc="-5">
                <a:latin typeface="Times New Roman"/>
                <a:cs typeface="Times New Roman"/>
              </a:rPr>
              <a:t>a  </a:t>
            </a:r>
            <a:r>
              <a:rPr dirty="0" sz="1450" spc="-10">
                <a:latin typeface="Times New Roman"/>
                <a:cs typeface="Times New Roman"/>
              </a:rPr>
              <a:t>talent, and </a:t>
            </a:r>
            <a:r>
              <a:rPr dirty="0" sz="1450" spc="-5">
                <a:latin typeface="Times New Roman"/>
                <a:cs typeface="Times New Roman"/>
              </a:rPr>
              <a:t>by </a:t>
            </a:r>
            <a:r>
              <a:rPr dirty="0" sz="1450" spc="-10">
                <a:latin typeface="Times New Roman"/>
                <a:cs typeface="Times New Roman"/>
              </a:rPr>
              <a:t>the practice </a:t>
            </a:r>
            <a:r>
              <a:rPr dirty="0" sz="1450" spc="-5">
                <a:latin typeface="Times New Roman"/>
                <a:cs typeface="Times New Roman"/>
              </a:rPr>
              <a:t>of </a:t>
            </a:r>
            <a:r>
              <a:rPr dirty="0" sz="1450" spc="-10">
                <a:latin typeface="Times New Roman"/>
                <a:cs typeface="Times New Roman"/>
              </a:rPr>
              <a:t>journalism </a:t>
            </a:r>
            <a:r>
              <a:rPr dirty="0" sz="1450" spc="-5">
                <a:latin typeface="Times New Roman"/>
                <a:cs typeface="Times New Roman"/>
              </a:rPr>
              <a:t>a </a:t>
            </a:r>
            <a:r>
              <a:rPr dirty="0" sz="1450" spc="-10">
                <a:latin typeface="Times New Roman"/>
                <a:cs typeface="Times New Roman"/>
              </a:rPr>
              <a:t>man runs the risk </a:t>
            </a:r>
            <a:r>
              <a:rPr dirty="0" sz="1450" spc="-5">
                <a:latin typeface="Times New Roman"/>
                <a:cs typeface="Times New Roman"/>
              </a:rPr>
              <a:t>of </a:t>
            </a:r>
            <a:r>
              <a:rPr dirty="0" sz="1450" spc="-10">
                <a:latin typeface="Times New Roman"/>
                <a:cs typeface="Times New Roman"/>
              </a:rPr>
              <a:t>becoming  wedded to cheap finish. This is the danger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side; there is </a:t>
            </a:r>
            <a:r>
              <a:rPr dirty="0" sz="1450" spc="-5">
                <a:latin typeface="Times New Roman"/>
                <a:cs typeface="Times New Roman"/>
              </a:rPr>
              <a:t>not </a:t>
            </a:r>
            <a:r>
              <a:rPr dirty="0" sz="1450" spc="-10">
                <a:latin typeface="Times New Roman"/>
                <a:cs typeface="Times New Roman"/>
              </a:rPr>
              <a:t>less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The consciousness </a:t>
            </a:r>
            <a:r>
              <a:rPr dirty="0" sz="1450" spc="-5">
                <a:latin typeface="Times New Roman"/>
                <a:cs typeface="Times New Roman"/>
              </a:rPr>
              <a:t>of </a:t>
            </a:r>
            <a:r>
              <a:rPr dirty="0" sz="1450" spc="-10">
                <a:latin typeface="Times New Roman"/>
                <a:cs typeface="Times New Roman"/>
              </a:rPr>
              <a:t>how much the artist is (and must</a:t>
            </a:r>
            <a:r>
              <a:rPr dirty="0" sz="1450" spc="235">
                <a:latin typeface="Times New Roman"/>
                <a:cs typeface="Times New Roman"/>
              </a:rPr>
              <a:t> </a:t>
            </a:r>
            <a:r>
              <a:rPr dirty="0" sz="1450" spc="-10">
                <a:latin typeface="Times New Roman"/>
                <a:cs typeface="Times New Roman"/>
              </a:rPr>
              <a:t>be)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law to himself, debauches the small heads. Perceiving recondite merits very  hard to attain, making </a:t>
            </a:r>
            <a:r>
              <a:rPr dirty="0" sz="1450" spc="-5">
                <a:latin typeface="Times New Roman"/>
                <a:cs typeface="Times New Roman"/>
              </a:rPr>
              <a:t>or </a:t>
            </a:r>
            <a:r>
              <a:rPr dirty="0" sz="1450" spc="-10">
                <a:latin typeface="Times New Roman"/>
                <a:cs typeface="Times New Roman"/>
              </a:rPr>
              <a:t>swallowing artistic formulæ, </a:t>
            </a:r>
            <a:r>
              <a:rPr dirty="0" sz="1450" spc="-5">
                <a:latin typeface="Times New Roman"/>
                <a:cs typeface="Times New Roman"/>
              </a:rPr>
              <a:t>or </a:t>
            </a:r>
            <a:r>
              <a:rPr dirty="0" sz="1450" spc="-10">
                <a:latin typeface="Times New Roman"/>
                <a:cs typeface="Times New Roman"/>
              </a:rPr>
              <a:t>perhaps falling in  love with some particular proficiency </a:t>
            </a:r>
            <a:r>
              <a:rPr dirty="0" sz="1450" spc="-5">
                <a:latin typeface="Times New Roman"/>
                <a:cs typeface="Times New Roman"/>
              </a:rPr>
              <a:t>of </a:t>
            </a:r>
            <a:r>
              <a:rPr dirty="0" sz="1450" spc="-10">
                <a:latin typeface="Times New Roman"/>
                <a:cs typeface="Times New Roman"/>
              </a:rPr>
              <a:t>his own, many artists </a:t>
            </a:r>
            <a:r>
              <a:rPr dirty="0" sz="1450" spc="-15">
                <a:latin typeface="Times New Roman"/>
                <a:cs typeface="Times New Roman"/>
              </a:rPr>
              <a:t>forget </a:t>
            </a:r>
            <a:r>
              <a:rPr dirty="0" sz="1450" spc="-10">
                <a:latin typeface="Times New Roman"/>
                <a:cs typeface="Times New Roman"/>
              </a:rPr>
              <a:t>the end  </a:t>
            </a:r>
            <a:r>
              <a:rPr dirty="0" sz="1450" spc="-5">
                <a:latin typeface="Times New Roman"/>
                <a:cs typeface="Times New Roman"/>
              </a:rPr>
              <a:t>of </a:t>
            </a:r>
            <a:r>
              <a:rPr dirty="0" sz="1450" spc="-10">
                <a:latin typeface="Times New Roman"/>
                <a:cs typeface="Times New Roman"/>
              </a:rPr>
              <a:t>all art: to please. It is doubtless tempting to exclaim against the ignorant  bourgeois; yet it should </a:t>
            </a:r>
            <a:r>
              <a:rPr dirty="0" sz="1450" spc="-5">
                <a:latin typeface="Times New Roman"/>
                <a:cs typeface="Times New Roman"/>
              </a:rPr>
              <a:t>not be </a:t>
            </a:r>
            <a:r>
              <a:rPr dirty="0" sz="1450" spc="-10">
                <a:latin typeface="Times New Roman"/>
                <a:cs typeface="Times New Roman"/>
              </a:rPr>
              <a:t>forgotten, it is </a:t>
            </a:r>
            <a:r>
              <a:rPr dirty="0" sz="1450" spc="-5">
                <a:latin typeface="Times New Roman"/>
                <a:cs typeface="Times New Roman"/>
              </a:rPr>
              <a:t>he </a:t>
            </a:r>
            <a:r>
              <a:rPr dirty="0" sz="1450" spc="-10">
                <a:latin typeface="Times New Roman"/>
                <a:cs typeface="Times New Roman"/>
              </a:rPr>
              <a:t>who is to pay us, and that  (surely </a:t>
            </a:r>
            <a:r>
              <a:rPr dirty="0" sz="1450" spc="-5">
                <a:latin typeface="Times New Roman"/>
                <a:cs typeface="Times New Roman"/>
              </a:rPr>
              <a:t>on </a:t>
            </a:r>
            <a:r>
              <a:rPr dirty="0" sz="1450" spc="-10">
                <a:latin typeface="Times New Roman"/>
                <a:cs typeface="Times New Roman"/>
              </a:rPr>
              <a:t>the face </a:t>
            </a:r>
            <a:r>
              <a:rPr dirty="0" sz="1450" spc="-5">
                <a:latin typeface="Times New Roman"/>
                <a:cs typeface="Times New Roman"/>
              </a:rPr>
              <a:t>of </a:t>
            </a:r>
            <a:r>
              <a:rPr dirty="0" sz="1450" spc="-10">
                <a:latin typeface="Times New Roman"/>
                <a:cs typeface="Times New Roman"/>
              </a:rPr>
              <a:t>it) for services that </a:t>
            </a:r>
            <a:r>
              <a:rPr dirty="0" sz="1450" spc="-5">
                <a:latin typeface="Times New Roman"/>
                <a:cs typeface="Times New Roman"/>
              </a:rPr>
              <a:t>he </a:t>
            </a:r>
            <a:r>
              <a:rPr dirty="0" sz="1450" spc="-10">
                <a:latin typeface="Times New Roman"/>
                <a:cs typeface="Times New Roman"/>
              </a:rPr>
              <a:t>shall desire to have performed.  Here also, if properly considered, there is </a:t>
            </a:r>
            <a:r>
              <a:rPr dirty="0" sz="1450" spc="-5">
                <a:latin typeface="Times New Roman"/>
                <a:cs typeface="Times New Roman"/>
              </a:rPr>
              <a:t>a </a:t>
            </a:r>
            <a:r>
              <a:rPr dirty="0" sz="1450" spc="-10">
                <a:latin typeface="Times New Roman"/>
                <a:cs typeface="Times New Roman"/>
              </a:rPr>
              <a:t>question </a:t>
            </a:r>
            <a:r>
              <a:rPr dirty="0" sz="1450" spc="-5">
                <a:latin typeface="Times New Roman"/>
                <a:cs typeface="Times New Roman"/>
              </a:rPr>
              <a:t>of </a:t>
            </a:r>
            <a:r>
              <a:rPr dirty="0" sz="1450" spc="-10">
                <a:latin typeface="Times New Roman"/>
                <a:cs typeface="Times New Roman"/>
              </a:rPr>
              <a:t>transcendental </a:t>
            </a:r>
            <a:r>
              <a:rPr dirty="0" sz="1450" spc="-20">
                <a:latin typeface="Times New Roman"/>
                <a:cs typeface="Times New Roman"/>
              </a:rPr>
              <a:t>honesty.  </a:t>
            </a:r>
            <a:r>
              <a:rPr dirty="0" sz="1450" spc="-60">
                <a:latin typeface="Times New Roman"/>
                <a:cs typeface="Times New Roman"/>
              </a:rPr>
              <a:t>To </a:t>
            </a:r>
            <a:r>
              <a:rPr dirty="0" sz="1450" spc="-10">
                <a:latin typeface="Times New Roman"/>
                <a:cs typeface="Times New Roman"/>
              </a:rPr>
              <a:t>give the public what they </a:t>
            </a:r>
            <a:r>
              <a:rPr dirty="0" sz="1450" spc="-5">
                <a:latin typeface="Times New Roman"/>
                <a:cs typeface="Times New Roman"/>
              </a:rPr>
              <a:t>do not </a:t>
            </a:r>
            <a:r>
              <a:rPr dirty="0" sz="1450" spc="-10">
                <a:latin typeface="Times New Roman"/>
                <a:cs typeface="Times New Roman"/>
              </a:rPr>
              <a:t>want, and yet expect to </a:t>
            </a:r>
            <a:r>
              <a:rPr dirty="0" sz="1450" spc="-5">
                <a:latin typeface="Times New Roman"/>
                <a:cs typeface="Times New Roman"/>
              </a:rPr>
              <a:t>be </a:t>
            </a:r>
            <a:r>
              <a:rPr dirty="0" sz="1450" spc="-10">
                <a:latin typeface="Times New Roman"/>
                <a:cs typeface="Times New Roman"/>
              </a:rPr>
              <a:t>supported: we  have there </a:t>
            </a:r>
            <a:r>
              <a:rPr dirty="0" sz="1450" spc="-5">
                <a:latin typeface="Times New Roman"/>
                <a:cs typeface="Times New Roman"/>
              </a:rPr>
              <a:t>a </a:t>
            </a:r>
            <a:r>
              <a:rPr dirty="0" sz="1450" spc="-10">
                <a:latin typeface="Times New Roman"/>
                <a:cs typeface="Times New Roman"/>
              </a:rPr>
              <a:t>strange pretension, and yet </a:t>
            </a:r>
            <a:r>
              <a:rPr dirty="0" sz="1450" spc="-5">
                <a:latin typeface="Times New Roman"/>
                <a:cs typeface="Times New Roman"/>
              </a:rPr>
              <a:t>not </a:t>
            </a:r>
            <a:r>
              <a:rPr dirty="0" sz="1450" spc="-10">
                <a:latin typeface="Times New Roman"/>
                <a:cs typeface="Times New Roman"/>
              </a:rPr>
              <a:t>uncommon, above all with  painters. The first duty in this world is for </a:t>
            </a:r>
            <a:r>
              <a:rPr dirty="0" sz="1450" spc="-5">
                <a:latin typeface="Times New Roman"/>
                <a:cs typeface="Times New Roman"/>
              </a:rPr>
              <a:t>a </a:t>
            </a:r>
            <a:r>
              <a:rPr dirty="0" sz="1450" spc="-10">
                <a:latin typeface="Times New Roman"/>
                <a:cs typeface="Times New Roman"/>
              </a:rPr>
              <a:t>man to pay his way; when that is  quite accomplished, </a:t>
            </a:r>
            <a:r>
              <a:rPr dirty="0" sz="1450" spc="-5">
                <a:latin typeface="Times New Roman"/>
                <a:cs typeface="Times New Roman"/>
              </a:rPr>
              <a:t>he </a:t>
            </a:r>
            <a:r>
              <a:rPr dirty="0" sz="1450" spc="-10">
                <a:latin typeface="Times New Roman"/>
                <a:cs typeface="Times New Roman"/>
              </a:rPr>
              <a:t>may </a:t>
            </a:r>
            <a:r>
              <a:rPr dirty="0" sz="1450" spc="-5">
                <a:latin typeface="Times New Roman"/>
                <a:cs typeface="Times New Roman"/>
              </a:rPr>
              <a:t>plunge </a:t>
            </a:r>
            <a:r>
              <a:rPr dirty="0" sz="1450" spc="-10">
                <a:latin typeface="Times New Roman"/>
                <a:cs typeface="Times New Roman"/>
              </a:rPr>
              <a:t>into what eccentricity </a:t>
            </a:r>
            <a:r>
              <a:rPr dirty="0" sz="1450" spc="-5">
                <a:latin typeface="Times New Roman"/>
                <a:cs typeface="Times New Roman"/>
              </a:rPr>
              <a:t>he </a:t>
            </a:r>
            <a:r>
              <a:rPr dirty="0" sz="1450" spc="-10">
                <a:latin typeface="Times New Roman"/>
                <a:cs typeface="Times New Roman"/>
              </a:rPr>
              <a:t>likes; </a:t>
            </a:r>
            <a:r>
              <a:rPr dirty="0" sz="1450" spc="-5">
                <a:latin typeface="Times New Roman"/>
                <a:cs typeface="Times New Roman"/>
              </a:rPr>
              <a:t>but  </a:t>
            </a:r>
            <a:r>
              <a:rPr dirty="0" sz="1450" spc="-10">
                <a:latin typeface="Times New Roman"/>
                <a:cs typeface="Times New Roman"/>
              </a:rPr>
              <a:t>emphatically </a:t>
            </a:r>
            <a:r>
              <a:rPr dirty="0" sz="1450" spc="-5">
                <a:latin typeface="Times New Roman"/>
                <a:cs typeface="Times New Roman"/>
              </a:rPr>
              <a:t>not </a:t>
            </a:r>
            <a:r>
              <a:rPr dirty="0" sz="1450" spc="-10">
                <a:latin typeface="Times New Roman"/>
                <a:cs typeface="Times New Roman"/>
              </a:rPr>
              <a:t>till then. </a:t>
            </a:r>
            <a:r>
              <a:rPr dirty="0" sz="1450" spc="-20">
                <a:latin typeface="Times New Roman"/>
                <a:cs typeface="Times New Roman"/>
              </a:rPr>
              <a:t>Till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must pay assiduous court to the  bourgeois who carries the purse. And if in the course </a:t>
            </a:r>
            <a:r>
              <a:rPr dirty="0" sz="1450" spc="-5">
                <a:latin typeface="Times New Roman"/>
                <a:cs typeface="Times New Roman"/>
              </a:rPr>
              <a:t>of </a:t>
            </a:r>
            <a:r>
              <a:rPr dirty="0" sz="1450" spc="-10">
                <a:latin typeface="Times New Roman"/>
                <a:cs typeface="Times New Roman"/>
              </a:rPr>
              <a:t>these capitulations </a:t>
            </a:r>
            <a:r>
              <a:rPr dirty="0" sz="1450" spc="-5">
                <a:latin typeface="Times New Roman"/>
                <a:cs typeface="Times New Roman"/>
              </a:rPr>
              <a:t>he  </a:t>
            </a:r>
            <a:r>
              <a:rPr dirty="0" sz="1450" spc="-10">
                <a:latin typeface="Times New Roman"/>
                <a:cs typeface="Times New Roman"/>
              </a:rPr>
              <a:t>shall falsify his talent, it can never have been </a:t>
            </a:r>
            <a:r>
              <a:rPr dirty="0" sz="1450" spc="-5">
                <a:latin typeface="Times New Roman"/>
                <a:cs typeface="Times New Roman"/>
              </a:rPr>
              <a:t>a </a:t>
            </a:r>
            <a:r>
              <a:rPr dirty="0" sz="1450" spc="-10">
                <a:latin typeface="Times New Roman"/>
                <a:cs typeface="Times New Roman"/>
              </a:rPr>
              <a:t>strong one, and </a:t>
            </a:r>
            <a:r>
              <a:rPr dirty="0" sz="1450" spc="-5">
                <a:latin typeface="Times New Roman"/>
                <a:cs typeface="Times New Roman"/>
              </a:rPr>
              <a:t>he </a:t>
            </a:r>
            <a:r>
              <a:rPr dirty="0" sz="1450" spc="-10">
                <a:latin typeface="Times New Roman"/>
                <a:cs typeface="Times New Roman"/>
              </a:rPr>
              <a:t>will have  preserved </a:t>
            </a:r>
            <a:r>
              <a:rPr dirty="0" sz="1450" spc="-5">
                <a:latin typeface="Times New Roman"/>
                <a:cs typeface="Times New Roman"/>
              </a:rPr>
              <a:t>a </a:t>
            </a:r>
            <a:r>
              <a:rPr dirty="0" sz="1450" spc="-10">
                <a:latin typeface="Times New Roman"/>
                <a:cs typeface="Times New Roman"/>
              </a:rPr>
              <a:t>better thing than </a:t>
            </a:r>
            <a:r>
              <a:rPr dirty="0" sz="1450" spc="-15">
                <a:latin typeface="Times New Roman"/>
                <a:cs typeface="Times New Roman"/>
              </a:rPr>
              <a:t>talent—character. </a:t>
            </a:r>
            <a:r>
              <a:rPr dirty="0" sz="1450" spc="-10">
                <a:latin typeface="Times New Roman"/>
                <a:cs typeface="Times New Roman"/>
              </a:rPr>
              <a:t>Or if </a:t>
            </a:r>
            <a:r>
              <a:rPr dirty="0" sz="1450" spc="-5">
                <a:latin typeface="Times New Roman"/>
                <a:cs typeface="Times New Roman"/>
              </a:rPr>
              <a:t>he be of a </a:t>
            </a:r>
            <a:r>
              <a:rPr dirty="0" sz="1450" spc="-10">
                <a:latin typeface="Times New Roman"/>
                <a:cs typeface="Times New Roman"/>
              </a:rPr>
              <a:t>mind so  independent that </a:t>
            </a:r>
            <a:r>
              <a:rPr dirty="0" sz="1450" spc="-5">
                <a:latin typeface="Times New Roman"/>
                <a:cs typeface="Times New Roman"/>
              </a:rPr>
              <a:t>he </a:t>
            </a:r>
            <a:r>
              <a:rPr dirty="0" sz="1450" spc="-10">
                <a:latin typeface="Times New Roman"/>
                <a:cs typeface="Times New Roman"/>
              </a:rPr>
              <a:t>cannot stoop to this </a:t>
            </a:r>
            <a:r>
              <a:rPr dirty="0" sz="1450" spc="-20">
                <a:latin typeface="Times New Roman"/>
                <a:cs typeface="Times New Roman"/>
              </a:rPr>
              <a:t>necessity, </a:t>
            </a:r>
            <a:r>
              <a:rPr dirty="0" sz="1450" spc="-5">
                <a:latin typeface="Times New Roman"/>
                <a:cs typeface="Times New Roman"/>
              </a:rPr>
              <a:t>one </a:t>
            </a:r>
            <a:r>
              <a:rPr dirty="0" sz="1450" spc="-10">
                <a:latin typeface="Times New Roman"/>
                <a:cs typeface="Times New Roman"/>
              </a:rPr>
              <a:t>course is yet open: </a:t>
            </a:r>
            <a:r>
              <a:rPr dirty="0" sz="1450" spc="-5">
                <a:latin typeface="Times New Roman"/>
                <a:cs typeface="Times New Roman"/>
              </a:rPr>
              <a:t>he  </a:t>
            </a:r>
            <a:r>
              <a:rPr dirty="0" sz="1450" spc="-10">
                <a:latin typeface="Times New Roman"/>
                <a:cs typeface="Times New Roman"/>
              </a:rPr>
              <a:t>can desist from art, and follow some more manly way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5080">
              <a:lnSpc>
                <a:spcPts val="1730"/>
              </a:lnSpc>
              <a:spcBef>
                <a:spcPts val="550"/>
              </a:spcBef>
            </a:pPr>
            <a:r>
              <a:rPr dirty="0" sz="1450" spc="-5">
                <a:latin typeface="Times New Roman"/>
                <a:cs typeface="Times New Roman"/>
              </a:rPr>
              <a:t>I </a:t>
            </a:r>
            <a:r>
              <a:rPr dirty="0" sz="1450" spc="-10">
                <a:latin typeface="Times New Roman"/>
                <a:cs typeface="Times New Roman"/>
              </a:rPr>
              <a:t>speak </a:t>
            </a:r>
            <a:r>
              <a:rPr dirty="0" sz="1450" spc="-5">
                <a:latin typeface="Times New Roman"/>
                <a:cs typeface="Times New Roman"/>
              </a:rPr>
              <a:t>of a </a:t>
            </a:r>
            <a:r>
              <a:rPr dirty="0" sz="1450" spc="-10">
                <a:latin typeface="Times New Roman"/>
                <a:cs typeface="Times New Roman"/>
              </a:rPr>
              <a:t>more manly way </a:t>
            </a:r>
            <a:r>
              <a:rPr dirty="0" sz="1450" spc="-5">
                <a:latin typeface="Times New Roman"/>
                <a:cs typeface="Times New Roman"/>
              </a:rPr>
              <a:t>of </a:t>
            </a:r>
            <a:r>
              <a:rPr dirty="0" sz="1450" spc="-10">
                <a:latin typeface="Times New Roman"/>
                <a:cs typeface="Times New Roman"/>
              </a:rPr>
              <a:t>life, it is </a:t>
            </a:r>
            <a:r>
              <a:rPr dirty="0" sz="1450" spc="-5">
                <a:latin typeface="Times New Roman"/>
                <a:cs typeface="Times New Roman"/>
              </a:rPr>
              <a:t>a point on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frank. </a:t>
            </a:r>
            <a:r>
              <a:rPr dirty="0" sz="1450" spc="-60">
                <a:latin typeface="Times New Roman"/>
                <a:cs typeface="Times New Roman"/>
              </a:rPr>
              <a:t>To  </a:t>
            </a:r>
            <a:r>
              <a:rPr dirty="0" sz="1450" spc="-10">
                <a:latin typeface="Times New Roman"/>
                <a:cs typeface="Times New Roman"/>
              </a:rPr>
              <a:t>live </a:t>
            </a:r>
            <a:r>
              <a:rPr dirty="0" sz="1450" spc="-5">
                <a:latin typeface="Times New Roman"/>
                <a:cs typeface="Times New Roman"/>
              </a:rPr>
              <a:t>by a </a:t>
            </a:r>
            <a:r>
              <a:rPr dirty="0" sz="1450" spc="-10">
                <a:latin typeface="Times New Roman"/>
                <a:cs typeface="Times New Roman"/>
              </a:rPr>
              <a:t>pleasure is </a:t>
            </a:r>
            <a:r>
              <a:rPr dirty="0" sz="1450" spc="-5">
                <a:latin typeface="Times New Roman"/>
                <a:cs typeface="Times New Roman"/>
              </a:rPr>
              <a:t>not a </a:t>
            </a:r>
            <a:r>
              <a:rPr dirty="0" sz="1450" spc="-10">
                <a:latin typeface="Times New Roman"/>
                <a:cs typeface="Times New Roman"/>
              </a:rPr>
              <a:t>high calling; it involves patronage, however veiled;  it numbers the artist, however ambitious, along with dancing girls and billiard  markers. The French have </a:t>
            </a:r>
            <a:r>
              <a:rPr dirty="0" sz="1450" spc="-5">
                <a:latin typeface="Times New Roman"/>
                <a:cs typeface="Times New Roman"/>
              </a:rPr>
              <a:t>a </a:t>
            </a:r>
            <a:r>
              <a:rPr dirty="0" sz="1450" spc="-10">
                <a:latin typeface="Times New Roman"/>
                <a:cs typeface="Times New Roman"/>
              </a:rPr>
              <a:t>romantic evasion for </a:t>
            </a:r>
            <a:r>
              <a:rPr dirty="0" sz="1450" spc="-5">
                <a:latin typeface="Times New Roman"/>
                <a:cs typeface="Times New Roman"/>
              </a:rPr>
              <a:t>one </a:t>
            </a:r>
            <a:r>
              <a:rPr dirty="0" sz="1450" spc="-10">
                <a:latin typeface="Times New Roman"/>
                <a:cs typeface="Times New Roman"/>
              </a:rPr>
              <a:t>employment, and call its  practitioners the Daughters </a:t>
            </a:r>
            <a:r>
              <a:rPr dirty="0" sz="1450" spc="-5">
                <a:latin typeface="Times New Roman"/>
                <a:cs typeface="Times New Roman"/>
              </a:rPr>
              <a:t>of </a:t>
            </a:r>
            <a:r>
              <a:rPr dirty="0" sz="1450" spc="-30">
                <a:latin typeface="Times New Roman"/>
                <a:cs typeface="Times New Roman"/>
              </a:rPr>
              <a:t>Joy. </a:t>
            </a:r>
            <a:r>
              <a:rPr dirty="0" sz="1450" spc="-10">
                <a:latin typeface="Times New Roman"/>
                <a:cs typeface="Times New Roman"/>
              </a:rPr>
              <a:t>The artist is </a:t>
            </a:r>
            <a:r>
              <a:rPr dirty="0" sz="1450" spc="-5">
                <a:latin typeface="Times New Roman"/>
                <a:cs typeface="Times New Roman"/>
              </a:rPr>
              <a:t>of </a:t>
            </a:r>
            <a:r>
              <a:rPr dirty="0" sz="1450" spc="-10">
                <a:latin typeface="Times New Roman"/>
                <a:cs typeface="Times New Roman"/>
              </a:rPr>
              <a:t>the same </a:t>
            </a:r>
            <a:r>
              <a:rPr dirty="0" sz="1450" spc="-25">
                <a:latin typeface="Times New Roman"/>
                <a:cs typeface="Times New Roman"/>
              </a:rPr>
              <a:t>family,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of </a:t>
            </a:r>
            <a:r>
              <a:rPr dirty="0" sz="1450" spc="-10">
                <a:latin typeface="Times New Roman"/>
                <a:cs typeface="Times New Roman"/>
              </a:rPr>
              <a:t>the  Sons </a:t>
            </a:r>
            <a:r>
              <a:rPr dirty="0" sz="1450" spc="-5">
                <a:latin typeface="Times New Roman"/>
                <a:cs typeface="Times New Roman"/>
              </a:rPr>
              <a:t>of </a:t>
            </a:r>
            <a:r>
              <a:rPr dirty="0" sz="1450" spc="-30">
                <a:latin typeface="Times New Roman"/>
                <a:cs typeface="Times New Roman"/>
              </a:rPr>
              <a:t>Joy, </a:t>
            </a:r>
            <a:r>
              <a:rPr dirty="0" sz="1450" spc="-10">
                <a:latin typeface="Times New Roman"/>
                <a:cs typeface="Times New Roman"/>
              </a:rPr>
              <a:t>chose his trade to please himself, gains his livelihood </a:t>
            </a:r>
            <a:r>
              <a:rPr dirty="0" sz="1450" spc="-5">
                <a:latin typeface="Times New Roman"/>
                <a:cs typeface="Times New Roman"/>
              </a:rPr>
              <a:t>by </a:t>
            </a:r>
            <a:r>
              <a:rPr dirty="0" sz="1450" spc="-10">
                <a:latin typeface="Times New Roman"/>
                <a:cs typeface="Times New Roman"/>
              </a:rPr>
              <a:t>pleasing  others, and has parted with something </a:t>
            </a:r>
            <a:r>
              <a:rPr dirty="0" sz="1450" spc="-5">
                <a:latin typeface="Times New Roman"/>
                <a:cs typeface="Times New Roman"/>
              </a:rPr>
              <a:t>of </a:t>
            </a:r>
            <a:r>
              <a:rPr dirty="0" sz="1450" spc="-10">
                <a:latin typeface="Times New Roman"/>
                <a:cs typeface="Times New Roman"/>
              </a:rPr>
              <a:t>the sterner dignity </a:t>
            </a:r>
            <a:r>
              <a:rPr dirty="0" sz="1450" spc="-5">
                <a:latin typeface="Times New Roman"/>
                <a:cs typeface="Times New Roman"/>
              </a:rPr>
              <a:t>of </a:t>
            </a:r>
            <a:r>
              <a:rPr dirty="0" sz="1450" spc="-10">
                <a:latin typeface="Times New Roman"/>
                <a:cs typeface="Times New Roman"/>
              </a:rPr>
              <a:t>man. Journals  </a:t>
            </a:r>
            <a:r>
              <a:rPr dirty="0" sz="1450" spc="-5">
                <a:latin typeface="Times New Roman"/>
                <a:cs typeface="Times New Roman"/>
              </a:rPr>
              <a:t>but a </a:t>
            </a:r>
            <a:r>
              <a:rPr dirty="0" sz="1450" spc="-10">
                <a:latin typeface="Times New Roman"/>
                <a:cs typeface="Times New Roman"/>
              </a:rPr>
              <a:t>little while ago declaimed against the </a:t>
            </a:r>
            <a:r>
              <a:rPr dirty="0" sz="1450" spc="-20">
                <a:latin typeface="Times New Roman"/>
                <a:cs typeface="Times New Roman"/>
              </a:rPr>
              <a:t>Tennyson </a:t>
            </a:r>
            <a:r>
              <a:rPr dirty="0" sz="1450" spc="-10">
                <a:latin typeface="Times New Roman"/>
                <a:cs typeface="Times New Roman"/>
              </a:rPr>
              <a:t>peerage; and this Son </a:t>
            </a:r>
            <a:r>
              <a:rPr dirty="0" sz="1450" spc="-5">
                <a:latin typeface="Times New Roman"/>
                <a:cs typeface="Times New Roman"/>
              </a:rPr>
              <a:t>of  </a:t>
            </a:r>
            <a:r>
              <a:rPr dirty="0" sz="1450" spc="-10">
                <a:latin typeface="Times New Roman"/>
                <a:cs typeface="Times New Roman"/>
              </a:rPr>
              <a:t>Joy was blamed for condescension when </a:t>
            </a:r>
            <a:r>
              <a:rPr dirty="0" sz="1450" spc="-5">
                <a:latin typeface="Times New Roman"/>
                <a:cs typeface="Times New Roman"/>
              </a:rPr>
              <a:t>he </a:t>
            </a:r>
            <a:r>
              <a:rPr dirty="0" sz="1450" spc="-10">
                <a:latin typeface="Times New Roman"/>
                <a:cs typeface="Times New Roman"/>
              </a:rPr>
              <a:t>followed the example </a:t>
            </a:r>
            <a:r>
              <a:rPr dirty="0" sz="1450" spc="-5">
                <a:latin typeface="Times New Roman"/>
                <a:cs typeface="Times New Roman"/>
              </a:rPr>
              <a:t>of </a:t>
            </a:r>
            <a:r>
              <a:rPr dirty="0" sz="1450" spc="-10">
                <a:latin typeface="Times New Roman"/>
                <a:cs typeface="Times New Roman"/>
              </a:rPr>
              <a:t>Lord  Lawrence and Lord Cairns and Lord Clyde. The poet was more happily  inspired; with </a:t>
            </a:r>
            <a:r>
              <a:rPr dirty="0" sz="1450" spc="-5">
                <a:latin typeface="Times New Roman"/>
                <a:cs typeface="Times New Roman"/>
              </a:rPr>
              <a:t>a </a:t>
            </a:r>
            <a:r>
              <a:rPr dirty="0" sz="1450" spc="-10">
                <a:latin typeface="Times New Roman"/>
                <a:cs typeface="Times New Roman"/>
              </a:rPr>
              <a:t>better modesty </a:t>
            </a:r>
            <a:r>
              <a:rPr dirty="0" sz="1450" spc="-5">
                <a:latin typeface="Times New Roman"/>
                <a:cs typeface="Times New Roman"/>
              </a:rPr>
              <a:t>he </a:t>
            </a:r>
            <a:r>
              <a:rPr dirty="0" sz="1450" spc="-10">
                <a:latin typeface="Times New Roman"/>
                <a:cs typeface="Times New Roman"/>
              </a:rPr>
              <a:t>accepted the </a:t>
            </a:r>
            <a:r>
              <a:rPr dirty="0" sz="1450" spc="-5">
                <a:latin typeface="Times New Roman"/>
                <a:cs typeface="Times New Roman"/>
              </a:rPr>
              <a:t>honour; </a:t>
            </a:r>
            <a:r>
              <a:rPr dirty="0" sz="1450" spc="-10">
                <a:latin typeface="Times New Roman"/>
                <a:cs typeface="Times New Roman"/>
              </a:rPr>
              <a:t>and anonymous  journalists have </a:t>
            </a:r>
            <a:r>
              <a:rPr dirty="0" sz="1450" spc="-5">
                <a:latin typeface="Times New Roman"/>
                <a:cs typeface="Times New Roman"/>
              </a:rPr>
              <a:t>not </a:t>
            </a:r>
            <a:r>
              <a:rPr dirty="0" sz="1450" spc="-10">
                <a:latin typeface="Times New Roman"/>
                <a:cs typeface="Times New Roman"/>
              </a:rPr>
              <a:t>yet (if </a:t>
            </a:r>
            <a:r>
              <a:rPr dirty="0" sz="1450" spc="-5">
                <a:latin typeface="Times New Roman"/>
                <a:cs typeface="Times New Roman"/>
              </a:rPr>
              <a:t>I </a:t>
            </a:r>
            <a:r>
              <a:rPr dirty="0" sz="1450" spc="-10">
                <a:latin typeface="Times New Roman"/>
                <a:cs typeface="Times New Roman"/>
              </a:rPr>
              <a:t>am to believe them) recovered the vicarious  disgrace to their profession. When it comes to their turn, these gentlemen can  </a:t>
            </a:r>
            <a:r>
              <a:rPr dirty="0" sz="1450" spc="-5">
                <a:latin typeface="Times New Roman"/>
                <a:cs typeface="Times New Roman"/>
              </a:rPr>
              <a:t>do </a:t>
            </a:r>
            <a:r>
              <a:rPr dirty="0" sz="1450" spc="-10">
                <a:latin typeface="Times New Roman"/>
                <a:cs typeface="Times New Roman"/>
              </a:rPr>
              <a:t>themselves more justice; and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glad to think </a:t>
            </a:r>
            <a:r>
              <a:rPr dirty="0" sz="1450" spc="-5">
                <a:latin typeface="Times New Roman"/>
                <a:cs typeface="Times New Roman"/>
              </a:rPr>
              <a:t>of </a:t>
            </a:r>
            <a:r>
              <a:rPr dirty="0" sz="1450" spc="-10">
                <a:latin typeface="Times New Roman"/>
                <a:cs typeface="Times New Roman"/>
              </a:rPr>
              <a:t>it; for to my  barbarian eyesight, even Lord </a:t>
            </a:r>
            <a:r>
              <a:rPr dirty="0" sz="1450" spc="-20">
                <a:latin typeface="Times New Roman"/>
                <a:cs typeface="Times New Roman"/>
              </a:rPr>
              <a:t>Tennyson </a:t>
            </a:r>
            <a:r>
              <a:rPr dirty="0" sz="1450" spc="-5">
                <a:latin typeface="Times New Roman"/>
                <a:cs typeface="Times New Roman"/>
              </a:rPr>
              <a:t>looks </a:t>
            </a:r>
            <a:r>
              <a:rPr dirty="0" sz="1450" spc="-10">
                <a:latin typeface="Times New Roman"/>
                <a:cs typeface="Times New Roman"/>
              </a:rPr>
              <a:t>somewhat </a:t>
            </a:r>
            <a:r>
              <a:rPr dirty="0" sz="1450" spc="-5">
                <a:latin typeface="Times New Roman"/>
                <a:cs typeface="Times New Roman"/>
              </a:rPr>
              <a:t>out of </a:t>
            </a:r>
            <a:r>
              <a:rPr dirty="0" sz="1450" spc="-10">
                <a:latin typeface="Times New Roman"/>
                <a:cs typeface="Times New Roman"/>
              </a:rPr>
              <a:t>place in that  </a:t>
            </a:r>
            <a:r>
              <a:rPr dirty="0" sz="1450" spc="-20">
                <a:latin typeface="Times New Roman"/>
                <a:cs typeface="Times New Roman"/>
              </a:rPr>
              <a:t>assembly. </a:t>
            </a:r>
            <a:r>
              <a:rPr dirty="0" sz="1450" spc="-10">
                <a:latin typeface="Times New Roman"/>
                <a:cs typeface="Times New Roman"/>
              </a:rPr>
              <a:t>There should </a:t>
            </a:r>
            <a:r>
              <a:rPr dirty="0" sz="1450" spc="-5">
                <a:latin typeface="Times New Roman"/>
                <a:cs typeface="Times New Roman"/>
              </a:rPr>
              <a:t>be no honours </a:t>
            </a:r>
            <a:r>
              <a:rPr dirty="0" sz="1450" spc="-10">
                <a:latin typeface="Times New Roman"/>
                <a:cs typeface="Times New Roman"/>
              </a:rPr>
              <a:t>for the artist; </a:t>
            </a:r>
            <a:r>
              <a:rPr dirty="0" sz="1450" spc="-5">
                <a:latin typeface="Times New Roman"/>
                <a:cs typeface="Times New Roman"/>
              </a:rPr>
              <a:t>he </a:t>
            </a:r>
            <a:r>
              <a:rPr dirty="0" sz="1450" spc="-10">
                <a:latin typeface="Times New Roman"/>
                <a:cs typeface="Times New Roman"/>
              </a:rPr>
              <a:t>has </a:t>
            </a:r>
            <a:r>
              <a:rPr dirty="0" sz="1450" spc="-20">
                <a:latin typeface="Times New Roman"/>
                <a:cs typeface="Times New Roman"/>
              </a:rPr>
              <a:t>already, </a:t>
            </a:r>
            <a:r>
              <a:rPr dirty="0" sz="1450" spc="-10">
                <a:latin typeface="Times New Roman"/>
                <a:cs typeface="Times New Roman"/>
              </a:rPr>
              <a:t>in the  practice </a:t>
            </a:r>
            <a:r>
              <a:rPr dirty="0" sz="1450" spc="-5">
                <a:latin typeface="Times New Roman"/>
                <a:cs typeface="Times New Roman"/>
              </a:rPr>
              <a:t>of </a:t>
            </a:r>
            <a:r>
              <a:rPr dirty="0" sz="1450" spc="-10">
                <a:latin typeface="Times New Roman"/>
                <a:cs typeface="Times New Roman"/>
              </a:rPr>
              <a:t>his art, more than his share </a:t>
            </a:r>
            <a:r>
              <a:rPr dirty="0" sz="1450" spc="-5">
                <a:latin typeface="Times New Roman"/>
                <a:cs typeface="Times New Roman"/>
              </a:rPr>
              <a:t>of </a:t>
            </a:r>
            <a:r>
              <a:rPr dirty="0" sz="1450" spc="-10">
                <a:latin typeface="Times New Roman"/>
                <a:cs typeface="Times New Roman"/>
              </a:rPr>
              <a:t>the rewards </a:t>
            </a:r>
            <a:r>
              <a:rPr dirty="0" sz="1450" spc="-5">
                <a:latin typeface="Times New Roman"/>
                <a:cs typeface="Times New Roman"/>
              </a:rPr>
              <a:t>of </a:t>
            </a:r>
            <a:r>
              <a:rPr dirty="0" sz="1450" spc="-10">
                <a:latin typeface="Times New Roman"/>
                <a:cs typeface="Times New Roman"/>
              </a:rPr>
              <a:t>life; the </a:t>
            </a:r>
            <a:r>
              <a:rPr dirty="0" sz="1450" spc="-5">
                <a:latin typeface="Times New Roman"/>
                <a:cs typeface="Times New Roman"/>
              </a:rPr>
              <a:t>honours </a:t>
            </a:r>
            <a:r>
              <a:rPr dirty="0" sz="1450" spc="-10">
                <a:latin typeface="Times New Roman"/>
                <a:cs typeface="Times New Roman"/>
              </a:rPr>
              <a:t>are  pre-empted for other trades, less agreeable and perhaps more</a:t>
            </a:r>
            <a:r>
              <a:rPr dirty="0" sz="1450" spc="60">
                <a:latin typeface="Times New Roman"/>
                <a:cs typeface="Times New Roman"/>
              </a:rPr>
              <a:t> </a:t>
            </a:r>
            <a:r>
              <a:rPr dirty="0" sz="1450" spc="-10">
                <a:latin typeface="Times New Roman"/>
                <a:cs typeface="Times New Roman"/>
              </a:rPr>
              <a:t>useful.</a:t>
            </a:r>
            <a:endParaRPr sz="1450">
              <a:latin typeface="Times New Roman"/>
              <a:cs typeface="Times New Roman"/>
            </a:endParaRPr>
          </a:p>
          <a:p>
            <a:pPr algn="just" marL="12700" marR="5715">
              <a:lnSpc>
                <a:spcPts val="1730"/>
              </a:lnSpc>
              <a:spcBef>
                <a:spcPts val="545"/>
              </a:spcBef>
            </a:pPr>
            <a:r>
              <a:rPr dirty="0" sz="1450" spc="-10">
                <a:latin typeface="Times New Roman"/>
                <a:cs typeface="Times New Roman"/>
              </a:rPr>
              <a:t>But the devil in these trades </a:t>
            </a:r>
            <a:r>
              <a:rPr dirty="0" sz="1450" spc="-5">
                <a:latin typeface="Times New Roman"/>
                <a:cs typeface="Times New Roman"/>
              </a:rPr>
              <a:t>of </a:t>
            </a:r>
            <a:r>
              <a:rPr dirty="0" sz="1450" spc="-10">
                <a:latin typeface="Times New Roman"/>
                <a:cs typeface="Times New Roman"/>
              </a:rPr>
              <a:t>pleasing is to fail to please. In ordinary  occupations, </a:t>
            </a:r>
            <a:r>
              <a:rPr dirty="0" sz="1450" spc="-5">
                <a:latin typeface="Times New Roman"/>
                <a:cs typeface="Times New Roman"/>
              </a:rPr>
              <a:t>a </a:t>
            </a:r>
            <a:r>
              <a:rPr dirty="0" sz="1450" spc="-10">
                <a:latin typeface="Times New Roman"/>
                <a:cs typeface="Times New Roman"/>
              </a:rPr>
              <a:t>man </a:t>
            </a:r>
            <a:r>
              <a:rPr dirty="0" sz="1450" spc="-15">
                <a:latin typeface="Times New Roman"/>
                <a:cs typeface="Times New Roman"/>
              </a:rPr>
              <a:t>offers </a:t>
            </a:r>
            <a:r>
              <a:rPr dirty="0" sz="1450" spc="-10">
                <a:latin typeface="Times New Roman"/>
                <a:cs typeface="Times New Roman"/>
              </a:rPr>
              <a:t>to </a:t>
            </a:r>
            <a:r>
              <a:rPr dirty="0" sz="1450" spc="-5">
                <a:latin typeface="Times New Roman"/>
                <a:cs typeface="Times New Roman"/>
              </a:rPr>
              <a:t>do a </a:t>
            </a:r>
            <a:r>
              <a:rPr dirty="0" sz="1450" spc="-10">
                <a:latin typeface="Times New Roman"/>
                <a:cs typeface="Times New Roman"/>
              </a:rPr>
              <a:t>certain thing </a:t>
            </a:r>
            <a:r>
              <a:rPr dirty="0" sz="1450" spc="-5">
                <a:latin typeface="Times New Roman"/>
                <a:cs typeface="Times New Roman"/>
              </a:rPr>
              <a:t>or </a:t>
            </a:r>
            <a:r>
              <a:rPr dirty="0" sz="1450" spc="-10">
                <a:latin typeface="Times New Roman"/>
                <a:cs typeface="Times New Roman"/>
              </a:rPr>
              <a:t>to produce </a:t>
            </a:r>
            <a:r>
              <a:rPr dirty="0" sz="1450" spc="-5">
                <a:latin typeface="Times New Roman"/>
                <a:cs typeface="Times New Roman"/>
              </a:rPr>
              <a:t>a </a:t>
            </a:r>
            <a:r>
              <a:rPr dirty="0" sz="1450" spc="-10">
                <a:latin typeface="Times New Roman"/>
                <a:cs typeface="Times New Roman"/>
              </a:rPr>
              <a:t>certain article  with </a:t>
            </a:r>
            <a:r>
              <a:rPr dirty="0" sz="1450" spc="-5">
                <a:latin typeface="Times New Roman"/>
                <a:cs typeface="Times New Roman"/>
              </a:rPr>
              <a:t>a </a:t>
            </a:r>
            <a:r>
              <a:rPr dirty="0" sz="1450" spc="-10">
                <a:latin typeface="Times New Roman"/>
                <a:cs typeface="Times New Roman"/>
              </a:rPr>
              <a:t>merely conventional accomplishment, </a:t>
            </a:r>
            <a:r>
              <a:rPr dirty="0" sz="1450" spc="-5">
                <a:latin typeface="Times New Roman"/>
                <a:cs typeface="Times New Roman"/>
              </a:rPr>
              <a:t>a </a:t>
            </a:r>
            <a:r>
              <a:rPr dirty="0" sz="1450" spc="-10">
                <a:latin typeface="Times New Roman"/>
                <a:cs typeface="Times New Roman"/>
              </a:rPr>
              <a:t>design in which (we may  almost say) it is difficult to fail. But the artist steps forth </a:t>
            </a:r>
            <a:r>
              <a:rPr dirty="0" sz="1450" spc="-5">
                <a:latin typeface="Times New Roman"/>
                <a:cs typeface="Times New Roman"/>
              </a:rPr>
              <a:t>out of </a:t>
            </a:r>
            <a:r>
              <a:rPr dirty="0" sz="1450" spc="-10">
                <a:latin typeface="Times New Roman"/>
                <a:cs typeface="Times New Roman"/>
              </a:rPr>
              <a:t>the crowd and  proposes to delight: an impudent design, in which it is impossible to fail  without </a:t>
            </a:r>
            <a:r>
              <a:rPr dirty="0" sz="1450" spc="-5">
                <a:latin typeface="Times New Roman"/>
                <a:cs typeface="Times New Roman"/>
              </a:rPr>
              <a:t>odious </a:t>
            </a:r>
            <a:r>
              <a:rPr dirty="0" sz="1450" spc="-10">
                <a:latin typeface="Times New Roman"/>
                <a:cs typeface="Times New Roman"/>
              </a:rPr>
              <a:t>circumstances. The </a:t>
            </a:r>
            <a:r>
              <a:rPr dirty="0" sz="1450" spc="-5">
                <a:latin typeface="Times New Roman"/>
                <a:cs typeface="Times New Roman"/>
              </a:rPr>
              <a:t>poor </a:t>
            </a:r>
            <a:r>
              <a:rPr dirty="0" sz="1450" spc="-10">
                <a:latin typeface="Times New Roman"/>
                <a:cs typeface="Times New Roman"/>
              </a:rPr>
              <a:t>Daughter </a:t>
            </a:r>
            <a:r>
              <a:rPr dirty="0" sz="1450" spc="-5">
                <a:latin typeface="Times New Roman"/>
                <a:cs typeface="Times New Roman"/>
              </a:rPr>
              <a:t>of </a:t>
            </a:r>
            <a:r>
              <a:rPr dirty="0" sz="1450" spc="-30">
                <a:latin typeface="Times New Roman"/>
                <a:cs typeface="Times New Roman"/>
              </a:rPr>
              <a:t>Joy, </a:t>
            </a:r>
            <a:r>
              <a:rPr dirty="0" sz="1450" spc="-10">
                <a:latin typeface="Times New Roman"/>
                <a:cs typeface="Times New Roman"/>
              </a:rPr>
              <a:t>carrying her smiles  and</a:t>
            </a:r>
            <a:r>
              <a:rPr dirty="0" sz="1450" spc="254">
                <a:latin typeface="Times New Roman"/>
                <a:cs typeface="Times New Roman"/>
              </a:rPr>
              <a:t> </a:t>
            </a:r>
            <a:r>
              <a:rPr dirty="0" sz="1450" spc="-10">
                <a:latin typeface="Times New Roman"/>
                <a:cs typeface="Times New Roman"/>
              </a:rPr>
              <a:t>finery</a:t>
            </a:r>
            <a:r>
              <a:rPr dirty="0" sz="1450" spc="254">
                <a:latin typeface="Times New Roman"/>
                <a:cs typeface="Times New Roman"/>
              </a:rPr>
              <a:t> </a:t>
            </a:r>
            <a:r>
              <a:rPr dirty="0" sz="1450" spc="-10">
                <a:latin typeface="Times New Roman"/>
                <a:cs typeface="Times New Roman"/>
              </a:rPr>
              <a:t>quite</a:t>
            </a:r>
            <a:r>
              <a:rPr dirty="0" sz="1450" spc="260">
                <a:latin typeface="Times New Roman"/>
                <a:cs typeface="Times New Roman"/>
              </a:rPr>
              <a:t> </a:t>
            </a:r>
            <a:r>
              <a:rPr dirty="0" sz="1450" spc="-10">
                <a:latin typeface="Times New Roman"/>
                <a:cs typeface="Times New Roman"/>
              </a:rPr>
              <a:t>unregarded</a:t>
            </a:r>
            <a:r>
              <a:rPr dirty="0" sz="1450" spc="254">
                <a:latin typeface="Times New Roman"/>
                <a:cs typeface="Times New Roman"/>
              </a:rPr>
              <a:t> </a:t>
            </a:r>
            <a:r>
              <a:rPr dirty="0" sz="1450" spc="-10">
                <a:latin typeface="Times New Roman"/>
                <a:cs typeface="Times New Roman"/>
              </a:rPr>
              <a:t>through</a:t>
            </a:r>
            <a:r>
              <a:rPr dirty="0" sz="1450" spc="254">
                <a:latin typeface="Times New Roman"/>
                <a:cs typeface="Times New Roman"/>
              </a:rPr>
              <a:t> </a:t>
            </a:r>
            <a:r>
              <a:rPr dirty="0" sz="1450" spc="-10">
                <a:latin typeface="Times New Roman"/>
                <a:cs typeface="Times New Roman"/>
              </a:rPr>
              <a:t>the</a:t>
            </a:r>
            <a:r>
              <a:rPr dirty="0" sz="1450" spc="260">
                <a:latin typeface="Times New Roman"/>
                <a:cs typeface="Times New Roman"/>
              </a:rPr>
              <a:t> </a:t>
            </a:r>
            <a:r>
              <a:rPr dirty="0" sz="1450" spc="-10">
                <a:latin typeface="Times New Roman"/>
                <a:cs typeface="Times New Roman"/>
              </a:rPr>
              <a:t>crowd,</a:t>
            </a:r>
            <a:r>
              <a:rPr dirty="0" sz="1450" spc="254">
                <a:latin typeface="Times New Roman"/>
                <a:cs typeface="Times New Roman"/>
              </a:rPr>
              <a:t> </a:t>
            </a:r>
            <a:r>
              <a:rPr dirty="0" sz="1450" spc="-10">
                <a:latin typeface="Times New Roman"/>
                <a:cs typeface="Times New Roman"/>
              </a:rPr>
              <a:t>makes</a:t>
            </a:r>
            <a:r>
              <a:rPr dirty="0" sz="1450" spc="254">
                <a:latin typeface="Times New Roman"/>
                <a:cs typeface="Times New Roman"/>
              </a:rPr>
              <a:t> </a:t>
            </a:r>
            <a:r>
              <a:rPr dirty="0" sz="1450" spc="-5">
                <a:latin typeface="Times New Roman"/>
                <a:cs typeface="Times New Roman"/>
              </a:rPr>
              <a:t>a</a:t>
            </a:r>
            <a:r>
              <a:rPr dirty="0" sz="1450" spc="260">
                <a:latin typeface="Times New Roman"/>
                <a:cs typeface="Times New Roman"/>
              </a:rPr>
              <a:t> </a:t>
            </a:r>
            <a:r>
              <a:rPr dirty="0" sz="1450" spc="-10">
                <a:latin typeface="Times New Roman"/>
                <a:cs typeface="Times New Roman"/>
              </a:rPr>
              <a:t>figure</a:t>
            </a:r>
            <a:r>
              <a:rPr dirty="0" sz="1450" spc="254">
                <a:latin typeface="Times New Roman"/>
                <a:cs typeface="Times New Roman"/>
              </a:rPr>
              <a:t> </a:t>
            </a:r>
            <a:r>
              <a:rPr dirty="0" sz="1450" spc="-10">
                <a:latin typeface="Times New Roman"/>
                <a:cs typeface="Times New Roman"/>
              </a:rPr>
              <a:t>which</a:t>
            </a:r>
            <a:r>
              <a:rPr dirty="0" sz="1450" spc="254">
                <a:latin typeface="Times New Roman"/>
                <a:cs typeface="Times New Roman"/>
              </a:rPr>
              <a:t> </a:t>
            </a:r>
            <a:r>
              <a:rPr dirty="0" sz="1450" spc="-10">
                <a:latin typeface="Times New Roman"/>
                <a:cs typeface="Times New Roman"/>
              </a:rPr>
              <a:t>it</a:t>
            </a:r>
            <a:r>
              <a:rPr dirty="0" sz="1450" spc="260">
                <a:latin typeface="Times New Roman"/>
                <a:cs typeface="Times New Roman"/>
              </a:rPr>
              <a:t> </a:t>
            </a:r>
            <a:r>
              <a:rPr dirty="0" sz="1450" spc="-10">
                <a:latin typeface="Times New Roman"/>
                <a:cs typeface="Times New Roman"/>
              </a:rPr>
              <a:t>is</a:t>
            </a:r>
            <a:endParaRPr sz="1450">
              <a:latin typeface="Times New Roman"/>
              <a:cs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impossible to recall without </a:t>
            </a:r>
            <a:r>
              <a:rPr dirty="0" sz="1450" spc="-5">
                <a:latin typeface="Times New Roman"/>
                <a:cs typeface="Times New Roman"/>
              </a:rPr>
              <a:t>a </a:t>
            </a:r>
            <a:r>
              <a:rPr dirty="0" sz="1450" spc="-10">
                <a:latin typeface="Times New Roman"/>
                <a:cs typeface="Times New Roman"/>
              </a:rPr>
              <a:t>wounding </a:t>
            </a:r>
            <a:r>
              <a:rPr dirty="0" sz="1450" spc="-25">
                <a:latin typeface="Times New Roman"/>
                <a:cs typeface="Times New Roman"/>
              </a:rPr>
              <a:t>pity. </a:t>
            </a:r>
            <a:r>
              <a:rPr dirty="0" sz="1450" spc="-10">
                <a:latin typeface="Times New Roman"/>
                <a:cs typeface="Times New Roman"/>
              </a:rPr>
              <a:t>She is the type </a:t>
            </a:r>
            <a:r>
              <a:rPr dirty="0" sz="1450" spc="-5">
                <a:latin typeface="Times New Roman"/>
                <a:cs typeface="Times New Roman"/>
              </a:rPr>
              <a:t>of </a:t>
            </a:r>
            <a:r>
              <a:rPr dirty="0" sz="1450" spc="-10">
                <a:latin typeface="Times New Roman"/>
                <a:cs typeface="Times New Roman"/>
              </a:rPr>
              <a:t>the  unsuccessful artist. The </a:t>
            </a:r>
            <a:r>
              <a:rPr dirty="0" sz="1450" spc="-20">
                <a:latin typeface="Times New Roman"/>
                <a:cs typeface="Times New Roman"/>
              </a:rPr>
              <a:t>actor, </a:t>
            </a:r>
            <a:r>
              <a:rPr dirty="0" sz="1450" spc="-10">
                <a:latin typeface="Times New Roman"/>
                <a:cs typeface="Times New Roman"/>
              </a:rPr>
              <a:t>the </a:t>
            </a:r>
            <a:r>
              <a:rPr dirty="0" sz="1450" spc="-15">
                <a:latin typeface="Times New Roman"/>
                <a:cs typeface="Times New Roman"/>
              </a:rPr>
              <a:t>dancer, </a:t>
            </a:r>
            <a:r>
              <a:rPr dirty="0" sz="1450" spc="-10">
                <a:latin typeface="Times New Roman"/>
                <a:cs typeface="Times New Roman"/>
              </a:rPr>
              <a:t>and the singer must appear like her  in person, and drain publicly the cup </a:t>
            </a:r>
            <a:r>
              <a:rPr dirty="0" sz="1450" spc="-5">
                <a:latin typeface="Times New Roman"/>
                <a:cs typeface="Times New Roman"/>
              </a:rPr>
              <a:t>of </a:t>
            </a:r>
            <a:r>
              <a:rPr dirty="0" sz="1450" spc="-10">
                <a:latin typeface="Times New Roman"/>
                <a:cs typeface="Times New Roman"/>
              </a:rPr>
              <a:t>failure. But though the rest </a:t>
            </a:r>
            <a:r>
              <a:rPr dirty="0" sz="1450" spc="-5">
                <a:latin typeface="Times New Roman"/>
                <a:cs typeface="Times New Roman"/>
              </a:rPr>
              <a:t>of us  </a:t>
            </a:r>
            <a:r>
              <a:rPr dirty="0" sz="1450" spc="-10">
                <a:latin typeface="Times New Roman"/>
                <a:cs typeface="Times New Roman"/>
              </a:rPr>
              <a:t>escape this crowning bitterness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pillory, </a:t>
            </a:r>
            <a:r>
              <a:rPr dirty="0" sz="1450" spc="-10">
                <a:latin typeface="Times New Roman"/>
                <a:cs typeface="Times New Roman"/>
              </a:rPr>
              <a:t>we all court in essence the same  humiliation. </a:t>
            </a:r>
            <a:r>
              <a:rPr dirty="0" sz="1450" spc="-70">
                <a:latin typeface="Times New Roman"/>
                <a:cs typeface="Times New Roman"/>
              </a:rPr>
              <a:t>We </a:t>
            </a:r>
            <a:r>
              <a:rPr dirty="0" sz="1450" spc="-10">
                <a:latin typeface="Times New Roman"/>
                <a:cs typeface="Times New Roman"/>
              </a:rPr>
              <a:t>all profess to </a:t>
            </a:r>
            <a:r>
              <a:rPr dirty="0" sz="1450" spc="-5">
                <a:latin typeface="Times New Roman"/>
                <a:cs typeface="Times New Roman"/>
              </a:rPr>
              <a:t>be </a:t>
            </a:r>
            <a:r>
              <a:rPr dirty="0" sz="1450" spc="-10">
                <a:latin typeface="Times New Roman"/>
                <a:cs typeface="Times New Roman"/>
              </a:rPr>
              <a:t>able to delight. And how few </a:t>
            </a:r>
            <a:r>
              <a:rPr dirty="0" sz="1450" spc="-5">
                <a:latin typeface="Times New Roman"/>
                <a:cs typeface="Times New Roman"/>
              </a:rPr>
              <a:t>of us </a:t>
            </a:r>
            <a:r>
              <a:rPr dirty="0" sz="1450" spc="-10">
                <a:latin typeface="Times New Roman"/>
                <a:cs typeface="Times New Roman"/>
              </a:rPr>
              <a:t>are! </a:t>
            </a:r>
            <a:r>
              <a:rPr dirty="0" sz="1450" spc="-70">
                <a:latin typeface="Times New Roman"/>
                <a:cs typeface="Times New Roman"/>
              </a:rPr>
              <a:t>We  </a:t>
            </a:r>
            <a:r>
              <a:rPr dirty="0" sz="1450" spc="-10">
                <a:latin typeface="Times New Roman"/>
                <a:cs typeface="Times New Roman"/>
              </a:rPr>
              <a:t>all pledge ourselves to </a:t>
            </a:r>
            <a:r>
              <a:rPr dirty="0" sz="1450" spc="-5">
                <a:latin typeface="Times New Roman"/>
                <a:cs typeface="Times New Roman"/>
              </a:rPr>
              <a:t>be </a:t>
            </a:r>
            <a:r>
              <a:rPr dirty="0" sz="1450" spc="-10">
                <a:latin typeface="Times New Roman"/>
                <a:cs typeface="Times New Roman"/>
              </a:rPr>
              <a:t>able to continue to delight. And the day will come to  each, and even to the most admired, when the ardour shall have declined and  the cunning shall </a:t>
            </a:r>
            <a:r>
              <a:rPr dirty="0" sz="1450" spc="-5">
                <a:latin typeface="Times New Roman"/>
                <a:cs typeface="Times New Roman"/>
              </a:rPr>
              <a:t>be </a:t>
            </a:r>
            <a:r>
              <a:rPr dirty="0" sz="1450" spc="-10">
                <a:latin typeface="Times New Roman"/>
                <a:cs typeface="Times New Roman"/>
              </a:rPr>
              <a:t>lost, and </a:t>
            </a:r>
            <a:r>
              <a:rPr dirty="0" sz="1450" spc="-5">
                <a:latin typeface="Times New Roman"/>
                <a:cs typeface="Times New Roman"/>
              </a:rPr>
              <a:t>he </a:t>
            </a:r>
            <a:r>
              <a:rPr dirty="0" sz="1450" spc="-10">
                <a:latin typeface="Times New Roman"/>
                <a:cs typeface="Times New Roman"/>
              </a:rPr>
              <a:t>shall sit </a:t>
            </a:r>
            <a:r>
              <a:rPr dirty="0" sz="1450" spc="-5">
                <a:latin typeface="Times New Roman"/>
                <a:cs typeface="Times New Roman"/>
              </a:rPr>
              <a:t>by </a:t>
            </a:r>
            <a:r>
              <a:rPr dirty="0" sz="1450" spc="-10">
                <a:latin typeface="Times New Roman"/>
                <a:cs typeface="Times New Roman"/>
              </a:rPr>
              <a:t>his deserted booth ashamed. Then  shall </a:t>
            </a:r>
            <a:r>
              <a:rPr dirty="0" sz="1450" spc="-5">
                <a:latin typeface="Times New Roman"/>
                <a:cs typeface="Times New Roman"/>
              </a:rPr>
              <a:t>he </a:t>
            </a:r>
            <a:r>
              <a:rPr dirty="0" sz="1450" spc="-10">
                <a:latin typeface="Times New Roman"/>
                <a:cs typeface="Times New Roman"/>
              </a:rPr>
              <a:t>see himself condemned to </a:t>
            </a:r>
            <a:r>
              <a:rPr dirty="0" sz="1450" spc="-5">
                <a:latin typeface="Times New Roman"/>
                <a:cs typeface="Times New Roman"/>
              </a:rPr>
              <a:t>do </a:t>
            </a:r>
            <a:r>
              <a:rPr dirty="0" sz="1450" spc="-10">
                <a:latin typeface="Times New Roman"/>
                <a:cs typeface="Times New Roman"/>
              </a:rPr>
              <a:t>work for which </a:t>
            </a:r>
            <a:r>
              <a:rPr dirty="0" sz="1450" spc="-5">
                <a:latin typeface="Times New Roman"/>
                <a:cs typeface="Times New Roman"/>
              </a:rPr>
              <a:t>he </a:t>
            </a:r>
            <a:r>
              <a:rPr dirty="0" sz="1450" spc="-10">
                <a:latin typeface="Times New Roman"/>
                <a:cs typeface="Times New Roman"/>
              </a:rPr>
              <a:t>blushes to take  payment. Then (as if his </a:t>
            </a:r>
            <a:r>
              <a:rPr dirty="0" sz="1450" spc="-5">
                <a:latin typeface="Times New Roman"/>
                <a:cs typeface="Times New Roman"/>
              </a:rPr>
              <a:t>lot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already cruel) </a:t>
            </a:r>
            <a:r>
              <a:rPr dirty="0" sz="1450" spc="-5">
                <a:latin typeface="Times New Roman"/>
                <a:cs typeface="Times New Roman"/>
              </a:rPr>
              <a:t>he </a:t>
            </a:r>
            <a:r>
              <a:rPr dirty="0" sz="1450" spc="-10">
                <a:latin typeface="Times New Roman"/>
                <a:cs typeface="Times New Roman"/>
              </a:rPr>
              <a:t>must lie exposed to the  gibes </a:t>
            </a:r>
            <a:r>
              <a:rPr dirty="0" sz="1450" spc="-5">
                <a:latin typeface="Times New Roman"/>
                <a:cs typeface="Times New Roman"/>
              </a:rPr>
              <a:t>of </a:t>
            </a:r>
            <a:r>
              <a:rPr dirty="0" sz="1450" spc="-10">
                <a:latin typeface="Times New Roman"/>
                <a:cs typeface="Times New Roman"/>
              </a:rPr>
              <a:t>the wreckers </a:t>
            </a:r>
            <a:r>
              <a:rPr dirty="0" sz="1450" spc="-5">
                <a:latin typeface="Times New Roman"/>
                <a:cs typeface="Times New Roman"/>
              </a:rPr>
              <a:t>of </a:t>
            </a:r>
            <a:r>
              <a:rPr dirty="0" sz="1450" spc="-10">
                <a:latin typeface="Times New Roman"/>
                <a:cs typeface="Times New Roman"/>
              </a:rPr>
              <a:t>the press, who earn </a:t>
            </a:r>
            <a:r>
              <a:rPr dirty="0" sz="1450" spc="-5">
                <a:latin typeface="Times New Roman"/>
                <a:cs typeface="Times New Roman"/>
              </a:rPr>
              <a:t>a </a:t>
            </a:r>
            <a:r>
              <a:rPr dirty="0" sz="1450" spc="-10">
                <a:latin typeface="Times New Roman"/>
                <a:cs typeface="Times New Roman"/>
              </a:rPr>
              <a:t>little bitter bread </a:t>
            </a:r>
            <a:r>
              <a:rPr dirty="0" sz="1450" spc="-5">
                <a:latin typeface="Times New Roman"/>
                <a:cs typeface="Times New Roman"/>
              </a:rPr>
              <a:t>by </a:t>
            </a:r>
            <a:r>
              <a:rPr dirty="0" sz="1450" spc="-10">
                <a:latin typeface="Times New Roman"/>
                <a:cs typeface="Times New Roman"/>
              </a:rPr>
              <a:t>the  condemnation </a:t>
            </a:r>
            <a:r>
              <a:rPr dirty="0" sz="1450" spc="-5">
                <a:latin typeface="Times New Roman"/>
                <a:cs typeface="Times New Roman"/>
              </a:rPr>
              <a:t>of </a:t>
            </a:r>
            <a:r>
              <a:rPr dirty="0" sz="1450" spc="-10">
                <a:latin typeface="Times New Roman"/>
                <a:cs typeface="Times New Roman"/>
              </a:rPr>
              <a:t>trash which they have </a:t>
            </a:r>
            <a:r>
              <a:rPr dirty="0" sz="1450" spc="-5">
                <a:latin typeface="Times New Roman"/>
                <a:cs typeface="Times New Roman"/>
              </a:rPr>
              <a:t>not </a:t>
            </a:r>
            <a:r>
              <a:rPr dirty="0" sz="1450" spc="-10">
                <a:latin typeface="Times New Roman"/>
                <a:cs typeface="Times New Roman"/>
              </a:rPr>
              <a:t>read, and the praise </a:t>
            </a:r>
            <a:r>
              <a:rPr dirty="0" sz="1450" spc="-5">
                <a:latin typeface="Times New Roman"/>
                <a:cs typeface="Times New Roman"/>
              </a:rPr>
              <a:t>of </a:t>
            </a:r>
            <a:r>
              <a:rPr dirty="0" sz="1450" spc="-10">
                <a:latin typeface="Times New Roman"/>
                <a:cs typeface="Times New Roman"/>
              </a:rPr>
              <a:t>excellence  which they cannot</a:t>
            </a:r>
            <a:r>
              <a:rPr dirty="0" sz="1450">
                <a:latin typeface="Times New Roman"/>
                <a:cs typeface="Times New Roman"/>
              </a:rPr>
              <a:t> </a:t>
            </a:r>
            <a:r>
              <a:rPr dirty="0" sz="1450" spc="-10">
                <a:latin typeface="Times New Roman"/>
                <a:cs typeface="Times New Roman"/>
              </a:rPr>
              <a:t>understand.</a:t>
            </a:r>
            <a:endParaRPr sz="1450">
              <a:latin typeface="Times New Roman"/>
              <a:cs typeface="Times New Roman"/>
            </a:endParaRPr>
          </a:p>
          <a:p>
            <a:pPr algn="just" marL="12700" marR="5080">
              <a:lnSpc>
                <a:spcPts val="1730"/>
              </a:lnSpc>
              <a:spcBef>
                <a:spcPts val="555"/>
              </a:spcBef>
            </a:pPr>
            <a:r>
              <a:rPr dirty="0" sz="1450" spc="-10">
                <a:latin typeface="Times New Roman"/>
                <a:cs typeface="Times New Roman"/>
              </a:rPr>
              <a:t>And observe that this seems almost the necessary end at least </a:t>
            </a:r>
            <a:r>
              <a:rPr dirty="0" sz="1450" spc="-5">
                <a:latin typeface="Times New Roman"/>
                <a:cs typeface="Times New Roman"/>
              </a:rPr>
              <a:t>of </a:t>
            </a:r>
            <a:r>
              <a:rPr dirty="0" sz="1450" spc="-10">
                <a:latin typeface="Times New Roman"/>
                <a:cs typeface="Times New Roman"/>
              </a:rPr>
              <a:t>writers. Les  blancs et les Bleus (for instance) is </a:t>
            </a:r>
            <a:r>
              <a:rPr dirty="0" sz="1450" spc="-5">
                <a:latin typeface="Times New Roman"/>
                <a:cs typeface="Times New Roman"/>
              </a:rPr>
              <a:t>of </a:t>
            </a:r>
            <a:r>
              <a:rPr dirty="0" sz="1450" spc="-10">
                <a:latin typeface="Times New Roman"/>
                <a:cs typeface="Times New Roman"/>
              </a:rPr>
              <a:t>an order </a:t>
            </a:r>
            <a:r>
              <a:rPr dirty="0" sz="1450" spc="-5">
                <a:latin typeface="Times New Roman"/>
                <a:cs typeface="Times New Roman"/>
              </a:rPr>
              <a:t>of </a:t>
            </a:r>
            <a:r>
              <a:rPr dirty="0" sz="1450" spc="-10">
                <a:latin typeface="Times New Roman"/>
                <a:cs typeface="Times New Roman"/>
              </a:rPr>
              <a:t>merit very different from Le  </a:t>
            </a:r>
            <a:r>
              <a:rPr dirty="0" sz="1450" spc="-25">
                <a:latin typeface="Times New Roman"/>
                <a:cs typeface="Times New Roman"/>
              </a:rPr>
              <a:t>Vicomte </a:t>
            </a:r>
            <a:r>
              <a:rPr dirty="0" sz="1450" spc="-5">
                <a:latin typeface="Times New Roman"/>
                <a:cs typeface="Times New Roman"/>
              </a:rPr>
              <a:t>de </a:t>
            </a:r>
            <a:r>
              <a:rPr dirty="0" sz="1450" spc="-10">
                <a:latin typeface="Times New Roman"/>
                <a:cs typeface="Times New Roman"/>
              </a:rPr>
              <a:t>Braglonne; and if any gentleman can bear to spy </a:t>
            </a:r>
            <a:r>
              <a:rPr dirty="0" sz="1450" spc="-5">
                <a:latin typeface="Times New Roman"/>
                <a:cs typeface="Times New Roman"/>
              </a:rPr>
              <a:t>upon </a:t>
            </a:r>
            <a:r>
              <a:rPr dirty="0" sz="1450" spc="-10">
                <a:latin typeface="Times New Roman"/>
                <a:cs typeface="Times New Roman"/>
              </a:rPr>
              <a:t>the  nakedness </a:t>
            </a:r>
            <a:r>
              <a:rPr dirty="0" sz="1450" spc="-5">
                <a:latin typeface="Times New Roman"/>
                <a:cs typeface="Times New Roman"/>
              </a:rPr>
              <a:t>of </a:t>
            </a:r>
            <a:r>
              <a:rPr dirty="0" sz="1450" spc="-10">
                <a:latin typeface="Times New Roman"/>
                <a:cs typeface="Times New Roman"/>
              </a:rPr>
              <a:t>Castle Dangerous, his name </a:t>
            </a:r>
            <a:r>
              <a:rPr dirty="0" sz="1450" spc="-5">
                <a:latin typeface="Times New Roman"/>
                <a:cs typeface="Times New Roman"/>
              </a:rPr>
              <a:t>I </a:t>
            </a:r>
            <a:r>
              <a:rPr dirty="0" sz="1450" spc="-10">
                <a:latin typeface="Times New Roman"/>
                <a:cs typeface="Times New Roman"/>
              </a:rPr>
              <a:t>think is Ham: let it </a:t>
            </a:r>
            <a:r>
              <a:rPr dirty="0" sz="1450" spc="-5">
                <a:latin typeface="Times New Roman"/>
                <a:cs typeface="Times New Roman"/>
              </a:rPr>
              <a:t>be </a:t>
            </a:r>
            <a:r>
              <a:rPr dirty="0" sz="1450" spc="-10">
                <a:latin typeface="Times New Roman"/>
                <a:cs typeface="Times New Roman"/>
              </a:rPr>
              <a:t>enough for  the rest </a:t>
            </a:r>
            <a:r>
              <a:rPr dirty="0" sz="1450" spc="-5">
                <a:latin typeface="Times New Roman"/>
                <a:cs typeface="Times New Roman"/>
              </a:rPr>
              <a:t>of us </a:t>
            </a:r>
            <a:r>
              <a:rPr dirty="0" sz="1450" spc="-10">
                <a:latin typeface="Times New Roman"/>
                <a:cs typeface="Times New Roman"/>
              </a:rPr>
              <a:t>to read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(not </a:t>
            </a:r>
            <a:r>
              <a:rPr dirty="0" sz="1450" spc="-10">
                <a:latin typeface="Times New Roman"/>
                <a:cs typeface="Times New Roman"/>
              </a:rPr>
              <a:t>without tears) in the pages </a:t>
            </a:r>
            <a:r>
              <a:rPr dirty="0" sz="1450" spc="-5">
                <a:latin typeface="Times New Roman"/>
                <a:cs typeface="Times New Roman"/>
              </a:rPr>
              <a:t>of </a:t>
            </a:r>
            <a:r>
              <a:rPr dirty="0" sz="1450" spc="-10">
                <a:latin typeface="Times New Roman"/>
                <a:cs typeface="Times New Roman"/>
              </a:rPr>
              <a:t>Lockhart. Thus in  old age, when occupation and comfort are most needful, the writer must lay  aside at once his pastime and his </a:t>
            </a:r>
            <a:r>
              <a:rPr dirty="0" sz="1450" spc="-15">
                <a:latin typeface="Times New Roman"/>
                <a:cs typeface="Times New Roman"/>
              </a:rPr>
              <a:t>breadwinner. </a:t>
            </a:r>
            <a:r>
              <a:rPr dirty="0" sz="1450" spc="-10">
                <a:latin typeface="Times New Roman"/>
                <a:cs typeface="Times New Roman"/>
              </a:rPr>
              <a:t>The painter indeed, if </a:t>
            </a:r>
            <a:r>
              <a:rPr dirty="0" sz="1450" spc="-5">
                <a:latin typeface="Times New Roman"/>
                <a:cs typeface="Times New Roman"/>
              </a:rPr>
              <a:t>he  </a:t>
            </a:r>
            <a:r>
              <a:rPr dirty="0" sz="1450" spc="-10">
                <a:latin typeface="Times New Roman"/>
                <a:cs typeface="Times New Roman"/>
              </a:rPr>
              <a:t>succeed at all in engaging the attention </a:t>
            </a:r>
            <a:r>
              <a:rPr dirty="0" sz="1450" spc="-5">
                <a:latin typeface="Times New Roman"/>
                <a:cs typeface="Times New Roman"/>
              </a:rPr>
              <a:t>of </a:t>
            </a:r>
            <a:r>
              <a:rPr dirty="0" sz="1450" spc="-10">
                <a:latin typeface="Times New Roman"/>
                <a:cs typeface="Times New Roman"/>
              </a:rPr>
              <a:t>the public, gains great sums and can  stand to his easel until </a:t>
            </a:r>
            <a:r>
              <a:rPr dirty="0" sz="1450" spc="-5">
                <a:latin typeface="Times New Roman"/>
                <a:cs typeface="Times New Roman"/>
              </a:rPr>
              <a:t>a </a:t>
            </a:r>
            <a:r>
              <a:rPr dirty="0" sz="1450" spc="-10">
                <a:latin typeface="Times New Roman"/>
                <a:cs typeface="Times New Roman"/>
              </a:rPr>
              <a:t>great age without dishonourable failure. The writer  has the </a:t>
            </a:r>
            <a:r>
              <a:rPr dirty="0" sz="1450" spc="-5">
                <a:latin typeface="Times New Roman"/>
                <a:cs typeface="Times New Roman"/>
              </a:rPr>
              <a:t>double </a:t>
            </a:r>
            <a:r>
              <a:rPr dirty="0" sz="1450" spc="-10">
                <a:latin typeface="Times New Roman"/>
                <a:cs typeface="Times New Roman"/>
              </a:rPr>
              <a:t>misfortune to </a:t>
            </a:r>
            <a:r>
              <a:rPr dirty="0" sz="1450" spc="-5">
                <a:latin typeface="Times New Roman"/>
                <a:cs typeface="Times New Roman"/>
              </a:rPr>
              <a:t>be </a:t>
            </a:r>
            <a:r>
              <a:rPr dirty="0" sz="1450" spc="-10">
                <a:latin typeface="Times New Roman"/>
                <a:cs typeface="Times New Roman"/>
              </a:rPr>
              <a:t>ill-paid while </a:t>
            </a:r>
            <a:r>
              <a:rPr dirty="0" sz="1450" spc="-5">
                <a:latin typeface="Times New Roman"/>
                <a:cs typeface="Times New Roman"/>
              </a:rPr>
              <a:t>he </a:t>
            </a:r>
            <a:r>
              <a:rPr dirty="0" sz="1450" spc="-10">
                <a:latin typeface="Times New Roman"/>
                <a:cs typeface="Times New Roman"/>
              </a:rPr>
              <a:t>can work, and to </a:t>
            </a:r>
            <a:r>
              <a:rPr dirty="0" sz="1450" spc="-5">
                <a:latin typeface="Times New Roman"/>
                <a:cs typeface="Times New Roman"/>
              </a:rPr>
              <a:t>be </a:t>
            </a:r>
            <a:r>
              <a:rPr dirty="0" sz="1450" spc="-10">
                <a:latin typeface="Times New Roman"/>
                <a:cs typeface="Times New Roman"/>
              </a:rPr>
              <a:t>incapable  </a:t>
            </a:r>
            <a:r>
              <a:rPr dirty="0" sz="1450" spc="-5">
                <a:latin typeface="Times New Roman"/>
                <a:cs typeface="Times New Roman"/>
              </a:rPr>
              <a:t>of </a:t>
            </a:r>
            <a:r>
              <a:rPr dirty="0" sz="1450" spc="-10">
                <a:latin typeface="Times New Roman"/>
                <a:cs typeface="Times New Roman"/>
              </a:rPr>
              <a:t>working when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old. </a:t>
            </a:r>
            <a:r>
              <a:rPr dirty="0" sz="1450" spc="-10">
                <a:latin typeface="Times New Roman"/>
                <a:cs typeface="Times New Roman"/>
              </a:rPr>
              <a:t>It is thus </a:t>
            </a:r>
            <a:r>
              <a:rPr dirty="0" sz="1450" spc="-5">
                <a:latin typeface="Times New Roman"/>
                <a:cs typeface="Times New Roman"/>
              </a:rPr>
              <a:t>a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life which conducts directly to </a:t>
            </a:r>
            <a:r>
              <a:rPr dirty="0" sz="1450" spc="-5">
                <a:latin typeface="Times New Roman"/>
                <a:cs typeface="Times New Roman"/>
              </a:rPr>
              <a:t>a  </a:t>
            </a:r>
            <a:r>
              <a:rPr dirty="0" sz="1450" spc="-10">
                <a:latin typeface="Times New Roman"/>
                <a:cs typeface="Times New Roman"/>
              </a:rPr>
              <a:t>false position.</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For the writer (in spite </a:t>
            </a:r>
            <a:r>
              <a:rPr dirty="0" sz="1450" spc="-5">
                <a:latin typeface="Times New Roman"/>
                <a:cs typeface="Times New Roman"/>
              </a:rPr>
              <a:t>of </a:t>
            </a:r>
            <a:r>
              <a:rPr dirty="0" sz="1450" spc="-10">
                <a:latin typeface="Times New Roman"/>
                <a:cs typeface="Times New Roman"/>
              </a:rPr>
              <a:t>notorious examples to the contrary) must look to </a:t>
            </a:r>
            <a:r>
              <a:rPr dirty="0" sz="1450" spc="-5">
                <a:latin typeface="Times New Roman"/>
                <a:cs typeface="Times New Roman"/>
              </a:rPr>
              <a:t>be  </a:t>
            </a:r>
            <a:r>
              <a:rPr dirty="0" sz="1450" spc="-10">
                <a:latin typeface="Times New Roman"/>
                <a:cs typeface="Times New Roman"/>
              </a:rPr>
              <a:t>ill-paid. </a:t>
            </a:r>
            <a:r>
              <a:rPr dirty="0" sz="1450" spc="-20">
                <a:latin typeface="Times New Roman"/>
                <a:cs typeface="Times New Roman"/>
              </a:rPr>
              <a:t>Tennyson </a:t>
            </a:r>
            <a:r>
              <a:rPr dirty="0" sz="1450" spc="-10">
                <a:latin typeface="Times New Roman"/>
                <a:cs typeface="Times New Roman"/>
              </a:rPr>
              <a:t>and Montépin make handsome livelihoods; </a:t>
            </a:r>
            <a:r>
              <a:rPr dirty="0" sz="1450" spc="-5">
                <a:latin typeface="Times New Roman"/>
                <a:cs typeface="Times New Roman"/>
              </a:rPr>
              <a:t>but </a:t>
            </a:r>
            <a:r>
              <a:rPr dirty="0" sz="1450" spc="-10">
                <a:latin typeface="Times New Roman"/>
                <a:cs typeface="Times New Roman"/>
              </a:rPr>
              <a:t>we cannot  all </a:t>
            </a:r>
            <a:r>
              <a:rPr dirty="0" sz="1450" spc="-5">
                <a:latin typeface="Times New Roman"/>
                <a:cs typeface="Times New Roman"/>
              </a:rPr>
              <a:t>hope </a:t>
            </a:r>
            <a:r>
              <a:rPr dirty="0" sz="1450" spc="-10">
                <a:latin typeface="Times New Roman"/>
                <a:cs typeface="Times New Roman"/>
              </a:rPr>
              <a:t>to </a:t>
            </a:r>
            <a:r>
              <a:rPr dirty="0" sz="1450" spc="-5">
                <a:latin typeface="Times New Roman"/>
                <a:cs typeface="Times New Roman"/>
              </a:rPr>
              <a:t>be </a:t>
            </a:r>
            <a:r>
              <a:rPr dirty="0" sz="1450" spc="-20">
                <a:latin typeface="Times New Roman"/>
                <a:cs typeface="Times New Roman"/>
              </a:rPr>
              <a:t>Tennyson, </a:t>
            </a:r>
            <a:r>
              <a:rPr dirty="0" sz="1450" spc="-10">
                <a:latin typeface="Times New Roman"/>
                <a:cs typeface="Times New Roman"/>
              </a:rPr>
              <a:t>and we </a:t>
            </a:r>
            <a:r>
              <a:rPr dirty="0" sz="1450" spc="-5">
                <a:latin typeface="Times New Roman"/>
                <a:cs typeface="Times New Roman"/>
              </a:rPr>
              <a:t>do not </a:t>
            </a:r>
            <a:r>
              <a:rPr dirty="0" sz="1450" spc="-10">
                <a:latin typeface="Times New Roman"/>
                <a:cs typeface="Times New Roman"/>
              </a:rPr>
              <a:t>all perhaps desire to </a:t>
            </a:r>
            <a:r>
              <a:rPr dirty="0" sz="1450" spc="-5">
                <a:latin typeface="Times New Roman"/>
                <a:cs typeface="Times New Roman"/>
              </a:rPr>
              <a:t>be </a:t>
            </a:r>
            <a:r>
              <a:rPr dirty="0" sz="1450" spc="-10">
                <a:latin typeface="Times New Roman"/>
                <a:cs typeface="Times New Roman"/>
              </a:rPr>
              <a:t>Montépin. If  </a:t>
            </a:r>
            <a:r>
              <a:rPr dirty="0" sz="1450" spc="-5">
                <a:latin typeface="Times New Roman"/>
                <a:cs typeface="Times New Roman"/>
              </a:rPr>
              <a:t>you </a:t>
            </a:r>
            <a:r>
              <a:rPr dirty="0" sz="1450" spc="-10">
                <a:latin typeface="Times New Roman"/>
                <a:cs typeface="Times New Roman"/>
              </a:rPr>
              <a:t>adopt an art to </a:t>
            </a:r>
            <a:r>
              <a:rPr dirty="0" sz="1450" spc="-5">
                <a:latin typeface="Times New Roman"/>
                <a:cs typeface="Times New Roman"/>
              </a:rPr>
              <a:t>be your </a:t>
            </a:r>
            <a:r>
              <a:rPr dirty="0" sz="1450" spc="-10">
                <a:latin typeface="Times New Roman"/>
                <a:cs typeface="Times New Roman"/>
              </a:rPr>
              <a:t>trade, weed </a:t>
            </a:r>
            <a:r>
              <a:rPr dirty="0" sz="1450" spc="-5">
                <a:latin typeface="Times New Roman"/>
                <a:cs typeface="Times New Roman"/>
              </a:rPr>
              <a:t>your </a:t>
            </a:r>
            <a:r>
              <a:rPr dirty="0" sz="1450" spc="-10">
                <a:latin typeface="Times New Roman"/>
                <a:cs typeface="Times New Roman"/>
              </a:rPr>
              <a:t>mind at the outset </a:t>
            </a:r>
            <a:r>
              <a:rPr dirty="0" sz="1450" spc="-5">
                <a:latin typeface="Times New Roman"/>
                <a:cs typeface="Times New Roman"/>
              </a:rPr>
              <a:t>of </a:t>
            </a:r>
            <a:r>
              <a:rPr dirty="0" sz="1450" spc="-10">
                <a:latin typeface="Times New Roman"/>
                <a:cs typeface="Times New Roman"/>
              </a:rPr>
              <a:t>all desire </a:t>
            </a:r>
            <a:r>
              <a:rPr dirty="0" sz="1450" spc="-5">
                <a:latin typeface="Times New Roman"/>
                <a:cs typeface="Times New Roman"/>
              </a:rPr>
              <a:t>of  </a:t>
            </a:r>
            <a:r>
              <a:rPr dirty="0" sz="1450" spc="-25">
                <a:latin typeface="Times New Roman"/>
                <a:cs typeface="Times New Roman"/>
              </a:rPr>
              <a:t>money.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may decently expect, if </a:t>
            </a:r>
            <a:r>
              <a:rPr dirty="0" sz="1450" spc="-5">
                <a:latin typeface="Times New Roman"/>
                <a:cs typeface="Times New Roman"/>
              </a:rPr>
              <a:t>you </a:t>
            </a:r>
            <a:r>
              <a:rPr dirty="0" sz="1450" spc="-10">
                <a:latin typeface="Times New Roman"/>
                <a:cs typeface="Times New Roman"/>
              </a:rPr>
              <a:t>have some talent and much  </a:t>
            </a:r>
            <a:r>
              <a:rPr dirty="0" sz="1450" spc="-20">
                <a:latin typeface="Times New Roman"/>
                <a:cs typeface="Times New Roman"/>
              </a:rPr>
              <a:t>industry, </a:t>
            </a:r>
            <a:r>
              <a:rPr dirty="0" sz="1450" spc="-10">
                <a:latin typeface="Times New Roman"/>
                <a:cs typeface="Times New Roman"/>
              </a:rPr>
              <a:t>is such an income as </a:t>
            </a:r>
            <a:r>
              <a:rPr dirty="0" sz="1450" spc="-5">
                <a:latin typeface="Times New Roman"/>
                <a:cs typeface="Times New Roman"/>
              </a:rPr>
              <a:t>a </a:t>
            </a:r>
            <a:r>
              <a:rPr dirty="0" sz="1450" spc="-10">
                <a:latin typeface="Times New Roman"/>
                <a:cs typeface="Times New Roman"/>
              </a:rPr>
              <a:t>clerk will earn with </a:t>
            </a:r>
            <a:r>
              <a:rPr dirty="0" sz="1450" spc="-5">
                <a:latin typeface="Times New Roman"/>
                <a:cs typeface="Times New Roman"/>
              </a:rPr>
              <a:t>a </a:t>
            </a:r>
            <a:r>
              <a:rPr dirty="0" sz="1450" spc="-10">
                <a:latin typeface="Times New Roman"/>
                <a:cs typeface="Times New Roman"/>
              </a:rPr>
              <a:t>tenth </a:t>
            </a:r>
            <a:r>
              <a:rPr dirty="0" sz="1450" spc="-5">
                <a:latin typeface="Times New Roman"/>
                <a:cs typeface="Times New Roman"/>
              </a:rPr>
              <a:t>or </a:t>
            </a:r>
            <a:r>
              <a:rPr dirty="0" sz="1450" spc="-10">
                <a:latin typeface="Times New Roman"/>
                <a:cs typeface="Times New Roman"/>
              </a:rPr>
              <a:t>perhaps </a:t>
            </a:r>
            <a:r>
              <a:rPr dirty="0" sz="1450" spc="-5">
                <a:latin typeface="Times New Roman"/>
                <a:cs typeface="Times New Roman"/>
              </a:rPr>
              <a:t>a  </a:t>
            </a:r>
            <a:r>
              <a:rPr dirty="0" sz="1450" spc="-10">
                <a:latin typeface="Times New Roman"/>
                <a:cs typeface="Times New Roman"/>
              </a:rPr>
              <a:t>twentieth </a:t>
            </a:r>
            <a:r>
              <a:rPr dirty="0" sz="1450" spc="-5">
                <a:latin typeface="Times New Roman"/>
                <a:cs typeface="Times New Roman"/>
              </a:rPr>
              <a:t>of your </a:t>
            </a:r>
            <a:r>
              <a:rPr dirty="0" sz="1450" spc="-10">
                <a:latin typeface="Times New Roman"/>
                <a:cs typeface="Times New Roman"/>
              </a:rPr>
              <a:t>nervous output. Nor have </a:t>
            </a:r>
            <a:r>
              <a:rPr dirty="0" sz="1450" spc="-5">
                <a:latin typeface="Times New Roman"/>
                <a:cs typeface="Times New Roman"/>
              </a:rPr>
              <a:t>you </a:t>
            </a:r>
            <a:r>
              <a:rPr dirty="0" sz="1450" spc="-10">
                <a:latin typeface="Times New Roman"/>
                <a:cs typeface="Times New Roman"/>
              </a:rPr>
              <a:t>the right to look for more; in  the wages </a:t>
            </a:r>
            <a:r>
              <a:rPr dirty="0" sz="1450" spc="-5">
                <a:latin typeface="Times New Roman"/>
                <a:cs typeface="Times New Roman"/>
              </a:rPr>
              <a:t>of </a:t>
            </a:r>
            <a:r>
              <a:rPr dirty="0" sz="1450" spc="-10">
                <a:latin typeface="Times New Roman"/>
                <a:cs typeface="Times New Roman"/>
              </a:rPr>
              <a:t>the life, </a:t>
            </a:r>
            <a:r>
              <a:rPr dirty="0" sz="1450" spc="-5">
                <a:latin typeface="Times New Roman"/>
                <a:cs typeface="Times New Roman"/>
              </a:rPr>
              <a:t>not </a:t>
            </a:r>
            <a:r>
              <a:rPr dirty="0" sz="1450" spc="-10">
                <a:latin typeface="Times New Roman"/>
                <a:cs typeface="Times New Roman"/>
              </a:rPr>
              <a:t>in the wages </a:t>
            </a:r>
            <a:r>
              <a:rPr dirty="0" sz="1450" spc="-5">
                <a:latin typeface="Times New Roman"/>
                <a:cs typeface="Times New Roman"/>
              </a:rPr>
              <a:t>of </a:t>
            </a:r>
            <a:r>
              <a:rPr dirty="0" sz="1450" spc="-10">
                <a:latin typeface="Times New Roman"/>
                <a:cs typeface="Times New Roman"/>
              </a:rPr>
              <a:t>the trade, lies </a:t>
            </a:r>
            <a:r>
              <a:rPr dirty="0" sz="1450" spc="-5">
                <a:latin typeface="Times New Roman"/>
                <a:cs typeface="Times New Roman"/>
              </a:rPr>
              <a:t>your </a:t>
            </a:r>
            <a:r>
              <a:rPr dirty="0" sz="1450" spc="-10">
                <a:latin typeface="Times New Roman"/>
                <a:cs typeface="Times New Roman"/>
              </a:rPr>
              <a:t>reward; the work  is here the wages. It will </a:t>
            </a:r>
            <a:r>
              <a:rPr dirty="0" sz="1450" spc="-5">
                <a:latin typeface="Times New Roman"/>
                <a:cs typeface="Times New Roman"/>
              </a:rPr>
              <a:t>be </a:t>
            </a:r>
            <a:r>
              <a:rPr dirty="0" sz="1450" spc="-10">
                <a:latin typeface="Times New Roman"/>
                <a:cs typeface="Times New Roman"/>
              </a:rPr>
              <a:t>seen </a:t>
            </a:r>
            <a:r>
              <a:rPr dirty="0" sz="1450" spc="-5">
                <a:latin typeface="Times New Roman"/>
                <a:cs typeface="Times New Roman"/>
              </a:rPr>
              <a:t>I </a:t>
            </a:r>
            <a:r>
              <a:rPr dirty="0" sz="1450" spc="-10">
                <a:latin typeface="Times New Roman"/>
                <a:cs typeface="Times New Roman"/>
              </a:rPr>
              <a:t>have little sympathy with the common  lamentations </a:t>
            </a:r>
            <a:r>
              <a:rPr dirty="0" sz="1450" spc="-5">
                <a:latin typeface="Times New Roman"/>
                <a:cs typeface="Times New Roman"/>
              </a:rPr>
              <a:t>of </a:t>
            </a:r>
            <a:r>
              <a:rPr dirty="0" sz="1450" spc="-10">
                <a:latin typeface="Times New Roman"/>
                <a:cs typeface="Times New Roman"/>
              </a:rPr>
              <a:t>the artist class. Perhaps they </a:t>
            </a:r>
            <a:r>
              <a:rPr dirty="0" sz="1450" spc="-5">
                <a:latin typeface="Times New Roman"/>
                <a:cs typeface="Times New Roman"/>
              </a:rPr>
              <a:t>do not </a:t>
            </a:r>
            <a:r>
              <a:rPr dirty="0" sz="1450" spc="-10">
                <a:latin typeface="Times New Roman"/>
                <a:cs typeface="Times New Roman"/>
              </a:rPr>
              <a:t>remember the hire </a:t>
            </a:r>
            <a:r>
              <a:rPr dirty="0" sz="1450" spc="-5">
                <a:latin typeface="Times New Roman"/>
                <a:cs typeface="Times New Roman"/>
              </a:rPr>
              <a:t>of </a:t>
            </a:r>
            <a:r>
              <a:rPr dirty="0" sz="1450" spc="-10">
                <a:latin typeface="Times New Roman"/>
                <a:cs typeface="Times New Roman"/>
              </a:rPr>
              <a:t>the  field labourer; </a:t>
            </a:r>
            <a:r>
              <a:rPr dirty="0" sz="1450" spc="-5">
                <a:latin typeface="Times New Roman"/>
                <a:cs typeface="Times New Roman"/>
              </a:rPr>
              <a:t>or do </a:t>
            </a:r>
            <a:r>
              <a:rPr dirty="0" sz="1450" spc="-10">
                <a:latin typeface="Times New Roman"/>
                <a:cs typeface="Times New Roman"/>
              </a:rPr>
              <a:t>they think </a:t>
            </a:r>
            <a:r>
              <a:rPr dirty="0" sz="1450" spc="-5">
                <a:latin typeface="Times New Roman"/>
                <a:cs typeface="Times New Roman"/>
              </a:rPr>
              <a:t>no </a:t>
            </a:r>
            <a:r>
              <a:rPr dirty="0" sz="1450" spc="-10">
                <a:latin typeface="Times New Roman"/>
                <a:cs typeface="Times New Roman"/>
              </a:rPr>
              <a:t>parallel will lie? Perhaps they have never  observed what is the retiring allowance </a:t>
            </a:r>
            <a:r>
              <a:rPr dirty="0" sz="1450" spc="-5">
                <a:latin typeface="Times New Roman"/>
                <a:cs typeface="Times New Roman"/>
              </a:rPr>
              <a:t>of a </a:t>
            </a:r>
            <a:r>
              <a:rPr dirty="0" sz="1450" spc="-10">
                <a:latin typeface="Times New Roman"/>
                <a:cs typeface="Times New Roman"/>
              </a:rPr>
              <a:t>field </a:t>
            </a:r>
            <a:r>
              <a:rPr dirty="0" sz="1450" spc="-15">
                <a:latin typeface="Times New Roman"/>
                <a:cs typeface="Times New Roman"/>
              </a:rPr>
              <a:t>officer; </a:t>
            </a:r>
            <a:r>
              <a:rPr dirty="0" sz="1450" spc="-5">
                <a:latin typeface="Times New Roman"/>
                <a:cs typeface="Times New Roman"/>
              </a:rPr>
              <a:t>or do </a:t>
            </a:r>
            <a:r>
              <a:rPr dirty="0" sz="1450" spc="-10">
                <a:latin typeface="Times New Roman"/>
                <a:cs typeface="Times New Roman"/>
              </a:rPr>
              <a:t>they suppose  their contributions to the arts </a:t>
            </a:r>
            <a:r>
              <a:rPr dirty="0" sz="1450" spc="-5">
                <a:latin typeface="Times New Roman"/>
                <a:cs typeface="Times New Roman"/>
              </a:rPr>
              <a:t>of </a:t>
            </a:r>
            <a:r>
              <a:rPr dirty="0" sz="1450" spc="-10">
                <a:latin typeface="Times New Roman"/>
                <a:cs typeface="Times New Roman"/>
              </a:rPr>
              <a:t>pleasing more important than the services </a:t>
            </a:r>
            <a:r>
              <a:rPr dirty="0" sz="1450" spc="-5">
                <a:latin typeface="Times New Roman"/>
                <a:cs typeface="Times New Roman"/>
              </a:rPr>
              <a:t>of a  </a:t>
            </a:r>
            <a:r>
              <a:rPr dirty="0" sz="1450" spc="-10">
                <a:latin typeface="Times New Roman"/>
                <a:cs typeface="Times New Roman"/>
              </a:rPr>
              <a:t>colonel? Perhaps they </a:t>
            </a:r>
            <a:r>
              <a:rPr dirty="0" sz="1450" spc="-15">
                <a:latin typeface="Times New Roman"/>
                <a:cs typeface="Times New Roman"/>
              </a:rPr>
              <a:t>forget </a:t>
            </a:r>
            <a:r>
              <a:rPr dirty="0" sz="1450" spc="-5">
                <a:latin typeface="Times New Roman"/>
                <a:cs typeface="Times New Roman"/>
              </a:rPr>
              <a:t>on </a:t>
            </a:r>
            <a:r>
              <a:rPr dirty="0" sz="1450" spc="-10">
                <a:latin typeface="Times New Roman"/>
                <a:cs typeface="Times New Roman"/>
              </a:rPr>
              <a:t>how little Millet was content to live; </a:t>
            </a:r>
            <a:r>
              <a:rPr dirty="0" sz="1450" spc="-5">
                <a:latin typeface="Times New Roman"/>
                <a:cs typeface="Times New Roman"/>
              </a:rPr>
              <a:t>or do  </a:t>
            </a:r>
            <a:r>
              <a:rPr dirty="0" sz="1450" spc="-10">
                <a:latin typeface="Times New Roman"/>
                <a:cs typeface="Times New Roman"/>
              </a:rPr>
              <a:t>they think, because they have less genius, they stand excused from the display  </a:t>
            </a:r>
            <a:r>
              <a:rPr dirty="0" sz="1450" spc="-5">
                <a:latin typeface="Times New Roman"/>
                <a:cs typeface="Times New Roman"/>
              </a:rPr>
              <a:t>of </a:t>
            </a:r>
            <a:r>
              <a:rPr dirty="0" sz="1450" spc="-10">
                <a:latin typeface="Times New Roman"/>
                <a:cs typeface="Times New Roman"/>
              </a:rPr>
              <a:t>equal virtues? But </a:t>
            </a:r>
            <a:r>
              <a:rPr dirty="0" sz="1450" spc="-5">
                <a:latin typeface="Times New Roman"/>
                <a:cs typeface="Times New Roman"/>
              </a:rPr>
              <a:t>upon one point </a:t>
            </a:r>
            <a:r>
              <a:rPr dirty="0" sz="1450" spc="-10">
                <a:latin typeface="Times New Roman"/>
                <a:cs typeface="Times New Roman"/>
              </a:rPr>
              <a:t>there should </a:t>
            </a:r>
            <a:r>
              <a:rPr dirty="0" sz="1450" spc="-5">
                <a:latin typeface="Times New Roman"/>
                <a:cs typeface="Times New Roman"/>
              </a:rPr>
              <a:t>be no </a:t>
            </a:r>
            <a:r>
              <a:rPr dirty="0" sz="1450" spc="-10">
                <a:latin typeface="Times New Roman"/>
                <a:cs typeface="Times New Roman"/>
              </a:rPr>
              <a:t>dubiety: if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be  not</a:t>
            </a:r>
            <a:r>
              <a:rPr dirty="0" sz="1450" spc="45">
                <a:latin typeface="Times New Roman"/>
                <a:cs typeface="Times New Roman"/>
              </a:rPr>
              <a:t> </a:t>
            </a:r>
            <a:r>
              <a:rPr dirty="0" sz="1450" spc="-10">
                <a:latin typeface="Times New Roman"/>
                <a:cs typeface="Times New Roman"/>
              </a:rPr>
              <a:t>frugal,</a:t>
            </a:r>
            <a:r>
              <a:rPr dirty="0" sz="1450" spc="50">
                <a:latin typeface="Times New Roman"/>
                <a:cs typeface="Times New Roman"/>
              </a:rPr>
              <a:t> </a:t>
            </a:r>
            <a:r>
              <a:rPr dirty="0" sz="1450" spc="-5">
                <a:latin typeface="Times New Roman"/>
                <a:cs typeface="Times New Roman"/>
              </a:rPr>
              <a:t>he</a:t>
            </a:r>
            <a:r>
              <a:rPr dirty="0" sz="1450" spc="45">
                <a:latin typeface="Times New Roman"/>
                <a:cs typeface="Times New Roman"/>
              </a:rPr>
              <a:t> </a:t>
            </a:r>
            <a:r>
              <a:rPr dirty="0" sz="1450" spc="-10">
                <a:latin typeface="Times New Roman"/>
                <a:cs typeface="Times New Roman"/>
              </a:rPr>
              <a:t>has</a:t>
            </a:r>
            <a:r>
              <a:rPr dirty="0" sz="1450" spc="50">
                <a:latin typeface="Times New Roman"/>
                <a:cs typeface="Times New Roman"/>
              </a:rPr>
              <a:t> </a:t>
            </a:r>
            <a:r>
              <a:rPr dirty="0" sz="1450" spc="-5">
                <a:latin typeface="Times New Roman"/>
                <a:cs typeface="Times New Roman"/>
              </a:rPr>
              <a:t>no</a:t>
            </a:r>
            <a:r>
              <a:rPr dirty="0" sz="1450" spc="50">
                <a:latin typeface="Times New Roman"/>
                <a:cs typeface="Times New Roman"/>
              </a:rPr>
              <a:t> </a:t>
            </a:r>
            <a:r>
              <a:rPr dirty="0" sz="1450" spc="-10">
                <a:latin typeface="Times New Roman"/>
                <a:cs typeface="Times New Roman"/>
              </a:rPr>
              <a:t>business</a:t>
            </a:r>
            <a:r>
              <a:rPr dirty="0" sz="1450" spc="45">
                <a:latin typeface="Times New Roman"/>
                <a:cs typeface="Times New Roman"/>
              </a:rPr>
              <a:t> </a:t>
            </a:r>
            <a:r>
              <a:rPr dirty="0" sz="1450" spc="-10">
                <a:latin typeface="Times New Roman"/>
                <a:cs typeface="Times New Roman"/>
              </a:rPr>
              <a:t>in</a:t>
            </a:r>
            <a:r>
              <a:rPr dirty="0" sz="1450" spc="50">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arts.</a:t>
            </a:r>
            <a:r>
              <a:rPr dirty="0" sz="1450" spc="50">
                <a:latin typeface="Times New Roman"/>
                <a:cs typeface="Times New Roman"/>
              </a:rPr>
              <a:t> </a:t>
            </a:r>
            <a:r>
              <a:rPr dirty="0" sz="1450" spc="-10">
                <a:latin typeface="Times New Roman"/>
                <a:cs typeface="Times New Roman"/>
              </a:rPr>
              <a:t>If</a:t>
            </a:r>
            <a:r>
              <a:rPr dirty="0" sz="1450" spc="50">
                <a:latin typeface="Times New Roman"/>
                <a:cs typeface="Times New Roman"/>
              </a:rPr>
              <a:t> </a:t>
            </a:r>
            <a:r>
              <a:rPr dirty="0" sz="1450" spc="-5">
                <a:latin typeface="Times New Roman"/>
                <a:cs typeface="Times New Roman"/>
              </a:rPr>
              <a:t>he</a:t>
            </a:r>
            <a:r>
              <a:rPr dirty="0" sz="1450" spc="50">
                <a:latin typeface="Times New Roman"/>
                <a:cs typeface="Times New Roman"/>
              </a:rPr>
              <a:t> </a:t>
            </a:r>
            <a:r>
              <a:rPr dirty="0" sz="1450" spc="-5">
                <a:latin typeface="Times New Roman"/>
                <a:cs typeface="Times New Roman"/>
              </a:rPr>
              <a:t>be</a:t>
            </a:r>
            <a:r>
              <a:rPr dirty="0" sz="1450" spc="50">
                <a:latin typeface="Times New Roman"/>
                <a:cs typeface="Times New Roman"/>
              </a:rPr>
              <a:t> </a:t>
            </a:r>
            <a:r>
              <a:rPr dirty="0" sz="1450" spc="-5">
                <a:latin typeface="Times New Roman"/>
                <a:cs typeface="Times New Roman"/>
              </a:rPr>
              <a:t>not</a:t>
            </a:r>
            <a:r>
              <a:rPr dirty="0" sz="1450" spc="50">
                <a:latin typeface="Times New Roman"/>
                <a:cs typeface="Times New Roman"/>
              </a:rPr>
              <a:t> </a:t>
            </a:r>
            <a:r>
              <a:rPr dirty="0" sz="1450" spc="-10">
                <a:latin typeface="Times New Roman"/>
                <a:cs typeface="Times New Roman"/>
              </a:rPr>
              <a:t>frugal,</a:t>
            </a:r>
            <a:r>
              <a:rPr dirty="0" sz="1450" spc="50">
                <a:latin typeface="Times New Roman"/>
                <a:cs typeface="Times New Roman"/>
              </a:rPr>
              <a:t> </a:t>
            </a:r>
            <a:r>
              <a:rPr dirty="0" sz="1450" spc="-5">
                <a:latin typeface="Times New Roman"/>
                <a:cs typeface="Times New Roman"/>
              </a:rPr>
              <a:t>he</a:t>
            </a:r>
            <a:r>
              <a:rPr dirty="0" sz="1450" spc="50">
                <a:latin typeface="Times New Roman"/>
                <a:cs typeface="Times New Roman"/>
              </a:rPr>
              <a:t> </a:t>
            </a:r>
            <a:r>
              <a:rPr dirty="0" sz="1450" spc="-10">
                <a:latin typeface="Times New Roman"/>
                <a:cs typeface="Times New Roman"/>
              </a:rPr>
              <a:t>steers</a:t>
            </a:r>
            <a:r>
              <a:rPr dirty="0" sz="1450" spc="50">
                <a:latin typeface="Times New Roman"/>
                <a:cs typeface="Times New Roman"/>
              </a:rPr>
              <a:t> </a:t>
            </a:r>
            <a:r>
              <a:rPr dirty="0" sz="1450" spc="-10">
                <a:latin typeface="Times New Roman"/>
                <a:cs typeface="Times New Roman"/>
              </a:rPr>
              <a:t>directly</a:t>
            </a:r>
            <a:endParaRPr sz="1450">
              <a:latin typeface="Times New Roman"/>
              <a:cs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for that last tragic scene </a:t>
            </a:r>
            <a:r>
              <a:rPr dirty="0" sz="1450" spc="-5">
                <a:latin typeface="Times New Roman"/>
                <a:cs typeface="Times New Roman"/>
              </a:rPr>
              <a:t>of </a:t>
            </a:r>
            <a:r>
              <a:rPr dirty="0" sz="1450" spc="-10">
                <a:latin typeface="Times New Roman"/>
                <a:cs typeface="Times New Roman"/>
              </a:rPr>
              <a:t>le vieux saltimbanque; if </a:t>
            </a:r>
            <a:r>
              <a:rPr dirty="0" sz="1450" spc="-5">
                <a:latin typeface="Times New Roman"/>
                <a:cs typeface="Times New Roman"/>
              </a:rPr>
              <a:t>he be not </a:t>
            </a:r>
            <a:r>
              <a:rPr dirty="0" sz="1450" spc="-10">
                <a:latin typeface="Times New Roman"/>
                <a:cs typeface="Times New Roman"/>
              </a:rPr>
              <a:t>frugal, </a:t>
            </a:r>
            <a:r>
              <a:rPr dirty="0" sz="1450" spc="-5">
                <a:latin typeface="Times New Roman"/>
                <a:cs typeface="Times New Roman"/>
              </a:rPr>
              <a:t>he </a:t>
            </a:r>
            <a:r>
              <a:rPr dirty="0" sz="1450" spc="-10">
                <a:latin typeface="Times New Roman"/>
                <a:cs typeface="Times New Roman"/>
              </a:rPr>
              <a:t>will  find it hard to continue to </a:t>
            </a:r>
            <a:r>
              <a:rPr dirty="0" sz="1450" spc="-5">
                <a:latin typeface="Times New Roman"/>
                <a:cs typeface="Times New Roman"/>
              </a:rPr>
              <a:t>be </a:t>
            </a:r>
            <a:r>
              <a:rPr dirty="0" sz="1450" spc="-10">
                <a:latin typeface="Times New Roman"/>
                <a:cs typeface="Times New Roman"/>
              </a:rPr>
              <a:t>honest. Some </a:t>
            </a:r>
            <a:r>
              <a:rPr dirty="0" sz="1450" spc="-30">
                <a:latin typeface="Times New Roman"/>
                <a:cs typeface="Times New Roman"/>
              </a:rPr>
              <a:t>day, </a:t>
            </a:r>
            <a:r>
              <a:rPr dirty="0" sz="1450" spc="-10">
                <a:latin typeface="Times New Roman"/>
                <a:cs typeface="Times New Roman"/>
              </a:rPr>
              <a:t>when the butcher is knocking  at the </a:t>
            </a:r>
            <a:r>
              <a:rPr dirty="0" sz="1450" spc="-20">
                <a:latin typeface="Times New Roman"/>
                <a:cs typeface="Times New Roman"/>
              </a:rPr>
              <a:t>door, </a:t>
            </a:r>
            <a:r>
              <a:rPr dirty="0" sz="1450" spc="-5">
                <a:latin typeface="Times New Roman"/>
                <a:cs typeface="Times New Roman"/>
              </a:rPr>
              <a:t>he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tempted, </a:t>
            </a:r>
            <a:r>
              <a:rPr dirty="0" sz="1450" spc="-5">
                <a:latin typeface="Times New Roman"/>
                <a:cs typeface="Times New Roman"/>
              </a:rPr>
              <a:t>he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obliged, to turn </a:t>
            </a:r>
            <a:r>
              <a:rPr dirty="0" sz="1450" spc="-5">
                <a:latin typeface="Times New Roman"/>
                <a:cs typeface="Times New Roman"/>
              </a:rPr>
              <a:t>out </a:t>
            </a:r>
            <a:r>
              <a:rPr dirty="0" sz="1450" spc="-10">
                <a:latin typeface="Times New Roman"/>
                <a:cs typeface="Times New Roman"/>
              </a:rPr>
              <a:t>and sell </a:t>
            </a:r>
            <a:r>
              <a:rPr dirty="0" sz="1450" spc="-5">
                <a:latin typeface="Times New Roman"/>
                <a:cs typeface="Times New Roman"/>
              </a:rPr>
              <a:t>a  </a:t>
            </a:r>
            <a:r>
              <a:rPr dirty="0" sz="1450" spc="-10">
                <a:latin typeface="Times New Roman"/>
                <a:cs typeface="Times New Roman"/>
              </a:rPr>
              <a:t>slovenly piece </a:t>
            </a:r>
            <a:r>
              <a:rPr dirty="0" sz="1450" spc="-5">
                <a:latin typeface="Times New Roman"/>
                <a:cs typeface="Times New Roman"/>
              </a:rPr>
              <a:t>of </a:t>
            </a:r>
            <a:r>
              <a:rPr dirty="0" sz="1450" spc="-10">
                <a:latin typeface="Times New Roman"/>
                <a:cs typeface="Times New Roman"/>
              </a:rPr>
              <a:t>work. If the obligation shall have arisen through </a:t>
            </a:r>
            <a:r>
              <a:rPr dirty="0" sz="1450" spc="-5">
                <a:latin typeface="Times New Roman"/>
                <a:cs typeface="Times New Roman"/>
              </a:rPr>
              <a:t>no  </a:t>
            </a:r>
            <a:r>
              <a:rPr dirty="0" sz="1450" spc="-10">
                <a:latin typeface="Times New Roman"/>
                <a:cs typeface="Times New Roman"/>
              </a:rPr>
              <a:t>wantonness </a:t>
            </a:r>
            <a:r>
              <a:rPr dirty="0" sz="1450" spc="-5">
                <a:latin typeface="Times New Roman"/>
                <a:cs typeface="Times New Roman"/>
              </a:rPr>
              <a:t>of </a:t>
            </a:r>
            <a:r>
              <a:rPr dirty="0" sz="1450" spc="-10">
                <a:latin typeface="Times New Roman"/>
                <a:cs typeface="Times New Roman"/>
              </a:rPr>
              <a:t>his own, </a:t>
            </a:r>
            <a:r>
              <a:rPr dirty="0" sz="1450" spc="-5">
                <a:latin typeface="Times New Roman"/>
                <a:cs typeface="Times New Roman"/>
              </a:rPr>
              <a:t>he </a:t>
            </a:r>
            <a:r>
              <a:rPr dirty="0" sz="1450" spc="-10">
                <a:latin typeface="Times New Roman"/>
                <a:cs typeface="Times New Roman"/>
              </a:rPr>
              <a:t>is even to </a:t>
            </a:r>
            <a:r>
              <a:rPr dirty="0" sz="1450" spc="-5">
                <a:latin typeface="Times New Roman"/>
                <a:cs typeface="Times New Roman"/>
              </a:rPr>
              <a:t>be </a:t>
            </a:r>
            <a:r>
              <a:rPr dirty="0" sz="1450" spc="-10">
                <a:latin typeface="Times New Roman"/>
                <a:cs typeface="Times New Roman"/>
              </a:rPr>
              <a:t>commanded; for words cannot  describe how far more necessary it is that </a:t>
            </a:r>
            <a:r>
              <a:rPr dirty="0" sz="1450" spc="-5">
                <a:latin typeface="Times New Roman"/>
                <a:cs typeface="Times New Roman"/>
              </a:rPr>
              <a:t>a </a:t>
            </a:r>
            <a:r>
              <a:rPr dirty="0" sz="1450" spc="-10">
                <a:latin typeface="Times New Roman"/>
                <a:cs typeface="Times New Roman"/>
              </a:rPr>
              <a:t>man should support his </a:t>
            </a:r>
            <a:r>
              <a:rPr dirty="0" sz="1450" spc="-25">
                <a:latin typeface="Times New Roman"/>
                <a:cs typeface="Times New Roman"/>
              </a:rPr>
              <a:t>family,  </a:t>
            </a:r>
            <a:r>
              <a:rPr dirty="0" sz="1450" spc="-10">
                <a:latin typeface="Times New Roman"/>
                <a:cs typeface="Times New Roman"/>
              </a:rPr>
              <a:t>than that </a:t>
            </a:r>
            <a:r>
              <a:rPr dirty="0" sz="1450" spc="-5">
                <a:latin typeface="Times New Roman"/>
                <a:cs typeface="Times New Roman"/>
              </a:rPr>
              <a:t>he </a:t>
            </a:r>
            <a:r>
              <a:rPr dirty="0" sz="1450" spc="-10">
                <a:latin typeface="Times New Roman"/>
                <a:cs typeface="Times New Roman"/>
              </a:rPr>
              <a:t>should attain to—or preserve—distinction in the arts. But if the  pressure comes, through his own fault, </a:t>
            </a:r>
            <a:r>
              <a:rPr dirty="0" sz="1450" spc="-5">
                <a:latin typeface="Times New Roman"/>
                <a:cs typeface="Times New Roman"/>
              </a:rPr>
              <a:t>he </a:t>
            </a:r>
            <a:r>
              <a:rPr dirty="0" sz="1450" spc="-10">
                <a:latin typeface="Times New Roman"/>
                <a:cs typeface="Times New Roman"/>
              </a:rPr>
              <a:t>has stolen, and stolen under trust,  and stolen (which is the worst </a:t>
            </a:r>
            <a:r>
              <a:rPr dirty="0" sz="1450" spc="-5">
                <a:latin typeface="Times New Roman"/>
                <a:cs typeface="Times New Roman"/>
              </a:rPr>
              <a:t>of </a:t>
            </a:r>
            <a:r>
              <a:rPr dirty="0" sz="1450" spc="-10">
                <a:latin typeface="Times New Roman"/>
                <a:cs typeface="Times New Roman"/>
              </a:rPr>
              <a:t>all) in such </a:t>
            </a:r>
            <a:r>
              <a:rPr dirty="0" sz="1450" spc="-5">
                <a:latin typeface="Times New Roman"/>
                <a:cs typeface="Times New Roman"/>
              </a:rPr>
              <a:t>a </a:t>
            </a:r>
            <a:r>
              <a:rPr dirty="0" sz="1450" spc="-10">
                <a:latin typeface="Times New Roman"/>
                <a:cs typeface="Times New Roman"/>
              </a:rPr>
              <a:t>way that </a:t>
            </a:r>
            <a:r>
              <a:rPr dirty="0" sz="1450" spc="-5">
                <a:latin typeface="Times New Roman"/>
                <a:cs typeface="Times New Roman"/>
              </a:rPr>
              <a:t>no </a:t>
            </a:r>
            <a:r>
              <a:rPr dirty="0" sz="1450" spc="-10">
                <a:latin typeface="Times New Roman"/>
                <a:cs typeface="Times New Roman"/>
              </a:rPr>
              <a:t>law can reach</a:t>
            </a:r>
            <a:r>
              <a:rPr dirty="0" sz="1450" spc="12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And now </a:t>
            </a:r>
            <a:r>
              <a:rPr dirty="0" sz="1450" spc="-5">
                <a:latin typeface="Times New Roman"/>
                <a:cs typeface="Times New Roman"/>
              </a:rPr>
              <a:t>you </a:t>
            </a:r>
            <a:r>
              <a:rPr dirty="0" sz="1450" spc="-10">
                <a:latin typeface="Times New Roman"/>
                <a:cs typeface="Times New Roman"/>
              </a:rPr>
              <a:t>may perhaps ask me, if the débutant artist is to have </a:t>
            </a:r>
            <a:r>
              <a:rPr dirty="0" sz="1450" spc="-5">
                <a:latin typeface="Times New Roman"/>
                <a:cs typeface="Times New Roman"/>
              </a:rPr>
              <a:t>no thought  of </a:t>
            </a:r>
            <a:r>
              <a:rPr dirty="0" sz="1450" spc="-25">
                <a:latin typeface="Times New Roman"/>
                <a:cs typeface="Times New Roman"/>
              </a:rPr>
              <a:t>money, </a:t>
            </a:r>
            <a:r>
              <a:rPr dirty="0" sz="1450" spc="-10">
                <a:latin typeface="Times New Roman"/>
                <a:cs typeface="Times New Roman"/>
              </a:rPr>
              <a:t>and if (as is implied) </a:t>
            </a:r>
            <a:r>
              <a:rPr dirty="0" sz="1450" spc="-5">
                <a:latin typeface="Times New Roman"/>
                <a:cs typeface="Times New Roman"/>
              </a:rPr>
              <a:t>he </a:t>
            </a:r>
            <a:r>
              <a:rPr dirty="0" sz="1450" spc="-10">
                <a:latin typeface="Times New Roman"/>
                <a:cs typeface="Times New Roman"/>
              </a:rPr>
              <a:t>is to expect </a:t>
            </a:r>
            <a:r>
              <a:rPr dirty="0" sz="1450" spc="-5">
                <a:latin typeface="Times New Roman"/>
                <a:cs typeface="Times New Roman"/>
              </a:rPr>
              <a:t>no honours </a:t>
            </a:r>
            <a:r>
              <a:rPr dirty="0" sz="1450" spc="-10">
                <a:latin typeface="Times New Roman"/>
                <a:cs typeface="Times New Roman"/>
              </a:rPr>
              <a:t>from the State, </a:t>
            </a:r>
            <a:r>
              <a:rPr dirty="0" sz="1450" spc="-5">
                <a:latin typeface="Times New Roman"/>
                <a:cs typeface="Times New Roman"/>
              </a:rPr>
              <a:t>he  </a:t>
            </a:r>
            <a:r>
              <a:rPr dirty="0" sz="1450" spc="-10">
                <a:latin typeface="Times New Roman"/>
                <a:cs typeface="Times New Roman"/>
              </a:rPr>
              <a:t>may </a:t>
            </a:r>
            <a:r>
              <a:rPr dirty="0" sz="1450" spc="-5">
                <a:latin typeface="Times New Roman"/>
                <a:cs typeface="Times New Roman"/>
              </a:rPr>
              <a:t>not </a:t>
            </a:r>
            <a:r>
              <a:rPr dirty="0" sz="1450" spc="-10">
                <a:latin typeface="Times New Roman"/>
                <a:cs typeface="Times New Roman"/>
              </a:rPr>
              <a:t>at least look forward to the delights </a:t>
            </a:r>
            <a:r>
              <a:rPr dirty="0" sz="1450" spc="-5">
                <a:latin typeface="Times New Roman"/>
                <a:cs typeface="Times New Roman"/>
              </a:rPr>
              <a:t>of </a:t>
            </a:r>
            <a:r>
              <a:rPr dirty="0" sz="1450" spc="-10">
                <a:latin typeface="Times New Roman"/>
                <a:cs typeface="Times New Roman"/>
              </a:rPr>
              <a:t>popularity? Praise, </a:t>
            </a:r>
            <a:r>
              <a:rPr dirty="0" sz="1450" spc="-5">
                <a:latin typeface="Times New Roman"/>
                <a:cs typeface="Times New Roman"/>
              </a:rPr>
              <a:t>you </a:t>
            </a:r>
            <a:r>
              <a:rPr dirty="0" sz="1450" spc="-10">
                <a:latin typeface="Times New Roman"/>
                <a:cs typeface="Times New Roman"/>
              </a:rPr>
              <a:t>will tell  me, is </a:t>
            </a:r>
            <a:r>
              <a:rPr dirty="0" sz="1450" spc="-5">
                <a:latin typeface="Times New Roman"/>
                <a:cs typeface="Times New Roman"/>
              </a:rPr>
              <a:t>a </a:t>
            </a:r>
            <a:r>
              <a:rPr dirty="0" sz="1450" spc="-10">
                <a:latin typeface="Times New Roman"/>
                <a:cs typeface="Times New Roman"/>
              </a:rPr>
              <a:t>savoury dish. And in so far as </a:t>
            </a:r>
            <a:r>
              <a:rPr dirty="0" sz="1450" spc="-5">
                <a:latin typeface="Times New Roman"/>
                <a:cs typeface="Times New Roman"/>
              </a:rPr>
              <a:t>you </a:t>
            </a:r>
            <a:r>
              <a:rPr dirty="0" sz="1450" spc="-10">
                <a:latin typeface="Times New Roman"/>
                <a:cs typeface="Times New Roman"/>
              </a:rPr>
              <a:t>may mean the countenance </a:t>
            </a:r>
            <a:r>
              <a:rPr dirty="0" sz="1450" spc="-5">
                <a:latin typeface="Times New Roman"/>
                <a:cs typeface="Times New Roman"/>
              </a:rPr>
              <a:t>of </a:t>
            </a:r>
            <a:r>
              <a:rPr dirty="0" sz="1450" spc="-10">
                <a:latin typeface="Times New Roman"/>
                <a:cs typeface="Times New Roman"/>
              </a:rPr>
              <a:t>other  artists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put your </a:t>
            </a:r>
            <a:r>
              <a:rPr dirty="0" sz="1450" spc="-10">
                <a:latin typeface="Times New Roman"/>
                <a:cs typeface="Times New Roman"/>
              </a:rPr>
              <a:t>finger </a:t>
            </a:r>
            <a:r>
              <a:rPr dirty="0" sz="1450" spc="-5">
                <a:latin typeface="Times New Roman"/>
                <a:cs typeface="Times New Roman"/>
              </a:rPr>
              <a:t>on one of </a:t>
            </a:r>
            <a:r>
              <a:rPr dirty="0" sz="1450" spc="-10">
                <a:latin typeface="Times New Roman"/>
                <a:cs typeface="Times New Roman"/>
              </a:rPr>
              <a:t>the most essential and enduring  pleasures </a:t>
            </a:r>
            <a:r>
              <a:rPr dirty="0" sz="1450" spc="-5">
                <a:latin typeface="Times New Roman"/>
                <a:cs typeface="Times New Roman"/>
              </a:rPr>
              <a:t>of </a:t>
            </a:r>
            <a:r>
              <a:rPr dirty="0" sz="1450" spc="-10">
                <a:latin typeface="Times New Roman"/>
                <a:cs typeface="Times New Roman"/>
              </a:rPr>
              <a:t>the career </a:t>
            </a:r>
            <a:r>
              <a:rPr dirty="0" sz="1450" spc="-5">
                <a:latin typeface="Times New Roman"/>
                <a:cs typeface="Times New Roman"/>
              </a:rPr>
              <a:t>of </a:t>
            </a:r>
            <a:r>
              <a:rPr dirty="0" sz="1450" spc="-10">
                <a:latin typeface="Times New Roman"/>
                <a:cs typeface="Times New Roman"/>
              </a:rPr>
              <a:t>art. But in so far as </a:t>
            </a:r>
            <a:r>
              <a:rPr dirty="0" sz="1450" spc="-5">
                <a:latin typeface="Times New Roman"/>
                <a:cs typeface="Times New Roman"/>
              </a:rPr>
              <a:t>you </a:t>
            </a:r>
            <a:r>
              <a:rPr dirty="0" sz="1450" spc="-10">
                <a:latin typeface="Times New Roman"/>
                <a:cs typeface="Times New Roman"/>
              </a:rPr>
              <a:t>should have an eye to the  commendations </a:t>
            </a:r>
            <a:r>
              <a:rPr dirty="0" sz="1450" spc="-5">
                <a:latin typeface="Times New Roman"/>
                <a:cs typeface="Times New Roman"/>
              </a:rPr>
              <a:t>of </a:t>
            </a:r>
            <a:r>
              <a:rPr dirty="0" sz="1450" spc="-10">
                <a:latin typeface="Times New Roman"/>
                <a:cs typeface="Times New Roman"/>
              </a:rPr>
              <a:t>the public </a:t>
            </a:r>
            <a:r>
              <a:rPr dirty="0" sz="1450" spc="-5">
                <a:latin typeface="Times New Roman"/>
                <a:cs typeface="Times New Roman"/>
              </a:rPr>
              <a:t>or </a:t>
            </a:r>
            <a:r>
              <a:rPr dirty="0" sz="1450" spc="-10">
                <a:latin typeface="Times New Roman"/>
                <a:cs typeface="Times New Roman"/>
              </a:rPr>
              <a:t>the notice </a:t>
            </a:r>
            <a:r>
              <a:rPr dirty="0" sz="1450" spc="-5">
                <a:latin typeface="Times New Roman"/>
                <a:cs typeface="Times New Roman"/>
              </a:rPr>
              <a:t>of </a:t>
            </a:r>
            <a:r>
              <a:rPr dirty="0" sz="1450" spc="-10">
                <a:latin typeface="Times New Roman"/>
                <a:cs typeface="Times New Roman"/>
              </a:rPr>
              <a:t>the newspapers,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but be </a:t>
            </a:r>
            <a:r>
              <a:rPr dirty="0" sz="1450" spc="-10">
                <a:latin typeface="Times New Roman"/>
                <a:cs typeface="Times New Roman"/>
              </a:rPr>
              <a:t>cherishing </a:t>
            </a:r>
            <a:r>
              <a:rPr dirty="0" sz="1450" spc="-5">
                <a:latin typeface="Times New Roman"/>
                <a:cs typeface="Times New Roman"/>
              </a:rPr>
              <a:t>a </a:t>
            </a:r>
            <a:r>
              <a:rPr dirty="0" sz="1450" spc="-10">
                <a:latin typeface="Times New Roman"/>
                <a:cs typeface="Times New Roman"/>
              </a:rPr>
              <a:t>dream. It is true that in certain esoteric journals the  author (for instance) is duly criticised, and that </a:t>
            </a:r>
            <a:r>
              <a:rPr dirty="0" sz="1450" spc="-5">
                <a:latin typeface="Times New Roman"/>
                <a:cs typeface="Times New Roman"/>
              </a:rPr>
              <a:t>he </a:t>
            </a:r>
            <a:r>
              <a:rPr dirty="0" sz="1450" spc="-10">
                <a:latin typeface="Times New Roman"/>
                <a:cs typeface="Times New Roman"/>
              </a:rPr>
              <a:t>is often praised </a:t>
            </a:r>
            <a:r>
              <a:rPr dirty="0" sz="1450" spc="-5">
                <a:latin typeface="Times New Roman"/>
                <a:cs typeface="Times New Roman"/>
              </a:rPr>
              <a:t>a </a:t>
            </a:r>
            <a:r>
              <a:rPr dirty="0" sz="1450" spc="-10">
                <a:latin typeface="Times New Roman"/>
                <a:cs typeface="Times New Roman"/>
              </a:rPr>
              <a:t>great deal  more than </a:t>
            </a:r>
            <a:r>
              <a:rPr dirty="0" sz="1450" spc="-5">
                <a:latin typeface="Times New Roman"/>
                <a:cs typeface="Times New Roman"/>
              </a:rPr>
              <a:t>he </a:t>
            </a:r>
            <a:r>
              <a:rPr dirty="0" sz="1450" spc="-10">
                <a:latin typeface="Times New Roman"/>
                <a:cs typeface="Times New Roman"/>
              </a:rPr>
              <a:t>deserves, sometimes for qualities which </a:t>
            </a:r>
            <a:r>
              <a:rPr dirty="0" sz="1450" spc="-5">
                <a:latin typeface="Times New Roman"/>
                <a:cs typeface="Times New Roman"/>
              </a:rPr>
              <a:t>he </a:t>
            </a:r>
            <a:r>
              <a:rPr dirty="0" sz="1450" spc="-10">
                <a:latin typeface="Times New Roman"/>
                <a:cs typeface="Times New Roman"/>
              </a:rPr>
              <a:t>prided himself </a:t>
            </a:r>
            <a:r>
              <a:rPr dirty="0" sz="1450" spc="-5">
                <a:latin typeface="Times New Roman"/>
                <a:cs typeface="Times New Roman"/>
              </a:rPr>
              <a:t>on  </a:t>
            </a:r>
            <a:r>
              <a:rPr dirty="0" sz="1450" spc="-10">
                <a:latin typeface="Times New Roman"/>
                <a:cs typeface="Times New Roman"/>
              </a:rPr>
              <a:t>eschewing, and sometimes </a:t>
            </a:r>
            <a:r>
              <a:rPr dirty="0" sz="1450" spc="-5">
                <a:latin typeface="Times New Roman"/>
                <a:cs typeface="Times New Roman"/>
              </a:rPr>
              <a:t>by </a:t>
            </a:r>
            <a:r>
              <a:rPr dirty="0" sz="1450" spc="-10">
                <a:latin typeface="Times New Roman"/>
                <a:cs typeface="Times New Roman"/>
              </a:rPr>
              <a:t>ladies and gentlemen who have denied  themselves the privilege </a:t>
            </a:r>
            <a:r>
              <a:rPr dirty="0" sz="1450" spc="-5">
                <a:latin typeface="Times New Roman"/>
                <a:cs typeface="Times New Roman"/>
              </a:rPr>
              <a:t>of </a:t>
            </a:r>
            <a:r>
              <a:rPr dirty="0" sz="1450" spc="-10">
                <a:latin typeface="Times New Roman"/>
                <a:cs typeface="Times New Roman"/>
              </a:rPr>
              <a:t>reading his work. But if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be </a:t>
            </a:r>
            <a:r>
              <a:rPr dirty="0" sz="1450" spc="-10">
                <a:latin typeface="Times New Roman"/>
                <a:cs typeface="Times New Roman"/>
              </a:rPr>
              <a:t>sensitive to this  wild praise, we must suppose him equally alive to that which often  accompanies and always follows it—wild ridicule. A man may have </a:t>
            </a:r>
            <a:r>
              <a:rPr dirty="0" sz="1450" spc="-5">
                <a:latin typeface="Times New Roman"/>
                <a:cs typeface="Times New Roman"/>
              </a:rPr>
              <a:t>done </a:t>
            </a:r>
            <a:r>
              <a:rPr dirty="0" sz="1450" spc="-10">
                <a:latin typeface="Times New Roman"/>
                <a:cs typeface="Times New Roman"/>
              </a:rPr>
              <a:t>well  for years, and then </a:t>
            </a:r>
            <a:r>
              <a:rPr dirty="0" sz="1450" spc="-5">
                <a:latin typeface="Times New Roman"/>
                <a:cs typeface="Times New Roman"/>
              </a:rPr>
              <a:t>he </a:t>
            </a:r>
            <a:r>
              <a:rPr dirty="0" sz="1450" spc="-10">
                <a:latin typeface="Times New Roman"/>
                <a:cs typeface="Times New Roman"/>
              </a:rPr>
              <a:t>may fail; </a:t>
            </a:r>
            <a:r>
              <a:rPr dirty="0" sz="1450" spc="-5">
                <a:latin typeface="Times New Roman"/>
                <a:cs typeface="Times New Roman"/>
              </a:rPr>
              <a:t>he </a:t>
            </a:r>
            <a:r>
              <a:rPr dirty="0" sz="1450" spc="-10">
                <a:latin typeface="Times New Roman"/>
                <a:cs typeface="Times New Roman"/>
              </a:rPr>
              <a:t>will hear </a:t>
            </a:r>
            <a:r>
              <a:rPr dirty="0" sz="1450" spc="-5">
                <a:latin typeface="Times New Roman"/>
                <a:cs typeface="Times New Roman"/>
              </a:rPr>
              <a:t>of </a:t>
            </a:r>
            <a:r>
              <a:rPr dirty="0" sz="1450" spc="-10">
                <a:latin typeface="Times New Roman"/>
                <a:cs typeface="Times New Roman"/>
              </a:rPr>
              <a:t>his failure. Or </a:t>
            </a:r>
            <a:r>
              <a:rPr dirty="0" sz="1450" spc="-5">
                <a:latin typeface="Times New Roman"/>
                <a:cs typeface="Times New Roman"/>
              </a:rPr>
              <a:t>he </a:t>
            </a:r>
            <a:r>
              <a:rPr dirty="0" sz="1450" spc="-10">
                <a:latin typeface="Times New Roman"/>
                <a:cs typeface="Times New Roman"/>
              </a:rPr>
              <a:t>may have  </a:t>
            </a:r>
            <a:r>
              <a:rPr dirty="0" sz="1450" spc="-5">
                <a:latin typeface="Times New Roman"/>
                <a:cs typeface="Times New Roman"/>
              </a:rPr>
              <a:t>done </a:t>
            </a:r>
            <a:r>
              <a:rPr dirty="0" sz="1450" spc="-10">
                <a:latin typeface="Times New Roman"/>
                <a:cs typeface="Times New Roman"/>
              </a:rPr>
              <a:t>well for years, and still </a:t>
            </a:r>
            <a:r>
              <a:rPr dirty="0" sz="1450" spc="-5">
                <a:latin typeface="Times New Roman"/>
                <a:cs typeface="Times New Roman"/>
              </a:rPr>
              <a:t>do </a:t>
            </a:r>
            <a:r>
              <a:rPr dirty="0" sz="1450" spc="-10">
                <a:latin typeface="Times New Roman"/>
                <a:cs typeface="Times New Roman"/>
              </a:rPr>
              <a:t>well, </a:t>
            </a:r>
            <a:r>
              <a:rPr dirty="0" sz="1450" spc="-5">
                <a:latin typeface="Times New Roman"/>
                <a:cs typeface="Times New Roman"/>
              </a:rPr>
              <a:t>but </a:t>
            </a:r>
            <a:r>
              <a:rPr dirty="0" sz="1450" spc="-10">
                <a:latin typeface="Times New Roman"/>
                <a:cs typeface="Times New Roman"/>
              </a:rPr>
              <a:t>the critics may have tired </a:t>
            </a:r>
            <a:r>
              <a:rPr dirty="0" sz="1450" spc="-5">
                <a:latin typeface="Times New Roman"/>
                <a:cs typeface="Times New Roman"/>
              </a:rPr>
              <a:t>of </a:t>
            </a:r>
            <a:r>
              <a:rPr dirty="0" sz="1450" spc="-10">
                <a:latin typeface="Times New Roman"/>
                <a:cs typeface="Times New Roman"/>
              </a:rPr>
              <a:t>praising  him, </a:t>
            </a:r>
            <a:r>
              <a:rPr dirty="0" sz="1450" spc="-5">
                <a:latin typeface="Times New Roman"/>
                <a:cs typeface="Times New Roman"/>
              </a:rPr>
              <a:t>or </a:t>
            </a:r>
            <a:r>
              <a:rPr dirty="0" sz="1450" spc="-10">
                <a:latin typeface="Times New Roman"/>
                <a:cs typeface="Times New Roman"/>
              </a:rPr>
              <a:t>there may have sprung </a:t>
            </a:r>
            <a:r>
              <a:rPr dirty="0" sz="1450" spc="-5">
                <a:latin typeface="Times New Roman"/>
                <a:cs typeface="Times New Roman"/>
              </a:rPr>
              <a:t>up </a:t>
            </a:r>
            <a:r>
              <a:rPr dirty="0" sz="1450" spc="-10">
                <a:latin typeface="Times New Roman"/>
                <a:cs typeface="Times New Roman"/>
              </a:rPr>
              <a:t>some new </a:t>
            </a:r>
            <a:r>
              <a:rPr dirty="0" sz="1450" spc="-5">
                <a:latin typeface="Times New Roman"/>
                <a:cs typeface="Times New Roman"/>
              </a:rPr>
              <a:t>idol of </a:t>
            </a:r>
            <a:r>
              <a:rPr dirty="0" sz="1450" spc="-10">
                <a:latin typeface="Times New Roman"/>
                <a:cs typeface="Times New Roman"/>
              </a:rPr>
              <a:t>the instant, some “dust </a:t>
            </a:r>
            <a:r>
              <a:rPr dirty="0" sz="1450" spc="-5">
                <a:latin typeface="Times New Roman"/>
                <a:cs typeface="Times New Roman"/>
              </a:rPr>
              <a:t>a  </a:t>
            </a:r>
            <a:r>
              <a:rPr dirty="0" sz="1450" spc="-10">
                <a:latin typeface="Times New Roman"/>
                <a:cs typeface="Times New Roman"/>
              </a:rPr>
              <a:t>little gilt,” to whom they now prefer to </a:t>
            </a:r>
            <a:r>
              <a:rPr dirty="0" sz="1450" spc="-15">
                <a:latin typeface="Times New Roman"/>
                <a:cs typeface="Times New Roman"/>
              </a:rPr>
              <a:t>offer </a:t>
            </a:r>
            <a:r>
              <a:rPr dirty="0" sz="1450" spc="-10">
                <a:latin typeface="Times New Roman"/>
                <a:cs typeface="Times New Roman"/>
              </a:rPr>
              <a:t>sacrifice. Here is the obverse and  the reverse </a:t>
            </a:r>
            <a:r>
              <a:rPr dirty="0" sz="1450" spc="-5">
                <a:latin typeface="Times New Roman"/>
                <a:cs typeface="Times New Roman"/>
              </a:rPr>
              <a:t>of </a:t>
            </a:r>
            <a:r>
              <a:rPr dirty="0" sz="1450" spc="-10">
                <a:latin typeface="Times New Roman"/>
                <a:cs typeface="Times New Roman"/>
              </a:rPr>
              <a:t>that empty and ugly thing called </a:t>
            </a:r>
            <a:r>
              <a:rPr dirty="0" sz="1450" spc="-15">
                <a:latin typeface="Times New Roman"/>
                <a:cs typeface="Times New Roman"/>
              </a:rPr>
              <a:t>popularity. </a:t>
            </a:r>
            <a:r>
              <a:rPr dirty="0" sz="1450" spc="-25">
                <a:latin typeface="Times New Roman"/>
                <a:cs typeface="Times New Roman"/>
              </a:rPr>
              <a:t>Will </a:t>
            </a:r>
            <a:r>
              <a:rPr dirty="0" sz="1450" spc="-10">
                <a:latin typeface="Times New Roman"/>
                <a:cs typeface="Times New Roman"/>
              </a:rPr>
              <a:t>any man  suppose it worth the</a:t>
            </a:r>
            <a:r>
              <a:rPr dirty="0" sz="1450" spc="10">
                <a:latin typeface="Times New Roman"/>
                <a:cs typeface="Times New Roman"/>
              </a:rPr>
              <a:t> </a:t>
            </a:r>
            <a:r>
              <a:rPr dirty="0" sz="1450" spc="-10">
                <a:latin typeface="Times New Roman"/>
                <a:cs typeface="Times New Roman"/>
              </a:rPr>
              <a:t>gaining?</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25"/>
              </a:spcBef>
            </a:pPr>
            <a:endParaRPr sz="1800">
              <a:latin typeface="Times New Roman"/>
              <a:cs typeface="Times New Roman"/>
            </a:endParaRPr>
          </a:p>
          <a:p>
            <a:pPr algn="ctr">
              <a:lnSpc>
                <a:spcPct val="100000"/>
              </a:lnSpc>
              <a:spcBef>
                <a:spcPts val="5"/>
              </a:spcBef>
            </a:pPr>
            <a:r>
              <a:rPr dirty="0" sz="1450" spc="-10" b="1">
                <a:latin typeface="Times New Roman"/>
                <a:cs typeface="Times New Roman"/>
              </a:rPr>
              <a:t>XI</a:t>
            </a:r>
            <a:endParaRPr sz="1450">
              <a:latin typeface="Times New Roman"/>
              <a:cs typeface="Times New Roman"/>
            </a:endParaRPr>
          </a:p>
          <a:p>
            <a:pPr algn="ctr">
              <a:lnSpc>
                <a:spcPct val="100000"/>
              </a:lnSpc>
              <a:spcBef>
                <a:spcPts val="560"/>
              </a:spcBef>
            </a:pPr>
            <a:r>
              <a:rPr dirty="0" sz="1450" spc="-35" b="1">
                <a:latin typeface="Times New Roman"/>
                <a:cs typeface="Times New Roman"/>
              </a:rPr>
              <a:t>PULVIS </a:t>
            </a:r>
            <a:r>
              <a:rPr dirty="0" sz="1450" spc="-10" b="1">
                <a:latin typeface="Times New Roman"/>
                <a:cs typeface="Times New Roman"/>
              </a:rPr>
              <a:t>ET</a:t>
            </a:r>
            <a:r>
              <a:rPr dirty="0" sz="1450" spc="-5" b="1">
                <a:latin typeface="Times New Roman"/>
                <a:cs typeface="Times New Roman"/>
              </a:rPr>
              <a:t> </a:t>
            </a:r>
            <a:r>
              <a:rPr dirty="0" sz="1450" spc="-15" b="1">
                <a:latin typeface="Times New Roman"/>
                <a:cs typeface="Times New Roman"/>
              </a:rPr>
              <a:t>UMBRA</a:t>
            </a:r>
            <a:endParaRPr sz="1450">
              <a:latin typeface="Times New Roman"/>
              <a:cs typeface="Times New Roman"/>
            </a:endParaRPr>
          </a:p>
          <a:p>
            <a:pPr>
              <a:lnSpc>
                <a:spcPct val="100000"/>
              </a:lnSpc>
              <a:spcBef>
                <a:spcPts val="5"/>
              </a:spcBef>
            </a:pPr>
            <a:endParaRPr sz="2050">
              <a:latin typeface="Times New Roman"/>
              <a:cs typeface="Times New Roman"/>
            </a:endParaRPr>
          </a:p>
          <a:p>
            <a:pPr algn="just" marL="12700" marR="7620">
              <a:lnSpc>
                <a:spcPts val="1730"/>
              </a:lnSpc>
            </a:pPr>
            <a:r>
              <a:rPr dirty="0" sz="1450" spc="-10">
                <a:latin typeface="Times New Roman"/>
                <a:cs typeface="Times New Roman"/>
              </a:rPr>
              <a:t>WE look for some reward </a:t>
            </a:r>
            <a:r>
              <a:rPr dirty="0" sz="1450" spc="-5">
                <a:latin typeface="Times New Roman"/>
                <a:cs typeface="Times New Roman"/>
              </a:rPr>
              <a:t>of our </a:t>
            </a:r>
            <a:r>
              <a:rPr dirty="0" sz="1450" spc="-10">
                <a:latin typeface="Times New Roman"/>
                <a:cs typeface="Times New Roman"/>
              </a:rPr>
              <a:t>endeavours and are disappointed; </a:t>
            </a:r>
            <a:r>
              <a:rPr dirty="0" sz="1450" spc="-5">
                <a:latin typeface="Times New Roman"/>
                <a:cs typeface="Times New Roman"/>
              </a:rPr>
              <a:t>not  </a:t>
            </a:r>
            <a:r>
              <a:rPr dirty="0" sz="1450" spc="-10">
                <a:latin typeface="Times New Roman"/>
                <a:cs typeface="Times New Roman"/>
              </a:rPr>
              <a:t>success, </a:t>
            </a:r>
            <a:r>
              <a:rPr dirty="0" sz="1450" spc="-5">
                <a:latin typeface="Times New Roman"/>
                <a:cs typeface="Times New Roman"/>
              </a:rPr>
              <a:t>not </a:t>
            </a:r>
            <a:r>
              <a:rPr dirty="0" sz="1450" spc="-10">
                <a:latin typeface="Times New Roman"/>
                <a:cs typeface="Times New Roman"/>
              </a:rPr>
              <a:t>happiness, </a:t>
            </a:r>
            <a:r>
              <a:rPr dirty="0" sz="1450" spc="-5">
                <a:latin typeface="Times New Roman"/>
                <a:cs typeface="Times New Roman"/>
              </a:rPr>
              <a:t>not </a:t>
            </a:r>
            <a:r>
              <a:rPr dirty="0" sz="1450" spc="-10">
                <a:latin typeface="Times New Roman"/>
                <a:cs typeface="Times New Roman"/>
              </a:rPr>
              <a:t>even peace </a:t>
            </a:r>
            <a:r>
              <a:rPr dirty="0" sz="1450" spc="-5">
                <a:latin typeface="Times New Roman"/>
                <a:cs typeface="Times New Roman"/>
              </a:rPr>
              <a:t>of </a:t>
            </a:r>
            <a:r>
              <a:rPr dirty="0" sz="1450" spc="-10">
                <a:latin typeface="Times New Roman"/>
                <a:cs typeface="Times New Roman"/>
              </a:rPr>
              <a:t>conscience, crowns </a:t>
            </a:r>
            <a:r>
              <a:rPr dirty="0" sz="1450" spc="-5">
                <a:latin typeface="Times New Roman"/>
                <a:cs typeface="Times New Roman"/>
              </a:rPr>
              <a:t>our </a:t>
            </a:r>
            <a:r>
              <a:rPr dirty="0" sz="1450" spc="-10">
                <a:latin typeface="Times New Roman"/>
                <a:cs typeface="Times New Roman"/>
              </a:rPr>
              <a:t>ineffectual  </a:t>
            </a:r>
            <a:r>
              <a:rPr dirty="0" sz="1450" spc="-15">
                <a:latin typeface="Times New Roman"/>
                <a:cs typeface="Times New Roman"/>
              </a:rPr>
              <a:t>efforts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well. Our frailties are invincible, </a:t>
            </a:r>
            <a:r>
              <a:rPr dirty="0" sz="1450" spc="-5">
                <a:latin typeface="Times New Roman"/>
                <a:cs typeface="Times New Roman"/>
              </a:rPr>
              <a:t>our </a:t>
            </a:r>
            <a:r>
              <a:rPr dirty="0" sz="1450" spc="-10">
                <a:latin typeface="Times New Roman"/>
                <a:cs typeface="Times New Roman"/>
              </a:rPr>
              <a:t>virtues barren; the battle  goes sore against </a:t>
            </a:r>
            <a:r>
              <a:rPr dirty="0" sz="1450" spc="-5">
                <a:latin typeface="Times New Roman"/>
                <a:cs typeface="Times New Roman"/>
              </a:rPr>
              <a:t>us </a:t>
            </a:r>
            <a:r>
              <a:rPr dirty="0" sz="1450" spc="-10">
                <a:latin typeface="Times New Roman"/>
                <a:cs typeface="Times New Roman"/>
              </a:rPr>
              <a:t>to the going down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sun. </a:t>
            </a:r>
            <a:r>
              <a:rPr dirty="0" sz="1450" spc="-10">
                <a:latin typeface="Times New Roman"/>
                <a:cs typeface="Times New Roman"/>
              </a:rPr>
              <a:t>The canting moralist tells </a:t>
            </a:r>
            <a:r>
              <a:rPr dirty="0" sz="1450" spc="-5">
                <a:latin typeface="Times New Roman"/>
                <a:cs typeface="Times New Roman"/>
              </a:rPr>
              <a:t>us  of </a:t>
            </a:r>
            <a:r>
              <a:rPr dirty="0" sz="1450" spc="-10">
                <a:latin typeface="Times New Roman"/>
                <a:cs typeface="Times New Roman"/>
              </a:rPr>
              <a:t>right and wrong; and we look abroad, even </a:t>
            </a:r>
            <a:r>
              <a:rPr dirty="0" sz="1450" spc="-5">
                <a:latin typeface="Times New Roman"/>
                <a:cs typeface="Times New Roman"/>
              </a:rPr>
              <a:t>on </a:t>
            </a:r>
            <a:r>
              <a:rPr dirty="0" sz="1450" spc="-10">
                <a:latin typeface="Times New Roman"/>
                <a:cs typeface="Times New Roman"/>
              </a:rPr>
              <a:t>the face </a:t>
            </a:r>
            <a:r>
              <a:rPr dirty="0" sz="1450" spc="-5">
                <a:latin typeface="Times New Roman"/>
                <a:cs typeface="Times New Roman"/>
              </a:rPr>
              <a:t>of our </a:t>
            </a:r>
            <a:r>
              <a:rPr dirty="0" sz="1450" spc="-10">
                <a:latin typeface="Times New Roman"/>
                <a:cs typeface="Times New Roman"/>
              </a:rPr>
              <a:t>small earth,  and find them change with every climate, and </a:t>
            </a:r>
            <a:r>
              <a:rPr dirty="0" sz="1450" spc="-5">
                <a:latin typeface="Times New Roman"/>
                <a:cs typeface="Times New Roman"/>
              </a:rPr>
              <a:t>no </a:t>
            </a:r>
            <a:r>
              <a:rPr dirty="0" sz="1450" spc="-10">
                <a:latin typeface="Times New Roman"/>
                <a:cs typeface="Times New Roman"/>
              </a:rPr>
              <a:t>country where some action is  </a:t>
            </a:r>
            <a:r>
              <a:rPr dirty="0" sz="1450" spc="-5">
                <a:latin typeface="Times New Roman"/>
                <a:cs typeface="Times New Roman"/>
              </a:rPr>
              <a:t>not</a:t>
            </a:r>
            <a:r>
              <a:rPr dirty="0" sz="1450" spc="75">
                <a:latin typeface="Times New Roman"/>
                <a:cs typeface="Times New Roman"/>
              </a:rPr>
              <a:t> </a:t>
            </a:r>
            <a:r>
              <a:rPr dirty="0" sz="1450" spc="-10">
                <a:latin typeface="Times New Roman"/>
                <a:cs typeface="Times New Roman"/>
              </a:rPr>
              <a:t>honoured</a:t>
            </a:r>
            <a:r>
              <a:rPr dirty="0" sz="1450" spc="75">
                <a:latin typeface="Times New Roman"/>
                <a:cs typeface="Times New Roman"/>
              </a:rPr>
              <a:t> </a:t>
            </a:r>
            <a:r>
              <a:rPr dirty="0" sz="1450" spc="-10">
                <a:latin typeface="Times New Roman"/>
                <a:cs typeface="Times New Roman"/>
              </a:rPr>
              <a:t>for</a:t>
            </a:r>
            <a:r>
              <a:rPr dirty="0" sz="1450" spc="75">
                <a:latin typeface="Times New Roman"/>
                <a:cs typeface="Times New Roman"/>
              </a:rPr>
              <a:t> </a:t>
            </a:r>
            <a:r>
              <a:rPr dirty="0" sz="1450" spc="-5">
                <a:latin typeface="Times New Roman"/>
                <a:cs typeface="Times New Roman"/>
              </a:rPr>
              <a:t>a</a:t>
            </a:r>
            <a:r>
              <a:rPr dirty="0" sz="1450" spc="75">
                <a:latin typeface="Times New Roman"/>
                <a:cs typeface="Times New Roman"/>
              </a:rPr>
              <a:t> </a:t>
            </a:r>
            <a:r>
              <a:rPr dirty="0" sz="1450" spc="-10">
                <a:latin typeface="Times New Roman"/>
                <a:cs typeface="Times New Roman"/>
              </a:rPr>
              <a:t>virtue</a:t>
            </a:r>
            <a:r>
              <a:rPr dirty="0" sz="1450" spc="75">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5">
                <a:latin typeface="Times New Roman"/>
                <a:cs typeface="Times New Roman"/>
              </a:rPr>
              <a:t>none</a:t>
            </a:r>
            <a:r>
              <a:rPr dirty="0" sz="1450" spc="75">
                <a:latin typeface="Times New Roman"/>
                <a:cs typeface="Times New Roman"/>
              </a:rPr>
              <a:t> </a:t>
            </a:r>
            <a:r>
              <a:rPr dirty="0" sz="1450" spc="-10">
                <a:latin typeface="Times New Roman"/>
                <a:cs typeface="Times New Roman"/>
              </a:rPr>
              <a:t>where</a:t>
            </a:r>
            <a:r>
              <a:rPr dirty="0" sz="1450" spc="75">
                <a:latin typeface="Times New Roman"/>
                <a:cs typeface="Times New Roman"/>
              </a:rPr>
              <a:t> </a:t>
            </a:r>
            <a:r>
              <a:rPr dirty="0" sz="1450" spc="-10">
                <a:latin typeface="Times New Roman"/>
                <a:cs typeface="Times New Roman"/>
              </a:rPr>
              <a:t>it</a:t>
            </a:r>
            <a:r>
              <a:rPr dirty="0" sz="1450" spc="75">
                <a:latin typeface="Times New Roman"/>
                <a:cs typeface="Times New Roman"/>
              </a:rPr>
              <a:t> </a:t>
            </a:r>
            <a:r>
              <a:rPr dirty="0" sz="1450" spc="-10">
                <a:latin typeface="Times New Roman"/>
                <a:cs typeface="Times New Roman"/>
              </a:rPr>
              <a:t>is</a:t>
            </a:r>
            <a:r>
              <a:rPr dirty="0" sz="1450" spc="75">
                <a:latin typeface="Times New Roman"/>
                <a:cs typeface="Times New Roman"/>
              </a:rPr>
              <a:t> </a:t>
            </a:r>
            <a:r>
              <a:rPr dirty="0" sz="1450" spc="-5">
                <a:latin typeface="Times New Roman"/>
                <a:cs typeface="Times New Roman"/>
              </a:rPr>
              <a:t>not</a:t>
            </a:r>
            <a:r>
              <a:rPr dirty="0" sz="1450" spc="80">
                <a:latin typeface="Times New Roman"/>
                <a:cs typeface="Times New Roman"/>
              </a:rPr>
              <a:t> </a:t>
            </a:r>
            <a:r>
              <a:rPr dirty="0" sz="1450" spc="-10">
                <a:latin typeface="Times New Roman"/>
                <a:cs typeface="Times New Roman"/>
              </a:rPr>
              <a:t>branded</a:t>
            </a:r>
            <a:r>
              <a:rPr dirty="0" sz="1450" spc="75">
                <a:latin typeface="Times New Roman"/>
                <a:cs typeface="Times New Roman"/>
              </a:rPr>
              <a:t> </a:t>
            </a:r>
            <a:r>
              <a:rPr dirty="0" sz="1450" spc="-10">
                <a:latin typeface="Times New Roman"/>
                <a:cs typeface="Times New Roman"/>
              </a:rPr>
              <a:t>for</a:t>
            </a:r>
            <a:r>
              <a:rPr dirty="0" sz="1450" spc="75">
                <a:latin typeface="Times New Roman"/>
                <a:cs typeface="Times New Roman"/>
              </a:rPr>
              <a:t> </a:t>
            </a:r>
            <a:r>
              <a:rPr dirty="0" sz="1450" spc="-5">
                <a:latin typeface="Times New Roman"/>
                <a:cs typeface="Times New Roman"/>
              </a:rPr>
              <a:t>a</a:t>
            </a:r>
            <a:r>
              <a:rPr dirty="0" sz="1450" spc="75">
                <a:latin typeface="Times New Roman"/>
                <a:cs typeface="Times New Roman"/>
              </a:rPr>
              <a:t> </a:t>
            </a:r>
            <a:r>
              <a:rPr dirty="0" sz="1450" spc="-10">
                <a:latin typeface="Times New Roman"/>
                <a:cs typeface="Times New Roman"/>
              </a:rPr>
              <a:t>vice;</a:t>
            </a:r>
            <a:r>
              <a:rPr dirty="0" sz="1450" spc="75">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we</a:t>
            </a:r>
            <a:endParaRPr sz="145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look in </a:t>
            </a:r>
            <a:r>
              <a:rPr dirty="0" sz="1450" spc="-5">
                <a:latin typeface="Times New Roman"/>
                <a:cs typeface="Times New Roman"/>
              </a:rPr>
              <a:t>our </a:t>
            </a:r>
            <a:r>
              <a:rPr dirty="0" sz="1450" spc="-10">
                <a:latin typeface="Times New Roman"/>
                <a:cs typeface="Times New Roman"/>
              </a:rPr>
              <a:t>experience, and find </a:t>
            </a:r>
            <a:r>
              <a:rPr dirty="0" sz="1450" spc="-5">
                <a:latin typeface="Times New Roman"/>
                <a:cs typeface="Times New Roman"/>
              </a:rPr>
              <a:t>no </a:t>
            </a:r>
            <a:r>
              <a:rPr dirty="0" sz="1450" spc="-10">
                <a:latin typeface="Times New Roman"/>
                <a:cs typeface="Times New Roman"/>
              </a:rPr>
              <a:t>vital congruity in the wisest rules, </a:t>
            </a:r>
            <a:r>
              <a:rPr dirty="0" sz="1450" spc="-5">
                <a:latin typeface="Times New Roman"/>
                <a:cs typeface="Times New Roman"/>
              </a:rPr>
              <a:t>but </a:t>
            </a:r>
            <a:r>
              <a:rPr dirty="0" sz="1450" spc="-10">
                <a:latin typeface="Times New Roman"/>
                <a:cs typeface="Times New Roman"/>
              </a:rPr>
              <a:t>at  the best </a:t>
            </a:r>
            <a:r>
              <a:rPr dirty="0" sz="1450" spc="-5">
                <a:latin typeface="Times New Roman"/>
                <a:cs typeface="Times New Roman"/>
              </a:rPr>
              <a:t>a </a:t>
            </a:r>
            <a:r>
              <a:rPr dirty="0" sz="1450" spc="-10">
                <a:latin typeface="Times New Roman"/>
                <a:cs typeface="Times New Roman"/>
              </a:rPr>
              <a:t>municipal fitness. It is </a:t>
            </a:r>
            <a:r>
              <a:rPr dirty="0" sz="1450" spc="-5">
                <a:latin typeface="Times New Roman"/>
                <a:cs typeface="Times New Roman"/>
              </a:rPr>
              <a:t>not </a:t>
            </a:r>
            <a:r>
              <a:rPr dirty="0" sz="1450" spc="-10">
                <a:latin typeface="Times New Roman"/>
                <a:cs typeface="Times New Roman"/>
              </a:rPr>
              <a:t>strange if we are tempted to despair </a:t>
            </a:r>
            <a:r>
              <a:rPr dirty="0" sz="1450" spc="-5">
                <a:latin typeface="Times New Roman"/>
                <a:cs typeface="Times New Roman"/>
              </a:rPr>
              <a:t>of  good. </a:t>
            </a:r>
            <a:r>
              <a:rPr dirty="0" sz="1450" spc="-70">
                <a:latin typeface="Times New Roman"/>
                <a:cs typeface="Times New Roman"/>
              </a:rPr>
              <a:t>We </a:t>
            </a:r>
            <a:r>
              <a:rPr dirty="0" sz="1450" spc="-10">
                <a:latin typeface="Times New Roman"/>
                <a:cs typeface="Times New Roman"/>
              </a:rPr>
              <a:t>ask too much. Our religions and moralities have been trimmed to  flatter us, till they are all emasculate and sentimentalised, and only please and  weaken. </a:t>
            </a:r>
            <a:r>
              <a:rPr dirty="0" sz="1450" spc="-20">
                <a:latin typeface="Times New Roman"/>
                <a:cs typeface="Times New Roman"/>
              </a:rPr>
              <a:t>Truth </a:t>
            </a:r>
            <a:r>
              <a:rPr dirty="0" sz="1450" spc="-10">
                <a:latin typeface="Times New Roman"/>
                <a:cs typeface="Times New Roman"/>
              </a:rPr>
              <a:t>is </a:t>
            </a:r>
            <a:r>
              <a:rPr dirty="0" sz="1450" spc="-5">
                <a:latin typeface="Times New Roman"/>
                <a:cs typeface="Times New Roman"/>
              </a:rPr>
              <a:t>of a </a:t>
            </a:r>
            <a:r>
              <a:rPr dirty="0" sz="1450" spc="-10">
                <a:latin typeface="Times New Roman"/>
                <a:cs typeface="Times New Roman"/>
              </a:rPr>
              <a:t>rougher strain. In the harsh face </a:t>
            </a:r>
            <a:r>
              <a:rPr dirty="0" sz="1450" spc="-5">
                <a:latin typeface="Times New Roman"/>
                <a:cs typeface="Times New Roman"/>
              </a:rPr>
              <a:t>of </a:t>
            </a:r>
            <a:r>
              <a:rPr dirty="0" sz="1450" spc="-10">
                <a:latin typeface="Times New Roman"/>
                <a:cs typeface="Times New Roman"/>
              </a:rPr>
              <a:t>life, faith can read </a:t>
            </a:r>
            <a:r>
              <a:rPr dirty="0" sz="1450" spc="-5">
                <a:latin typeface="Times New Roman"/>
                <a:cs typeface="Times New Roman"/>
              </a:rPr>
              <a:t>a  </a:t>
            </a:r>
            <a:r>
              <a:rPr dirty="0" sz="1450" spc="-10">
                <a:latin typeface="Times New Roman"/>
                <a:cs typeface="Times New Roman"/>
              </a:rPr>
              <a:t>bracing gospel. The human race is </a:t>
            </a:r>
            <a:r>
              <a:rPr dirty="0" sz="1450" spc="-5">
                <a:latin typeface="Times New Roman"/>
                <a:cs typeface="Times New Roman"/>
              </a:rPr>
              <a:t>a </a:t>
            </a:r>
            <a:r>
              <a:rPr dirty="0" sz="1450" spc="-10">
                <a:latin typeface="Times New Roman"/>
                <a:cs typeface="Times New Roman"/>
              </a:rPr>
              <a:t>thing more ancient than the ten  commandments; and the bones and revolutions </a:t>
            </a:r>
            <a:r>
              <a:rPr dirty="0" sz="1450" spc="-5">
                <a:latin typeface="Times New Roman"/>
                <a:cs typeface="Times New Roman"/>
              </a:rPr>
              <a:t>of </a:t>
            </a:r>
            <a:r>
              <a:rPr dirty="0" sz="1450" spc="-10">
                <a:latin typeface="Times New Roman"/>
                <a:cs typeface="Times New Roman"/>
              </a:rPr>
              <a:t>the Kosmos, in whose joints  we are </a:t>
            </a:r>
            <a:r>
              <a:rPr dirty="0" sz="1450" spc="-5">
                <a:latin typeface="Times New Roman"/>
                <a:cs typeface="Times New Roman"/>
              </a:rPr>
              <a:t>but </a:t>
            </a:r>
            <a:r>
              <a:rPr dirty="0" sz="1450" spc="-10">
                <a:latin typeface="Times New Roman"/>
                <a:cs typeface="Times New Roman"/>
              </a:rPr>
              <a:t>moss and fungus, more ancient</a:t>
            </a:r>
            <a:r>
              <a:rPr dirty="0" sz="1450" spc="25">
                <a:latin typeface="Times New Roman"/>
                <a:cs typeface="Times New Roman"/>
              </a:rPr>
              <a:t> </a:t>
            </a:r>
            <a:r>
              <a:rPr dirty="0" sz="1450" spc="-10">
                <a:latin typeface="Times New Roman"/>
                <a:cs typeface="Times New Roman"/>
              </a:rPr>
              <a:t>still.</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45"/>
              </a:spcBef>
            </a:pPr>
            <a:endParaRPr sz="1800">
              <a:latin typeface="Times New Roman"/>
              <a:cs typeface="Times New Roman"/>
            </a:endParaRPr>
          </a:p>
          <a:p>
            <a:pPr algn="ctr">
              <a:lnSpc>
                <a:spcPct val="100000"/>
              </a:lnSpc>
            </a:pPr>
            <a:r>
              <a:rPr dirty="0" sz="1450" spc="-5" b="1">
                <a:latin typeface="Times New Roman"/>
                <a:cs typeface="Times New Roman"/>
              </a:rPr>
              <a:t>I</a:t>
            </a:r>
            <a:endParaRPr sz="1450">
              <a:latin typeface="Times New Roman"/>
              <a:cs typeface="Times New Roman"/>
            </a:endParaRPr>
          </a:p>
          <a:p>
            <a:pPr>
              <a:lnSpc>
                <a:spcPct val="100000"/>
              </a:lnSpc>
            </a:pPr>
            <a:endParaRPr sz="2050">
              <a:latin typeface="Times New Roman"/>
              <a:cs typeface="Times New Roman"/>
            </a:endParaRPr>
          </a:p>
          <a:p>
            <a:pPr algn="just" marL="12700" marR="5715">
              <a:lnSpc>
                <a:spcPts val="1730"/>
              </a:lnSpc>
            </a:pPr>
            <a:r>
              <a:rPr dirty="0" sz="1450" spc="-10">
                <a:latin typeface="Times New Roman"/>
                <a:cs typeface="Times New Roman"/>
              </a:rPr>
              <a:t>Of the Kosmos in the last resort, science reports many doubtful things and all  </a:t>
            </a:r>
            <a:r>
              <a:rPr dirty="0" sz="1450" spc="-5">
                <a:latin typeface="Times New Roman"/>
                <a:cs typeface="Times New Roman"/>
              </a:rPr>
              <a:t>of </a:t>
            </a:r>
            <a:r>
              <a:rPr dirty="0" sz="1450" spc="-10">
                <a:latin typeface="Times New Roman"/>
                <a:cs typeface="Times New Roman"/>
              </a:rPr>
              <a:t>them appalling. There seems </a:t>
            </a:r>
            <a:r>
              <a:rPr dirty="0" sz="1450" spc="-5">
                <a:latin typeface="Times New Roman"/>
                <a:cs typeface="Times New Roman"/>
              </a:rPr>
              <a:t>no </a:t>
            </a:r>
            <a:r>
              <a:rPr dirty="0" sz="1450" spc="-10">
                <a:latin typeface="Times New Roman"/>
                <a:cs typeface="Times New Roman"/>
              </a:rPr>
              <a:t>substance to this solid globe </a:t>
            </a:r>
            <a:r>
              <a:rPr dirty="0" sz="1450" spc="-5">
                <a:latin typeface="Times New Roman"/>
                <a:cs typeface="Times New Roman"/>
              </a:rPr>
              <a:t>on </a:t>
            </a:r>
            <a:r>
              <a:rPr dirty="0" sz="1450" spc="-10">
                <a:latin typeface="Times New Roman"/>
                <a:cs typeface="Times New Roman"/>
              </a:rPr>
              <a:t>which we  stamp: nothing </a:t>
            </a:r>
            <a:r>
              <a:rPr dirty="0" sz="1450" spc="-5">
                <a:latin typeface="Times New Roman"/>
                <a:cs typeface="Times New Roman"/>
              </a:rPr>
              <a:t>but </a:t>
            </a:r>
            <a:r>
              <a:rPr dirty="0" sz="1450" spc="-10">
                <a:latin typeface="Times New Roman"/>
                <a:cs typeface="Times New Roman"/>
              </a:rPr>
              <a:t>symbols and ratios. Symbols and ratios carry </a:t>
            </a:r>
            <a:r>
              <a:rPr dirty="0" sz="1450" spc="-5">
                <a:latin typeface="Times New Roman"/>
                <a:cs typeface="Times New Roman"/>
              </a:rPr>
              <a:t>us </a:t>
            </a:r>
            <a:r>
              <a:rPr dirty="0" sz="1450" spc="-10">
                <a:latin typeface="Times New Roman"/>
                <a:cs typeface="Times New Roman"/>
              </a:rPr>
              <a:t>and bring  </a:t>
            </a:r>
            <a:r>
              <a:rPr dirty="0" sz="1450" spc="-5">
                <a:latin typeface="Times New Roman"/>
                <a:cs typeface="Times New Roman"/>
              </a:rPr>
              <a:t>us </a:t>
            </a:r>
            <a:r>
              <a:rPr dirty="0" sz="1450" spc="-10">
                <a:latin typeface="Times New Roman"/>
                <a:cs typeface="Times New Roman"/>
              </a:rPr>
              <a:t>forth and beat </a:t>
            </a:r>
            <a:r>
              <a:rPr dirty="0" sz="1450" spc="-5">
                <a:latin typeface="Times New Roman"/>
                <a:cs typeface="Times New Roman"/>
              </a:rPr>
              <a:t>us </a:t>
            </a:r>
            <a:r>
              <a:rPr dirty="0" sz="1450" spc="-10">
                <a:latin typeface="Times New Roman"/>
                <a:cs typeface="Times New Roman"/>
              </a:rPr>
              <a:t>down; gravity that swings the incommensurable suns and  worlds through space, is </a:t>
            </a:r>
            <a:r>
              <a:rPr dirty="0" sz="1450" spc="-5">
                <a:latin typeface="Times New Roman"/>
                <a:cs typeface="Times New Roman"/>
              </a:rPr>
              <a:t>but a </a:t>
            </a:r>
            <a:r>
              <a:rPr dirty="0" sz="1450" spc="-10">
                <a:latin typeface="Times New Roman"/>
                <a:cs typeface="Times New Roman"/>
              </a:rPr>
              <a:t>figment varying inversely as the squares </a:t>
            </a:r>
            <a:r>
              <a:rPr dirty="0" sz="1450" spc="-5">
                <a:latin typeface="Times New Roman"/>
                <a:cs typeface="Times New Roman"/>
              </a:rPr>
              <a:t>of  </a:t>
            </a:r>
            <a:r>
              <a:rPr dirty="0" sz="1450" spc="-10">
                <a:latin typeface="Times New Roman"/>
                <a:cs typeface="Times New Roman"/>
              </a:rPr>
              <a:t>distances; and the suns and worlds themselves, imponderable figures </a:t>
            </a:r>
            <a:r>
              <a:rPr dirty="0" sz="1450" spc="-5">
                <a:latin typeface="Times New Roman"/>
                <a:cs typeface="Times New Roman"/>
              </a:rPr>
              <a:t>of  </a:t>
            </a:r>
            <a:r>
              <a:rPr dirty="0" sz="1450" spc="-10">
                <a:latin typeface="Times New Roman"/>
                <a:cs typeface="Times New Roman"/>
              </a:rPr>
              <a:t>abstraction, NH3, and H2O. Consideration dares </a:t>
            </a:r>
            <a:r>
              <a:rPr dirty="0" sz="1450" spc="-5">
                <a:latin typeface="Times New Roman"/>
                <a:cs typeface="Times New Roman"/>
              </a:rPr>
              <a:t>not </a:t>
            </a:r>
            <a:r>
              <a:rPr dirty="0" sz="1450" spc="-10">
                <a:latin typeface="Times New Roman"/>
                <a:cs typeface="Times New Roman"/>
              </a:rPr>
              <a:t>dwell </a:t>
            </a:r>
            <a:r>
              <a:rPr dirty="0" sz="1450" spc="-5">
                <a:latin typeface="Times New Roman"/>
                <a:cs typeface="Times New Roman"/>
              </a:rPr>
              <a:t>upon </a:t>
            </a:r>
            <a:r>
              <a:rPr dirty="0" sz="1450" spc="-10">
                <a:latin typeface="Times New Roman"/>
                <a:cs typeface="Times New Roman"/>
              </a:rPr>
              <a:t>this view; that  way madness lies; science carries </a:t>
            </a:r>
            <a:r>
              <a:rPr dirty="0" sz="1450" spc="-5">
                <a:latin typeface="Times New Roman"/>
                <a:cs typeface="Times New Roman"/>
              </a:rPr>
              <a:t>us </a:t>
            </a:r>
            <a:r>
              <a:rPr dirty="0" sz="1450" spc="-10">
                <a:latin typeface="Times New Roman"/>
                <a:cs typeface="Times New Roman"/>
              </a:rPr>
              <a:t>into zones </a:t>
            </a:r>
            <a:r>
              <a:rPr dirty="0" sz="1450" spc="-5">
                <a:latin typeface="Times New Roman"/>
                <a:cs typeface="Times New Roman"/>
              </a:rPr>
              <a:t>of </a:t>
            </a:r>
            <a:r>
              <a:rPr dirty="0" sz="1450" spc="-10">
                <a:latin typeface="Times New Roman"/>
                <a:cs typeface="Times New Roman"/>
              </a:rPr>
              <a:t>speculation, where there is  </a:t>
            </a:r>
            <a:r>
              <a:rPr dirty="0" sz="1450" spc="-5">
                <a:latin typeface="Times New Roman"/>
                <a:cs typeface="Times New Roman"/>
              </a:rPr>
              <a:t>no </a:t>
            </a:r>
            <a:r>
              <a:rPr dirty="0" sz="1450" spc="-10">
                <a:latin typeface="Times New Roman"/>
                <a:cs typeface="Times New Roman"/>
              </a:rPr>
              <a:t>habitable city for the mind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But take the Kosmos with </a:t>
            </a:r>
            <a:r>
              <a:rPr dirty="0" sz="1450" spc="-5">
                <a:latin typeface="Times New Roman"/>
                <a:cs typeface="Times New Roman"/>
              </a:rPr>
              <a:t>a </a:t>
            </a:r>
            <a:r>
              <a:rPr dirty="0" sz="1450" spc="-10">
                <a:latin typeface="Times New Roman"/>
                <a:cs typeface="Times New Roman"/>
              </a:rPr>
              <a:t>grosser faith, as </a:t>
            </a:r>
            <a:r>
              <a:rPr dirty="0" sz="1450" spc="-5">
                <a:latin typeface="Times New Roman"/>
                <a:cs typeface="Times New Roman"/>
              </a:rPr>
              <a:t>our </a:t>
            </a:r>
            <a:r>
              <a:rPr dirty="0" sz="1450" spc="-10">
                <a:latin typeface="Times New Roman"/>
                <a:cs typeface="Times New Roman"/>
              </a:rPr>
              <a:t>senses give it us. </a:t>
            </a:r>
            <a:r>
              <a:rPr dirty="0" sz="1450" spc="-70">
                <a:latin typeface="Times New Roman"/>
                <a:cs typeface="Times New Roman"/>
              </a:rPr>
              <a:t>We </a:t>
            </a:r>
            <a:r>
              <a:rPr dirty="0" sz="1450" spc="-10">
                <a:latin typeface="Times New Roman"/>
                <a:cs typeface="Times New Roman"/>
              </a:rPr>
              <a:t>behold  space sown with rotatory islands, suns and worlds and the shards and wrecks  </a:t>
            </a:r>
            <a:r>
              <a:rPr dirty="0" sz="1450" spc="-5">
                <a:latin typeface="Times New Roman"/>
                <a:cs typeface="Times New Roman"/>
              </a:rPr>
              <a:t>of </a:t>
            </a:r>
            <a:r>
              <a:rPr dirty="0" sz="1450" spc="-10">
                <a:latin typeface="Times New Roman"/>
                <a:cs typeface="Times New Roman"/>
              </a:rPr>
              <a:t>systems: some, like the </a:t>
            </a:r>
            <a:r>
              <a:rPr dirty="0" sz="1450" spc="-5">
                <a:latin typeface="Times New Roman"/>
                <a:cs typeface="Times New Roman"/>
              </a:rPr>
              <a:t>sun, </a:t>
            </a:r>
            <a:r>
              <a:rPr dirty="0" sz="1450" spc="-10">
                <a:latin typeface="Times New Roman"/>
                <a:cs typeface="Times New Roman"/>
              </a:rPr>
              <a:t>still blazing; some rotting, like the earth;  others, like the moon, stable in desolation. All </a:t>
            </a:r>
            <a:r>
              <a:rPr dirty="0" sz="1450" spc="-5">
                <a:latin typeface="Times New Roman"/>
                <a:cs typeface="Times New Roman"/>
              </a:rPr>
              <a:t>of </a:t>
            </a:r>
            <a:r>
              <a:rPr dirty="0" sz="1450" spc="-10">
                <a:latin typeface="Times New Roman"/>
                <a:cs typeface="Times New Roman"/>
              </a:rPr>
              <a:t>these we take to </a:t>
            </a:r>
            <a:r>
              <a:rPr dirty="0" sz="1450" spc="-5">
                <a:latin typeface="Times New Roman"/>
                <a:cs typeface="Times New Roman"/>
              </a:rPr>
              <a:t>be </a:t>
            </a:r>
            <a:r>
              <a:rPr dirty="0" sz="1450" spc="-10">
                <a:latin typeface="Times New Roman"/>
                <a:cs typeface="Times New Roman"/>
              </a:rPr>
              <a:t>made </a:t>
            </a:r>
            <a:r>
              <a:rPr dirty="0" sz="1450" spc="-5">
                <a:latin typeface="Times New Roman"/>
                <a:cs typeface="Times New Roman"/>
              </a:rPr>
              <a:t>of  </a:t>
            </a:r>
            <a:r>
              <a:rPr dirty="0" sz="1450" spc="-10">
                <a:latin typeface="Times New Roman"/>
                <a:cs typeface="Times New Roman"/>
              </a:rPr>
              <a:t>something we call matter: </a:t>
            </a:r>
            <a:r>
              <a:rPr dirty="0" sz="1450" spc="-5">
                <a:latin typeface="Times New Roman"/>
                <a:cs typeface="Times New Roman"/>
              </a:rPr>
              <a:t>a </a:t>
            </a:r>
            <a:r>
              <a:rPr dirty="0" sz="1450" spc="-10">
                <a:latin typeface="Times New Roman"/>
                <a:cs typeface="Times New Roman"/>
              </a:rPr>
              <a:t>thing which </a:t>
            </a:r>
            <a:r>
              <a:rPr dirty="0" sz="1450" spc="-5">
                <a:latin typeface="Times New Roman"/>
                <a:cs typeface="Times New Roman"/>
              </a:rPr>
              <a:t>no </a:t>
            </a:r>
            <a:r>
              <a:rPr dirty="0" sz="1450" spc="-10">
                <a:latin typeface="Times New Roman"/>
                <a:cs typeface="Times New Roman"/>
              </a:rPr>
              <a:t>analysis can help </a:t>
            </a:r>
            <a:r>
              <a:rPr dirty="0" sz="1450" spc="-5">
                <a:latin typeface="Times New Roman"/>
                <a:cs typeface="Times New Roman"/>
              </a:rPr>
              <a:t>us </a:t>
            </a:r>
            <a:r>
              <a:rPr dirty="0" sz="1450" spc="-10">
                <a:latin typeface="Times New Roman"/>
                <a:cs typeface="Times New Roman"/>
              </a:rPr>
              <a:t>to conceive;  to whose incredible properties </a:t>
            </a:r>
            <a:r>
              <a:rPr dirty="0" sz="1450" spc="-5">
                <a:latin typeface="Times New Roman"/>
                <a:cs typeface="Times New Roman"/>
              </a:rPr>
              <a:t>no </a:t>
            </a:r>
            <a:r>
              <a:rPr dirty="0" sz="1450" spc="-10">
                <a:latin typeface="Times New Roman"/>
                <a:cs typeface="Times New Roman"/>
              </a:rPr>
              <a:t>familiarity can reconcile </a:t>
            </a:r>
            <a:r>
              <a:rPr dirty="0" sz="1450" spc="-5">
                <a:latin typeface="Times New Roman"/>
                <a:cs typeface="Times New Roman"/>
              </a:rPr>
              <a:t>our </a:t>
            </a:r>
            <a:r>
              <a:rPr dirty="0" sz="1450" spc="-10">
                <a:latin typeface="Times New Roman"/>
                <a:cs typeface="Times New Roman"/>
              </a:rPr>
              <a:t>minds. This  </a:t>
            </a:r>
            <a:r>
              <a:rPr dirty="0" sz="1450" spc="-15">
                <a:latin typeface="Times New Roman"/>
                <a:cs typeface="Times New Roman"/>
              </a:rPr>
              <a:t>stuff, </a:t>
            </a:r>
            <a:r>
              <a:rPr dirty="0" sz="1450" spc="-10">
                <a:latin typeface="Times New Roman"/>
                <a:cs typeface="Times New Roman"/>
              </a:rPr>
              <a:t>when </a:t>
            </a:r>
            <a:r>
              <a:rPr dirty="0" sz="1450" spc="-5">
                <a:latin typeface="Times New Roman"/>
                <a:cs typeface="Times New Roman"/>
              </a:rPr>
              <a:t>not </a:t>
            </a:r>
            <a:r>
              <a:rPr dirty="0" sz="1450" spc="-10">
                <a:latin typeface="Times New Roman"/>
                <a:cs typeface="Times New Roman"/>
              </a:rPr>
              <a:t>purified </a:t>
            </a:r>
            <a:r>
              <a:rPr dirty="0" sz="1450" spc="-5">
                <a:latin typeface="Times New Roman"/>
                <a:cs typeface="Times New Roman"/>
              </a:rPr>
              <a:t>by </a:t>
            </a:r>
            <a:r>
              <a:rPr dirty="0" sz="1450" spc="-10">
                <a:latin typeface="Times New Roman"/>
                <a:cs typeface="Times New Roman"/>
              </a:rPr>
              <a:t>the lustration </a:t>
            </a:r>
            <a:r>
              <a:rPr dirty="0" sz="1450" spc="-5">
                <a:latin typeface="Times New Roman"/>
                <a:cs typeface="Times New Roman"/>
              </a:rPr>
              <a:t>of </a:t>
            </a:r>
            <a:r>
              <a:rPr dirty="0" sz="1450" spc="-10">
                <a:latin typeface="Times New Roman"/>
                <a:cs typeface="Times New Roman"/>
              </a:rPr>
              <a:t>fire, rots uncleanly into something  we call life; seized through all its atoms with </a:t>
            </a:r>
            <a:r>
              <a:rPr dirty="0" sz="1450" spc="-5">
                <a:latin typeface="Times New Roman"/>
                <a:cs typeface="Times New Roman"/>
              </a:rPr>
              <a:t>a </a:t>
            </a:r>
            <a:r>
              <a:rPr dirty="0" sz="1450" spc="-10">
                <a:latin typeface="Times New Roman"/>
                <a:cs typeface="Times New Roman"/>
              </a:rPr>
              <a:t>pediculous malady; swelling in  tumours that become independent, sometimes even (by an abhorrent prodigy)  locomotory; </a:t>
            </a:r>
            <a:r>
              <a:rPr dirty="0" sz="1450" spc="-5">
                <a:latin typeface="Times New Roman"/>
                <a:cs typeface="Times New Roman"/>
              </a:rPr>
              <a:t>one </a:t>
            </a:r>
            <a:r>
              <a:rPr dirty="0" sz="1450" spc="-10">
                <a:latin typeface="Times New Roman"/>
                <a:cs typeface="Times New Roman"/>
              </a:rPr>
              <a:t>splitting into millions, millions cohering into one, as the  malady proceeds through varying stages. This vital putrescence </a:t>
            </a:r>
            <a:r>
              <a:rPr dirty="0" sz="1450" spc="-5">
                <a:latin typeface="Times New Roman"/>
                <a:cs typeface="Times New Roman"/>
              </a:rPr>
              <a:t>of </a:t>
            </a:r>
            <a:r>
              <a:rPr dirty="0" sz="1450" spc="-10">
                <a:latin typeface="Times New Roman"/>
                <a:cs typeface="Times New Roman"/>
              </a:rPr>
              <a:t>the dust,  used as we are to it, yet strikes </a:t>
            </a:r>
            <a:r>
              <a:rPr dirty="0" sz="1450" spc="-5">
                <a:latin typeface="Times New Roman"/>
                <a:cs typeface="Times New Roman"/>
              </a:rPr>
              <a:t>us </a:t>
            </a:r>
            <a:r>
              <a:rPr dirty="0" sz="1450" spc="-10">
                <a:latin typeface="Times New Roman"/>
                <a:cs typeface="Times New Roman"/>
              </a:rPr>
              <a:t>with occasional disgust, and the profusion </a:t>
            </a:r>
            <a:r>
              <a:rPr dirty="0" sz="1450" spc="-5">
                <a:latin typeface="Times New Roman"/>
                <a:cs typeface="Times New Roman"/>
              </a:rPr>
              <a:t>of  </a:t>
            </a:r>
            <a:r>
              <a:rPr dirty="0" sz="1450" spc="-10">
                <a:latin typeface="Times New Roman"/>
                <a:cs typeface="Times New Roman"/>
              </a:rPr>
              <a:t>worms in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ancient turf, </a:t>
            </a:r>
            <a:r>
              <a:rPr dirty="0" sz="1450" spc="-5">
                <a:latin typeface="Times New Roman"/>
                <a:cs typeface="Times New Roman"/>
              </a:rPr>
              <a:t>or </a:t>
            </a:r>
            <a:r>
              <a:rPr dirty="0" sz="1450" spc="-10">
                <a:latin typeface="Times New Roman"/>
                <a:cs typeface="Times New Roman"/>
              </a:rPr>
              <a:t>the air </a:t>
            </a:r>
            <a:r>
              <a:rPr dirty="0" sz="1450" spc="-5">
                <a:latin typeface="Times New Roman"/>
                <a:cs typeface="Times New Roman"/>
              </a:rPr>
              <a:t>of a </a:t>
            </a:r>
            <a:r>
              <a:rPr dirty="0" sz="1450" spc="-10">
                <a:latin typeface="Times New Roman"/>
                <a:cs typeface="Times New Roman"/>
              </a:rPr>
              <a:t>marsh darkened with insects,  will sometimes check </a:t>
            </a:r>
            <a:r>
              <a:rPr dirty="0" sz="1450" spc="-5">
                <a:latin typeface="Times New Roman"/>
                <a:cs typeface="Times New Roman"/>
              </a:rPr>
              <a:t>our </a:t>
            </a:r>
            <a:r>
              <a:rPr dirty="0" sz="1450" spc="-10">
                <a:latin typeface="Times New Roman"/>
                <a:cs typeface="Times New Roman"/>
              </a:rPr>
              <a:t>breathing so that we aspire for cleaner places. But  </a:t>
            </a:r>
            <a:r>
              <a:rPr dirty="0" sz="1450" spc="-5">
                <a:latin typeface="Times New Roman"/>
                <a:cs typeface="Times New Roman"/>
              </a:rPr>
              <a:t>none </a:t>
            </a:r>
            <a:r>
              <a:rPr dirty="0" sz="1450" spc="-10">
                <a:latin typeface="Times New Roman"/>
                <a:cs typeface="Times New Roman"/>
              </a:rPr>
              <a:t>is clean: the moving sand is infected with lice; the pure spring, where it  bursts </a:t>
            </a:r>
            <a:r>
              <a:rPr dirty="0" sz="1450" spc="-5">
                <a:latin typeface="Times New Roman"/>
                <a:cs typeface="Times New Roman"/>
              </a:rPr>
              <a:t>out of </a:t>
            </a:r>
            <a:r>
              <a:rPr dirty="0" sz="1450" spc="-10">
                <a:latin typeface="Times New Roman"/>
                <a:cs typeface="Times New Roman"/>
              </a:rPr>
              <a:t>the mountain, is </a:t>
            </a:r>
            <a:r>
              <a:rPr dirty="0" sz="1450" spc="-5">
                <a:latin typeface="Times New Roman"/>
                <a:cs typeface="Times New Roman"/>
              </a:rPr>
              <a:t>a </a:t>
            </a:r>
            <a:r>
              <a:rPr dirty="0" sz="1450" spc="-10">
                <a:latin typeface="Times New Roman"/>
                <a:cs typeface="Times New Roman"/>
              </a:rPr>
              <a:t>mere issue </a:t>
            </a:r>
            <a:r>
              <a:rPr dirty="0" sz="1450" spc="-5">
                <a:latin typeface="Times New Roman"/>
                <a:cs typeface="Times New Roman"/>
              </a:rPr>
              <a:t>of </a:t>
            </a:r>
            <a:r>
              <a:rPr dirty="0" sz="1450" spc="-10">
                <a:latin typeface="Times New Roman"/>
                <a:cs typeface="Times New Roman"/>
              </a:rPr>
              <a:t>worms; even in the hard rock the  crystal is</a:t>
            </a:r>
            <a:r>
              <a:rPr dirty="0" sz="1450" spc="-5">
                <a:latin typeface="Times New Roman"/>
                <a:cs typeface="Times New Roman"/>
              </a:rPr>
              <a:t> </a:t>
            </a:r>
            <a:r>
              <a:rPr dirty="0" sz="1450" spc="-10">
                <a:latin typeface="Times New Roman"/>
                <a:cs typeface="Times New Roman"/>
              </a:rPr>
              <a:t>forming.</a:t>
            </a:r>
            <a:endParaRPr sz="1450">
              <a:latin typeface="Times New Roman"/>
              <a:cs typeface="Times New Roman"/>
            </a:endParaRPr>
          </a:p>
          <a:p>
            <a:pPr algn="just" marL="12700" marR="5080">
              <a:lnSpc>
                <a:spcPts val="1730"/>
              </a:lnSpc>
              <a:spcBef>
                <a:spcPts val="550"/>
              </a:spcBef>
            </a:pPr>
            <a:r>
              <a:rPr dirty="0" sz="1450" spc="-10">
                <a:latin typeface="Times New Roman"/>
                <a:cs typeface="Times New Roman"/>
              </a:rPr>
              <a:t>In two main shapes this eruption covers the countenance </a:t>
            </a:r>
            <a:r>
              <a:rPr dirty="0" sz="1450" spc="-5">
                <a:latin typeface="Times New Roman"/>
                <a:cs typeface="Times New Roman"/>
              </a:rPr>
              <a:t>of </a:t>
            </a:r>
            <a:r>
              <a:rPr dirty="0" sz="1450" spc="-10">
                <a:latin typeface="Times New Roman"/>
                <a:cs typeface="Times New Roman"/>
              </a:rPr>
              <a:t>the earth: the  animal and the vegetable: </a:t>
            </a:r>
            <a:r>
              <a:rPr dirty="0" sz="1450" spc="-5">
                <a:latin typeface="Times New Roman"/>
                <a:cs typeface="Times New Roman"/>
              </a:rPr>
              <a:t>one </a:t>
            </a:r>
            <a:r>
              <a:rPr dirty="0" sz="1450" spc="-10">
                <a:latin typeface="Times New Roman"/>
                <a:cs typeface="Times New Roman"/>
              </a:rPr>
              <a:t>in some degree the inversion </a:t>
            </a:r>
            <a:r>
              <a:rPr dirty="0" sz="1450" spc="-5">
                <a:latin typeface="Times New Roman"/>
                <a:cs typeface="Times New Roman"/>
              </a:rPr>
              <a:t>of </a:t>
            </a:r>
            <a:r>
              <a:rPr dirty="0" sz="1450" spc="-10">
                <a:latin typeface="Times New Roman"/>
                <a:cs typeface="Times New Roman"/>
              </a:rPr>
              <a:t>the other: the  second</a:t>
            </a:r>
            <a:r>
              <a:rPr dirty="0" sz="1450" spc="95">
                <a:latin typeface="Times New Roman"/>
                <a:cs typeface="Times New Roman"/>
              </a:rPr>
              <a:t> </a:t>
            </a:r>
            <a:r>
              <a:rPr dirty="0" sz="1450" spc="-10">
                <a:latin typeface="Times New Roman"/>
                <a:cs typeface="Times New Roman"/>
              </a:rPr>
              <a:t>rooted</a:t>
            </a:r>
            <a:r>
              <a:rPr dirty="0" sz="1450" spc="105">
                <a:latin typeface="Times New Roman"/>
                <a:cs typeface="Times New Roman"/>
              </a:rPr>
              <a:t> </a:t>
            </a:r>
            <a:r>
              <a:rPr dirty="0" sz="1450" spc="-10">
                <a:latin typeface="Times New Roman"/>
                <a:cs typeface="Times New Roman"/>
              </a:rPr>
              <a:t>to</a:t>
            </a:r>
            <a:r>
              <a:rPr dirty="0" sz="1450" spc="100">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spot;</a:t>
            </a:r>
            <a:r>
              <a:rPr dirty="0" sz="1450" spc="95">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first</a:t>
            </a:r>
            <a:r>
              <a:rPr dirty="0" sz="1450" spc="100">
                <a:latin typeface="Times New Roman"/>
                <a:cs typeface="Times New Roman"/>
              </a:rPr>
              <a:t> </a:t>
            </a:r>
            <a:r>
              <a:rPr dirty="0" sz="1450" spc="-10">
                <a:latin typeface="Times New Roman"/>
                <a:cs typeface="Times New Roman"/>
              </a:rPr>
              <a:t>coming</a:t>
            </a:r>
            <a:r>
              <a:rPr dirty="0" sz="1450" spc="95">
                <a:latin typeface="Times New Roman"/>
                <a:cs typeface="Times New Roman"/>
              </a:rPr>
              <a:t> </a:t>
            </a:r>
            <a:r>
              <a:rPr dirty="0" sz="1450" spc="-10">
                <a:latin typeface="Times New Roman"/>
                <a:cs typeface="Times New Roman"/>
              </a:rPr>
              <a:t>detached</a:t>
            </a:r>
            <a:r>
              <a:rPr dirty="0" sz="1450" spc="105">
                <a:latin typeface="Times New Roman"/>
                <a:cs typeface="Times New Roman"/>
              </a:rPr>
              <a:t> </a:t>
            </a:r>
            <a:r>
              <a:rPr dirty="0" sz="1450" spc="-5">
                <a:latin typeface="Times New Roman"/>
                <a:cs typeface="Times New Roman"/>
              </a:rPr>
              <a:t>out</a:t>
            </a:r>
            <a:r>
              <a:rPr dirty="0" sz="1450" spc="95">
                <a:latin typeface="Times New Roman"/>
                <a:cs typeface="Times New Roman"/>
              </a:rPr>
              <a:t> </a:t>
            </a:r>
            <a:r>
              <a:rPr dirty="0" sz="1450" spc="-5">
                <a:latin typeface="Times New Roman"/>
                <a:cs typeface="Times New Roman"/>
              </a:rPr>
              <a:t>of</a:t>
            </a:r>
            <a:r>
              <a:rPr dirty="0" sz="1450" spc="105">
                <a:latin typeface="Times New Roman"/>
                <a:cs typeface="Times New Roman"/>
              </a:rPr>
              <a:t> </a:t>
            </a:r>
            <a:r>
              <a:rPr dirty="0" sz="1450" spc="-10">
                <a:latin typeface="Times New Roman"/>
                <a:cs typeface="Times New Roman"/>
              </a:rPr>
              <a:t>its</a:t>
            </a:r>
            <a:r>
              <a:rPr dirty="0" sz="1450" spc="100">
                <a:latin typeface="Times New Roman"/>
                <a:cs typeface="Times New Roman"/>
              </a:rPr>
              <a:t> </a:t>
            </a:r>
            <a:r>
              <a:rPr dirty="0" sz="1450" spc="-10">
                <a:latin typeface="Times New Roman"/>
                <a:cs typeface="Times New Roman"/>
              </a:rPr>
              <a:t>natal</a:t>
            </a:r>
            <a:r>
              <a:rPr dirty="0" sz="1450" spc="100">
                <a:latin typeface="Times New Roman"/>
                <a:cs typeface="Times New Roman"/>
              </a:rPr>
              <a:t> </a:t>
            </a:r>
            <a:r>
              <a:rPr dirty="0" sz="1450" spc="-10">
                <a:latin typeface="Times New Roman"/>
                <a:cs typeface="Times New Roman"/>
              </a:rPr>
              <a:t>mud,</a:t>
            </a:r>
            <a:r>
              <a:rPr dirty="0" sz="1450" spc="10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scurrying abroad with the myriad feet </a:t>
            </a:r>
            <a:r>
              <a:rPr dirty="0" sz="1450" spc="-5">
                <a:latin typeface="Times New Roman"/>
                <a:cs typeface="Times New Roman"/>
              </a:rPr>
              <a:t>of </a:t>
            </a:r>
            <a:r>
              <a:rPr dirty="0" sz="1450" spc="-10">
                <a:latin typeface="Times New Roman"/>
                <a:cs typeface="Times New Roman"/>
              </a:rPr>
              <a:t>insects </a:t>
            </a:r>
            <a:r>
              <a:rPr dirty="0" sz="1450" spc="-5">
                <a:latin typeface="Times New Roman"/>
                <a:cs typeface="Times New Roman"/>
              </a:rPr>
              <a:t>or </a:t>
            </a:r>
            <a:r>
              <a:rPr dirty="0" sz="1450" spc="-10">
                <a:latin typeface="Times New Roman"/>
                <a:cs typeface="Times New Roman"/>
              </a:rPr>
              <a:t>towering into the heavens  </a:t>
            </a:r>
            <a:r>
              <a:rPr dirty="0" sz="1450" spc="-5">
                <a:latin typeface="Times New Roman"/>
                <a:cs typeface="Times New Roman"/>
              </a:rPr>
              <a:t>on </a:t>
            </a:r>
            <a:r>
              <a:rPr dirty="0" sz="1450" spc="-10">
                <a:latin typeface="Times New Roman"/>
                <a:cs typeface="Times New Roman"/>
              </a:rPr>
              <a:t>the wings </a:t>
            </a:r>
            <a:r>
              <a:rPr dirty="0" sz="1450" spc="-5">
                <a:latin typeface="Times New Roman"/>
                <a:cs typeface="Times New Roman"/>
              </a:rPr>
              <a:t>of </a:t>
            </a:r>
            <a:r>
              <a:rPr dirty="0" sz="1450" spc="-10">
                <a:latin typeface="Times New Roman"/>
                <a:cs typeface="Times New Roman"/>
              </a:rPr>
              <a:t>birds: </a:t>
            </a:r>
            <a:r>
              <a:rPr dirty="0" sz="1450" spc="-5">
                <a:latin typeface="Times New Roman"/>
                <a:cs typeface="Times New Roman"/>
              </a:rPr>
              <a:t>a </a:t>
            </a:r>
            <a:r>
              <a:rPr dirty="0" sz="1450" spc="-10">
                <a:latin typeface="Times New Roman"/>
                <a:cs typeface="Times New Roman"/>
              </a:rPr>
              <a:t>thing so inconceivable that, if it </a:t>
            </a:r>
            <a:r>
              <a:rPr dirty="0" sz="1450" spc="-5">
                <a:latin typeface="Times New Roman"/>
                <a:cs typeface="Times New Roman"/>
              </a:rPr>
              <a:t>be </a:t>
            </a:r>
            <a:r>
              <a:rPr dirty="0" sz="1450" spc="-10">
                <a:latin typeface="Times New Roman"/>
                <a:cs typeface="Times New Roman"/>
              </a:rPr>
              <a:t>well considered,  the heart stops. </a:t>
            </a:r>
            <a:r>
              <a:rPr dirty="0" sz="1450" spc="-60">
                <a:latin typeface="Times New Roman"/>
                <a:cs typeface="Times New Roman"/>
              </a:rPr>
              <a:t>To </a:t>
            </a:r>
            <a:r>
              <a:rPr dirty="0" sz="1450" spc="-10">
                <a:latin typeface="Times New Roman"/>
                <a:cs typeface="Times New Roman"/>
              </a:rPr>
              <a:t>what passes with the anchored vermin, we have little clue,  doubtless they have their joys and sorrows, their delights and killing agonies:  it appears </a:t>
            </a:r>
            <a:r>
              <a:rPr dirty="0" sz="1450" spc="-5">
                <a:latin typeface="Times New Roman"/>
                <a:cs typeface="Times New Roman"/>
              </a:rPr>
              <a:t>not </a:t>
            </a:r>
            <a:r>
              <a:rPr dirty="0" sz="1450" spc="-30">
                <a:latin typeface="Times New Roman"/>
                <a:cs typeface="Times New Roman"/>
              </a:rPr>
              <a:t>how. </a:t>
            </a:r>
            <a:r>
              <a:rPr dirty="0" sz="1450" spc="-10">
                <a:latin typeface="Times New Roman"/>
                <a:cs typeface="Times New Roman"/>
              </a:rPr>
              <a:t>But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locomotory, </a:t>
            </a:r>
            <a:r>
              <a:rPr dirty="0" sz="1450" spc="-10">
                <a:latin typeface="Times New Roman"/>
                <a:cs typeface="Times New Roman"/>
              </a:rPr>
              <a:t>to which we ourselves belong, we  can tell more. These share with </a:t>
            </a:r>
            <a:r>
              <a:rPr dirty="0" sz="1450" spc="-5">
                <a:latin typeface="Times New Roman"/>
                <a:cs typeface="Times New Roman"/>
              </a:rPr>
              <a:t>us a </a:t>
            </a:r>
            <a:r>
              <a:rPr dirty="0" sz="1450" spc="-10">
                <a:latin typeface="Times New Roman"/>
                <a:cs typeface="Times New Roman"/>
              </a:rPr>
              <a:t>thousand miracles: the miracles </a:t>
            </a:r>
            <a:r>
              <a:rPr dirty="0" sz="1450" spc="-5">
                <a:latin typeface="Times New Roman"/>
                <a:cs typeface="Times New Roman"/>
              </a:rPr>
              <a:t>of </a:t>
            </a:r>
            <a:r>
              <a:rPr dirty="0" sz="1450" spc="-10">
                <a:latin typeface="Times New Roman"/>
                <a:cs typeface="Times New Roman"/>
              </a:rPr>
              <a:t>sight,  </a:t>
            </a:r>
            <a:r>
              <a:rPr dirty="0" sz="1450" spc="-5">
                <a:latin typeface="Times New Roman"/>
                <a:cs typeface="Times New Roman"/>
              </a:rPr>
              <a:t>of </a:t>
            </a:r>
            <a:r>
              <a:rPr dirty="0" sz="1450" spc="-10">
                <a:latin typeface="Times New Roman"/>
                <a:cs typeface="Times New Roman"/>
              </a:rPr>
              <a:t>hearing, </a:t>
            </a:r>
            <a:r>
              <a:rPr dirty="0" sz="1450" spc="-5">
                <a:latin typeface="Times New Roman"/>
                <a:cs typeface="Times New Roman"/>
              </a:rPr>
              <a:t>of </a:t>
            </a:r>
            <a:r>
              <a:rPr dirty="0" sz="1450" spc="-10">
                <a:latin typeface="Times New Roman"/>
                <a:cs typeface="Times New Roman"/>
              </a:rPr>
              <a:t>the projection </a:t>
            </a:r>
            <a:r>
              <a:rPr dirty="0" sz="1450" spc="-5">
                <a:latin typeface="Times New Roman"/>
                <a:cs typeface="Times New Roman"/>
              </a:rPr>
              <a:t>of sound, </a:t>
            </a:r>
            <a:r>
              <a:rPr dirty="0" sz="1450" spc="-10">
                <a:latin typeface="Times New Roman"/>
                <a:cs typeface="Times New Roman"/>
              </a:rPr>
              <a:t>things that bridge space; the miracles </a:t>
            </a:r>
            <a:r>
              <a:rPr dirty="0" sz="1450" spc="-5">
                <a:latin typeface="Times New Roman"/>
                <a:cs typeface="Times New Roman"/>
              </a:rPr>
              <a:t>of  </a:t>
            </a:r>
            <a:r>
              <a:rPr dirty="0" sz="1450" spc="-10">
                <a:latin typeface="Times New Roman"/>
                <a:cs typeface="Times New Roman"/>
              </a:rPr>
              <a:t>memory and reason, </a:t>
            </a:r>
            <a:r>
              <a:rPr dirty="0" sz="1450" spc="-5">
                <a:latin typeface="Times New Roman"/>
                <a:cs typeface="Times New Roman"/>
              </a:rPr>
              <a:t>by </a:t>
            </a:r>
            <a:r>
              <a:rPr dirty="0" sz="1450" spc="-10">
                <a:latin typeface="Times New Roman"/>
                <a:cs typeface="Times New Roman"/>
              </a:rPr>
              <a:t>which the present is conceived, and when it is gone,  its image kept living in the brains </a:t>
            </a:r>
            <a:r>
              <a:rPr dirty="0" sz="1450" spc="-5">
                <a:latin typeface="Times New Roman"/>
                <a:cs typeface="Times New Roman"/>
              </a:rPr>
              <a:t>of </a:t>
            </a:r>
            <a:r>
              <a:rPr dirty="0" sz="1450" spc="-10">
                <a:latin typeface="Times New Roman"/>
                <a:cs typeface="Times New Roman"/>
              </a:rPr>
              <a:t>man and brute; the miracle </a:t>
            </a:r>
            <a:r>
              <a:rPr dirty="0" sz="1450" spc="-5">
                <a:latin typeface="Times New Roman"/>
                <a:cs typeface="Times New Roman"/>
              </a:rPr>
              <a:t>of  </a:t>
            </a:r>
            <a:r>
              <a:rPr dirty="0" sz="1450" spc="-10">
                <a:latin typeface="Times New Roman"/>
                <a:cs typeface="Times New Roman"/>
              </a:rPr>
              <a:t>reproduction, with its imperious desires and staggering consequences. And to  </a:t>
            </a:r>
            <a:r>
              <a:rPr dirty="0" sz="1450" spc="-5">
                <a:latin typeface="Times New Roman"/>
                <a:cs typeface="Times New Roman"/>
              </a:rPr>
              <a:t>put </a:t>
            </a:r>
            <a:r>
              <a:rPr dirty="0" sz="1450" spc="-10">
                <a:latin typeface="Times New Roman"/>
                <a:cs typeface="Times New Roman"/>
              </a:rPr>
              <a:t>the last touch </a:t>
            </a:r>
            <a:r>
              <a:rPr dirty="0" sz="1450" spc="-5">
                <a:latin typeface="Times New Roman"/>
                <a:cs typeface="Times New Roman"/>
              </a:rPr>
              <a:t>upon </a:t>
            </a:r>
            <a:r>
              <a:rPr dirty="0" sz="1450" spc="-10">
                <a:latin typeface="Times New Roman"/>
                <a:cs typeface="Times New Roman"/>
              </a:rPr>
              <a:t>this mountain mass </a:t>
            </a:r>
            <a:r>
              <a:rPr dirty="0" sz="1450" spc="-5">
                <a:latin typeface="Times New Roman"/>
                <a:cs typeface="Times New Roman"/>
              </a:rPr>
              <a:t>of </a:t>
            </a:r>
            <a:r>
              <a:rPr dirty="0" sz="1450" spc="-10">
                <a:latin typeface="Times New Roman"/>
                <a:cs typeface="Times New Roman"/>
              </a:rPr>
              <a:t>the revolting and the  inconceivable, all these prey </a:t>
            </a:r>
            <a:r>
              <a:rPr dirty="0" sz="1450" spc="-5">
                <a:latin typeface="Times New Roman"/>
                <a:cs typeface="Times New Roman"/>
              </a:rPr>
              <a:t>upon </a:t>
            </a:r>
            <a:r>
              <a:rPr dirty="0" sz="1450" spc="-10">
                <a:latin typeface="Times New Roman"/>
                <a:cs typeface="Times New Roman"/>
              </a:rPr>
              <a:t>each </a:t>
            </a:r>
            <a:r>
              <a:rPr dirty="0" sz="1450" spc="-20">
                <a:latin typeface="Times New Roman"/>
                <a:cs typeface="Times New Roman"/>
              </a:rPr>
              <a:t>other, </a:t>
            </a:r>
            <a:r>
              <a:rPr dirty="0" sz="1450" spc="-10">
                <a:latin typeface="Times New Roman"/>
                <a:cs typeface="Times New Roman"/>
              </a:rPr>
              <a:t>lives tearing other lives in  pieces, cramming them inside themselves, and </a:t>
            </a:r>
            <a:r>
              <a:rPr dirty="0" sz="1450" spc="-5">
                <a:latin typeface="Times New Roman"/>
                <a:cs typeface="Times New Roman"/>
              </a:rPr>
              <a:t>by </a:t>
            </a:r>
            <a:r>
              <a:rPr dirty="0" sz="1450" spc="-10">
                <a:latin typeface="Times New Roman"/>
                <a:cs typeface="Times New Roman"/>
              </a:rPr>
              <a:t>that summary process,  growing fat: the vegetarian, the whale, perhaps the tree, </a:t>
            </a:r>
            <a:r>
              <a:rPr dirty="0" sz="1450" spc="-5">
                <a:latin typeface="Times New Roman"/>
                <a:cs typeface="Times New Roman"/>
              </a:rPr>
              <a:t>not </a:t>
            </a:r>
            <a:r>
              <a:rPr dirty="0" sz="1450" spc="-10">
                <a:latin typeface="Times New Roman"/>
                <a:cs typeface="Times New Roman"/>
              </a:rPr>
              <a:t>less than the lion  </a:t>
            </a:r>
            <a:r>
              <a:rPr dirty="0" sz="1450" spc="-5">
                <a:latin typeface="Times New Roman"/>
                <a:cs typeface="Times New Roman"/>
              </a:rPr>
              <a:t>of </a:t>
            </a:r>
            <a:r>
              <a:rPr dirty="0" sz="1450" spc="-10">
                <a:latin typeface="Times New Roman"/>
                <a:cs typeface="Times New Roman"/>
              </a:rPr>
              <a:t>the desert; for the vegetarian is only the eater </a:t>
            </a:r>
            <a:r>
              <a:rPr dirty="0" sz="1450" spc="-5">
                <a:latin typeface="Times New Roman"/>
                <a:cs typeface="Times New Roman"/>
              </a:rPr>
              <a:t>of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dumb.</a:t>
            </a:r>
            <a:endParaRPr sz="1450">
              <a:latin typeface="Times New Roman"/>
              <a:cs typeface="Times New Roman"/>
            </a:endParaRPr>
          </a:p>
          <a:p>
            <a:pPr algn="just" marL="12700" marR="5080">
              <a:lnSpc>
                <a:spcPts val="1730"/>
              </a:lnSpc>
              <a:spcBef>
                <a:spcPts val="550"/>
              </a:spcBef>
            </a:pPr>
            <a:r>
              <a:rPr dirty="0" sz="1450" spc="-10">
                <a:latin typeface="Times New Roman"/>
                <a:cs typeface="Times New Roman"/>
              </a:rPr>
              <a:t>Meanwhile </a:t>
            </a:r>
            <a:r>
              <a:rPr dirty="0" sz="1450" spc="-5">
                <a:latin typeface="Times New Roman"/>
                <a:cs typeface="Times New Roman"/>
              </a:rPr>
              <a:t>our </a:t>
            </a:r>
            <a:r>
              <a:rPr dirty="0" sz="1450" spc="-10">
                <a:latin typeface="Times New Roman"/>
                <a:cs typeface="Times New Roman"/>
              </a:rPr>
              <a:t>rotatory island loaded with predatory life, and more drenched  with </a:t>
            </a:r>
            <a:r>
              <a:rPr dirty="0" sz="1450" spc="-5">
                <a:latin typeface="Times New Roman"/>
                <a:cs typeface="Times New Roman"/>
              </a:rPr>
              <a:t>blood, </a:t>
            </a:r>
            <a:r>
              <a:rPr dirty="0" sz="1450" spc="-10">
                <a:latin typeface="Times New Roman"/>
                <a:cs typeface="Times New Roman"/>
              </a:rPr>
              <a:t>both animal and vegetable, than ever mutinied ship, scuds through  space with unimaginable speed, and turns alternate cheeks to the reverberation  </a:t>
            </a:r>
            <a:r>
              <a:rPr dirty="0" sz="1450" spc="-5">
                <a:latin typeface="Times New Roman"/>
                <a:cs typeface="Times New Roman"/>
              </a:rPr>
              <a:t>of a </a:t>
            </a:r>
            <a:r>
              <a:rPr dirty="0" sz="1450" spc="-10">
                <a:latin typeface="Times New Roman"/>
                <a:cs typeface="Times New Roman"/>
              </a:rPr>
              <a:t>blazing world, ninety million miles</a:t>
            </a:r>
            <a:r>
              <a:rPr dirty="0" sz="1450" spc="15">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1800">
              <a:latin typeface="Times New Roman"/>
              <a:cs typeface="Times New Roman"/>
            </a:endParaRPr>
          </a:p>
          <a:p>
            <a:pPr algn="ctr">
              <a:lnSpc>
                <a:spcPct val="100000"/>
              </a:lnSpc>
            </a:pPr>
            <a:r>
              <a:rPr dirty="0" sz="1450" spc="-10" b="1">
                <a:latin typeface="Times New Roman"/>
                <a:cs typeface="Times New Roman"/>
              </a:rPr>
              <a:t>II</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monstrous spectre is this man, the disease </a:t>
            </a:r>
            <a:r>
              <a:rPr dirty="0" sz="1450" spc="-5">
                <a:latin typeface="Times New Roman"/>
                <a:cs typeface="Times New Roman"/>
              </a:rPr>
              <a:t>of </a:t>
            </a:r>
            <a:r>
              <a:rPr dirty="0" sz="1450" spc="-10">
                <a:latin typeface="Times New Roman"/>
                <a:cs typeface="Times New Roman"/>
              </a:rPr>
              <a:t>the agglutinated dust,  lifting alternate feet </a:t>
            </a:r>
            <a:r>
              <a:rPr dirty="0" sz="1450" spc="-5">
                <a:latin typeface="Times New Roman"/>
                <a:cs typeface="Times New Roman"/>
              </a:rPr>
              <a:t>or </a:t>
            </a:r>
            <a:r>
              <a:rPr dirty="0" sz="1450" spc="-10">
                <a:latin typeface="Times New Roman"/>
                <a:cs typeface="Times New Roman"/>
              </a:rPr>
              <a:t>lying drugged with slumber; killing, feeding, growing,  bringing forth small copies </a:t>
            </a:r>
            <a:r>
              <a:rPr dirty="0" sz="1450" spc="-5">
                <a:latin typeface="Times New Roman"/>
                <a:cs typeface="Times New Roman"/>
              </a:rPr>
              <a:t>of </a:t>
            </a:r>
            <a:r>
              <a:rPr dirty="0" sz="1450" spc="-10">
                <a:latin typeface="Times New Roman"/>
                <a:cs typeface="Times New Roman"/>
              </a:rPr>
              <a:t>himself; grown </a:t>
            </a:r>
            <a:r>
              <a:rPr dirty="0" sz="1450" spc="-5">
                <a:latin typeface="Times New Roman"/>
                <a:cs typeface="Times New Roman"/>
              </a:rPr>
              <a:t>upon </a:t>
            </a:r>
            <a:r>
              <a:rPr dirty="0" sz="1450" spc="-10">
                <a:latin typeface="Times New Roman"/>
                <a:cs typeface="Times New Roman"/>
              </a:rPr>
              <a:t>with hair like grass, fitted  with eyes that move and glitter in his face; </a:t>
            </a:r>
            <a:r>
              <a:rPr dirty="0" sz="1450" spc="-5">
                <a:latin typeface="Times New Roman"/>
                <a:cs typeface="Times New Roman"/>
              </a:rPr>
              <a:t>a </a:t>
            </a:r>
            <a:r>
              <a:rPr dirty="0" sz="1450" spc="-10">
                <a:latin typeface="Times New Roman"/>
                <a:cs typeface="Times New Roman"/>
              </a:rPr>
              <a:t>thing to set children screaming;—  and yet looked at </a:t>
            </a:r>
            <a:r>
              <a:rPr dirty="0" sz="1450" spc="-15">
                <a:latin typeface="Times New Roman"/>
                <a:cs typeface="Times New Roman"/>
              </a:rPr>
              <a:t>nearlier, </a:t>
            </a:r>
            <a:r>
              <a:rPr dirty="0" sz="1450" spc="-10">
                <a:latin typeface="Times New Roman"/>
                <a:cs typeface="Times New Roman"/>
              </a:rPr>
              <a:t>known as his fellows know him, how surprising are  his attributes! Poor soul, here for so little, cast among so many hardships,  filled with desires so incommensurate and so inconsistent, savagely  surrounded, savagely descended, irremediably condemned to prey </a:t>
            </a:r>
            <a:r>
              <a:rPr dirty="0" sz="1450" spc="-5">
                <a:latin typeface="Times New Roman"/>
                <a:cs typeface="Times New Roman"/>
              </a:rPr>
              <a:t>upon </a:t>
            </a:r>
            <a:r>
              <a:rPr dirty="0" sz="1450" spc="-10">
                <a:latin typeface="Times New Roman"/>
                <a:cs typeface="Times New Roman"/>
              </a:rPr>
              <a:t>his  fellow lives: who should have blamed him had </a:t>
            </a:r>
            <a:r>
              <a:rPr dirty="0" sz="1450" spc="-5">
                <a:latin typeface="Times New Roman"/>
                <a:cs typeface="Times New Roman"/>
              </a:rPr>
              <a:t>he </a:t>
            </a:r>
            <a:r>
              <a:rPr dirty="0" sz="1450" spc="-10">
                <a:latin typeface="Times New Roman"/>
                <a:cs typeface="Times New Roman"/>
              </a:rPr>
              <a:t>been </a:t>
            </a:r>
            <a:r>
              <a:rPr dirty="0" sz="1450" spc="-5">
                <a:latin typeface="Times New Roman"/>
                <a:cs typeface="Times New Roman"/>
              </a:rPr>
              <a:t>of a </a:t>
            </a:r>
            <a:r>
              <a:rPr dirty="0" sz="1450" spc="-10">
                <a:latin typeface="Times New Roman"/>
                <a:cs typeface="Times New Roman"/>
              </a:rPr>
              <a:t>piece with his  destiny and </a:t>
            </a:r>
            <a:r>
              <a:rPr dirty="0" sz="1450" spc="-5">
                <a:latin typeface="Times New Roman"/>
                <a:cs typeface="Times New Roman"/>
              </a:rPr>
              <a:t>a </a:t>
            </a:r>
            <a:r>
              <a:rPr dirty="0" sz="1450" spc="-10">
                <a:latin typeface="Times New Roman"/>
                <a:cs typeface="Times New Roman"/>
              </a:rPr>
              <a:t>being merely barbarous? And we look and behold him instead  filled with imperfect virtues: infinitely childish, often admirably valiant, often  touchingly </a:t>
            </a:r>
            <a:r>
              <a:rPr dirty="0" sz="1450" spc="-5">
                <a:latin typeface="Times New Roman"/>
                <a:cs typeface="Times New Roman"/>
              </a:rPr>
              <a:t>kind; </a:t>
            </a:r>
            <a:r>
              <a:rPr dirty="0" sz="1450" spc="-10">
                <a:latin typeface="Times New Roman"/>
                <a:cs typeface="Times New Roman"/>
              </a:rPr>
              <a:t>sitting down, amidst his momentary life, to debate </a:t>
            </a:r>
            <a:r>
              <a:rPr dirty="0" sz="1450" spc="-5">
                <a:latin typeface="Times New Roman"/>
                <a:cs typeface="Times New Roman"/>
              </a:rPr>
              <a:t>of </a:t>
            </a:r>
            <a:r>
              <a:rPr dirty="0" sz="1450" spc="-10">
                <a:latin typeface="Times New Roman"/>
                <a:cs typeface="Times New Roman"/>
              </a:rPr>
              <a:t>right  and wrong and the attributes </a:t>
            </a:r>
            <a:r>
              <a:rPr dirty="0" sz="1450" spc="-5">
                <a:latin typeface="Times New Roman"/>
                <a:cs typeface="Times New Roman"/>
              </a:rPr>
              <a:t>of </a:t>
            </a:r>
            <a:r>
              <a:rPr dirty="0" sz="1450" spc="-10">
                <a:latin typeface="Times New Roman"/>
                <a:cs typeface="Times New Roman"/>
              </a:rPr>
              <a:t>the deity; rising </a:t>
            </a:r>
            <a:r>
              <a:rPr dirty="0" sz="1450" spc="-5">
                <a:latin typeface="Times New Roman"/>
                <a:cs typeface="Times New Roman"/>
              </a:rPr>
              <a:t>up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battle for an egg </a:t>
            </a:r>
            <a:r>
              <a:rPr dirty="0" sz="1450" spc="-5">
                <a:latin typeface="Times New Roman"/>
                <a:cs typeface="Times New Roman"/>
              </a:rPr>
              <a:t>or  </a:t>
            </a:r>
            <a:r>
              <a:rPr dirty="0" sz="1450" spc="-10">
                <a:latin typeface="Times New Roman"/>
                <a:cs typeface="Times New Roman"/>
              </a:rPr>
              <a:t>die for an idea; singling </a:t>
            </a:r>
            <a:r>
              <a:rPr dirty="0" sz="1450" spc="-5">
                <a:latin typeface="Times New Roman"/>
                <a:cs typeface="Times New Roman"/>
              </a:rPr>
              <a:t>out </a:t>
            </a:r>
            <a:r>
              <a:rPr dirty="0" sz="1450" spc="-10">
                <a:latin typeface="Times New Roman"/>
                <a:cs typeface="Times New Roman"/>
              </a:rPr>
              <a:t>his friends and his mate with cordial affection;  bringing forth in pain, rearing with long-suffering solicitude, his </a:t>
            </a:r>
            <a:r>
              <a:rPr dirty="0" sz="1450" spc="-5">
                <a:latin typeface="Times New Roman"/>
                <a:cs typeface="Times New Roman"/>
              </a:rPr>
              <a:t>young. </a:t>
            </a:r>
            <a:r>
              <a:rPr dirty="0" sz="1450" spc="-60">
                <a:latin typeface="Times New Roman"/>
                <a:cs typeface="Times New Roman"/>
              </a:rPr>
              <a:t>To  </a:t>
            </a:r>
            <a:r>
              <a:rPr dirty="0" sz="1450" spc="-10">
                <a:latin typeface="Times New Roman"/>
                <a:cs typeface="Times New Roman"/>
              </a:rPr>
              <a:t>touch the heart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mystery, </a:t>
            </a:r>
            <a:r>
              <a:rPr dirty="0" sz="1450" spc="-10">
                <a:latin typeface="Times New Roman"/>
                <a:cs typeface="Times New Roman"/>
              </a:rPr>
              <a:t>we find, in him </a:t>
            </a:r>
            <a:r>
              <a:rPr dirty="0" sz="1450" spc="-5">
                <a:latin typeface="Times New Roman"/>
                <a:cs typeface="Times New Roman"/>
              </a:rPr>
              <a:t>one </a:t>
            </a:r>
            <a:r>
              <a:rPr dirty="0" sz="1450" spc="-10">
                <a:latin typeface="Times New Roman"/>
                <a:cs typeface="Times New Roman"/>
              </a:rPr>
              <a:t>thought, strange to the  </a:t>
            </a:r>
            <a:r>
              <a:rPr dirty="0" sz="1450" spc="-5">
                <a:latin typeface="Times New Roman"/>
                <a:cs typeface="Times New Roman"/>
              </a:rPr>
              <a:t>point of </a:t>
            </a:r>
            <a:r>
              <a:rPr dirty="0" sz="1450" spc="-10">
                <a:latin typeface="Times New Roman"/>
                <a:cs typeface="Times New Roman"/>
              </a:rPr>
              <a:t>lunacy: the </a:t>
            </a:r>
            <a:r>
              <a:rPr dirty="0" sz="1450" spc="-5">
                <a:latin typeface="Times New Roman"/>
                <a:cs typeface="Times New Roman"/>
              </a:rPr>
              <a:t>thought of duty; </a:t>
            </a:r>
            <a:r>
              <a:rPr dirty="0" sz="1450" spc="-10">
                <a:latin typeface="Times New Roman"/>
                <a:cs typeface="Times New Roman"/>
              </a:rPr>
              <a:t>the </a:t>
            </a:r>
            <a:r>
              <a:rPr dirty="0" sz="1450" spc="-5">
                <a:latin typeface="Times New Roman"/>
                <a:cs typeface="Times New Roman"/>
              </a:rPr>
              <a:t>thought of </a:t>
            </a:r>
            <a:r>
              <a:rPr dirty="0" sz="1450" spc="-10">
                <a:latin typeface="Times New Roman"/>
                <a:cs typeface="Times New Roman"/>
              </a:rPr>
              <a:t>something owing to  himself,</a:t>
            </a:r>
            <a:r>
              <a:rPr dirty="0" sz="1450" spc="85">
                <a:latin typeface="Times New Roman"/>
                <a:cs typeface="Times New Roman"/>
              </a:rPr>
              <a:t> </a:t>
            </a:r>
            <a:r>
              <a:rPr dirty="0" sz="1450" spc="-10">
                <a:latin typeface="Times New Roman"/>
                <a:cs typeface="Times New Roman"/>
              </a:rPr>
              <a:t>to</a:t>
            </a:r>
            <a:r>
              <a:rPr dirty="0" sz="1450" spc="90">
                <a:latin typeface="Times New Roman"/>
                <a:cs typeface="Times New Roman"/>
              </a:rPr>
              <a:t> </a:t>
            </a:r>
            <a:r>
              <a:rPr dirty="0" sz="1450" spc="-10">
                <a:latin typeface="Times New Roman"/>
                <a:cs typeface="Times New Roman"/>
              </a:rPr>
              <a:t>his</a:t>
            </a:r>
            <a:r>
              <a:rPr dirty="0" sz="1450" spc="95">
                <a:latin typeface="Times New Roman"/>
                <a:cs typeface="Times New Roman"/>
              </a:rPr>
              <a:t> </a:t>
            </a:r>
            <a:r>
              <a:rPr dirty="0" sz="1450" spc="-15">
                <a:latin typeface="Times New Roman"/>
                <a:cs typeface="Times New Roman"/>
              </a:rPr>
              <a:t>neighbour,</a:t>
            </a:r>
            <a:r>
              <a:rPr dirty="0" sz="1450" spc="85">
                <a:latin typeface="Times New Roman"/>
                <a:cs typeface="Times New Roman"/>
              </a:rPr>
              <a:t> </a:t>
            </a:r>
            <a:r>
              <a:rPr dirty="0" sz="1450" spc="-10">
                <a:latin typeface="Times New Roman"/>
                <a:cs typeface="Times New Roman"/>
              </a:rPr>
              <a:t>to</a:t>
            </a:r>
            <a:r>
              <a:rPr dirty="0" sz="1450" spc="90">
                <a:latin typeface="Times New Roman"/>
                <a:cs typeface="Times New Roman"/>
              </a:rPr>
              <a:t> </a:t>
            </a:r>
            <a:r>
              <a:rPr dirty="0" sz="1450" spc="-10">
                <a:latin typeface="Times New Roman"/>
                <a:cs typeface="Times New Roman"/>
              </a:rPr>
              <a:t>his</a:t>
            </a:r>
            <a:r>
              <a:rPr dirty="0" sz="1450" spc="95">
                <a:latin typeface="Times New Roman"/>
                <a:cs typeface="Times New Roman"/>
              </a:rPr>
              <a:t> </a:t>
            </a:r>
            <a:r>
              <a:rPr dirty="0" sz="1450" spc="-10">
                <a:latin typeface="Times New Roman"/>
                <a:cs typeface="Times New Roman"/>
              </a:rPr>
              <a:t>God:</a:t>
            </a:r>
            <a:r>
              <a:rPr dirty="0" sz="1450" spc="85">
                <a:latin typeface="Times New Roman"/>
                <a:cs typeface="Times New Roman"/>
              </a:rPr>
              <a:t> </a:t>
            </a:r>
            <a:r>
              <a:rPr dirty="0" sz="1450" spc="-10">
                <a:latin typeface="Times New Roman"/>
                <a:cs typeface="Times New Roman"/>
              </a:rPr>
              <a:t>an</a:t>
            </a:r>
            <a:r>
              <a:rPr dirty="0" sz="1450" spc="85">
                <a:latin typeface="Times New Roman"/>
                <a:cs typeface="Times New Roman"/>
              </a:rPr>
              <a:t> </a:t>
            </a:r>
            <a:r>
              <a:rPr dirty="0" sz="1450" spc="-10">
                <a:latin typeface="Times New Roman"/>
                <a:cs typeface="Times New Roman"/>
              </a:rPr>
              <a:t>ideal</a:t>
            </a:r>
            <a:r>
              <a:rPr dirty="0" sz="1450" spc="90">
                <a:latin typeface="Times New Roman"/>
                <a:cs typeface="Times New Roman"/>
              </a:rPr>
              <a:t> </a:t>
            </a:r>
            <a:r>
              <a:rPr dirty="0" sz="1450" spc="-5">
                <a:latin typeface="Times New Roman"/>
                <a:cs typeface="Times New Roman"/>
              </a:rPr>
              <a:t>of</a:t>
            </a:r>
            <a:r>
              <a:rPr dirty="0" sz="1450" spc="90">
                <a:latin typeface="Times New Roman"/>
                <a:cs typeface="Times New Roman"/>
              </a:rPr>
              <a:t> </a:t>
            </a:r>
            <a:r>
              <a:rPr dirty="0" sz="1450" spc="-20">
                <a:latin typeface="Times New Roman"/>
                <a:cs typeface="Times New Roman"/>
              </a:rPr>
              <a:t>decency,</a:t>
            </a:r>
            <a:r>
              <a:rPr dirty="0" sz="1450" spc="85">
                <a:latin typeface="Times New Roman"/>
                <a:cs typeface="Times New Roman"/>
              </a:rPr>
              <a:t> </a:t>
            </a:r>
            <a:r>
              <a:rPr dirty="0" sz="1450" spc="-10">
                <a:latin typeface="Times New Roman"/>
                <a:cs typeface="Times New Roman"/>
              </a:rPr>
              <a:t>to</a:t>
            </a:r>
            <a:r>
              <a:rPr dirty="0" sz="1450" spc="95">
                <a:latin typeface="Times New Roman"/>
                <a:cs typeface="Times New Roman"/>
              </a:rPr>
              <a:t> </a:t>
            </a:r>
            <a:r>
              <a:rPr dirty="0" sz="1450" spc="-10">
                <a:latin typeface="Times New Roman"/>
                <a:cs typeface="Times New Roman"/>
              </a:rPr>
              <a:t>which</a:t>
            </a:r>
            <a:r>
              <a:rPr dirty="0" sz="1450" spc="90">
                <a:latin typeface="Times New Roman"/>
                <a:cs typeface="Times New Roman"/>
              </a:rPr>
              <a:t> </a:t>
            </a:r>
            <a:r>
              <a:rPr dirty="0" sz="1450" spc="-5">
                <a:latin typeface="Times New Roman"/>
                <a:cs typeface="Times New Roman"/>
              </a:rPr>
              <a:t>he</a:t>
            </a:r>
            <a:r>
              <a:rPr dirty="0" sz="1450" spc="90">
                <a:latin typeface="Times New Roman"/>
                <a:cs typeface="Times New Roman"/>
              </a:rPr>
              <a:t> </a:t>
            </a:r>
            <a:r>
              <a:rPr dirty="0" sz="1450" spc="-10">
                <a:latin typeface="Times New Roman"/>
                <a:cs typeface="Times New Roman"/>
              </a:rPr>
              <a:t>would</a:t>
            </a:r>
            <a:endParaRPr sz="1450">
              <a:latin typeface="Times New Roman"/>
              <a:cs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rise if it were possible; </a:t>
            </a:r>
            <a:r>
              <a:rPr dirty="0" sz="1450" spc="-5">
                <a:latin typeface="Times New Roman"/>
                <a:cs typeface="Times New Roman"/>
              </a:rPr>
              <a:t>a </a:t>
            </a:r>
            <a:r>
              <a:rPr dirty="0" sz="1450" spc="-10">
                <a:latin typeface="Times New Roman"/>
                <a:cs typeface="Times New Roman"/>
              </a:rPr>
              <a:t>limit </a:t>
            </a:r>
            <a:r>
              <a:rPr dirty="0" sz="1450" spc="-5">
                <a:latin typeface="Times New Roman"/>
                <a:cs typeface="Times New Roman"/>
              </a:rPr>
              <a:t>of </a:t>
            </a:r>
            <a:r>
              <a:rPr dirty="0" sz="1450" spc="-10">
                <a:latin typeface="Times New Roman"/>
                <a:cs typeface="Times New Roman"/>
              </a:rPr>
              <a:t>shame, below which, if it </a:t>
            </a:r>
            <a:r>
              <a:rPr dirty="0" sz="1450" spc="-5">
                <a:latin typeface="Times New Roman"/>
                <a:cs typeface="Times New Roman"/>
              </a:rPr>
              <a:t>be </a:t>
            </a:r>
            <a:r>
              <a:rPr dirty="0" sz="1450" spc="-10">
                <a:latin typeface="Times New Roman"/>
                <a:cs typeface="Times New Roman"/>
              </a:rPr>
              <a:t>possible,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stoop. The design in most men is </a:t>
            </a:r>
            <a:r>
              <a:rPr dirty="0" sz="1450" spc="-5">
                <a:latin typeface="Times New Roman"/>
                <a:cs typeface="Times New Roman"/>
              </a:rPr>
              <a:t>one of </a:t>
            </a:r>
            <a:r>
              <a:rPr dirty="0" sz="1450" spc="-10">
                <a:latin typeface="Times New Roman"/>
                <a:cs typeface="Times New Roman"/>
              </a:rPr>
              <a:t>conformity; here and there, in  picked natures, it transcends itself and soars </a:t>
            </a:r>
            <a:r>
              <a:rPr dirty="0" sz="1450" spc="-5">
                <a:latin typeface="Times New Roman"/>
                <a:cs typeface="Times New Roman"/>
              </a:rPr>
              <a:t>on </a:t>
            </a:r>
            <a:r>
              <a:rPr dirty="0" sz="1450" spc="-10">
                <a:latin typeface="Times New Roman"/>
                <a:cs typeface="Times New Roman"/>
              </a:rPr>
              <a:t>the other side, arming martyrs  with independence; </a:t>
            </a:r>
            <a:r>
              <a:rPr dirty="0" sz="1450" spc="-5">
                <a:latin typeface="Times New Roman"/>
                <a:cs typeface="Times New Roman"/>
              </a:rPr>
              <a:t>but </a:t>
            </a:r>
            <a:r>
              <a:rPr dirty="0" sz="1450" spc="-10">
                <a:latin typeface="Times New Roman"/>
                <a:cs typeface="Times New Roman"/>
              </a:rPr>
              <a:t>in all, in their degrees, it is </a:t>
            </a:r>
            <a:r>
              <a:rPr dirty="0" sz="1450" spc="-5">
                <a:latin typeface="Times New Roman"/>
                <a:cs typeface="Times New Roman"/>
              </a:rPr>
              <a:t>a </a:t>
            </a:r>
            <a:r>
              <a:rPr dirty="0" sz="1450" spc="-10">
                <a:latin typeface="Times New Roman"/>
                <a:cs typeface="Times New Roman"/>
              </a:rPr>
              <a:t>bosom thought:—Not in  man alone, for we trace it in </a:t>
            </a:r>
            <a:r>
              <a:rPr dirty="0" sz="1450" spc="-5">
                <a:latin typeface="Times New Roman"/>
                <a:cs typeface="Times New Roman"/>
              </a:rPr>
              <a:t>dogs </a:t>
            </a:r>
            <a:r>
              <a:rPr dirty="0" sz="1450" spc="-10">
                <a:latin typeface="Times New Roman"/>
                <a:cs typeface="Times New Roman"/>
              </a:rPr>
              <a:t>and cats whom we know fairly well, and  doubtless some similar </a:t>
            </a:r>
            <a:r>
              <a:rPr dirty="0" sz="1450" spc="-5">
                <a:latin typeface="Times New Roman"/>
                <a:cs typeface="Times New Roman"/>
              </a:rPr>
              <a:t>point of honour </a:t>
            </a:r>
            <a:r>
              <a:rPr dirty="0" sz="1450" spc="-10">
                <a:latin typeface="Times New Roman"/>
                <a:cs typeface="Times New Roman"/>
              </a:rPr>
              <a:t>sways the elephant, the </a:t>
            </a:r>
            <a:r>
              <a:rPr dirty="0" sz="1450" spc="-15">
                <a:latin typeface="Times New Roman"/>
                <a:cs typeface="Times New Roman"/>
              </a:rPr>
              <a:t>oyster, </a:t>
            </a:r>
            <a:r>
              <a:rPr dirty="0" sz="1450" spc="-10">
                <a:latin typeface="Times New Roman"/>
                <a:cs typeface="Times New Roman"/>
              </a:rPr>
              <a:t>and the  louse, </a:t>
            </a:r>
            <a:r>
              <a:rPr dirty="0" sz="1450" spc="-5">
                <a:latin typeface="Times New Roman"/>
                <a:cs typeface="Times New Roman"/>
              </a:rPr>
              <a:t>of </a:t>
            </a:r>
            <a:r>
              <a:rPr dirty="0" sz="1450" spc="-10">
                <a:latin typeface="Times New Roman"/>
                <a:cs typeface="Times New Roman"/>
              </a:rPr>
              <a:t>whom we know so little:—But in man, at least, it sways with so  complete an empire that merely selfish things come second, even with the  selfish: that appetites are starved, fears are conquered, pains supported; that  almost the dullest shrinks from the reproof </a:t>
            </a:r>
            <a:r>
              <a:rPr dirty="0" sz="1450" spc="-5">
                <a:latin typeface="Times New Roman"/>
                <a:cs typeface="Times New Roman"/>
              </a:rPr>
              <a:t>of a </a:t>
            </a:r>
            <a:r>
              <a:rPr dirty="0" sz="1450" spc="-10">
                <a:latin typeface="Times New Roman"/>
                <a:cs typeface="Times New Roman"/>
              </a:rPr>
              <a:t>glance, although it were </a:t>
            </a:r>
            <a:r>
              <a:rPr dirty="0" sz="1450" spc="-5">
                <a:latin typeface="Times New Roman"/>
                <a:cs typeface="Times New Roman"/>
              </a:rPr>
              <a:t>a  </a:t>
            </a:r>
            <a:r>
              <a:rPr dirty="0" sz="1450" spc="-20">
                <a:latin typeface="Times New Roman"/>
                <a:cs typeface="Times New Roman"/>
              </a:rPr>
              <a:t>child’s; </a:t>
            </a:r>
            <a:r>
              <a:rPr dirty="0" sz="1450" spc="-10">
                <a:latin typeface="Times New Roman"/>
                <a:cs typeface="Times New Roman"/>
              </a:rPr>
              <a:t>and all </a:t>
            </a:r>
            <a:r>
              <a:rPr dirty="0" sz="1450" spc="-5">
                <a:latin typeface="Times New Roman"/>
                <a:cs typeface="Times New Roman"/>
              </a:rPr>
              <a:t>but </a:t>
            </a:r>
            <a:r>
              <a:rPr dirty="0" sz="1450" spc="-10">
                <a:latin typeface="Times New Roman"/>
                <a:cs typeface="Times New Roman"/>
              </a:rPr>
              <a:t>the most cowardly stand amid the risks </a:t>
            </a:r>
            <a:r>
              <a:rPr dirty="0" sz="1450" spc="-5">
                <a:latin typeface="Times New Roman"/>
                <a:cs typeface="Times New Roman"/>
              </a:rPr>
              <a:t>of </a:t>
            </a:r>
            <a:r>
              <a:rPr dirty="0" sz="1450" spc="-10">
                <a:latin typeface="Times New Roman"/>
                <a:cs typeface="Times New Roman"/>
              </a:rPr>
              <a:t>war; and the  more noble, having strongly conceived an act as </a:t>
            </a:r>
            <a:r>
              <a:rPr dirty="0" sz="1450" spc="-5">
                <a:latin typeface="Times New Roman"/>
                <a:cs typeface="Times New Roman"/>
              </a:rPr>
              <a:t>due </a:t>
            </a:r>
            <a:r>
              <a:rPr dirty="0" sz="1450" spc="-10">
                <a:latin typeface="Times New Roman"/>
                <a:cs typeface="Times New Roman"/>
              </a:rPr>
              <a:t>to their ideal, affront and  embrace death. Strange enough if, with their singular origin and perverted  practice, they think they are to </a:t>
            </a:r>
            <a:r>
              <a:rPr dirty="0" sz="1450" spc="-5">
                <a:latin typeface="Times New Roman"/>
                <a:cs typeface="Times New Roman"/>
              </a:rPr>
              <a:t>be </a:t>
            </a:r>
            <a:r>
              <a:rPr dirty="0" sz="1450" spc="-10">
                <a:latin typeface="Times New Roman"/>
                <a:cs typeface="Times New Roman"/>
              </a:rPr>
              <a:t>rewarded in some future life: stranger still, if  they are persuaded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contrary, </a:t>
            </a:r>
            <a:r>
              <a:rPr dirty="0" sz="1450" spc="-10">
                <a:latin typeface="Times New Roman"/>
                <a:cs typeface="Times New Roman"/>
              </a:rPr>
              <a:t>and think this </a:t>
            </a:r>
            <a:r>
              <a:rPr dirty="0" sz="1450" spc="-25">
                <a:latin typeface="Times New Roman"/>
                <a:cs typeface="Times New Roman"/>
              </a:rPr>
              <a:t>blow, </a:t>
            </a:r>
            <a:r>
              <a:rPr dirty="0" sz="1450" spc="-10">
                <a:latin typeface="Times New Roman"/>
                <a:cs typeface="Times New Roman"/>
              </a:rPr>
              <a:t>which they solicit, will  strike them senseless for </a:t>
            </a:r>
            <a:r>
              <a:rPr dirty="0" sz="1450" spc="-20">
                <a:latin typeface="Times New Roman"/>
                <a:cs typeface="Times New Roman"/>
              </a:rPr>
              <a:t>eternity.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reminded what </a:t>
            </a:r>
            <a:r>
              <a:rPr dirty="0" sz="1450" spc="-5">
                <a:latin typeface="Times New Roman"/>
                <a:cs typeface="Times New Roman"/>
              </a:rPr>
              <a:t>a </a:t>
            </a:r>
            <a:r>
              <a:rPr dirty="0" sz="1450" spc="-10">
                <a:latin typeface="Times New Roman"/>
                <a:cs typeface="Times New Roman"/>
              </a:rPr>
              <a:t>tragedy </a:t>
            </a:r>
            <a:r>
              <a:rPr dirty="0" sz="1450" spc="-5">
                <a:latin typeface="Times New Roman"/>
                <a:cs typeface="Times New Roman"/>
              </a:rPr>
              <a:t>of  </a:t>
            </a:r>
            <a:r>
              <a:rPr dirty="0" sz="1450" spc="-10">
                <a:latin typeface="Times New Roman"/>
                <a:cs typeface="Times New Roman"/>
              </a:rPr>
              <a:t>misconception and misconduct man at </a:t>
            </a:r>
            <a:r>
              <a:rPr dirty="0" sz="1450" spc="-15">
                <a:latin typeface="Times New Roman"/>
                <a:cs typeface="Times New Roman"/>
              </a:rPr>
              <a:t>large </a:t>
            </a:r>
            <a:r>
              <a:rPr dirty="0" sz="1450" spc="-10">
                <a:latin typeface="Times New Roman"/>
                <a:cs typeface="Times New Roman"/>
              </a:rPr>
              <a:t>presents: </a:t>
            </a:r>
            <a:r>
              <a:rPr dirty="0" sz="1450" spc="-5">
                <a:latin typeface="Times New Roman"/>
                <a:cs typeface="Times New Roman"/>
              </a:rPr>
              <a:t>of </a:t>
            </a:r>
            <a:r>
              <a:rPr dirty="0" sz="1450" spc="-10">
                <a:latin typeface="Times New Roman"/>
                <a:cs typeface="Times New Roman"/>
              </a:rPr>
              <a:t>organised injustice,  cowardly violence and treacherous crime; and </a:t>
            </a:r>
            <a:r>
              <a:rPr dirty="0" sz="1450" spc="-5">
                <a:latin typeface="Times New Roman"/>
                <a:cs typeface="Times New Roman"/>
              </a:rPr>
              <a:t>of </a:t>
            </a:r>
            <a:r>
              <a:rPr dirty="0" sz="1450" spc="-10">
                <a:latin typeface="Times New Roman"/>
                <a:cs typeface="Times New Roman"/>
              </a:rPr>
              <a:t>the damning imperfections </a:t>
            </a:r>
            <a:r>
              <a:rPr dirty="0" sz="1450" spc="-5">
                <a:latin typeface="Times New Roman"/>
                <a:cs typeface="Times New Roman"/>
              </a:rPr>
              <a:t>of  </a:t>
            </a:r>
            <a:r>
              <a:rPr dirty="0" sz="1450" spc="-10">
                <a:latin typeface="Times New Roman"/>
                <a:cs typeface="Times New Roman"/>
              </a:rPr>
              <a:t>the best. They cannot </a:t>
            </a:r>
            <a:r>
              <a:rPr dirty="0" sz="1450" spc="-5">
                <a:latin typeface="Times New Roman"/>
                <a:cs typeface="Times New Roman"/>
              </a:rPr>
              <a:t>be </a:t>
            </a:r>
            <a:r>
              <a:rPr dirty="0" sz="1450" spc="-10">
                <a:latin typeface="Times New Roman"/>
                <a:cs typeface="Times New Roman"/>
              </a:rPr>
              <a:t>too darkly drawn. Man is indeed marked for failure in  his </a:t>
            </a:r>
            <a:r>
              <a:rPr dirty="0" sz="1450" spc="-15">
                <a:latin typeface="Times New Roman"/>
                <a:cs typeface="Times New Roman"/>
              </a:rPr>
              <a:t>efforts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right. But where the best consistently </a:t>
            </a:r>
            <a:r>
              <a:rPr dirty="0" sz="1450" spc="-20">
                <a:latin typeface="Times New Roman"/>
                <a:cs typeface="Times New Roman"/>
              </a:rPr>
              <a:t>miscarry, </a:t>
            </a:r>
            <a:r>
              <a:rPr dirty="0" sz="1450" spc="-10">
                <a:latin typeface="Times New Roman"/>
                <a:cs typeface="Times New Roman"/>
              </a:rPr>
              <a:t>how tenfold  more remarkable that all should continue to strive; and surely we should find it  both touching and inspiriting, that in </a:t>
            </a:r>
            <a:r>
              <a:rPr dirty="0" sz="1450" spc="-5">
                <a:latin typeface="Times New Roman"/>
                <a:cs typeface="Times New Roman"/>
              </a:rPr>
              <a:t>a </a:t>
            </a:r>
            <a:r>
              <a:rPr dirty="0" sz="1450" spc="-10">
                <a:latin typeface="Times New Roman"/>
                <a:cs typeface="Times New Roman"/>
              </a:rPr>
              <a:t>field from which success is banished,  </a:t>
            </a:r>
            <a:r>
              <a:rPr dirty="0" sz="1450" spc="-5">
                <a:latin typeface="Times New Roman"/>
                <a:cs typeface="Times New Roman"/>
              </a:rPr>
              <a:t>our </a:t>
            </a:r>
            <a:r>
              <a:rPr dirty="0" sz="1450" spc="-10">
                <a:latin typeface="Times New Roman"/>
                <a:cs typeface="Times New Roman"/>
              </a:rPr>
              <a:t>race should </a:t>
            </a:r>
            <a:r>
              <a:rPr dirty="0" sz="1450" spc="-5">
                <a:latin typeface="Times New Roman"/>
                <a:cs typeface="Times New Roman"/>
              </a:rPr>
              <a:t>not </a:t>
            </a:r>
            <a:r>
              <a:rPr dirty="0" sz="1450" spc="-10">
                <a:latin typeface="Times New Roman"/>
                <a:cs typeface="Times New Roman"/>
              </a:rPr>
              <a:t>cease to</a:t>
            </a:r>
            <a:r>
              <a:rPr dirty="0" sz="1450" spc="5">
                <a:latin typeface="Times New Roman"/>
                <a:cs typeface="Times New Roman"/>
              </a:rPr>
              <a:t> </a:t>
            </a:r>
            <a:r>
              <a:rPr dirty="0" sz="1450" spc="-20">
                <a:latin typeface="Times New Roman"/>
                <a:cs typeface="Times New Roman"/>
              </a:rPr>
              <a:t>labour.</a:t>
            </a:r>
            <a:endParaRPr sz="1450">
              <a:latin typeface="Times New Roman"/>
              <a:cs typeface="Times New Roman"/>
            </a:endParaRPr>
          </a:p>
          <a:p>
            <a:pPr algn="just" marL="12700" marR="5715">
              <a:lnSpc>
                <a:spcPts val="1730"/>
              </a:lnSpc>
              <a:spcBef>
                <a:spcPts val="540"/>
              </a:spcBef>
            </a:pPr>
            <a:r>
              <a:rPr dirty="0" sz="1450" spc="-10">
                <a:latin typeface="Times New Roman"/>
                <a:cs typeface="Times New Roman"/>
              </a:rPr>
              <a:t>If the first view </a:t>
            </a:r>
            <a:r>
              <a:rPr dirty="0" sz="1450" spc="-5">
                <a:latin typeface="Times New Roman"/>
                <a:cs typeface="Times New Roman"/>
              </a:rPr>
              <a:t>of </a:t>
            </a:r>
            <a:r>
              <a:rPr dirty="0" sz="1450" spc="-10">
                <a:latin typeface="Times New Roman"/>
                <a:cs typeface="Times New Roman"/>
              </a:rPr>
              <a:t>this creature, stalking in his rotatory isle, </a:t>
            </a:r>
            <a:r>
              <a:rPr dirty="0" sz="1450" spc="-5">
                <a:latin typeface="Times New Roman"/>
                <a:cs typeface="Times New Roman"/>
              </a:rPr>
              <a:t>be a </a:t>
            </a:r>
            <a:r>
              <a:rPr dirty="0" sz="1450" spc="-10">
                <a:latin typeface="Times New Roman"/>
                <a:cs typeface="Times New Roman"/>
              </a:rPr>
              <a:t>thing to shake  the courage </a:t>
            </a:r>
            <a:r>
              <a:rPr dirty="0" sz="1450" spc="-5">
                <a:latin typeface="Times New Roman"/>
                <a:cs typeface="Times New Roman"/>
              </a:rPr>
              <a:t>of </a:t>
            </a:r>
            <a:r>
              <a:rPr dirty="0" sz="1450" spc="-10">
                <a:latin typeface="Times New Roman"/>
                <a:cs typeface="Times New Roman"/>
              </a:rPr>
              <a:t>the stoutest, </a:t>
            </a:r>
            <a:r>
              <a:rPr dirty="0" sz="1450" spc="-5">
                <a:latin typeface="Times New Roman"/>
                <a:cs typeface="Times New Roman"/>
              </a:rPr>
              <a:t>on </a:t>
            </a:r>
            <a:r>
              <a:rPr dirty="0" sz="1450" spc="-10">
                <a:latin typeface="Times New Roman"/>
                <a:cs typeface="Times New Roman"/>
              </a:rPr>
              <a:t>this nearer sight, </a:t>
            </a:r>
            <a:r>
              <a:rPr dirty="0" sz="1450" spc="-5">
                <a:latin typeface="Times New Roman"/>
                <a:cs typeface="Times New Roman"/>
              </a:rPr>
              <a:t>he </a:t>
            </a:r>
            <a:r>
              <a:rPr dirty="0" sz="1450" spc="-10">
                <a:latin typeface="Times New Roman"/>
                <a:cs typeface="Times New Roman"/>
              </a:rPr>
              <a:t>startles </a:t>
            </a:r>
            <a:r>
              <a:rPr dirty="0" sz="1450" spc="-5">
                <a:latin typeface="Times New Roman"/>
                <a:cs typeface="Times New Roman"/>
              </a:rPr>
              <a:t>us </a:t>
            </a:r>
            <a:r>
              <a:rPr dirty="0" sz="1450" spc="-10">
                <a:latin typeface="Times New Roman"/>
                <a:cs typeface="Times New Roman"/>
              </a:rPr>
              <a:t>with an admiring  </a:t>
            </a:r>
            <a:r>
              <a:rPr dirty="0" sz="1450" spc="-20">
                <a:latin typeface="Times New Roman"/>
                <a:cs typeface="Times New Roman"/>
              </a:rPr>
              <a:t>wonder. </a:t>
            </a:r>
            <a:r>
              <a:rPr dirty="0" sz="1450" spc="-10">
                <a:latin typeface="Times New Roman"/>
                <a:cs typeface="Times New Roman"/>
              </a:rPr>
              <a:t>It matters </a:t>
            </a:r>
            <a:r>
              <a:rPr dirty="0" sz="1450" spc="-5">
                <a:latin typeface="Times New Roman"/>
                <a:cs typeface="Times New Roman"/>
              </a:rPr>
              <a:t>not </a:t>
            </a:r>
            <a:r>
              <a:rPr dirty="0" sz="1450" spc="-10">
                <a:latin typeface="Times New Roman"/>
                <a:cs typeface="Times New Roman"/>
              </a:rPr>
              <a:t>where we </a:t>
            </a:r>
            <a:r>
              <a:rPr dirty="0" sz="1450" spc="-5">
                <a:latin typeface="Times New Roman"/>
                <a:cs typeface="Times New Roman"/>
              </a:rPr>
              <a:t>look, </a:t>
            </a:r>
            <a:r>
              <a:rPr dirty="0" sz="1450" spc="-10">
                <a:latin typeface="Times New Roman"/>
                <a:cs typeface="Times New Roman"/>
              </a:rPr>
              <a:t>under what climate we observe him, in  what stage </a:t>
            </a:r>
            <a:r>
              <a:rPr dirty="0" sz="1450" spc="-5">
                <a:latin typeface="Times New Roman"/>
                <a:cs typeface="Times New Roman"/>
              </a:rPr>
              <a:t>of </a:t>
            </a:r>
            <a:r>
              <a:rPr dirty="0" sz="1450" spc="-20">
                <a:latin typeface="Times New Roman"/>
                <a:cs typeface="Times New Roman"/>
              </a:rPr>
              <a:t>society, </a:t>
            </a:r>
            <a:r>
              <a:rPr dirty="0" sz="1450" spc="-10">
                <a:latin typeface="Times New Roman"/>
                <a:cs typeface="Times New Roman"/>
              </a:rPr>
              <a:t>in what depth </a:t>
            </a:r>
            <a:r>
              <a:rPr dirty="0" sz="1450" spc="-5">
                <a:latin typeface="Times New Roman"/>
                <a:cs typeface="Times New Roman"/>
              </a:rPr>
              <a:t>of </a:t>
            </a:r>
            <a:r>
              <a:rPr dirty="0" sz="1450" spc="-10">
                <a:latin typeface="Times New Roman"/>
                <a:cs typeface="Times New Roman"/>
              </a:rPr>
              <a:t>ignorance, burthened with what  erroneous morality; </a:t>
            </a:r>
            <a:r>
              <a:rPr dirty="0" sz="1450" spc="-5">
                <a:latin typeface="Times New Roman"/>
                <a:cs typeface="Times New Roman"/>
              </a:rPr>
              <a:t>by </a:t>
            </a:r>
            <a:r>
              <a:rPr dirty="0" sz="1450" spc="-10">
                <a:latin typeface="Times New Roman"/>
                <a:cs typeface="Times New Roman"/>
              </a:rPr>
              <a:t>camp-fires in Assiniboia, the snow powdering his  shoulders, the wind plucking his blanket, as </a:t>
            </a:r>
            <a:r>
              <a:rPr dirty="0" sz="1450" spc="-5">
                <a:latin typeface="Times New Roman"/>
                <a:cs typeface="Times New Roman"/>
              </a:rPr>
              <a:t>he </a:t>
            </a:r>
            <a:r>
              <a:rPr dirty="0" sz="1450" spc="-10">
                <a:latin typeface="Times New Roman"/>
                <a:cs typeface="Times New Roman"/>
              </a:rPr>
              <a:t>sits, passing the ceremonial  calumet and uttering his grave opinions like </a:t>
            </a:r>
            <a:r>
              <a:rPr dirty="0" sz="1450" spc="-5">
                <a:latin typeface="Times New Roman"/>
                <a:cs typeface="Times New Roman"/>
              </a:rPr>
              <a:t>a </a:t>
            </a:r>
            <a:r>
              <a:rPr dirty="0" sz="1450" spc="-10">
                <a:latin typeface="Times New Roman"/>
                <a:cs typeface="Times New Roman"/>
              </a:rPr>
              <a:t>Roman senator; in ships at sea, </a:t>
            </a:r>
            <a:r>
              <a:rPr dirty="0" sz="1450" spc="-5">
                <a:latin typeface="Times New Roman"/>
                <a:cs typeface="Times New Roman"/>
              </a:rPr>
              <a:t>a  </a:t>
            </a:r>
            <a:r>
              <a:rPr dirty="0" sz="1450" spc="-10">
                <a:latin typeface="Times New Roman"/>
                <a:cs typeface="Times New Roman"/>
              </a:rPr>
              <a:t>man inured to hardship and vile pleasures, his brightest </a:t>
            </a:r>
            <a:r>
              <a:rPr dirty="0" sz="1450" spc="-5">
                <a:latin typeface="Times New Roman"/>
                <a:cs typeface="Times New Roman"/>
              </a:rPr>
              <a:t>hope a </a:t>
            </a:r>
            <a:r>
              <a:rPr dirty="0" sz="1450" spc="-10">
                <a:latin typeface="Times New Roman"/>
                <a:cs typeface="Times New Roman"/>
              </a:rPr>
              <a:t>fiddle in </a:t>
            </a:r>
            <a:r>
              <a:rPr dirty="0" sz="1450" spc="-5">
                <a:latin typeface="Times New Roman"/>
                <a:cs typeface="Times New Roman"/>
              </a:rPr>
              <a:t>a  </a:t>
            </a:r>
            <a:r>
              <a:rPr dirty="0" sz="1450" spc="-10">
                <a:latin typeface="Times New Roman"/>
                <a:cs typeface="Times New Roman"/>
              </a:rPr>
              <a:t>tavern and </a:t>
            </a:r>
            <a:r>
              <a:rPr dirty="0" sz="1450" spc="-5">
                <a:latin typeface="Times New Roman"/>
                <a:cs typeface="Times New Roman"/>
              </a:rPr>
              <a:t>a </a:t>
            </a:r>
            <a:r>
              <a:rPr dirty="0" sz="1450" spc="-10">
                <a:latin typeface="Times New Roman"/>
                <a:cs typeface="Times New Roman"/>
              </a:rPr>
              <a:t>bedizened trull who sells herself to rob him, and </a:t>
            </a:r>
            <a:r>
              <a:rPr dirty="0" sz="1450" spc="-5">
                <a:latin typeface="Times New Roman"/>
                <a:cs typeface="Times New Roman"/>
              </a:rPr>
              <a:t>he </a:t>
            </a:r>
            <a:r>
              <a:rPr dirty="0" sz="1450" spc="-10">
                <a:latin typeface="Times New Roman"/>
                <a:cs typeface="Times New Roman"/>
              </a:rPr>
              <a:t>for all that  simple, innocent, cheerful, kindly like </a:t>
            </a:r>
            <a:r>
              <a:rPr dirty="0" sz="1450" spc="-5">
                <a:latin typeface="Times New Roman"/>
                <a:cs typeface="Times New Roman"/>
              </a:rPr>
              <a:t>a </a:t>
            </a:r>
            <a:r>
              <a:rPr dirty="0" sz="1450" spc="-10">
                <a:latin typeface="Times New Roman"/>
                <a:cs typeface="Times New Roman"/>
              </a:rPr>
              <a:t>child, constant to toil, brave to drown,  for others; in the slums </a:t>
            </a:r>
            <a:r>
              <a:rPr dirty="0" sz="1450" spc="-5">
                <a:latin typeface="Times New Roman"/>
                <a:cs typeface="Times New Roman"/>
              </a:rPr>
              <a:t>of </a:t>
            </a:r>
            <a:r>
              <a:rPr dirty="0" sz="1450" spc="-10">
                <a:latin typeface="Times New Roman"/>
                <a:cs typeface="Times New Roman"/>
              </a:rPr>
              <a:t>cities, moving among indifferent millions to  mechanical employments, without </a:t>
            </a:r>
            <a:r>
              <a:rPr dirty="0" sz="1450" spc="-5">
                <a:latin typeface="Times New Roman"/>
                <a:cs typeface="Times New Roman"/>
              </a:rPr>
              <a:t>hope of </a:t>
            </a:r>
            <a:r>
              <a:rPr dirty="0" sz="1450" spc="-10">
                <a:latin typeface="Times New Roman"/>
                <a:cs typeface="Times New Roman"/>
              </a:rPr>
              <a:t>change in the future, with scarce </a:t>
            </a:r>
            <a:r>
              <a:rPr dirty="0" sz="1450" spc="-5">
                <a:latin typeface="Times New Roman"/>
                <a:cs typeface="Times New Roman"/>
              </a:rPr>
              <a:t>a  </a:t>
            </a:r>
            <a:r>
              <a:rPr dirty="0" sz="1450" spc="-10">
                <a:latin typeface="Times New Roman"/>
                <a:cs typeface="Times New Roman"/>
              </a:rPr>
              <a:t>pleasure in the present, and yet true to his virtues, honest </a:t>
            </a:r>
            <a:r>
              <a:rPr dirty="0" sz="1450" spc="-5">
                <a:latin typeface="Times New Roman"/>
                <a:cs typeface="Times New Roman"/>
              </a:rPr>
              <a:t>up </a:t>
            </a:r>
            <a:r>
              <a:rPr dirty="0" sz="1450" spc="-10">
                <a:latin typeface="Times New Roman"/>
                <a:cs typeface="Times New Roman"/>
              </a:rPr>
              <a:t>to his lights, kind  to his neighbours, tempted perhaps in vain </a:t>
            </a:r>
            <a:r>
              <a:rPr dirty="0" sz="1450" spc="-5">
                <a:latin typeface="Times New Roman"/>
                <a:cs typeface="Times New Roman"/>
              </a:rPr>
              <a:t>by </a:t>
            </a:r>
            <a:r>
              <a:rPr dirty="0" sz="1450" spc="-10">
                <a:latin typeface="Times New Roman"/>
                <a:cs typeface="Times New Roman"/>
              </a:rPr>
              <a:t>the bright gin-palace, perhaps  long-suffering with the drunken wife that ruins him; in India (a woman this  time) kneeling with broken cries and streaming tears, as she drowns her child  in the sacred river; in the brothel, the discard </a:t>
            </a:r>
            <a:r>
              <a:rPr dirty="0" sz="1450" spc="-5">
                <a:latin typeface="Times New Roman"/>
                <a:cs typeface="Times New Roman"/>
              </a:rPr>
              <a:t>of </a:t>
            </a:r>
            <a:r>
              <a:rPr dirty="0" sz="1450" spc="-20">
                <a:latin typeface="Times New Roman"/>
                <a:cs typeface="Times New Roman"/>
              </a:rPr>
              <a:t>society, </a:t>
            </a:r>
            <a:r>
              <a:rPr dirty="0" sz="1450" spc="-10">
                <a:latin typeface="Times New Roman"/>
                <a:cs typeface="Times New Roman"/>
              </a:rPr>
              <a:t>living mainly </a:t>
            </a:r>
            <a:r>
              <a:rPr dirty="0" sz="1450" spc="-5">
                <a:latin typeface="Times New Roman"/>
                <a:cs typeface="Times New Roman"/>
              </a:rPr>
              <a:t>on  </a:t>
            </a:r>
            <a:r>
              <a:rPr dirty="0" sz="1450" spc="-10">
                <a:latin typeface="Times New Roman"/>
                <a:cs typeface="Times New Roman"/>
              </a:rPr>
              <a:t>strong drink, fed with affronts, </a:t>
            </a:r>
            <a:r>
              <a:rPr dirty="0" sz="1450" spc="-5">
                <a:latin typeface="Times New Roman"/>
                <a:cs typeface="Times New Roman"/>
              </a:rPr>
              <a:t>a </a:t>
            </a:r>
            <a:r>
              <a:rPr dirty="0" sz="1450" spc="-10">
                <a:latin typeface="Times New Roman"/>
                <a:cs typeface="Times New Roman"/>
              </a:rPr>
              <a:t>fool, </a:t>
            </a:r>
            <a:r>
              <a:rPr dirty="0" sz="1450" spc="-5">
                <a:latin typeface="Times New Roman"/>
                <a:cs typeface="Times New Roman"/>
              </a:rPr>
              <a:t>a </a:t>
            </a:r>
            <a:r>
              <a:rPr dirty="0" sz="1450" spc="-10">
                <a:latin typeface="Times New Roman"/>
                <a:cs typeface="Times New Roman"/>
              </a:rPr>
              <a:t>thief, the comrade </a:t>
            </a:r>
            <a:r>
              <a:rPr dirty="0" sz="1450" spc="-5">
                <a:latin typeface="Times New Roman"/>
                <a:cs typeface="Times New Roman"/>
              </a:rPr>
              <a:t>of </a:t>
            </a:r>
            <a:r>
              <a:rPr dirty="0" sz="1450" spc="-10">
                <a:latin typeface="Times New Roman"/>
                <a:cs typeface="Times New Roman"/>
              </a:rPr>
              <a:t>thieves, and even  here</a:t>
            </a:r>
            <a:r>
              <a:rPr dirty="0" sz="1450" spc="245">
                <a:latin typeface="Times New Roman"/>
                <a:cs typeface="Times New Roman"/>
              </a:rPr>
              <a:t> </a:t>
            </a:r>
            <a:r>
              <a:rPr dirty="0" sz="1450" spc="-10">
                <a:latin typeface="Times New Roman"/>
                <a:cs typeface="Times New Roman"/>
              </a:rPr>
              <a:t>keeping</a:t>
            </a:r>
            <a:r>
              <a:rPr dirty="0" sz="1450" spc="254">
                <a:latin typeface="Times New Roman"/>
                <a:cs typeface="Times New Roman"/>
              </a:rPr>
              <a:t> </a:t>
            </a:r>
            <a:r>
              <a:rPr dirty="0" sz="1450" spc="-10">
                <a:latin typeface="Times New Roman"/>
                <a:cs typeface="Times New Roman"/>
              </a:rPr>
              <a:t>the</a:t>
            </a:r>
            <a:r>
              <a:rPr dirty="0" sz="1450" spc="245">
                <a:latin typeface="Times New Roman"/>
                <a:cs typeface="Times New Roman"/>
              </a:rPr>
              <a:t> </a:t>
            </a:r>
            <a:r>
              <a:rPr dirty="0" sz="1450" spc="-5">
                <a:latin typeface="Times New Roman"/>
                <a:cs typeface="Times New Roman"/>
              </a:rPr>
              <a:t>point</a:t>
            </a:r>
            <a:r>
              <a:rPr dirty="0" sz="1450" spc="250">
                <a:latin typeface="Times New Roman"/>
                <a:cs typeface="Times New Roman"/>
              </a:rPr>
              <a:t> </a:t>
            </a:r>
            <a:r>
              <a:rPr dirty="0" sz="1450" spc="-5">
                <a:latin typeface="Times New Roman"/>
                <a:cs typeface="Times New Roman"/>
              </a:rPr>
              <a:t>of</a:t>
            </a:r>
            <a:r>
              <a:rPr dirty="0" sz="1450" spc="245">
                <a:latin typeface="Times New Roman"/>
                <a:cs typeface="Times New Roman"/>
              </a:rPr>
              <a:t> </a:t>
            </a:r>
            <a:r>
              <a:rPr dirty="0" sz="1450" spc="-5">
                <a:latin typeface="Times New Roman"/>
                <a:cs typeface="Times New Roman"/>
              </a:rPr>
              <a:t>honour</a:t>
            </a:r>
            <a:r>
              <a:rPr dirty="0" sz="1450" spc="250">
                <a:latin typeface="Times New Roman"/>
                <a:cs typeface="Times New Roman"/>
              </a:rPr>
              <a:t> </a:t>
            </a:r>
            <a:r>
              <a:rPr dirty="0" sz="1450" spc="-10">
                <a:latin typeface="Times New Roman"/>
                <a:cs typeface="Times New Roman"/>
              </a:rPr>
              <a:t>and</a:t>
            </a:r>
            <a:r>
              <a:rPr dirty="0" sz="1450" spc="245">
                <a:latin typeface="Times New Roman"/>
                <a:cs typeface="Times New Roman"/>
              </a:rPr>
              <a:t> </a:t>
            </a:r>
            <a:r>
              <a:rPr dirty="0" sz="1450" spc="-10">
                <a:latin typeface="Times New Roman"/>
                <a:cs typeface="Times New Roman"/>
              </a:rPr>
              <a:t>the</a:t>
            </a:r>
            <a:r>
              <a:rPr dirty="0" sz="1450" spc="250">
                <a:latin typeface="Times New Roman"/>
                <a:cs typeface="Times New Roman"/>
              </a:rPr>
              <a:t> </a:t>
            </a:r>
            <a:r>
              <a:rPr dirty="0" sz="1450" spc="-10">
                <a:latin typeface="Times New Roman"/>
                <a:cs typeface="Times New Roman"/>
              </a:rPr>
              <a:t>touch</a:t>
            </a:r>
            <a:r>
              <a:rPr dirty="0" sz="1450" spc="245">
                <a:latin typeface="Times New Roman"/>
                <a:cs typeface="Times New Roman"/>
              </a:rPr>
              <a:t> </a:t>
            </a:r>
            <a:r>
              <a:rPr dirty="0" sz="1450" spc="-5">
                <a:latin typeface="Times New Roman"/>
                <a:cs typeface="Times New Roman"/>
              </a:rPr>
              <a:t>of</a:t>
            </a:r>
            <a:r>
              <a:rPr dirty="0" sz="1450" spc="250">
                <a:latin typeface="Times New Roman"/>
                <a:cs typeface="Times New Roman"/>
              </a:rPr>
              <a:t> </a:t>
            </a:r>
            <a:r>
              <a:rPr dirty="0" sz="1450" spc="-25">
                <a:latin typeface="Times New Roman"/>
                <a:cs typeface="Times New Roman"/>
              </a:rPr>
              <a:t>pity,</a:t>
            </a:r>
            <a:r>
              <a:rPr dirty="0" sz="1450" spc="245">
                <a:latin typeface="Times New Roman"/>
                <a:cs typeface="Times New Roman"/>
              </a:rPr>
              <a:t> </a:t>
            </a:r>
            <a:r>
              <a:rPr dirty="0" sz="1450" spc="-10">
                <a:latin typeface="Times New Roman"/>
                <a:cs typeface="Times New Roman"/>
              </a:rPr>
              <a:t>often</a:t>
            </a:r>
            <a:r>
              <a:rPr dirty="0" sz="1450" spc="254">
                <a:latin typeface="Times New Roman"/>
                <a:cs typeface="Times New Roman"/>
              </a:rPr>
              <a:t> </a:t>
            </a:r>
            <a:r>
              <a:rPr dirty="0" sz="1450" spc="-10">
                <a:latin typeface="Times New Roman"/>
                <a:cs typeface="Times New Roman"/>
              </a:rPr>
              <a:t>repaying</a:t>
            </a:r>
            <a:r>
              <a:rPr dirty="0" sz="1450" spc="24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20">
                <a:latin typeface="Times New Roman"/>
                <a:cs typeface="Times New Roman"/>
              </a:rPr>
              <a:t>world’s </a:t>
            </a:r>
            <a:r>
              <a:rPr dirty="0" sz="1450" spc="-10">
                <a:latin typeface="Times New Roman"/>
                <a:cs typeface="Times New Roman"/>
              </a:rPr>
              <a:t>scorn with service, often standing firm </a:t>
            </a:r>
            <a:r>
              <a:rPr dirty="0" sz="1450" spc="-5">
                <a:latin typeface="Times New Roman"/>
                <a:cs typeface="Times New Roman"/>
              </a:rPr>
              <a:t>upon a </a:t>
            </a:r>
            <a:r>
              <a:rPr dirty="0" sz="1450" spc="-10">
                <a:latin typeface="Times New Roman"/>
                <a:cs typeface="Times New Roman"/>
              </a:rPr>
              <a:t>scruple, and at </a:t>
            </a:r>
            <a:r>
              <a:rPr dirty="0" sz="1450" spc="-5">
                <a:latin typeface="Times New Roman"/>
                <a:cs typeface="Times New Roman"/>
              </a:rPr>
              <a:t>a </a:t>
            </a:r>
            <a:r>
              <a:rPr dirty="0" sz="1450" spc="-10">
                <a:latin typeface="Times New Roman"/>
                <a:cs typeface="Times New Roman"/>
              </a:rPr>
              <a:t>certain  cost, rejecting riches:—everywhere some virtue cherished </a:t>
            </a:r>
            <a:r>
              <a:rPr dirty="0" sz="1450" spc="-5">
                <a:latin typeface="Times New Roman"/>
                <a:cs typeface="Times New Roman"/>
              </a:rPr>
              <a:t>or </a:t>
            </a:r>
            <a:r>
              <a:rPr dirty="0" sz="1450" spc="-15">
                <a:latin typeface="Times New Roman"/>
                <a:cs typeface="Times New Roman"/>
              </a:rPr>
              <a:t>affected,  </a:t>
            </a:r>
            <a:r>
              <a:rPr dirty="0" sz="1450" spc="-10">
                <a:latin typeface="Times New Roman"/>
                <a:cs typeface="Times New Roman"/>
              </a:rPr>
              <a:t>everywhere some decency </a:t>
            </a:r>
            <a:r>
              <a:rPr dirty="0" sz="1450" spc="-5">
                <a:latin typeface="Times New Roman"/>
                <a:cs typeface="Times New Roman"/>
              </a:rPr>
              <a:t>of thought </a:t>
            </a:r>
            <a:r>
              <a:rPr dirty="0" sz="1450" spc="-10">
                <a:latin typeface="Times New Roman"/>
                <a:cs typeface="Times New Roman"/>
              </a:rPr>
              <a:t>and carriage, everywhere the ensign </a:t>
            </a:r>
            <a:r>
              <a:rPr dirty="0" sz="1450" spc="-5">
                <a:latin typeface="Times New Roman"/>
                <a:cs typeface="Times New Roman"/>
              </a:rPr>
              <a:t>of  </a:t>
            </a:r>
            <a:r>
              <a:rPr dirty="0" sz="1450" spc="-25">
                <a:latin typeface="Times New Roman"/>
                <a:cs typeface="Times New Roman"/>
              </a:rPr>
              <a:t>man’s </a:t>
            </a:r>
            <a:r>
              <a:rPr dirty="0" sz="1450" spc="-10">
                <a:latin typeface="Times New Roman"/>
                <a:cs typeface="Times New Roman"/>
              </a:rPr>
              <a:t>ineffectual goodness:—ah! if </a:t>
            </a:r>
            <a:r>
              <a:rPr dirty="0" sz="1450" spc="-5">
                <a:latin typeface="Times New Roman"/>
                <a:cs typeface="Times New Roman"/>
              </a:rPr>
              <a:t>I </a:t>
            </a:r>
            <a:r>
              <a:rPr dirty="0" sz="1450" spc="-10">
                <a:latin typeface="Times New Roman"/>
                <a:cs typeface="Times New Roman"/>
              </a:rPr>
              <a:t>could show </a:t>
            </a:r>
            <a:r>
              <a:rPr dirty="0" sz="1450" spc="-5">
                <a:latin typeface="Times New Roman"/>
                <a:cs typeface="Times New Roman"/>
              </a:rPr>
              <a:t>you </a:t>
            </a:r>
            <a:r>
              <a:rPr dirty="0" sz="1450" spc="-10">
                <a:latin typeface="Times New Roman"/>
                <a:cs typeface="Times New Roman"/>
              </a:rPr>
              <a:t>this! if </a:t>
            </a:r>
            <a:r>
              <a:rPr dirty="0" sz="1450" spc="-5">
                <a:latin typeface="Times New Roman"/>
                <a:cs typeface="Times New Roman"/>
              </a:rPr>
              <a:t>I </a:t>
            </a:r>
            <a:r>
              <a:rPr dirty="0" sz="1450" spc="-10">
                <a:latin typeface="Times New Roman"/>
                <a:cs typeface="Times New Roman"/>
              </a:rPr>
              <a:t>could show </a:t>
            </a:r>
            <a:r>
              <a:rPr dirty="0" sz="1450" spc="-5">
                <a:latin typeface="Times New Roman"/>
                <a:cs typeface="Times New Roman"/>
              </a:rPr>
              <a:t>you  </a:t>
            </a:r>
            <a:r>
              <a:rPr dirty="0" sz="1450" spc="-10">
                <a:latin typeface="Times New Roman"/>
                <a:cs typeface="Times New Roman"/>
              </a:rPr>
              <a:t>these men and women, all the world </a:t>
            </a:r>
            <a:r>
              <a:rPr dirty="0" sz="1450" spc="-20">
                <a:latin typeface="Times New Roman"/>
                <a:cs typeface="Times New Roman"/>
              </a:rPr>
              <a:t>over, </a:t>
            </a:r>
            <a:r>
              <a:rPr dirty="0" sz="1450" spc="-10">
                <a:latin typeface="Times New Roman"/>
                <a:cs typeface="Times New Roman"/>
              </a:rPr>
              <a:t>in every stage </a:t>
            </a:r>
            <a:r>
              <a:rPr dirty="0" sz="1450" spc="-5">
                <a:latin typeface="Times New Roman"/>
                <a:cs typeface="Times New Roman"/>
              </a:rPr>
              <a:t>of </a:t>
            </a:r>
            <a:r>
              <a:rPr dirty="0" sz="1450" spc="-20">
                <a:latin typeface="Times New Roman"/>
                <a:cs typeface="Times New Roman"/>
              </a:rPr>
              <a:t>history, </a:t>
            </a:r>
            <a:r>
              <a:rPr dirty="0" sz="1450" spc="-10">
                <a:latin typeface="Times New Roman"/>
                <a:cs typeface="Times New Roman"/>
              </a:rPr>
              <a:t>under  every abuse </a:t>
            </a:r>
            <a:r>
              <a:rPr dirty="0" sz="1450" spc="-5">
                <a:latin typeface="Times New Roman"/>
                <a:cs typeface="Times New Roman"/>
              </a:rPr>
              <a:t>of </a:t>
            </a:r>
            <a:r>
              <a:rPr dirty="0" sz="1450" spc="-20">
                <a:latin typeface="Times New Roman"/>
                <a:cs typeface="Times New Roman"/>
              </a:rPr>
              <a:t>error, </a:t>
            </a:r>
            <a:r>
              <a:rPr dirty="0" sz="1450" spc="-10">
                <a:latin typeface="Times New Roman"/>
                <a:cs typeface="Times New Roman"/>
              </a:rPr>
              <a:t>under every circumstance </a:t>
            </a:r>
            <a:r>
              <a:rPr dirty="0" sz="1450" spc="-5">
                <a:latin typeface="Times New Roman"/>
                <a:cs typeface="Times New Roman"/>
              </a:rPr>
              <a:t>of </a:t>
            </a:r>
            <a:r>
              <a:rPr dirty="0" sz="1450" spc="-10">
                <a:latin typeface="Times New Roman"/>
                <a:cs typeface="Times New Roman"/>
              </a:rPr>
              <a:t>failure, without hope,  without help, without thanks, still obscurely fighting the lost fight </a:t>
            </a:r>
            <a:r>
              <a:rPr dirty="0" sz="1450" spc="-5">
                <a:latin typeface="Times New Roman"/>
                <a:cs typeface="Times New Roman"/>
              </a:rPr>
              <a:t>of </a:t>
            </a:r>
            <a:r>
              <a:rPr dirty="0" sz="1450" spc="-10">
                <a:latin typeface="Times New Roman"/>
                <a:cs typeface="Times New Roman"/>
              </a:rPr>
              <a:t>virtue,  still clinging, in the brothel </a:t>
            </a:r>
            <a:r>
              <a:rPr dirty="0" sz="1450" spc="-5">
                <a:latin typeface="Times New Roman"/>
                <a:cs typeface="Times New Roman"/>
              </a:rPr>
              <a:t>or on </a:t>
            </a:r>
            <a:r>
              <a:rPr dirty="0" sz="1450" spc="-10">
                <a:latin typeface="Times New Roman"/>
                <a:cs typeface="Times New Roman"/>
              </a:rPr>
              <a:t>the scaffold, to some rag </a:t>
            </a:r>
            <a:r>
              <a:rPr dirty="0" sz="1450" spc="-5">
                <a:latin typeface="Times New Roman"/>
                <a:cs typeface="Times New Roman"/>
              </a:rPr>
              <a:t>of </a:t>
            </a:r>
            <a:r>
              <a:rPr dirty="0" sz="1450" spc="-15">
                <a:latin typeface="Times New Roman"/>
                <a:cs typeface="Times New Roman"/>
              </a:rPr>
              <a:t>honour, </a:t>
            </a:r>
            <a:r>
              <a:rPr dirty="0" sz="1450" spc="-10">
                <a:latin typeface="Times New Roman"/>
                <a:cs typeface="Times New Roman"/>
              </a:rPr>
              <a:t>the </a:t>
            </a:r>
            <a:r>
              <a:rPr dirty="0" sz="1450" spc="-5">
                <a:latin typeface="Times New Roman"/>
                <a:cs typeface="Times New Roman"/>
              </a:rPr>
              <a:t>poor  </a:t>
            </a:r>
            <a:r>
              <a:rPr dirty="0" sz="1450" spc="-10">
                <a:latin typeface="Times New Roman"/>
                <a:cs typeface="Times New Roman"/>
              </a:rPr>
              <a:t>jewel </a:t>
            </a:r>
            <a:r>
              <a:rPr dirty="0" sz="1450" spc="-5">
                <a:latin typeface="Times New Roman"/>
                <a:cs typeface="Times New Roman"/>
              </a:rPr>
              <a:t>of </a:t>
            </a:r>
            <a:r>
              <a:rPr dirty="0" sz="1450" spc="-10">
                <a:latin typeface="Times New Roman"/>
                <a:cs typeface="Times New Roman"/>
              </a:rPr>
              <a:t>their souls! They may seek to escape, and yet they cannot; it is </a:t>
            </a:r>
            <a:r>
              <a:rPr dirty="0" sz="1450" spc="-5">
                <a:latin typeface="Times New Roman"/>
                <a:cs typeface="Times New Roman"/>
              </a:rPr>
              <a:t>not  </a:t>
            </a:r>
            <a:r>
              <a:rPr dirty="0" sz="1450" spc="-10">
                <a:latin typeface="Times New Roman"/>
                <a:cs typeface="Times New Roman"/>
              </a:rPr>
              <a:t>alone their privilege and </a:t>
            </a:r>
            <a:r>
              <a:rPr dirty="0" sz="1450" spc="-25">
                <a:latin typeface="Times New Roman"/>
                <a:cs typeface="Times New Roman"/>
              </a:rPr>
              <a:t>glory, </a:t>
            </a:r>
            <a:r>
              <a:rPr dirty="0" sz="1450" spc="-5">
                <a:latin typeface="Times New Roman"/>
                <a:cs typeface="Times New Roman"/>
              </a:rPr>
              <a:t>but </a:t>
            </a:r>
            <a:r>
              <a:rPr dirty="0" sz="1450" spc="-10">
                <a:latin typeface="Times New Roman"/>
                <a:cs typeface="Times New Roman"/>
              </a:rPr>
              <a:t>their doom; they are condemned to some  nobility; all their lives </a:t>
            </a:r>
            <a:r>
              <a:rPr dirty="0" sz="1450" spc="-5">
                <a:latin typeface="Times New Roman"/>
                <a:cs typeface="Times New Roman"/>
              </a:rPr>
              <a:t>long, </a:t>
            </a:r>
            <a:r>
              <a:rPr dirty="0" sz="1450" spc="-10">
                <a:latin typeface="Times New Roman"/>
                <a:cs typeface="Times New Roman"/>
              </a:rPr>
              <a:t>the desire </a:t>
            </a:r>
            <a:r>
              <a:rPr dirty="0" sz="1450" spc="-5">
                <a:latin typeface="Times New Roman"/>
                <a:cs typeface="Times New Roman"/>
              </a:rPr>
              <a:t>of good </a:t>
            </a:r>
            <a:r>
              <a:rPr dirty="0" sz="1450" spc="-10">
                <a:latin typeface="Times New Roman"/>
                <a:cs typeface="Times New Roman"/>
              </a:rPr>
              <a:t>is at their heels, the implacable  </a:t>
            </a:r>
            <a:r>
              <a:rPr dirty="0" sz="1450" spc="-20">
                <a:latin typeface="Times New Roman"/>
                <a:cs typeface="Times New Roman"/>
              </a:rPr>
              <a:t>hunter.</a:t>
            </a:r>
            <a:endParaRPr sz="1450">
              <a:latin typeface="Times New Roman"/>
              <a:cs typeface="Times New Roman"/>
            </a:endParaRPr>
          </a:p>
          <a:p>
            <a:pPr algn="just" marL="12700" marR="5080">
              <a:lnSpc>
                <a:spcPts val="1730"/>
              </a:lnSpc>
              <a:spcBef>
                <a:spcPts val="555"/>
              </a:spcBef>
            </a:pPr>
            <a:r>
              <a:rPr dirty="0" sz="1450" spc="-10">
                <a:latin typeface="Times New Roman"/>
                <a:cs typeface="Times New Roman"/>
              </a:rPr>
              <a:t>Of all </a:t>
            </a:r>
            <a:r>
              <a:rPr dirty="0" sz="1450" spc="-20">
                <a:latin typeface="Times New Roman"/>
                <a:cs typeface="Times New Roman"/>
              </a:rPr>
              <a:t>earth’s </a:t>
            </a:r>
            <a:r>
              <a:rPr dirty="0" sz="1450" spc="-10">
                <a:latin typeface="Times New Roman"/>
                <a:cs typeface="Times New Roman"/>
              </a:rPr>
              <a:t>meteors, here at least is the most strange and consoling: that this  ennobled </a:t>
            </a:r>
            <a:r>
              <a:rPr dirty="0" sz="1450" spc="-20">
                <a:latin typeface="Times New Roman"/>
                <a:cs typeface="Times New Roman"/>
              </a:rPr>
              <a:t>lemur, </a:t>
            </a:r>
            <a:r>
              <a:rPr dirty="0" sz="1450" spc="-10">
                <a:latin typeface="Times New Roman"/>
                <a:cs typeface="Times New Roman"/>
              </a:rPr>
              <a:t>this hair-crowned </a:t>
            </a:r>
            <a:r>
              <a:rPr dirty="0" sz="1450" spc="-5">
                <a:latin typeface="Times New Roman"/>
                <a:cs typeface="Times New Roman"/>
              </a:rPr>
              <a:t>bubble of </a:t>
            </a:r>
            <a:r>
              <a:rPr dirty="0" sz="1450" spc="-10">
                <a:latin typeface="Times New Roman"/>
                <a:cs typeface="Times New Roman"/>
              </a:rPr>
              <a:t>the dust, this inheritor </a:t>
            </a:r>
            <a:r>
              <a:rPr dirty="0" sz="1450" spc="-5">
                <a:latin typeface="Times New Roman"/>
                <a:cs typeface="Times New Roman"/>
              </a:rPr>
              <a:t>of a </a:t>
            </a:r>
            <a:r>
              <a:rPr dirty="0" sz="1450" spc="-10">
                <a:latin typeface="Times New Roman"/>
                <a:cs typeface="Times New Roman"/>
              </a:rPr>
              <a:t>few  years and sorrows, should yet deny himself his rare delights, and add to his  frequent pains, and live for an ideal, however misconceived. Nor can we stop  with man. A new doctrine, received with screams </a:t>
            </a:r>
            <a:r>
              <a:rPr dirty="0" sz="1450" spc="-5">
                <a:latin typeface="Times New Roman"/>
                <a:cs typeface="Times New Roman"/>
              </a:rPr>
              <a:t>a </a:t>
            </a:r>
            <a:r>
              <a:rPr dirty="0" sz="1450" spc="-10">
                <a:latin typeface="Times New Roman"/>
                <a:cs typeface="Times New Roman"/>
              </a:rPr>
              <a:t>little while ago </a:t>
            </a:r>
            <a:r>
              <a:rPr dirty="0" sz="1450" spc="-5">
                <a:latin typeface="Times New Roman"/>
                <a:cs typeface="Times New Roman"/>
              </a:rPr>
              <a:t>by </a:t>
            </a:r>
            <a:r>
              <a:rPr dirty="0" sz="1450" spc="-10">
                <a:latin typeface="Times New Roman"/>
                <a:cs typeface="Times New Roman"/>
              </a:rPr>
              <a:t>canting  moralists, and still </a:t>
            </a:r>
            <a:r>
              <a:rPr dirty="0" sz="1450" spc="-5">
                <a:latin typeface="Times New Roman"/>
                <a:cs typeface="Times New Roman"/>
              </a:rPr>
              <a:t>not </a:t>
            </a:r>
            <a:r>
              <a:rPr dirty="0" sz="1450" spc="-10">
                <a:latin typeface="Times New Roman"/>
                <a:cs typeface="Times New Roman"/>
              </a:rPr>
              <a:t>properly worked into the </a:t>
            </a:r>
            <a:r>
              <a:rPr dirty="0" sz="1450" spc="-5">
                <a:latin typeface="Times New Roman"/>
                <a:cs typeface="Times New Roman"/>
              </a:rPr>
              <a:t>body of our </a:t>
            </a:r>
            <a:r>
              <a:rPr dirty="0" sz="1450" spc="-10">
                <a:latin typeface="Times New Roman"/>
                <a:cs typeface="Times New Roman"/>
              </a:rPr>
              <a:t>thoughts, lights </a:t>
            </a:r>
            <a:r>
              <a:rPr dirty="0" sz="1450" spc="-5">
                <a:latin typeface="Times New Roman"/>
                <a:cs typeface="Times New Roman"/>
              </a:rPr>
              <a:t>us  a </a:t>
            </a:r>
            <a:r>
              <a:rPr dirty="0" sz="1450" spc="-10">
                <a:latin typeface="Times New Roman"/>
                <a:cs typeface="Times New Roman"/>
              </a:rPr>
              <a:t>step farther into the heart </a:t>
            </a:r>
            <a:r>
              <a:rPr dirty="0" sz="1450" spc="-5">
                <a:latin typeface="Times New Roman"/>
                <a:cs typeface="Times New Roman"/>
              </a:rPr>
              <a:t>of </a:t>
            </a:r>
            <a:r>
              <a:rPr dirty="0" sz="1450" spc="-10">
                <a:latin typeface="Times New Roman"/>
                <a:cs typeface="Times New Roman"/>
              </a:rPr>
              <a:t>this rough </a:t>
            </a:r>
            <a:r>
              <a:rPr dirty="0" sz="1450" spc="-5">
                <a:latin typeface="Times New Roman"/>
                <a:cs typeface="Times New Roman"/>
              </a:rPr>
              <a:t>but </a:t>
            </a:r>
            <a:r>
              <a:rPr dirty="0" sz="1450" spc="-10">
                <a:latin typeface="Times New Roman"/>
                <a:cs typeface="Times New Roman"/>
              </a:rPr>
              <a:t>noble universe. For nowadays the  pride </a:t>
            </a:r>
            <a:r>
              <a:rPr dirty="0" sz="1450" spc="-5">
                <a:latin typeface="Times New Roman"/>
                <a:cs typeface="Times New Roman"/>
              </a:rPr>
              <a:t>of </a:t>
            </a:r>
            <a:r>
              <a:rPr dirty="0" sz="1450" spc="-10">
                <a:latin typeface="Times New Roman"/>
                <a:cs typeface="Times New Roman"/>
              </a:rPr>
              <a:t>man denies in vain his kinship with the original dust. He stands </a:t>
            </a:r>
            <a:r>
              <a:rPr dirty="0" sz="1450" spc="-5">
                <a:latin typeface="Times New Roman"/>
                <a:cs typeface="Times New Roman"/>
              </a:rPr>
              <a:t>no  </a:t>
            </a:r>
            <a:r>
              <a:rPr dirty="0" sz="1450" spc="-10">
                <a:latin typeface="Times New Roman"/>
                <a:cs typeface="Times New Roman"/>
              </a:rPr>
              <a:t>longer like </a:t>
            </a:r>
            <a:r>
              <a:rPr dirty="0" sz="1450" spc="-5">
                <a:latin typeface="Times New Roman"/>
                <a:cs typeface="Times New Roman"/>
              </a:rPr>
              <a:t>a </a:t>
            </a:r>
            <a:r>
              <a:rPr dirty="0" sz="1450" spc="-10">
                <a:latin typeface="Times New Roman"/>
                <a:cs typeface="Times New Roman"/>
              </a:rPr>
              <a:t>thing apart. Close at his heels we see the </a:t>
            </a:r>
            <a:r>
              <a:rPr dirty="0" sz="1450" spc="-5">
                <a:latin typeface="Times New Roman"/>
                <a:cs typeface="Times New Roman"/>
              </a:rPr>
              <a:t>dog, </a:t>
            </a:r>
            <a:r>
              <a:rPr dirty="0" sz="1450" spc="-10">
                <a:latin typeface="Times New Roman"/>
                <a:cs typeface="Times New Roman"/>
              </a:rPr>
              <a:t>prince </a:t>
            </a:r>
            <a:r>
              <a:rPr dirty="0" sz="1450" spc="-5">
                <a:latin typeface="Times New Roman"/>
                <a:cs typeface="Times New Roman"/>
              </a:rPr>
              <a:t>of </a:t>
            </a:r>
            <a:r>
              <a:rPr dirty="0" sz="1450" spc="-10">
                <a:latin typeface="Times New Roman"/>
                <a:cs typeface="Times New Roman"/>
              </a:rPr>
              <a:t>another  genus: and in him </a:t>
            </a:r>
            <a:r>
              <a:rPr dirty="0" sz="1450" spc="-5">
                <a:latin typeface="Times New Roman"/>
                <a:cs typeface="Times New Roman"/>
              </a:rPr>
              <a:t>too, </a:t>
            </a:r>
            <a:r>
              <a:rPr dirty="0" sz="1450" spc="-10">
                <a:latin typeface="Times New Roman"/>
                <a:cs typeface="Times New Roman"/>
              </a:rPr>
              <a:t>we see dumbly testified the same cultus </a:t>
            </a:r>
            <a:r>
              <a:rPr dirty="0" sz="1450" spc="-5">
                <a:latin typeface="Times New Roman"/>
                <a:cs typeface="Times New Roman"/>
              </a:rPr>
              <a:t>of </a:t>
            </a:r>
            <a:r>
              <a:rPr dirty="0" sz="1450" spc="-10">
                <a:latin typeface="Times New Roman"/>
                <a:cs typeface="Times New Roman"/>
              </a:rPr>
              <a:t>an  unattainable ideal, the same constancy in failure. Does it stop with the </a:t>
            </a:r>
            <a:r>
              <a:rPr dirty="0" sz="1450" spc="-5">
                <a:latin typeface="Times New Roman"/>
                <a:cs typeface="Times New Roman"/>
              </a:rPr>
              <a:t>dog?  </a:t>
            </a:r>
            <a:r>
              <a:rPr dirty="0" sz="1450" spc="-70">
                <a:latin typeface="Times New Roman"/>
                <a:cs typeface="Times New Roman"/>
              </a:rPr>
              <a:t>We </a:t>
            </a:r>
            <a:r>
              <a:rPr dirty="0" sz="1450" spc="-10">
                <a:latin typeface="Times New Roman"/>
                <a:cs typeface="Times New Roman"/>
              </a:rPr>
              <a:t>look at </a:t>
            </a:r>
            <a:r>
              <a:rPr dirty="0" sz="1450" spc="-5">
                <a:latin typeface="Times New Roman"/>
                <a:cs typeface="Times New Roman"/>
              </a:rPr>
              <a:t>our </a:t>
            </a:r>
            <a:r>
              <a:rPr dirty="0" sz="1450" spc="-10">
                <a:latin typeface="Times New Roman"/>
                <a:cs typeface="Times New Roman"/>
              </a:rPr>
              <a:t>feet where the ground is blackened with the swarming ant: </a:t>
            </a:r>
            <a:r>
              <a:rPr dirty="0" sz="1450" spc="-5">
                <a:latin typeface="Times New Roman"/>
                <a:cs typeface="Times New Roman"/>
              </a:rPr>
              <a:t>a  </a:t>
            </a:r>
            <a:r>
              <a:rPr dirty="0" sz="1450" spc="-10">
                <a:latin typeface="Times New Roman"/>
                <a:cs typeface="Times New Roman"/>
              </a:rPr>
              <a:t>creature so small, so far from </a:t>
            </a:r>
            <a:r>
              <a:rPr dirty="0" sz="1450" spc="-5">
                <a:latin typeface="Times New Roman"/>
                <a:cs typeface="Times New Roman"/>
              </a:rPr>
              <a:t>us </a:t>
            </a:r>
            <a:r>
              <a:rPr dirty="0" sz="1450" spc="-10">
                <a:latin typeface="Times New Roman"/>
                <a:cs typeface="Times New Roman"/>
              </a:rPr>
              <a:t>in the hierarchy </a:t>
            </a:r>
            <a:r>
              <a:rPr dirty="0" sz="1450" spc="-5">
                <a:latin typeface="Times New Roman"/>
                <a:cs typeface="Times New Roman"/>
              </a:rPr>
              <a:t>of </a:t>
            </a:r>
            <a:r>
              <a:rPr dirty="0" sz="1450" spc="-10">
                <a:latin typeface="Times New Roman"/>
                <a:cs typeface="Times New Roman"/>
              </a:rPr>
              <a:t>brutes, that we can scarce  trace and scarce comprehend his doings; and here also, in his ordered politics  and rigorous justice, we see confessed the law </a:t>
            </a:r>
            <a:r>
              <a:rPr dirty="0" sz="1450" spc="-5">
                <a:latin typeface="Times New Roman"/>
                <a:cs typeface="Times New Roman"/>
              </a:rPr>
              <a:t>of </a:t>
            </a:r>
            <a:r>
              <a:rPr dirty="0" sz="1450" spc="-10">
                <a:latin typeface="Times New Roman"/>
                <a:cs typeface="Times New Roman"/>
              </a:rPr>
              <a:t>duty and the fact </a:t>
            </a:r>
            <a:r>
              <a:rPr dirty="0" sz="1450" spc="-5">
                <a:latin typeface="Times New Roman"/>
                <a:cs typeface="Times New Roman"/>
              </a:rPr>
              <a:t>of  </a:t>
            </a:r>
            <a:r>
              <a:rPr dirty="0" sz="1450" spc="-10">
                <a:latin typeface="Times New Roman"/>
                <a:cs typeface="Times New Roman"/>
              </a:rPr>
              <a:t>individual sin. Does it stop, then, with the ant? Rather this desire </a:t>
            </a:r>
            <a:r>
              <a:rPr dirty="0" sz="1450" spc="-5">
                <a:latin typeface="Times New Roman"/>
                <a:cs typeface="Times New Roman"/>
              </a:rPr>
              <a:t>of </a:t>
            </a:r>
            <a:r>
              <a:rPr dirty="0" sz="1450" spc="-10">
                <a:latin typeface="Times New Roman"/>
                <a:cs typeface="Times New Roman"/>
              </a:rPr>
              <a:t>well-doing  and this doom </a:t>
            </a:r>
            <a:r>
              <a:rPr dirty="0" sz="1450" spc="-5">
                <a:latin typeface="Times New Roman"/>
                <a:cs typeface="Times New Roman"/>
              </a:rPr>
              <a:t>of </a:t>
            </a:r>
            <a:r>
              <a:rPr dirty="0" sz="1450" spc="-10">
                <a:latin typeface="Times New Roman"/>
                <a:cs typeface="Times New Roman"/>
              </a:rPr>
              <a:t>frailty run through all the grades </a:t>
            </a:r>
            <a:r>
              <a:rPr dirty="0" sz="1450" spc="-5">
                <a:latin typeface="Times New Roman"/>
                <a:cs typeface="Times New Roman"/>
              </a:rPr>
              <a:t>of </a:t>
            </a:r>
            <a:r>
              <a:rPr dirty="0" sz="1450" spc="-10">
                <a:latin typeface="Times New Roman"/>
                <a:cs typeface="Times New Roman"/>
              </a:rPr>
              <a:t>life: rather is this earth,  from the frosty top </a:t>
            </a:r>
            <a:r>
              <a:rPr dirty="0" sz="1450" spc="-5">
                <a:latin typeface="Times New Roman"/>
                <a:cs typeface="Times New Roman"/>
              </a:rPr>
              <a:t>of </a:t>
            </a:r>
            <a:r>
              <a:rPr dirty="0" sz="1450" spc="-10">
                <a:latin typeface="Times New Roman"/>
                <a:cs typeface="Times New Roman"/>
              </a:rPr>
              <a:t>Everest to the next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 internal fire, </a:t>
            </a:r>
            <a:r>
              <a:rPr dirty="0" sz="1450" spc="-5">
                <a:latin typeface="Times New Roman"/>
                <a:cs typeface="Times New Roman"/>
              </a:rPr>
              <a:t>one </a:t>
            </a:r>
            <a:r>
              <a:rPr dirty="0" sz="1450" spc="-10">
                <a:latin typeface="Times New Roman"/>
                <a:cs typeface="Times New Roman"/>
              </a:rPr>
              <a:t>stage  </a:t>
            </a:r>
            <a:r>
              <a:rPr dirty="0" sz="1450" spc="-5">
                <a:latin typeface="Times New Roman"/>
                <a:cs typeface="Times New Roman"/>
              </a:rPr>
              <a:t>of </a:t>
            </a:r>
            <a:r>
              <a:rPr dirty="0" sz="1450" spc="-10">
                <a:latin typeface="Times New Roman"/>
                <a:cs typeface="Times New Roman"/>
              </a:rPr>
              <a:t>ineffectual virtues and </a:t>
            </a:r>
            <a:r>
              <a:rPr dirty="0" sz="1450" spc="-5">
                <a:latin typeface="Times New Roman"/>
                <a:cs typeface="Times New Roman"/>
              </a:rPr>
              <a:t>one </a:t>
            </a:r>
            <a:r>
              <a:rPr dirty="0" sz="1450" spc="-10">
                <a:latin typeface="Times New Roman"/>
                <a:cs typeface="Times New Roman"/>
              </a:rPr>
              <a:t>temple </a:t>
            </a:r>
            <a:r>
              <a:rPr dirty="0" sz="1450" spc="-5">
                <a:latin typeface="Times New Roman"/>
                <a:cs typeface="Times New Roman"/>
              </a:rPr>
              <a:t>of pious </a:t>
            </a:r>
            <a:r>
              <a:rPr dirty="0" sz="1450" spc="-10">
                <a:latin typeface="Times New Roman"/>
                <a:cs typeface="Times New Roman"/>
              </a:rPr>
              <a:t>tears and perseverance. The  whole creation groaneth and travaileth </a:t>
            </a:r>
            <a:r>
              <a:rPr dirty="0" sz="1450" spc="-20">
                <a:latin typeface="Times New Roman"/>
                <a:cs typeface="Times New Roman"/>
              </a:rPr>
              <a:t>together. </a:t>
            </a:r>
            <a:r>
              <a:rPr dirty="0" sz="1450" spc="-10">
                <a:latin typeface="Times New Roman"/>
                <a:cs typeface="Times New Roman"/>
              </a:rPr>
              <a:t>It is the common and the </a:t>
            </a:r>
            <a:r>
              <a:rPr dirty="0" sz="1450" spc="-5">
                <a:latin typeface="Times New Roman"/>
                <a:cs typeface="Times New Roman"/>
              </a:rPr>
              <a:t>god-  </a:t>
            </a:r>
            <a:r>
              <a:rPr dirty="0" sz="1450" spc="-10">
                <a:latin typeface="Times New Roman"/>
                <a:cs typeface="Times New Roman"/>
              </a:rPr>
              <a:t>like law </a:t>
            </a:r>
            <a:r>
              <a:rPr dirty="0" sz="1450" spc="-5">
                <a:latin typeface="Times New Roman"/>
                <a:cs typeface="Times New Roman"/>
              </a:rPr>
              <a:t>of </a:t>
            </a:r>
            <a:r>
              <a:rPr dirty="0" sz="1450" spc="-10">
                <a:latin typeface="Times New Roman"/>
                <a:cs typeface="Times New Roman"/>
              </a:rPr>
              <a:t>life. The browsers, the biters, the barkers, the hairy coats </a:t>
            </a:r>
            <a:r>
              <a:rPr dirty="0" sz="1450" spc="-5">
                <a:latin typeface="Times New Roman"/>
                <a:cs typeface="Times New Roman"/>
              </a:rPr>
              <a:t>of </a:t>
            </a:r>
            <a:r>
              <a:rPr dirty="0" sz="1450" spc="-10">
                <a:latin typeface="Times New Roman"/>
                <a:cs typeface="Times New Roman"/>
              </a:rPr>
              <a:t>field  and forest, the squirrel in the oak, the thousand-footed creeper in the dust, as  they share with </a:t>
            </a:r>
            <a:r>
              <a:rPr dirty="0" sz="1450" spc="-5">
                <a:latin typeface="Times New Roman"/>
                <a:cs typeface="Times New Roman"/>
              </a:rPr>
              <a:t>us </a:t>
            </a:r>
            <a:r>
              <a:rPr dirty="0" sz="1450" spc="-10">
                <a:latin typeface="Times New Roman"/>
                <a:cs typeface="Times New Roman"/>
              </a:rPr>
              <a:t>the gift </a:t>
            </a:r>
            <a:r>
              <a:rPr dirty="0" sz="1450" spc="-5">
                <a:latin typeface="Times New Roman"/>
                <a:cs typeface="Times New Roman"/>
              </a:rPr>
              <a:t>of </a:t>
            </a:r>
            <a:r>
              <a:rPr dirty="0" sz="1450" spc="-10">
                <a:latin typeface="Times New Roman"/>
                <a:cs typeface="Times New Roman"/>
              </a:rPr>
              <a:t>life, share with </a:t>
            </a:r>
            <a:r>
              <a:rPr dirty="0" sz="1450" spc="-5">
                <a:latin typeface="Times New Roman"/>
                <a:cs typeface="Times New Roman"/>
              </a:rPr>
              <a:t>us </a:t>
            </a:r>
            <a:r>
              <a:rPr dirty="0" sz="1450" spc="-10">
                <a:latin typeface="Times New Roman"/>
                <a:cs typeface="Times New Roman"/>
              </a:rPr>
              <a:t>the love </a:t>
            </a:r>
            <a:r>
              <a:rPr dirty="0" sz="1450" spc="-5">
                <a:latin typeface="Times New Roman"/>
                <a:cs typeface="Times New Roman"/>
              </a:rPr>
              <a:t>of </a:t>
            </a:r>
            <a:r>
              <a:rPr dirty="0" sz="1450" spc="-10">
                <a:latin typeface="Times New Roman"/>
                <a:cs typeface="Times New Roman"/>
              </a:rPr>
              <a:t>an ideal: strive like  us—like </a:t>
            </a:r>
            <a:r>
              <a:rPr dirty="0" sz="1450" spc="-5">
                <a:latin typeface="Times New Roman"/>
                <a:cs typeface="Times New Roman"/>
              </a:rPr>
              <a:t>us </a:t>
            </a:r>
            <a:r>
              <a:rPr dirty="0" sz="1450" spc="-10">
                <a:latin typeface="Times New Roman"/>
                <a:cs typeface="Times New Roman"/>
              </a:rPr>
              <a:t>are tempted to grow weary </a:t>
            </a:r>
            <a:r>
              <a:rPr dirty="0" sz="1450" spc="-5">
                <a:latin typeface="Times New Roman"/>
                <a:cs typeface="Times New Roman"/>
              </a:rPr>
              <a:t>of </a:t>
            </a:r>
            <a:r>
              <a:rPr dirty="0" sz="1450" spc="-10">
                <a:latin typeface="Times New Roman"/>
                <a:cs typeface="Times New Roman"/>
              </a:rPr>
              <a:t>the struggle—to </a:t>
            </a:r>
            <a:r>
              <a:rPr dirty="0" sz="1450" spc="-5">
                <a:latin typeface="Times New Roman"/>
                <a:cs typeface="Times New Roman"/>
              </a:rPr>
              <a:t>do </a:t>
            </a:r>
            <a:r>
              <a:rPr dirty="0" sz="1450" spc="-10">
                <a:latin typeface="Times New Roman"/>
                <a:cs typeface="Times New Roman"/>
              </a:rPr>
              <a:t>well; like </a:t>
            </a:r>
            <a:r>
              <a:rPr dirty="0" sz="1450" spc="-5">
                <a:latin typeface="Times New Roman"/>
                <a:cs typeface="Times New Roman"/>
              </a:rPr>
              <a:t>us  </a:t>
            </a:r>
            <a:r>
              <a:rPr dirty="0" sz="1450" spc="-10">
                <a:latin typeface="Times New Roman"/>
                <a:cs typeface="Times New Roman"/>
              </a:rPr>
              <a:t>receive at times unmerited refreshment, visitings </a:t>
            </a:r>
            <a:r>
              <a:rPr dirty="0" sz="1450" spc="-5">
                <a:latin typeface="Times New Roman"/>
                <a:cs typeface="Times New Roman"/>
              </a:rPr>
              <a:t>of </a:t>
            </a:r>
            <a:r>
              <a:rPr dirty="0" sz="1450" spc="-10">
                <a:latin typeface="Times New Roman"/>
                <a:cs typeface="Times New Roman"/>
              </a:rPr>
              <a:t>support, returns </a:t>
            </a:r>
            <a:r>
              <a:rPr dirty="0" sz="1450" spc="-5">
                <a:latin typeface="Times New Roman"/>
                <a:cs typeface="Times New Roman"/>
              </a:rPr>
              <a:t>of  </a:t>
            </a:r>
            <a:r>
              <a:rPr dirty="0" sz="1450" spc="-10">
                <a:latin typeface="Times New Roman"/>
                <a:cs typeface="Times New Roman"/>
              </a:rPr>
              <a:t>courage; and are condemned like </a:t>
            </a:r>
            <a:r>
              <a:rPr dirty="0" sz="1450" spc="-5">
                <a:latin typeface="Times New Roman"/>
                <a:cs typeface="Times New Roman"/>
              </a:rPr>
              <a:t>us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crucified between that </a:t>
            </a:r>
            <a:r>
              <a:rPr dirty="0" sz="1450" spc="-5">
                <a:latin typeface="Times New Roman"/>
                <a:cs typeface="Times New Roman"/>
              </a:rPr>
              <a:t>double </a:t>
            </a:r>
            <a:r>
              <a:rPr dirty="0" sz="1450" spc="-10">
                <a:latin typeface="Times New Roman"/>
                <a:cs typeface="Times New Roman"/>
              </a:rPr>
              <a:t>law </a:t>
            </a:r>
            <a:r>
              <a:rPr dirty="0" sz="1450" spc="-5">
                <a:latin typeface="Times New Roman"/>
                <a:cs typeface="Times New Roman"/>
              </a:rPr>
              <a:t>of  </a:t>
            </a:r>
            <a:r>
              <a:rPr dirty="0" sz="1450" spc="-10">
                <a:latin typeface="Times New Roman"/>
                <a:cs typeface="Times New Roman"/>
              </a:rPr>
              <a:t>the members and the will. Are they like us, </a:t>
            </a:r>
            <a:r>
              <a:rPr dirty="0" sz="1450" spc="-5">
                <a:latin typeface="Times New Roman"/>
                <a:cs typeface="Times New Roman"/>
              </a:rPr>
              <a:t>I </a:t>
            </a:r>
            <a:r>
              <a:rPr dirty="0" sz="1450" spc="-15">
                <a:latin typeface="Times New Roman"/>
                <a:cs typeface="Times New Roman"/>
              </a:rPr>
              <a:t>wonder, </a:t>
            </a:r>
            <a:r>
              <a:rPr dirty="0" sz="1450" spc="-10">
                <a:latin typeface="Times New Roman"/>
                <a:cs typeface="Times New Roman"/>
              </a:rPr>
              <a:t>in the timid </a:t>
            </a:r>
            <a:r>
              <a:rPr dirty="0" sz="1450" spc="-5">
                <a:latin typeface="Times New Roman"/>
                <a:cs typeface="Times New Roman"/>
              </a:rPr>
              <a:t>hope of  </a:t>
            </a:r>
            <a:r>
              <a:rPr dirty="0" sz="1450" spc="-10">
                <a:latin typeface="Times New Roman"/>
                <a:cs typeface="Times New Roman"/>
              </a:rPr>
              <a:t>some reward, some sugar with the drug? </a:t>
            </a:r>
            <a:r>
              <a:rPr dirty="0" sz="1450" spc="-5">
                <a:latin typeface="Times New Roman"/>
                <a:cs typeface="Times New Roman"/>
              </a:rPr>
              <a:t>do </a:t>
            </a:r>
            <a:r>
              <a:rPr dirty="0" sz="1450" spc="-25">
                <a:latin typeface="Times New Roman"/>
                <a:cs typeface="Times New Roman"/>
              </a:rPr>
              <a:t>they, </a:t>
            </a:r>
            <a:r>
              <a:rPr dirty="0" sz="1450" spc="-5">
                <a:latin typeface="Times New Roman"/>
                <a:cs typeface="Times New Roman"/>
              </a:rPr>
              <a:t>too, </a:t>
            </a:r>
            <a:r>
              <a:rPr dirty="0" sz="1450" spc="-10">
                <a:latin typeface="Times New Roman"/>
                <a:cs typeface="Times New Roman"/>
              </a:rPr>
              <a:t>stand aghast at  unrewarded virtues, at the sufferings </a:t>
            </a:r>
            <a:r>
              <a:rPr dirty="0" sz="1450" spc="-5">
                <a:latin typeface="Times New Roman"/>
                <a:cs typeface="Times New Roman"/>
              </a:rPr>
              <a:t>of </a:t>
            </a:r>
            <a:r>
              <a:rPr dirty="0" sz="1450" spc="-10">
                <a:latin typeface="Times New Roman"/>
                <a:cs typeface="Times New Roman"/>
              </a:rPr>
              <a:t>those whom, in </a:t>
            </a:r>
            <a:r>
              <a:rPr dirty="0" sz="1450" spc="-5">
                <a:latin typeface="Times New Roman"/>
                <a:cs typeface="Times New Roman"/>
              </a:rPr>
              <a:t>our </a:t>
            </a:r>
            <a:r>
              <a:rPr dirty="0" sz="1450" spc="-20">
                <a:latin typeface="Times New Roman"/>
                <a:cs typeface="Times New Roman"/>
              </a:rPr>
              <a:t>partiality, </a:t>
            </a:r>
            <a:r>
              <a:rPr dirty="0" sz="1450" spc="-10">
                <a:latin typeface="Times New Roman"/>
                <a:cs typeface="Times New Roman"/>
              </a:rPr>
              <a:t>we take  to</a:t>
            </a:r>
            <a:r>
              <a:rPr dirty="0" sz="1450" spc="120">
                <a:latin typeface="Times New Roman"/>
                <a:cs typeface="Times New Roman"/>
              </a:rPr>
              <a:t> </a:t>
            </a:r>
            <a:r>
              <a:rPr dirty="0" sz="1450" spc="-5">
                <a:latin typeface="Times New Roman"/>
                <a:cs typeface="Times New Roman"/>
              </a:rPr>
              <a:t>be</a:t>
            </a:r>
            <a:r>
              <a:rPr dirty="0" sz="1450" spc="120">
                <a:latin typeface="Times New Roman"/>
                <a:cs typeface="Times New Roman"/>
              </a:rPr>
              <a:t> </a:t>
            </a:r>
            <a:r>
              <a:rPr dirty="0" sz="1450" spc="-10">
                <a:latin typeface="Times New Roman"/>
                <a:cs typeface="Times New Roman"/>
              </a:rPr>
              <a:t>just,</a:t>
            </a:r>
            <a:r>
              <a:rPr dirty="0" sz="1450" spc="125">
                <a:latin typeface="Times New Roman"/>
                <a:cs typeface="Times New Roman"/>
              </a:rPr>
              <a:t> </a:t>
            </a:r>
            <a:r>
              <a:rPr dirty="0" sz="1450" spc="-10">
                <a:latin typeface="Times New Roman"/>
                <a:cs typeface="Times New Roman"/>
              </a:rPr>
              <a:t>and</a:t>
            </a:r>
            <a:r>
              <a:rPr dirty="0" sz="1450" spc="120">
                <a:latin typeface="Times New Roman"/>
                <a:cs typeface="Times New Roman"/>
              </a:rPr>
              <a:t> </a:t>
            </a:r>
            <a:r>
              <a:rPr dirty="0" sz="1450" spc="-10">
                <a:latin typeface="Times New Roman"/>
                <a:cs typeface="Times New Roman"/>
              </a:rPr>
              <a:t>the</a:t>
            </a:r>
            <a:r>
              <a:rPr dirty="0" sz="1450" spc="120">
                <a:latin typeface="Times New Roman"/>
                <a:cs typeface="Times New Roman"/>
              </a:rPr>
              <a:t> </a:t>
            </a:r>
            <a:r>
              <a:rPr dirty="0" sz="1450" spc="-10">
                <a:latin typeface="Times New Roman"/>
                <a:cs typeface="Times New Roman"/>
              </a:rPr>
              <a:t>prosperity</a:t>
            </a:r>
            <a:r>
              <a:rPr dirty="0" sz="1450" spc="125">
                <a:latin typeface="Times New Roman"/>
                <a:cs typeface="Times New Roman"/>
              </a:rPr>
              <a:t> </a:t>
            </a:r>
            <a:r>
              <a:rPr dirty="0" sz="1450" spc="-5">
                <a:latin typeface="Times New Roman"/>
                <a:cs typeface="Times New Roman"/>
              </a:rPr>
              <a:t>of</a:t>
            </a:r>
            <a:r>
              <a:rPr dirty="0" sz="1450" spc="120">
                <a:latin typeface="Times New Roman"/>
                <a:cs typeface="Times New Roman"/>
              </a:rPr>
              <a:t> </a:t>
            </a:r>
            <a:r>
              <a:rPr dirty="0" sz="1450" spc="-10">
                <a:latin typeface="Times New Roman"/>
                <a:cs typeface="Times New Roman"/>
              </a:rPr>
              <a:t>such</a:t>
            </a:r>
            <a:r>
              <a:rPr dirty="0" sz="1450" spc="120">
                <a:latin typeface="Times New Roman"/>
                <a:cs typeface="Times New Roman"/>
              </a:rPr>
              <a:t> </a:t>
            </a:r>
            <a:r>
              <a:rPr dirty="0" sz="1450" spc="-10">
                <a:latin typeface="Times New Roman"/>
                <a:cs typeface="Times New Roman"/>
              </a:rPr>
              <a:t>as,</a:t>
            </a:r>
            <a:r>
              <a:rPr dirty="0" sz="1450" spc="125">
                <a:latin typeface="Times New Roman"/>
                <a:cs typeface="Times New Roman"/>
              </a:rPr>
              <a:t> </a:t>
            </a:r>
            <a:r>
              <a:rPr dirty="0" sz="1450" spc="-10">
                <a:latin typeface="Times New Roman"/>
                <a:cs typeface="Times New Roman"/>
              </a:rPr>
              <a:t>in</a:t>
            </a:r>
            <a:r>
              <a:rPr dirty="0" sz="1450" spc="120">
                <a:latin typeface="Times New Roman"/>
                <a:cs typeface="Times New Roman"/>
              </a:rPr>
              <a:t> </a:t>
            </a:r>
            <a:r>
              <a:rPr dirty="0" sz="1450" spc="-5">
                <a:latin typeface="Times New Roman"/>
                <a:cs typeface="Times New Roman"/>
              </a:rPr>
              <a:t>our</a:t>
            </a:r>
            <a:r>
              <a:rPr dirty="0" sz="1450" spc="120">
                <a:latin typeface="Times New Roman"/>
                <a:cs typeface="Times New Roman"/>
              </a:rPr>
              <a:t> </a:t>
            </a:r>
            <a:r>
              <a:rPr dirty="0" sz="1450" spc="-10">
                <a:latin typeface="Times New Roman"/>
                <a:cs typeface="Times New Roman"/>
              </a:rPr>
              <a:t>blindness,</a:t>
            </a:r>
            <a:r>
              <a:rPr dirty="0" sz="1450" spc="125">
                <a:latin typeface="Times New Roman"/>
                <a:cs typeface="Times New Roman"/>
              </a:rPr>
              <a:t> </a:t>
            </a:r>
            <a:r>
              <a:rPr dirty="0" sz="1450" spc="-10">
                <a:latin typeface="Times New Roman"/>
                <a:cs typeface="Times New Roman"/>
              </a:rPr>
              <a:t>we</a:t>
            </a:r>
            <a:r>
              <a:rPr dirty="0" sz="1450" spc="120">
                <a:latin typeface="Times New Roman"/>
                <a:cs typeface="Times New Roman"/>
              </a:rPr>
              <a:t> </a:t>
            </a:r>
            <a:r>
              <a:rPr dirty="0" sz="1450" spc="-10">
                <a:latin typeface="Times New Roman"/>
                <a:cs typeface="Times New Roman"/>
              </a:rPr>
              <a:t>call</a:t>
            </a:r>
            <a:r>
              <a:rPr dirty="0" sz="1450" spc="120">
                <a:latin typeface="Times New Roman"/>
                <a:cs typeface="Times New Roman"/>
              </a:rPr>
              <a:t> </a:t>
            </a:r>
            <a:r>
              <a:rPr dirty="0" sz="1450" spc="-10">
                <a:latin typeface="Times New Roman"/>
                <a:cs typeface="Times New Roman"/>
              </a:rPr>
              <a:t>wicked?</a:t>
            </a:r>
            <a:r>
              <a:rPr dirty="0" sz="1450" spc="125">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may be, and yet God knows what they should look </a:t>
            </a:r>
            <a:r>
              <a:rPr dirty="0" sz="1450" spc="-30">
                <a:latin typeface="Times New Roman"/>
                <a:cs typeface="Times New Roman"/>
              </a:rPr>
              <a:t>for. </a:t>
            </a:r>
            <a:r>
              <a:rPr dirty="0" sz="1450" spc="-10">
                <a:latin typeface="Times New Roman"/>
                <a:cs typeface="Times New Roman"/>
              </a:rPr>
              <a:t>Even while they </a:t>
            </a:r>
            <a:r>
              <a:rPr dirty="0" sz="1450" spc="-5">
                <a:latin typeface="Times New Roman"/>
                <a:cs typeface="Times New Roman"/>
              </a:rPr>
              <a:t>look,  </a:t>
            </a:r>
            <a:r>
              <a:rPr dirty="0" sz="1450" spc="-10">
                <a:latin typeface="Times New Roman"/>
                <a:cs typeface="Times New Roman"/>
              </a:rPr>
              <a:t>even while they repent, the </a:t>
            </a:r>
            <a:r>
              <a:rPr dirty="0" sz="1450" spc="-5">
                <a:latin typeface="Times New Roman"/>
                <a:cs typeface="Times New Roman"/>
              </a:rPr>
              <a:t>foot of </a:t>
            </a:r>
            <a:r>
              <a:rPr dirty="0" sz="1450" spc="-10">
                <a:latin typeface="Times New Roman"/>
                <a:cs typeface="Times New Roman"/>
              </a:rPr>
              <a:t>man treads them </a:t>
            </a:r>
            <a:r>
              <a:rPr dirty="0" sz="1450" spc="-5">
                <a:latin typeface="Times New Roman"/>
                <a:cs typeface="Times New Roman"/>
              </a:rPr>
              <a:t>by </a:t>
            </a:r>
            <a:r>
              <a:rPr dirty="0" sz="1450" spc="-10">
                <a:latin typeface="Times New Roman"/>
                <a:cs typeface="Times New Roman"/>
              </a:rPr>
              <a:t>thousands in the dust,  the yelping </a:t>
            </a:r>
            <a:r>
              <a:rPr dirty="0" sz="1450" spc="-5">
                <a:latin typeface="Times New Roman"/>
                <a:cs typeface="Times New Roman"/>
              </a:rPr>
              <a:t>hounds </a:t>
            </a:r>
            <a:r>
              <a:rPr dirty="0" sz="1450" spc="-10">
                <a:latin typeface="Times New Roman"/>
                <a:cs typeface="Times New Roman"/>
              </a:rPr>
              <a:t>burst </a:t>
            </a:r>
            <a:r>
              <a:rPr dirty="0" sz="1450" spc="-5">
                <a:latin typeface="Times New Roman"/>
                <a:cs typeface="Times New Roman"/>
              </a:rPr>
              <a:t>upon </a:t>
            </a:r>
            <a:r>
              <a:rPr dirty="0" sz="1450" spc="-10">
                <a:latin typeface="Times New Roman"/>
                <a:cs typeface="Times New Roman"/>
              </a:rPr>
              <a:t>their trail, the bullet speeds, the knives are  heating in the den </a:t>
            </a:r>
            <a:r>
              <a:rPr dirty="0" sz="1450" spc="-5">
                <a:latin typeface="Times New Roman"/>
                <a:cs typeface="Times New Roman"/>
              </a:rPr>
              <a:t>of </a:t>
            </a:r>
            <a:r>
              <a:rPr dirty="0" sz="1450" spc="-10">
                <a:latin typeface="Times New Roman"/>
                <a:cs typeface="Times New Roman"/>
              </a:rPr>
              <a:t>the vivisectionist; </a:t>
            </a:r>
            <a:r>
              <a:rPr dirty="0" sz="1450" spc="-5">
                <a:latin typeface="Times New Roman"/>
                <a:cs typeface="Times New Roman"/>
              </a:rPr>
              <a:t>or </a:t>
            </a:r>
            <a:r>
              <a:rPr dirty="0" sz="1450" spc="-10">
                <a:latin typeface="Times New Roman"/>
                <a:cs typeface="Times New Roman"/>
              </a:rPr>
              <a:t>the dew falls, and the generation </a:t>
            </a:r>
            <a:r>
              <a:rPr dirty="0" sz="1450" spc="-5">
                <a:latin typeface="Times New Roman"/>
                <a:cs typeface="Times New Roman"/>
              </a:rPr>
              <a:t>of  a </a:t>
            </a:r>
            <a:r>
              <a:rPr dirty="0" sz="1450" spc="-10">
                <a:latin typeface="Times New Roman"/>
                <a:cs typeface="Times New Roman"/>
              </a:rPr>
              <a:t>day is blotted </a:t>
            </a:r>
            <a:r>
              <a:rPr dirty="0" sz="1450" spc="-5">
                <a:latin typeface="Times New Roman"/>
                <a:cs typeface="Times New Roman"/>
              </a:rPr>
              <a:t>out. </a:t>
            </a:r>
            <a:r>
              <a:rPr dirty="0" sz="1450" spc="-10">
                <a:latin typeface="Times New Roman"/>
                <a:cs typeface="Times New Roman"/>
              </a:rPr>
              <a:t>For these are creatures, compared with whom </a:t>
            </a:r>
            <a:r>
              <a:rPr dirty="0" sz="1450" spc="-5">
                <a:latin typeface="Times New Roman"/>
                <a:cs typeface="Times New Roman"/>
              </a:rPr>
              <a:t>our  </a:t>
            </a:r>
            <a:r>
              <a:rPr dirty="0" sz="1450" spc="-10">
                <a:latin typeface="Times New Roman"/>
                <a:cs typeface="Times New Roman"/>
              </a:rPr>
              <a:t>weakness is strength, </a:t>
            </a:r>
            <a:r>
              <a:rPr dirty="0" sz="1450" spc="-5">
                <a:latin typeface="Times New Roman"/>
                <a:cs typeface="Times New Roman"/>
              </a:rPr>
              <a:t>our </a:t>
            </a:r>
            <a:r>
              <a:rPr dirty="0" sz="1450" spc="-10">
                <a:latin typeface="Times New Roman"/>
                <a:cs typeface="Times New Roman"/>
              </a:rPr>
              <a:t>ignorance wisdom, </a:t>
            </a:r>
            <a:r>
              <a:rPr dirty="0" sz="1450" spc="-5">
                <a:latin typeface="Times New Roman"/>
                <a:cs typeface="Times New Roman"/>
              </a:rPr>
              <a:t>our </a:t>
            </a:r>
            <a:r>
              <a:rPr dirty="0" sz="1450" spc="-10">
                <a:latin typeface="Times New Roman"/>
                <a:cs typeface="Times New Roman"/>
              </a:rPr>
              <a:t>brief span</a:t>
            </a:r>
            <a:r>
              <a:rPr dirty="0" sz="1450" spc="45">
                <a:latin typeface="Times New Roman"/>
                <a:cs typeface="Times New Roman"/>
              </a:rPr>
              <a:t> </a:t>
            </a:r>
            <a:r>
              <a:rPr dirty="0" sz="1450" spc="-20">
                <a:latin typeface="Times New Roman"/>
                <a:cs typeface="Times New Roman"/>
              </a:rPr>
              <a:t>eternity.</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And as we dwell, we living things, in </a:t>
            </a:r>
            <a:r>
              <a:rPr dirty="0" sz="1450" spc="-5">
                <a:latin typeface="Times New Roman"/>
                <a:cs typeface="Times New Roman"/>
              </a:rPr>
              <a:t>our </a:t>
            </a:r>
            <a:r>
              <a:rPr dirty="0" sz="1450" spc="-10">
                <a:latin typeface="Times New Roman"/>
                <a:cs typeface="Times New Roman"/>
              </a:rPr>
              <a:t>isle </a:t>
            </a:r>
            <a:r>
              <a:rPr dirty="0" sz="1450" spc="-5">
                <a:latin typeface="Times New Roman"/>
                <a:cs typeface="Times New Roman"/>
              </a:rPr>
              <a:t>of </a:t>
            </a:r>
            <a:r>
              <a:rPr dirty="0" sz="1450" spc="-10">
                <a:latin typeface="Times New Roman"/>
                <a:cs typeface="Times New Roman"/>
              </a:rPr>
              <a:t>terror and under the imminent  hand </a:t>
            </a:r>
            <a:r>
              <a:rPr dirty="0" sz="1450" spc="-5">
                <a:latin typeface="Times New Roman"/>
                <a:cs typeface="Times New Roman"/>
              </a:rPr>
              <a:t>of </a:t>
            </a:r>
            <a:r>
              <a:rPr dirty="0" sz="1450" spc="-10">
                <a:latin typeface="Times New Roman"/>
                <a:cs typeface="Times New Roman"/>
              </a:rPr>
              <a:t>death, God forbid it should </a:t>
            </a:r>
            <a:r>
              <a:rPr dirty="0" sz="1450" spc="-5">
                <a:latin typeface="Times New Roman"/>
                <a:cs typeface="Times New Roman"/>
              </a:rPr>
              <a:t>be </a:t>
            </a:r>
            <a:r>
              <a:rPr dirty="0" sz="1450" spc="-10">
                <a:latin typeface="Times New Roman"/>
                <a:cs typeface="Times New Roman"/>
              </a:rPr>
              <a:t>man the erected, the </a:t>
            </a:r>
            <a:r>
              <a:rPr dirty="0" sz="1450" spc="-15">
                <a:latin typeface="Times New Roman"/>
                <a:cs typeface="Times New Roman"/>
              </a:rPr>
              <a:t>reasoner, </a:t>
            </a:r>
            <a:r>
              <a:rPr dirty="0" sz="1450" spc="-10">
                <a:latin typeface="Times New Roman"/>
                <a:cs typeface="Times New Roman"/>
              </a:rPr>
              <a:t>the wise  in his own eyes—God forbid it should </a:t>
            </a:r>
            <a:r>
              <a:rPr dirty="0" sz="1450" spc="-5">
                <a:latin typeface="Times New Roman"/>
                <a:cs typeface="Times New Roman"/>
              </a:rPr>
              <a:t>be </a:t>
            </a:r>
            <a:r>
              <a:rPr dirty="0" sz="1450" spc="-10">
                <a:latin typeface="Times New Roman"/>
                <a:cs typeface="Times New Roman"/>
              </a:rPr>
              <a:t>man that wearies in well-doing, that  despairs </a:t>
            </a:r>
            <a:r>
              <a:rPr dirty="0" sz="1450" spc="-5">
                <a:latin typeface="Times New Roman"/>
                <a:cs typeface="Times New Roman"/>
              </a:rPr>
              <a:t>of </a:t>
            </a:r>
            <a:r>
              <a:rPr dirty="0" sz="1450" spc="-10">
                <a:latin typeface="Times New Roman"/>
                <a:cs typeface="Times New Roman"/>
              </a:rPr>
              <a:t>unrewarded </a:t>
            </a:r>
            <a:r>
              <a:rPr dirty="0" sz="1450" spc="-15">
                <a:latin typeface="Times New Roman"/>
                <a:cs typeface="Times New Roman"/>
              </a:rPr>
              <a:t>effort, </a:t>
            </a:r>
            <a:r>
              <a:rPr dirty="0" sz="1450" spc="-5">
                <a:latin typeface="Times New Roman"/>
                <a:cs typeface="Times New Roman"/>
              </a:rPr>
              <a:t>or </a:t>
            </a:r>
            <a:r>
              <a:rPr dirty="0" sz="1450" spc="-10">
                <a:latin typeface="Times New Roman"/>
                <a:cs typeface="Times New Roman"/>
              </a:rPr>
              <a:t>utters the language </a:t>
            </a:r>
            <a:r>
              <a:rPr dirty="0" sz="1450" spc="-5">
                <a:latin typeface="Times New Roman"/>
                <a:cs typeface="Times New Roman"/>
              </a:rPr>
              <a:t>of </a:t>
            </a:r>
            <a:r>
              <a:rPr dirty="0" sz="1450" spc="-10">
                <a:latin typeface="Times New Roman"/>
                <a:cs typeface="Times New Roman"/>
              </a:rPr>
              <a:t>complaint. Let it </a:t>
            </a:r>
            <a:r>
              <a:rPr dirty="0" sz="1450" spc="-5">
                <a:latin typeface="Times New Roman"/>
                <a:cs typeface="Times New Roman"/>
              </a:rPr>
              <a:t>be  </a:t>
            </a:r>
            <a:r>
              <a:rPr dirty="0" sz="1450" spc="-10">
                <a:latin typeface="Times New Roman"/>
                <a:cs typeface="Times New Roman"/>
              </a:rPr>
              <a:t>enough for faith, that the whole creation groans in mortal </a:t>
            </a:r>
            <a:r>
              <a:rPr dirty="0" sz="1450" spc="-20">
                <a:latin typeface="Times New Roman"/>
                <a:cs typeface="Times New Roman"/>
              </a:rPr>
              <a:t>frailty, </a:t>
            </a:r>
            <a:r>
              <a:rPr dirty="0" sz="1450" spc="-10">
                <a:latin typeface="Times New Roman"/>
                <a:cs typeface="Times New Roman"/>
              </a:rPr>
              <a:t>strives with  unconquerable constancy: Surely </a:t>
            </a:r>
            <a:r>
              <a:rPr dirty="0" sz="1450" spc="-5">
                <a:latin typeface="Times New Roman"/>
                <a:cs typeface="Times New Roman"/>
              </a:rPr>
              <a:t>not </a:t>
            </a:r>
            <a:r>
              <a:rPr dirty="0" sz="1450" spc="-10">
                <a:latin typeface="Times New Roman"/>
                <a:cs typeface="Times New Roman"/>
              </a:rPr>
              <a:t>all in</a:t>
            </a:r>
            <a:r>
              <a:rPr dirty="0" sz="1450" spc="15">
                <a:latin typeface="Times New Roman"/>
                <a:cs typeface="Times New Roman"/>
              </a:rPr>
              <a:t> </a:t>
            </a:r>
            <a:r>
              <a:rPr dirty="0" sz="1450" spc="-10">
                <a:latin typeface="Times New Roman"/>
                <a:cs typeface="Times New Roman"/>
              </a:rPr>
              <a:t>vain.</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00">
              <a:latin typeface="Times New Roman"/>
              <a:cs typeface="Times New Roman"/>
            </a:endParaRPr>
          </a:p>
          <a:p>
            <a:pPr algn="ctr">
              <a:lnSpc>
                <a:spcPct val="100000"/>
              </a:lnSpc>
            </a:pPr>
            <a:r>
              <a:rPr dirty="0" sz="1450" spc="-10" b="1">
                <a:latin typeface="Times New Roman"/>
                <a:cs typeface="Times New Roman"/>
              </a:rPr>
              <a:t>XII</a:t>
            </a:r>
            <a:endParaRPr sz="1450">
              <a:latin typeface="Times New Roman"/>
              <a:cs typeface="Times New Roman"/>
            </a:endParaRPr>
          </a:p>
          <a:p>
            <a:pPr algn="ctr">
              <a:lnSpc>
                <a:spcPct val="100000"/>
              </a:lnSpc>
              <a:spcBef>
                <a:spcPts val="565"/>
              </a:spcBef>
            </a:pPr>
            <a:r>
              <a:rPr dirty="0" sz="1450" spc="-10" b="1">
                <a:latin typeface="Times New Roman"/>
                <a:cs typeface="Times New Roman"/>
              </a:rPr>
              <a:t>A </a:t>
            </a:r>
            <a:r>
              <a:rPr dirty="0" sz="1450" spc="-15" b="1">
                <a:latin typeface="Times New Roman"/>
                <a:cs typeface="Times New Roman"/>
              </a:rPr>
              <a:t>CHRISTMAS</a:t>
            </a:r>
            <a:r>
              <a:rPr dirty="0" sz="1450" spc="-85" b="1">
                <a:latin typeface="Times New Roman"/>
                <a:cs typeface="Times New Roman"/>
              </a:rPr>
              <a:t> </a:t>
            </a:r>
            <a:r>
              <a:rPr dirty="0" sz="1450" spc="-15" b="1">
                <a:latin typeface="Times New Roman"/>
                <a:cs typeface="Times New Roman"/>
              </a:rPr>
              <a:t>SERMON</a:t>
            </a:r>
            <a:endParaRPr sz="1450">
              <a:latin typeface="Times New Roman"/>
              <a:cs typeface="Times New Roman"/>
            </a:endParaRPr>
          </a:p>
          <a:p>
            <a:pPr>
              <a:lnSpc>
                <a:spcPct val="100000"/>
              </a:lnSpc>
            </a:pPr>
            <a:endParaRPr sz="2050">
              <a:latin typeface="Times New Roman"/>
              <a:cs typeface="Times New Roman"/>
            </a:endParaRPr>
          </a:p>
          <a:p>
            <a:pPr algn="just" marL="12700" marR="6350">
              <a:lnSpc>
                <a:spcPts val="1730"/>
              </a:lnSpc>
            </a:pPr>
            <a:r>
              <a:rPr dirty="0" sz="1450" spc="-10">
                <a:latin typeface="Times New Roman"/>
                <a:cs typeface="Times New Roman"/>
              </a:rPr>
              <a:t>BY the time this paper appears, </a:t>
            </a:r>
            <a:r>
              <a:rPr dirty="0" sz="1450" spc="-5">
                <a:latin typeface="Times New Roman"/>
                <a:cs typeface="Times New Roman"/>
              </a:rPr>
              <a:t>I </a:t>
            </a:r>
            <a:r>
              <a:rPr dirty="0" sz="1450" spc="-10">
                <a:latin typeface="Times New Roman"/>
                <a:cs typeface="Times New Roman"/>
              </a:rPr>
              <a:t>shall have been talking for twelve months;  and it is </a:t>
            </a:r>
            <a:r>
              <a:rPr dirty="0" sz="1450" spc="-5">
                <a:latin typeface="Times New Roman"/>
                <a:cs typeface="Times New Roman"/>
              </a:rPr>
              <a:t>thought I </a:t>
            </a:r>
            <a:r>
              <a:rPr dirty="0" sz="1450" spc="-10">
                <a:latin typeface="Times New Roman"/>
                <a:cs typeface="Times New Roman"/>
              </a:rPr>
              <a:t>should take my leave in </a:t>
            </a:r>
            <a:r>
              <a:rPr dirty="0" sz="1450" spc="-5">
                <a:latin typeface="Times New Roman"/>
                <a:cs typeface="Times New Roman"/>
              </a:rPr>
              <a:t>a </a:t>
            </a:r>
            <a:r>
              <a:rPr dirty="0" sz="1450" spc="-10">
                <a:latin typeface="Times New Roman"/>
                <a:cs typeface="Times New Roman"/>
              </a:rPr>
              <a:t>formal and seasonable </a:t>
            </a:r>
            <a:r>
              <a:rPr dirty="0" sz="1450" spc="-20">
                <a:latin typeface="Times New Roman"/>
                <a:cs typeface="Times New Roman"/>
              </a:rPr>
              <a:t>manner.  </a:t>
            </a:r>
            <a:r>
              <a:rPr dirty="0" sz="1450" spc="-25">
                <a:latin typeface="Times New Roman"/>
                <a:cs typeface="Times New Roman"/>
              </a:rPr>
              <a:t>Valedictory </a:t>
            </a:r>
            <a:r>
              <a:rPr dirty="0" sz="1450" spc="-10">
                <a:latin typeface="Times New Roman"/>
                <a:cs typeface="Times New Roman"/>
              </a:rPr>
              <a:t>eloquence is rare, and death-bed sayings have </a:t>
            </a:r>
            <a:r>
              <a:rPr dirty="0" sz="1450" spc="-5">
                <a:latin typeface="Times New Roman"/>
                <a:cs typeface="Times New Roman"/>
              </a:rPr>
              <a:t>not </a:t>
            </a:r>
            <a:r>
              <a:rPr dirty="0" sz="1450" spc="-10">
                <a:latin typeface="Times New Roman"/>
                <a:cs typeface="Times New Roman"/>
              </a:rPr>
              <a:t>often </a:t>
            </a:r>
            <a:r>
              <a:rPr dirty="0" sz="1450" spc="-5">
                <a:latin typeface="Times New Roman"/>
                <a:cs typeface="Times New Roman"/>
              </a:rPr>
              <a:t>hit </a:t>
            </a:r>
            <a:r>
              <a:rPr dirty="0" sz="1450" spc="-10">
                <a:latin typeface="Times New Roman"/>
                <a:cs typeface="Times New Roman"/>
              </a:rPr>
              <a:t>the  mark </a:t>
            </a:r>
            <a:r>
              <a:rPr dirty="0" sz="1450" spc="-5">
                <a:latin typeface="Times New Roman"/>
                <a:cs typeface="Times New Roman"/>
              </a:rPr>
              <a:t>of </a:t>
            </a:r>
            <a:r>
              <a:rPr dirty="0" sz="1450" spc="-10">
                <a:latin typeface="Times New Roman"/>
                <a:cs typeface="Times New Roman"/>
              </a:rPr>
              <a:t>the occasion. Charles Second, wit and sceptic, </a:t>
            </a:r>
            <a:r>
              <a:rPr dirty="0" sz="1450" spc="-5">
                <a:latin typeface="Times New Roman"/>
                <a:cs typeface="Times New Roman"/>
              </a:rPr>
              <a:t>a </a:t>
            </a:r>
            <a:r>
              <a:rPr dirty="0" sz="1450" spc="-10">
                <a:latin typeface="Times New Roman"/>
                <a:cs typeface="Times New Roman"/>
              </a:rPr>
              <a:t>man whose life had  been </a:t>
            </a:r>
            <a:r>
              <a:rPr dirty="0" sz="1450" spc="-5">
                <a:latin typeface="Times New Roman"/>
                <a:cs typeface="Times New Roman"/>
              </a:rPr>
              <a:t>one </a:t>
            </a:r>
            <a:r>
              <a:rPr dirty="0" sz="1450" spc="-10">
                <a:latin typeface="Times New Roman"/>
                <a:cs typeface="Times New Roman"/>
              </a:rPr>
              <a:t>long lesson in human </a:t>
            </a:r>
            <a:r>
              <a:rPr dirty="0" sz="1450" spc="-15">
                <a:latin typeface="Times New Roman"/>
                <a:cs typeface="Times New Roman"/>
              </a:rPr>
              <a:t>incredulity, </a:t>
            </a:r>
            <a:r>
              <a:rPr dirty="0" sz="1450" spc="-10">
                <a:latin typeface="Times New Roman"/>
                <a:cs typeface="Times New Roman"/>
              </a:rPr>
              <a:t>an easy-going comrade, </a:t>
            </a:r>
            <a:r>
              <a:rPr dirty="0" sz="1450" spc="-5">
                <a:latin typeface="Times New Roman"/>
                <a:cs typeface="Times New Roman"/>
              </a:rPr>
              <a:t>a  </a:t>
            </a:r>
            <a:r>
              <a:rPr dirty="0" sz="1450" spc="-10">
                <a:latin typeface="Times New Roman"/>
                <a:cs typeface="Times New Roman"/>
              </a:rPr>
              <a:t>manoeuvring king—remembered and embodied all his wit and scepticism  along with more than his usual </a:t>
            </a:r>
            <a:r>
              <a:rPr dirty="0" sz="1450" spc="-5">
                <a:latin typeface="Times New Roman"/>
                <a:cs typeface="Times New Roman"/>
              </a:rPr>
              <a:t>good </a:t>
            </a:r>
            <a:r>
              <a:rPr dirty="0" sz="1450" spc="-10">
                <a:latin typeface="Times New Roman"/>
                <a:cs typeface="Times New Roman"/>
              </a:rPr>
              <a:t>humour in the famous “I am afraid,  gentlemen, </a:t>
            </a:r>
            <a:r>
              <a:rPr dirty="0" sz="1450" spc="-5">
                <a:latin typeface="Times New Roman"/>
                <a:cs typeface="Times New Roman"/>
              </a:rPr>
              <a:t>I </a:t>
            </a:r>
            <a:r>
              <a:rPr dirty="0" sz="1450" spc="-10">
                <a:latin typeface="Times New Roman"/>
                <a:cs typeface="Times New Roman"/>
              </a:rPr>
              <a:t>am an unconscionable time</a:t>
            </a:r>
            <a:r>
              <a:rPr dirty="0" sz="1450" spc="15">
                <a:latin typeface="Times New Roman"/>
                <a:cs typeface="Times New Roman"/>
              </a:rPr>
              <a:t> </a:t>
            </a:r>
            <a:r>
              <a:rPr dirty="0" sz="1450" spc="-10">
                <a:latin typeface="Times New Roman"/>
                <a:cs typeface="Times New Roman"/>
              </a:rPr>
              <a:t>a-dying.”</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45"/>
              </a:spcBef>
            </a:pPr>
            <a:endParaRPr sz="1800">
              <a:latin typeface="Times New Roman"/>
              <a:cs typeface="Times New Roman"/>
            </a:endParaRPr>
          </a:p>
          <a:p>
            <a:pPr algn="ctr">
              <a:lnSpc>
                <a:spcPct val="100000"/>
              </a:lnSpc>
            </a:pPr>
            <a:r>
              <a:rPr dirty="0" sz="1450" spc="-5" b="1">
                <a:latin typeface="Times New Roman"/>
                <a:cs typeface="Times New Roman"/>
              </a:rPr>
              <a:t>I</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An unconscionable time a-dying—there is the picture (“I am afraid,  gentlemen,”) </a:t>
            </a:r>
            <a:r>
              <a:rPr dirty="0" sz="1450" spc="-5">
                <a:latin typeface="Times New Roman"/>
                <a:cs typeface="Times New Roman"/>
              </a:rPr>
              <a:t>of your </a:t>
            </a:r>
            <a:r>
              <a:rPr dirty="0" sz="1450" spc="-10">
                <a:latin typeface="Times New Roman"/>
                <a:cs typeface="Times New Roman"/>
              </a:rPr>
              <a:t>life and </a:t>
            </a:r>
            <a:r>
              <a:rPr dirty="0" sz="1450" spc="-5">
                <a:latin typeface="Times New Roman"/>
                <a:cs typeface="Times New Roman"/>
              </a:rPr>
              <a:t>of </a:t>
            </a:r>
            <a:r>
              <a:rPr dirty="0" sz="1450" spc="-10">
                <a:latin typeface="Times New Roman"/>
                <a:cs typeface="Times New Roman"/>
              </a:rPr>
              <a:t>mine. The sands run </a:t>
            </a:r>
            <a:r>
              <a:rPr dirty="0" sz="1450" spc="-5">
                <a:latin typeface="Times New Roman"/>
                <a:cs typeface="Times New Roman"/>
              </a:rPr>
              <a:t>out, </a:t>
            </a:r>
            <a:r>
              <a:rPr dirty="0" sz="1450" spc="-10">
                <a:latin typeface="Times New Roman"/>
                <a:cs typeface="Times New Roman"/>
              </a:rPr>
              <a:t>and the hours are  “numbered and imputed,” and the days </a:t>
            </a:r>
            <a:r>
              <a:rPr dirty="0" sz="1450" spc="-5">
                <a:latin typeface="Times New Roman"/>
                <a:cs typeface="Times New Roman"/>
              </a:rPr>
              <a:t>go by; </a:t>
            </a:r>
            <a:r>
              <a:rPr dirty="0" sz="1450" spc="-10">
                <a:latin typeface="Times New Roman"/>
                <a:cs typeface="Times New Roman"/>
              </a:rPr>
              <a:t>and when the last </a:t>
            </a:r>
            <a:r>
              <a:rPr dirty="0" sz="1450" spc="-5">
                <a:latin typeface="Times New Roman"/>
                <a:cs typeface="Times New Roman"/>
              </a:rPr>
              <a:t>of </a:t>
            </a:r>
            <a:r>
              <a:rPr dirty="0" sz="1450" spc="-10">
                <a:latin typeface="Times New Roman"/>
                <a:cs typeface="Times New Roman"/>
              </a:rPr>
              <a:t>these finds  us, we have been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dying, </a:t>
            </a:r>
            <a:r>
              <a:rPr dirty="0" sz="1450" spc="-10">
                <a:latin typeface="Times New Roman"/>
                <a:cs typeface="Times New Roman"/>
              </a:rPr>
              <a:t>and what else? The very length is  something, if we reach that </a:t>
            </a:r>
            <a:r>
              <a:rPr dirty="0" sz="1450" spc="-5">
                <a:latin typeface="Times New Roman"/>
                <a:cs typeface="Times New Roman"/>
              </a:rPr>
              <a:t>hour of </a:t>
            </a:r>
            <a:r>
              <a:rPr dirty="0" sz="1450" spc="-10">
                <a:latin typeface="Times New Roman"/>
                <a:cs typeface="Times New Roman"/>
              </a:rPr>
              <a:t>separation undishonoured; and to have  lived at all is doubtless (in the soldierly expression) to have served. There is </a:t>
            </a:r>
            <a:r>
              <a:rPr dirty="0" sz="1450" spc="-5">
                <a:latin typeface="Times New Roman"/>
                <a:cs typeface="Times New Roman"/>
              </a:rPr>
              <a:t>a  </a:t>
            </a:r>
            <a:r>
              <a:rPr dirty="0" sz="1450" spc="-10">
                <a:latin typeface="Times New Roman"/>
                <a:cs typeface="Times New Roman"/>
              </a:rPr>
              <a:t>tale in </a:t>
            </a:r>
            <a:r>
              <a:rPr dirty="0" sz="1450" spc="-15">
                <a:latin typeface="Times New Roman"/>
                <a:cs typeface="Times New Roman"/>
              </a:rPr>
              <a:t>Ticitus </a:t>
            </a:r>
            <a:r>
              <a:rPr dirty="0" sz="1450" spc="-5">
                <a:latin typeface="Times New Roman"/>
                <a:cs typeface="Times New Roman"/>
              </a:rPr>
              <a:t>of </a:t>
            </a:r>
            <a:r>
              <a:rPr dirty="0" sz="1450" spc="-10">
                <a:latin typeface="Times New Roman"/>
                <a:cs typeface="Times New Roman"/>
              </a:rPr>
              <a:t>how the veterans mutinied in the German wilderness; </a:t>
            </a:r>
            <a:r>
              <a:rPr dirty="0" sz="1450" spc="-5">
                <a:latin typeface="Times New Roman"/>
                <a:cs typeface="Times New Roman"/>
              </a:rPr>
              <a:t>of </a:t>
            </a:r>
            <a:r>
              <a:rPr dirty="0" sz="1450" spc="-10">
                <a:latin typeface="Times New Roman"/>
                <a:cs typeface="Times New Roman"/>
              </a:rPr>
              <a:t>how  they mobbed Germanicus, clamouing </a:t>
            </a:r>
            <a:r>
              <a:rPr dirty="0" sz="1450" spc="-5">
                <a:latin typeface="Times New Roman"/>
                <a:cs typeface="Times New Roman"/>
              </a:rPr>
              <a:t>go </a:t>
            </a:r>
            <a:r>
              <a:rPr dirty="0" sz="1450" spc="-10">
                <a:latin typeface="Times New Roman"/>
                <a:cs typeface="Times New Roman"/>
              </a:rPr>
              <a:t>home; and </a:t>
            </a:r>
            <a:r>
              <a:rPr dirty="0" sz="1450" spc="-5">
                <a:latin typeface="Times New Roman"/>
                <a:cs typeface="Times New Roman"/>
              </a:rPr>
              <a:t>of </a:t>
            </a:r>
            <a:r>
              <a:rPr dirty="0" sz="1450" spc="-30">
                <a:latin typeface="Times New Roman"/>
                <a:cs typeface="Times New Roman"/>
              </a:rPr>
              <a:t>how, </a:t>
            </a:r>
            <a:r>
              <a:rPr dirty="0" sz="1450" spc="-10">
                <a:latin typeface="Times New Roman"/>
                <a:cs typeface="Times New Roman"/>
              </a:rPr>
              <a:t>seizing their  </a:t>
            </a:r>
            <a:r>
              <a:rPr dirty="0" sz="1450" spc="-20">
                <a:latin typeface="Times New Roman"/>
                <a:cs typeface="Times New Roman"/>
              </a:rPr>
              <a:t>general’s</a:t>
            </a:r>
            <a:r>
              <a:rPr dirty="0" sz="1450" spc="320">
                <a:latin typeface="Times New Roman"/>
                <a:cs typeface="Times New Roman"/>
              </a:rPr>
              <a:t> </a:t>
            </a:r>
            <a:r>
              <a:rPr dirty="0" sz="1450" spc="-10">
                <a:latin typeface="Times New Roman"/>
                <a:cs typeface="Times New Roman"/>
              </a:rPr>
              <a:t>hand, these </a:t>
            </a:r>
            <a:r>
              <a:rPr dirty="0" sz="1450" spc="-5">
                <a:latin typeface="Times New Roman"/>
                <a:cs typeface="Times New Roman"/>
              </a:rPr>
              <a:t>old, </a:t>
            </a:r>
            <a:r>
              <a:rPr dirty="0" sz="1450" spc="-15">
                <a:latin typeface="Times New Roman"/>
                <a:cs typeface="Times New Roman"/>
              </a:rPr>
              <a:t>war-worn </a:t>
            </a:r>
            <a:r>
              <a:rPr dirty="0" sz="1450" spc="-10">
                <a:latin typeface="Times New Roman"/>
                <a:cs typeface="Times New Roman"/>
              </a:rPr>
              <a:t>exiles passed his finger along their  toothless gums. Sunt lacrymæ rerum: this was the most eloquent </a:t>
            </a:r>
            <a:r>
              <a:rPr dirty="0" sz="1450" spc="-5">
                <a:latin typeface="Times New Roman"/>
                <a:cs typeface="Times New Roman"/>
              </a:rPr>
              <a:t>of </a:t>
            </a:r>
            <a:r>
              <a:rPr dirty="0" sz="1450" spc="-10">
                <a:latin typeface="Times New Roman"/>
                <a:cs typeface="Times New Roman"/>
              </a:rPr>
              <a:t>the songs  </a:t>
            </a:r>
            <a:r>
              <a:rPr dirty="0" sz="1450" spc="-5">
                <a:latin typeface="Times New Roman"/>
                <a:cs typeface="Times New Roman"/>
              </a:rPr>
              <a:t>of </a:t>
            </a:r>
            <a:r>
              <a:rPr dirty="0" sz="1450" spc="-10">
                <a:latin typeface="Times New Roman"/>
                <a:cs typeface="Times New Roman"/>
              </a:rPr>
              <a:t>Simeon. And when </a:t>
            </a:r>
            <a:r>
              <a:rPr dirty="0" sz="1450" spc="-5">
                <a:latin typeface="Times New Roman"/>
                <a:cs typeface="Times New Roman"/>
              </a:rPr>
              <a:t>a </a:t>
            </a:r>
            <a:r>
              <a:rPr dirty="0" sz="1450" spc="-10">
                <a:latin typeface="Times New Roman"/>
                <a:cs typeface="Times New Roman"/>
              </a:rPr>
              <a:t>man has lived to </a:t>
            </a:r>
            <a:r>
              <a:rPr dirty="0" sz="1450" spc="-5">
                <a:latin typeface="Times New Roman"/>
                <a:cs typeface="Times New Roman"/>
              </a:rPr>
              <a:t>a </a:t>
            </a:r>
            <a:r>
              <a:rPr dirty="0" sz="1450" spc="-10">
                <a:latin typeface="Times New Roman"/>
                <a:cs typeface="Times New Roman"/>
              </a:rPr>
              <a:t>fair age, </a:t>
            </a:r>
            <a:r>
              <a:rPr dirty="0" sz="1450" spc="-5">
                <a:latin typeface="Times New Roman"/>
                <a:cs typeface="Times New Roman"/>
              </a:rPr>
              <a:t>he </a:t>
            </a:r>
            <a:r>
              <a:rPr dirty="0" sz="1450" spc="-10">
                <a:latin typeface="Times New Roman"/>
                <a:cs typeface="Times New Roman"/>
              </a:rPr>
              <a:t>bears his marks</a:t>
            </a:r>
            <a:r>
              <a:rPr dirty="0" sz="1450" spc="-85">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marL="12700" marR="10160">
              <a:lnSpc>
                <a:spcPts val="1730"/>
              </a:lnSpc>
              <a:spcBef>
                <a:spcPts val="155"/>
              </a:spcBef>
            </a:pPr>
            <a:r>
              <a:rPr dirty="0" sz="1450" spc="-5">
                <a:latin typeface="Times New Roman"/>
                <a:cs typeface="Times New Roman"/>
              </a:rPr>
              <a:t>by </a:t>
            </a:r>
            <a:r>
              <a:rPr dirty="0" sz="1450" spc="-10">
                <a:latin typeface="Times New Roman"/>
                <a:cs typeface="Times New Roman"/>
              </a:rPr>
              <a:t>simultaneous assault. </a:t>
            </a:r>
            <a:r>
              <a:rPr dirty="0" sz="1450" spc="-5">
                <a:latin typeface="Times New Roman"/>
                <a:cs typeface="Times New Roman"/>
              </a:rPr>
              <a:t>I </a:t>
            </a:r>
            <a:r>
              <a:rPr dirty="0" sz="1450" spc="-10">
                <a:latin typeface="Times New Roman"/>
                <a:cs typeface="Times New Roman"/>
              </a:rPr>
              <a:t>suppose the reader has some notion </a:t>
            </a:r>
            <a:r>
              <a:rPr dirty="0" sz="1450" spc="-5">
                <a:latin typeface="Times New Roman"/>
                <a:cs typeface="Times New Roman"/>
              </a:rPr>
              <a:t>of </a:t>
            </a:r>
            <a:r>
              <a:rPr dirty="0" sz="1450" spc="-10">
                <a:latin typeface="Times New Roman"/>
                <a:cs typeface="Times New Roman"/>
              </a:rPr>
              <a:t>an American  </a:t>
            </a:r>
            <a:r>
              <a:rPr dirty="0" sz="1450" spc="-15">
                <a:latin typeface="Times New Roman"/>
                <a:cs typeface="Times New Roman"/>
              </a:rPr>
              <a:t>railroad-car, </a:t>
            </a:r>
            <a:r>
              <a:rPr dirty="0" sz="1450" spc="-10">
                <a:latin typeface="Times New Roman"/>
                <a:cs typeface="Times New Roman"/>
              </a:rPr>
              <a:t>that </a:t>
            </a:r>
            <a:r>
              <a:rPr dirty="0" sz="1450" spc="-5">
                <a:latin typeface="Times New Roman"/>
                <a:cs typeface="Times New Roman"/>
              </a:rPr>
              <a:t>long, </a:t>
            </a:r>
            <a:r>
              <a:rPr dirty="0" sz="1450" spc="-10">
                <a:latin typeface="Times New Roman"/>
                <a:cs typeface="Times New Roman"/>
              </a:rPr>
              <a:t>narrow wooden </a:t>
            </a:r>
            <a:r>
              <a:rPr dirty="0" sz="1450" spc="-5">
                <a:latin typeface="Times New Roman"/>
                <a:cs typeface="Times New Roman"/>
              </a:rPr>
              <a:t>box,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flat-roofed </a:t>
            </a:r>
            <a:r>
              <a:rPr dirty="0" sz="1450" spc="-25">
                <a:latin typeface="Times New Roman"/>
                <a:cs typeface="Times New Roman"/>
              </a:rPr>
              <a:t>Noah’s </a:t>
            </a:r>
            <a:r>
              <a:rPr dirty="0" sz="1450" spc="-10">
                <a:latin typeface="Times New Roman"/>
                <a:cs typeface="Times New Roman"/>
              </a:rPr>
              <a:t>ark, with  </a:t>
            </a:r>
            <a:r>
              <a:rPr dirty="0" sz="1450" spc="-5">
                <a:latin typeface="Times New Roman"/>
                <a:cs typeface="Times New Roman"/>
              </a:rPr>
              <a:t>a </a:t>
            </a:r>
            <a:r>
              <a:rPr dirty="0" sz="1450" spc="-10">
                <a:latin typeface="Times New Roman"/>
                <a:cs typeface="Times New Roman"/>
              </a:rPr>
              <a:t>stove and </a:t>
            </a:r>
            <a:r>
              <a:rPr dirty="0" sz="1450" spc="-5">
                <a:latin typeface="Times New Roman"/>
                <a:cs typeface="Times New Roman"/>
              </a:rPr>
              <a:t>a </a:t>
            </a:r>
            <a:r>
              <a:rPr dirty="0" sz="1450" spc="-10">
                <a:latin typeface="Times New Roman"/>
                <a:cs typeface="Times New Roman"/>
              </a:rPr>
              <a:t>convenience, </a:t>
            </a:r>
            <a:r>
              <a:rPr dirty="0" sz="1450" spc="-5">
                <a:latin typeface="Times New Roman"/>
                <a:cs typeface="Times New Roman"/>
              </a:rPr>
              <a:t>one </a:t>
            </a:r>
            <a:r>
              <a:rPr dirty="0" sz="1450" spc="-10">
                <a:latin typeface="Times New Roman"/>
                <a:cs typeface="Times New Roman"/>
              </a:rPr>
              <a:t>at either end, </a:t>
            </a:r>
            <a:r>
              <a:rPr dirty="0" sz="1450" spc="-5">
                <a:latin typeface="Times New Roman"/>
                <a:cs typeface="Times New Roman"/>
              </a:rPr>
              <a:t>a </a:t>
            </a:r>
            <a:r>
              <a:rPr dirty="0" sz="1450" spc="-10">
                <a:latin typeface="Times New Roman"/>
                <a:cs typeface="Times New Roman"/>
              </a:rPr>
              <a:t>passage down the middle, and  transverse benches </a:t>
            </a:r>
            <a:r>
              <a:rPr dirty="0" sz="1450" spc="-5">
                <a:latin typeface="Times New Roman"/>
                <a:cs typeface="Times New Roman"/>
              </a:rPr>
              <a:t>upon </a:t>
            </a:r>
            <a:r>
              <a:rPr dirty="0" sz="1450" spc="-10">
                <a:latin typeface="Times New Roman"/>
                <a:cs typeface="Times New Roman"/>
              </a:rPr>
              <a:t>either hand. Those destined for emigrants </a:t>
            </a:r>
            <a:r>
              <a:rPr dirty="0" sz="1450" spc="-5">
                <a:latin typeface="Times New Roman"/>
                <a:cs typeface="Times New Roman"/>
              </a:rPr>
              <a:t>on </a:t>
            </a:r>
            <a:r>
              <a:rPr dirty="0" sz="1450" spc="-10">
                <a:latin typeface="Times New Roman"/>
                <a:cs typeface="Times New Roman"/>
              </a:rPr>
              <a:t>the  Union Pacific are only remarkable for their extreme plainness, nothing </a:t>
            </a:r>
            <a:r>
              <a:rPr dirty="0" sz="1450" spc="-5">
                <a:latin typeface="Times New Roman"/>
                <a:cs typeface="Times New Roman"/>
              </a:rPr>
              <a:t>but  </a:t>
            </a:r>
            <a:r>
              <a:rPr dirty="0" sz="1450" spc="-10">
                <a:latin typeface="Times New Roman"/>
                <a:cs typeface="Times New Roman"/>
              </a:rPr>
              <a:t>wood entering in any part into their constitution, and for the usual </a:t>
            </a:r>
            <a:r>
              <a:rPr dirty="0" sz="1450" spc="-15">
                <a:latin typeface="Times New Roman"/>
                <a:cs typeface="Times New Roman"/>
              </a:rPr>
              <a:t>inefficacy  </a:t>
            </a:r>
            <a:r>
              <a:rPr dirty="0" sz="1450" spc="-5">
                <a:latin typeface="Times New Roman"/>
                <a:cs typeface="Times New Roman"/>
              </a:rPr>
              <a:t>of </a:t>
            </a:r>
            <a:r>
              <a:rPr dirty="0" sz="1450" spc="-10">
                <a:latin typeface="Times New Roman"/>
                <a:cs typeface="Times New Roman"/>
              </a:rPr>
              <a:t>the lamps, which often went </a:t>
            </a:r>
            <a:r>
              <a:rPr dirty="0" sz="1450" spc="-5">
                <a:latin typeface="Times New Roman"/>
                <a:cs typeface="Times New Roman"/>
              </a:rPr>
              <a:t>out </a:t>
            </a:r>
            <a:r>
              <a:rPr dirty="0" sz="1450" spc="-10">
                <a:latin typeface="Times New Roman"/>
                <a:cs typeface="Times New Roman"/>
              </a:rPr>
              <a:t>and shed </a:t>
            </a:r>
            <a:r>
              <a:rPr dirty="0" sz="1450" spc="-5">
                <a:latin typeface="Times New Roman"/>
                <a:cs typeface="Times New Roman"/>
              </a:rPr>
              <a:t>but a </a:t>
            </a:r>
            <a:r>
              <a:rPr dirty="0" sz="1450" spc="-10">
                <a:latin typeface="Times New Roman"/>
                <a:cs typeface="Times New Roman"/>
              </a:rPr>
              <a:t>dying glimmer even while  they burned. The benches are too short for anything </a:t>
            </a:r>
            <a:r>
              <a:rPr dirty="0" sz="1450" spc="-5">
                <a:latin typeface="Times New Roman"/>
                <a:cs typeface="Times New Roman"/>
              </a:rPr>
              <a:t>but a young </a:t>
            </a:r>
            <a:r>
              <a:rPr dirty="0" sz="1450" spc="-10">
                <a:latin typeface="Times New Roman"/>
                <a:cs typeface="Times New Roman"/>
              </a:rPr>
              <a:t>child. Where  there is scarce elbow-room for two to sit, there will </a:t>
            </a:r>
            <a:r>
              <a:rPr dirty="0" sz="1450" spc="-5">
                <a:latin typeface="Times New Roman"/>
                <a:cs typeface="Times New Roman"/>
              </a:rPr>
              <a:t>not be </a:t>
            </a:r>
            <a:r>
              <a:rPr dirty="0" sz="1450" spc="-10">
                <a:latin typeface="Times New Roman"/>
                <a:cs typeface="Times New Roman"/>
              </a:rPr>
              <a:t>space enough for  </a:t>
            </a:r>
            <a:r>
              <a:rPr dirty="0" sz="1450" spc="-5">
                <a:latin typeface="Times New Roman"/>
                <a:cs typeface="Times New Roman"/>
              </a:rPr>
              <a:t>one </a:t>
            </a:r>
            <a:r>
              <a:rPr dirty="0" sz="1450" spc="-10">
                <a:latin typeface="Times New Roman"/>
                <a:cs typeface="Times New Roman"/>
              </a:rPr>
              <a:t>to lie. Hence the </a:t>
            </a:r>
            <a:r>
              <a:rPr dirty="0" sz="1450" spc="-20">
                <a:latin typeface="Times New Roman"/>
                <a:cs typeface="Times New Roman"/>
              </a:rPr>
              <a:t>company, </a:t>
            </a:r>
            <a:r>
              <a:rPr dirty="0" sz="1450" spc="-5">
                <a:latin typeface="Times New Roman"/>
                <a:cs typeface="Times New Roman"/>
              </a:rPr>
              <a:t>or </a:t>
            </a:r>
            <a:r>
              <a:rPr dirty="0" sz="1450" spc="-15">
                <a:latin typeface="Times New Roman"/>
                <a:cs typeface="Times New Roman"/>
              </a:rPr>
              <a:t>rather, </a:t>
            </a:r>
            <a:r>
              <a:rPr dirty="0" sz="1450" spc="-10">
                <a:latin typeface="Times New Roman"/>
                <a:cs typeface="Times New Roman"/>
              </a:rPr>
              <a:t>as it appears from certain bills about  the </a:t>
            </a:r>
            <a:r>
              <a:rPr dirty="0" sz="1450" spc="-15">
                <a:latin typeface="Times New Roman"/>
                <a:cs typeface="Times New Roman"/>
              </a:rPr>
              <a:t>Transfer </a:t>
            </a:r>
            <a:r>
              <a:rPr dirty="0" sz="1450" spc="-10">
                <a:latin typeface="Times New Roman"/>
                <a:cs typeface="Times New Roman"/>
              </a:rPr>
              <a:t>Station, the </a:t>
            </a:r>
            <a:r>
              <a:rPr dirty="0" sz="1450" spc="-20">
                <a:latin typeface="Times New Roman"/>
                <a:cs typeface="Times New Roman"/>
              </a:rPr>
              <a:t>company’s </a:t>
            </a:r>
            <a:r>
              <a:rPr dirty="0" sz="1450" spc="-10">
                <a:latin typeface="Times New Roman"/>
                <a:cs typeface="Times New Roman"/>
              </a:rPr>
              <a:t>servants, have conceived </a:t>
            </a:r>
            <a:r>
              <a:rPr dirty="0" sz="1450" spc="-5">
                <a:latin typeface="Times New Roman"/>
                <a:cs typeface="Times New Roman"/>
              </a:rPr>
              <a:t>a </a:t>
            </a:r>
            <a:r>
              <a:rPr dirty="0" sz="1450" spc="-10">
                <a:latin typeface="Times New Roman"/>
                <a:cs typeface="Times New Roman"/>
              </a:rPr>
              <a:t>plan for the  better accommodation </a:t>
            </a:r>
            <a:r>
              <a:rPr dirty="0" sz="1450" spc="-5">
                <a:latin typeface="Times New Roman"/>
                <a:cs typeface="Times New Roman"/>
              </a:rPr>
              <a:t>of </a:t>
            </a:r>
            <a:r>
              <a:rPr dirty="0" sz="1450" spc="-10">
                <a:latin typeface="Times New Roman"/>
                <a:cs typeface="Times New Roman"/>
              </a:rPr>
              <a:t>travellers. They prevail </a:t>
            </a:r>
            <a:r>
              <a:rPr dirty="0" sz="1450" spc="-5">
                <a:latin typeface="Times New Roman"/>
                <a:cs typeface="Times New Roman"/>
              </a:rPr>
              <a:t>on </a:t>
            </a:r>
            <a:r>
              <a:rPr dirty="0" sz="1450" spc="-10">
                <a:latin typeface="Times New Roman"/>
                <a:cs typeface="Times New Roman"/>
              </a:rPr>
              <a:t>every two to chum  </a:t>
            </a:r>
            <a:r>
              <a:rPr dirty="0" sz="1450" spc="-20">
                <a:latin typeface="Times New Roman"/>
                <a:cs typeface="Times New Roman"/>
              </a:rPr>
              <a:t>together. </a:t>
            </a:r>
            <a:r>
              <a:rPr dirty="0" sz="1450" spc="-60">
                <a:latin typeface="Times New Roman"/>
                <a:cs typeface="Times New Roman"/>
              </a:rPr>
              <a:t>To </a:t>
            </a:r>
            <a:r>
              <a:rPr dirty="0" sz="1450" spc="-10">
                <a:latin typeface="Times New Roman"/>
                <a:cs typeface="Times New Roman"/>
              </a:rPr>
              <a:t>each </a:t>
            </a:r>
            <a:r>
              <a:rPr dirty="0" sz="1450" spc="-5">
                <a:latin typeface="Times New Roman"/>
                <a:cs typeface="Times New Roman"/>
              </a:rPr>
              <a:t>of </a:t>
            </a:r>
            <a:r>
              <a:rPr dirty="0" sz="1450" spc="-10">
                <a:latin typeface="Times New Roman"/>
                <a:cs typeface="Times New Roman"/>
              </a:rPr>
              <a:t>the chums they sell </a:t>
            </a:r>
            <a:r>
              <a:rPr dirty="0" sz="1450" spc="-5">
                <a:latin typeface="Times New Roman"/>
                <a:cs typeface="Times New Roman"/>
              </a:rPr>
              <a:t>a </a:t>
            </a:r>
            <a:r>
              <a:rPr dirty="0" sz="1450" spc="-10">
                <a:latin typeface="Times New Roman"/>
                <a:cs typeface="Times New Roman"/>
              </a:rPr>
              <a:t>board and three square cushions  </a:t>
            </a:r>
            <a:r>
              <a:rPr dirty="0" sz="1450" spc="-15">
                <a:latin typeface="Times New Roman"/>
                <a:cs typeface="Times New Roman"/>
              </a:rPr>
              <a:t>stuffed </a:t>
            </a:r>
            <a:r>
              <a:rPr dirty="0" sz="1450" spc="-10">
                <a:latin typeface="Times New Roman"/>
                <a:cs typeface="Times New Roman"/>
              </a:rPr>
              <a:t>with </a:t>
            </a:r>
            <a:r>
              <a:rPr dirty="0" sz="1450" spc="-25">
                <a:latin typeface="Times New Roman"/>
                <a:cs typeface="Times New Roman"/>
              </a:rPr>
              <a:t>straw, </a:t>
            </a:r>
            <a:r>
              <a:rPr dirty="0" sz="1450" spc="-10">
                <a:latin typeface="Times New Roman"/>
                <a:cs typeface="Times New Roman"/>
              </a:rPr>
              <a:t>and covered with thin cotton. The benches can </a:t>
            </a:r>
            <a:r>
              <a:rPr dirty="0" sz="1450" spc="-5">
                <a:latin typeface="Times New Roman"/>
                <a:cs typeface="Times New Roman"/>
              </a:rPr>
              <a:t>be </a:t>
            </a:r>
            <a:r>
              <a:rPr dirty="0" sz="1450" spc="-10">
                <a:latin typeface="Times New Roman"/>
                <a:cs typeface="Times New Roman"/>
              </a:rPr>
              <a:t>made to  face each other in pairs, for the backs are reversible. On the approach </a:t>
            </a:r>
            <a:r>
              <a:rPr dirty="0" sz="1450" spc="-5">
                <a:latin typeface="Times New Roman"/>
                <a:cs typeface="Times New Roman"/>
              </a:rPr>
              <a:t>of night  </a:t>
            </a:r>
            <a:r>
              <a:rPr dirty="0" sz="1450" spc="-10">
                <a:latin typeface="Times New Roman"/>
                <a:cs typeface="Times New Roman"/>
              </a:rPr>
              <a:t>the boards are laid from bench to bench, making </a:t>
            </a:r>
            <a:r>
              <a:rPr dirty="0" sz="1450" spc="-5">
                <a:latin typeface="Times New Roman"/>
                <a:cs typeface="Times New Roman"/>
              </a:rPr>
              <a:t>a </a:t>
            </a:r>
            <a:r>
              <a:rPr dirty="0" sz="1450" spc="-10">
                <a:latin typeface="Times New Roman"/>
                <a:cs typeface="Times New Roman"/>
              </a:rPr>
              <a:t>couch wide enough for two,  and long enough for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middle height; and the chums lie down side  </a:t>
            </a:r>
            <a:r>
              <a:rPr dirty="0" sz="1450" spc="-5">
                <a:latin typeface="Times New Roman"/>
                <a:cs typeface="Times New Roman"/>
              </a:rPr>
              <a:t>by </a:t>
            </a:r>
            <a:r>
              <a:rPr dirty="0" sz="1450" spc="-10">
                <a:latin typeface="Times New Roman"/>
                <a:cs typeface="Times New Roman"/>
              </a:rPr>
              <a:t>side </a:t>
            </a:r>
            <a:r>
              <a:rPr dirty="0" sz="1450" spc="-5">
                <a:latin typeface="Times New Roman"/>
                <a:cs typeface="Times New Roman"/>
              </a:rPr>
              <a:t>upon </a:t>
            </a:r>
            <a:r>
              <a:rPr dirty="0" sz="1450" spc="-10">
                <a:latin typeface="Times New Roman"/>
                <a:cs typeface="Times New Roman"/>
              </a:rPr>
              <a:t>the cushions with the head to the conductor’s van and the feet to  the engine. When the train is full, </a:t>
            </a:r>
            <a:r>
              <a:rPr dirty="0" sz="1450" spc="-5">
                <a:latin typeface="Times New Roman"/>
                <a:cs typeface="Times New Roman"/>
              </a:rPr>
              <a:t>of </a:t>
            </a:r>
            <a:r>
              <a:rPr dirty="0" sz="1450" spc="-10">
                <a:latin typeface="Times New Roman"/>
                <a:cs typeface="Times New Roman"/>
              </a:rPr>
              <a:t>course this plan is impossible, for there  must </a:t>
            </a:r>
            <a:r>
              <a:rPr dirty="0" sz="1450" spc="-5">
                <a:latin typeface="Times New Roman"/>
                <a:cs typeface="Times New Roman"/>
              </a:rPr>
              <a:t>not be </a:t>
            </a:r>
            <a:r>
              <a:rPr dirty="0" sz="1450" spc="-10">
                <a:latin typeface="Times New Roman"/>
                <a:cs typeface="Times New Roman"/>
              </a:rPr>
              <a:t>more than </a:t>
            </a:r>
            <a:r>
              <a:rPr dirty="0" sz="1450" spc="-5">
                <a:latin typeface="Times New Roman"/>
                <a:cs typeface="Times New Roman"/>
              </a:rPr>
              <a:t>one </a:t>
            </a:r>
            <a:r>
              <a:rPr dirty="0" sz="1450" spc="-10">
                <a:latin typeface="Times New Roman"/>
                <a:cs typeface="Times New Roman"/>
              </a:rPr>
              <a:t>to every bench, neither can it </a:t>
            </a:r>
            <a:r>
              <a:rPr dirty="0" sz="1450" spc="-5">
                <a:latin typeface="Times New Roman"/>
                <a:cs typeface="Times New Roman"/>
              </a:rPr>
              <a:t>be </a:t>
            </a:r>
            <a:r>
              <a:rPr dirty="0" sz="1450" spc="-10">
                <a:latin typeface="Times New Roman"/>
                <a:cs typeface="Times New Roman"/>
              </a:rPr>
              <a:t>carried </a:t>
            </a:r>
            <a:r>
              <a:rPr dirty="0" sz="1450" spc="-5">
                <a:latin typeface="Times New Roman"/>
                <a:cs typeface="Times New Roman"/>
              </a:rPr>
              <a:t>out </a:t>
            </a:r>
            <a:r>
              <a:rPr dirty="0" sz="1450" spc="-10">
                <a:latin typeface="Times New Roman"/>
                <a:cs typeface="Times New Roman"/>
              </a:rPr>
              <a:t>unless  the chums agree. It was to bring about this last condition that </a:t>
            </a:r>
            <a:r>
              <a:rPr dirty="0" sz="1450" spc="-5">
                <a:latin typeface="Times New Roman"/>
                <a:cs typeface="Times New Roman"/>
              </a:rPr>
              <a:t>our </a:t>
            </a:r>
            <a:r>
              <a:rPr dirty="0" sz="1450" spc="-10">
                <a:latin typeface="Times New Roman"/>
                <a:cs typeface="Times New Roman"/>
              </a:rPr>
              <a:t>white-haired  </a:t>
            </a:r>
            <a:r>
              <a:rPr dirty="0" sz="1450" spc="-15">
                <a:latin typeface="Times New Roman"/>
                <a:cs typeface="Times New Roman"/>
              </a:rPr>
              <a:t>official </a:t>
            </a:r>
            <a:r>
              <a:rPr dirty="0" sz="1450" spc="-10">
                <a:latin typeface="Times New Roman"/>
                <a:cs typeface="Times New Roman"/>
              </a:rPr>
              <a:t>now bestirred himself. He made </a:t>
            </a:r>
            <a:r>
              <a:rPr dirty="0" sz="1450" spc="-5">
                <a:latin typeface="Times New Roman"/>
                <a:cs typeface="Times New Roman"/>
              </a:rPr>
              <a:t>a </a:t>
            </a:r>
            <a:r>
              <a:rPr dirty="0" sz="1450" spc="-10">
                <a:latin typeface="Times New Roman"/>
                <a:cs typeface="Times New Roman"/>
              </a:rPr>
              <a:t>most active master </a:t>
            </a:r>
            <a:r>
              <a:rPr dirty="0" sz="1450" spc="-5">
                <a:latin typeface="Times New Roman"/>
                <a:cs typeface="Times New Roman"/>
              </a:rPr>
              <a:t>of </a:t>
            </a:r>
            <a:r>
              <a:rPr dirty="0" sz="1450" spc="-10">
                <a:latin typeface="Times New Roman"/>
                <a:cs typeface="Times New Roman"/>
              </a:rPr>
              <a:t>ceremonies,  introducing likely couples, and even guaranteeing the amiability and honesty  </a:t>
            </a:r>
            <a:r>
              <a:rPr dirty="0" sz="1450" spc="-5">
                <a:latin typeface="Times New Roman"/>
                <a:cs typeface="Times New Roman"/>
              </a:rPr>
              <a:t>of </a:t>
            </a:r>
            <a:r>
              <a:rPr dirty="0" sz="1450" spc="-10">
                <a:latin typeface="Times New Roman"/>
                <a:cs typeface="Times New Roman"/>
              </a:rPr>
              <a:t>each. The greater the number </a:t>
            </a:r>
            <a:r>
              <a:rPr dirty="0" sz="1450" spc="-5">
                <a:latin typeface="Times New Roman"/>
                <a:cs typeface="Times New Roman"/>
              </a:rPr>
              <a:t>of </a:t>
            </a:r>
            <a:r>
              <a:rPr dirty="0" sz="1450" spc="-10">
                <a:latin typeface="Times New Roman"/>
                <a:cs typeface="Times New Roman"/>
              </a:rPr>
              <a:t>happy couples the better for his pocket, for  it was </a:t>
            </a:r>
            <a:r>
              <a:rPr dirty="0" sz="1450" spc="-5">
                <a:latin typeface="Times New Roman"/>
                <a:cs typeface="Times New Roman"/>
              </a:rPr>
              <a:t>he </a:t>
            </a:r>
            <a:r>
              <a:rPr dirty="0" sz="1450" spc="-10">
                <a:latin typeface="Times New Roman"/>
                <a:cs typeface="Times New Roman"/>
              </a:rPr>
              <a:t>who sold the raw material </a:t>
            </a:r>
            <a:r>
              <a:rPr dirty="0" sz="1450" spc="-5">
                <a:latin typeface="Times New Roman"/>
                <a:cs typeface="Times New Roman"/>
              </a:rPr>
              <a:t>of </a:t>
            </a:r>
            <a:r>
              <a:rPr dirty="0" sz="1450" spc="-10">
                <a:latin typeface="Times New Roman"/>
                <a:cs typeface="Times New Roman"/>
              </a:rPr>
              <a:t>the beds. His price for </a:t>
            </a:r>
            <a:r>
              <a:rPr dirty="0" sz="1450" spc="-5">
                <a:latin typeface="Times New Roman"/>
                <a:cs typeface="Times New Roman"/>
              </a:rPr>
              <a:t>one </a:t>
            </a:r>
            <a:r>
              <a:rPr dirty="0" sz="1450" spc="-10">
                <a:latin typeface="Times New Roman"/>
                <a:cs typeface="Times New Roman"/>
              </a:rPr>
              <a:t>board and  three straw cushions began with two dollars and </a:t>
            </a:r>
            <a:r>
              <a:rPr dirty="0" sz="1450" spc="-5">
                <a:latin typeface="Times New Roman"/>
                <a:cs typeface="Times New Roman"/>
              </a:rPr>
              <a:t>a </a:t>
            </a:r>
            <a:r>
              <a:rPr dirty="0" sz="1450" spc="-10">
                <a:latin typeface="Times New Roman"/>
                <a:cs typeface="Times New Roman"/>
              </a:rPr>
              <a:t>half; </a:t>
            </a:r>
            <a:r>
              <a:rPr dirty="0" sz="1450" spc="-5">
                <a:latin typeface="Times New Roman"/>
                <a:cs typeface="Times New Roman"/>
              </a:rPr>
              <a:t>but </a:t>
            </a:r>
            <a:r>
              <a:rPr dirty="0" sz="1450" spc="-10">
                <a:latin typeface="Times New Roman"/>
                <a:cs typeface="Times New Roman"/>
              </a:rPr>
              <a:t>before the train  left, and, </a:t>
            </a:r>
            <a:r>
              <a:rPr dirty="0" sz="1450" spc="-5">
                <a:latin typeface="Times New Roman"/>
                <a:cs typeface="Times New Roman"/>
              </a:rPr>
              <a:t>I </a:t>
            </a:r>
            <a:r>
              <a:rPr dirty="0" sz="1450" spc="-10">
                <a:latin typeface="Times New Roman"/>
                <a:cs typeface="Times New Roman"/>
              </a:rPr>
              <a:t>am sorry to </a:t>
            </a:r>
            <a:r>
              <a:rPr dirty="0" sz="1450" spc="-30">
                <a:latin typeface="Times New Roman"/>
                <a:cs typeface="Times New Roman"/>
              </a:rPr>
              <a:t>say, </a:t>
            </a:r>
            <a:r>
              <a:rPr dirty="0" sz="1450" spc="-10">
                <a:latin typeface="Times New Roman"/>
                <a:cs typeface="Times New Roman"/>
              </a:rPr>
              <a:t>long after </a:t>
            </a:r>
            <a:r>
              <a:rPr dirty="0" sz="1450" spc="-5">
                <a:latin typeface="Times New Roman"/>
                <a:cs typeface="Times New Roman"/>
              </a:rPr>
              <a:t>I </a:t>
            </a:r>
            <a:r>
              <a:rPr dirty="0" sz="1450" spc="-10">
                <a:latin typeface="Times New Roman"/>
                <a:cs typeface="Times New Roman"/>
              </a:rPr>
              <a:t>had purchased mine, it had fallen to  </a:t>
            </a:r>
            <a:r>
              <a:rPr dirty="0" sz="1450" spc="-5">
                <a:latin typeface="Times New Roman"/>
                <a:cs typeface="Times New Roman"/>
              </a:rPr>
              <a:t>one </a:t>
            </a:r>
            <a:r>
              <a:rPr dirty="0" sz="1450" spc="-10">
                <a:latin typeface="Times New Roman"/>
                <a:cs typeface="Times New Roman"/>
              </a:rPr>
              <a:t>dollar and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half.</a:t>
            </a:r>
            <a:endParaRPr sz="1450">
              <a:latin typeface="Times New Roman"/>
              <a:cs typeface="Times New Roman"/>
            </a:endParaRPr>
          </a:p>
          <a:p>
            <a:pPr algn="just" marL="12700" marR="5080">
              <a:lnSpc>
                <a:spcPts val="1730"/>
              </a:lnSpc>
              <a:spcBef>
                <a:spcPts val="530"/>
              </a:spcBef>
            </a:pPr>
            <a:r>
              <a:rPr dirty="0" sz="1450" spc="-10">
                <a:latin typeface="Times New Roman"/>
                <a:cs typeface="Times New Roman"/>
              </a:rPr>
              <a:t>The match-maker had </a:t>
            </a:r>
            <a:r>
              <a:rPr dirty="0" sz="1450" spc="-5">
                <a:latin typeface="Times New Roman"/>
                <a:cs typeface="Times New Roman"/>
              </a:rPr>
              <a:t>a </a:t>
            </a:r>
            <a:r>
              <a:rPr dirty="0" sz="1450" spc="-10">
                <a:latin typeface="Times New Roman"/>
                <a:cs typeface="Times New Roman"/>
              </a:rPr>
              <a:t>difficulty with me; perhaps, like some ladies, </a:t>
            </a:r>
            <a:r>
              <a:rPr dirty="0" sz="1450" spc="-5">
                <a:latin typeface="Times New Roman"/>
                <a:cs typeface="Times New Roman"/>
              </a:rPr>
              <a:t>I  </a:t>
            </a:r>
            <a:r>
              <a:rPr dirty="0" sz="1450" spc="-10">
                <a:latin typeface="Times New Roman"/>
                <a:cs typeface="Times New Roman"/>
              </a:rPr>
              <a:t>showed myself too eager for union at any price; </a:t>
            </a:r>
            <a:r>
              <a:rPr dirty="0" sz="1450" spc="-5">
                <a:latin typeface="Times New Roman"/>
                <a:cs typeface="Times New Roman"/>
              </a:rPr>
              <a:t>but </a:t>
            </a:r>
            <a:r>
              <a:rPr dirty="0" sz="1450" spc="-10">
                <a:latin typeface="Times New Roman"/>
                <a:cs typeface="Times New Roman"/>
              </a:rPr>
              <a:t>certainly the first who was  picked </a:t>
            </a:r>
            <a:r>
              <a:rPr dirty="0" sz="1450" spc="-5">
                <a:latin typeface="Times New Roman"/>
                <a:cs typeface="Times New Roman"/>
              </a:rPr>
              <a:t>out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my </a:t>
            </a:r>
            <a:r>
              <a:rPr dirty="0" sz="1450" spc="-20">
                <a:latin typeface="Times New Roman"/>
                <a:cs typeface="Times New Roman"/>
              </a:rPr>
              <a:t>bedfellow, </a:t>
            </a:r>
            <a:r>
              <a:rPr dirty="0" sz="1450" spc="-10">
                <a:latin typeface="Times New Roman"/>
                <a:cs typeface="Times New Roman"/>
              </a:rPr>
              <a:t>declined the </a:t>
            </a:r>
            <a:r>
              <a:rPr dirty="0" sz="1450" spc="-5">
                <a:latin typeface="Times New Roman"/>
                <a:cs typeface="Times New Roman"/>
              </a:rPr>
              <a:t>honour </a:t>
            </a:r>
            <a:r>
              <a:rPr dirty="0" sz="1450" spc="-10">
                <a:latin typeface="Times New Roman"/>
                <a:cs typeface="Times New Roman"/>
              </a:rPr>
              <a:t>without thanks. He was an  </a:t>
            </a:r>
            <a:r>
              <a:rPr dirty="0" sz="1450" spc="-5">
                <a:latin typeface="Times New Roman"/>
                <a:cs typeface="Times New Roman"/>
              </a:rPr>
              <a:t>old, </a:t>
            </a:r>
            <a:r>
              <a:rPr dirty="0" sz="1450" spc="-25">
                <a:latin typeface="Times New Roman"/>
                <a:cs typeface="Times New Roman"/>
              </a:rPr>
              <a:t>heavy, </a:t>
            </a:r>
            <a:r>
              <a:rPr dirty="0" sz="1450" spc="-10">
                <a:latin typeface="Times New Roman"/>
                <a:cs typeface="Times New Roman"/>
              </a:rPr>
              <a:t>slow-spoken man, </a:t>
            </a:r>
            <a:r>
              <a:rPr dirty="0" sz="1450" spc="-5">
                <a:latin typeface="Times New Roman"/>
                <a:cs typeface="Times New Roman"/>
              </a:rPr>
              <a:t>I </a:t>
            </a:r>
            <a:r>
              <a:rPr dirty="0" sz="1450" spc="-10">
                <a:latin typeface="Times New Roman"/>
                <a:cs typeface="Times New Roman"/>
              </a:rPr>
              <a:t>think from </a:t>
            </a:r>
            <a:r>
              <a:rPr dirty="0" sz="1450" spc="-25">
                <a:latin typeface="Times New Roman"/>
                <a:cs typeface="Times New Roman"/>
              </a:rPr>
              <a:t>Yankeeland, </a:t>
            </a:r>
            <a:r>
              <a:rPr dirty="0" sz="1450" spc="-10">
                <a:latin typeface="Times New Roman"/>
                <a:cs typeface="Times New Roman"/>
              </a:rPr>
              <a:t>looked me all over  with great </a:t>
            </a:r>
            <a:r>
              <a:rPr dirty="0" sz="1450" spc="-20">
                <a:latin typeface="Times New Roman"/>
                <a:cs typeface="Times New Roman"/>
              </a:rPr>
              <a:t>timidity, </a:t>
            </a:r>
            <a:r>
              <a:rPr dirty="0" sz="1450" spc="-10">
                <a:latin typeface="Times New Roman"/>
                <a:cs typeface="Times New Roman"/>
              </a:rPr>
              <a:t>and then began to excuse himself in broken phrases. He  didn’t know the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he </a:t>
            </a:r>
            <a:r>
              <a:rPr dirty="0" sz="1450" spc="-10">
                <a:latin typeface="Times New Roman"/>
                <a:cs typeface="Times New Roman"/>
              </a:rPr>
              <a:t>said. The </a:t>
            </a:r>
            <a:r>
              <a:rPr dirty="0" sz="1450" spc="-5">
                <a:latin typeface="Times New Roman"/>
                <a:cs typeface="Times New Roman"/>
              </a:rPr>
              <a:t>young </a:t>
            </a:r>
            <a:r>
              <a:rPr dirty="0" sz="1450" spc="-10">
                <a:latin typeface="Times New Roman"/>
                <a:cs typeface="Times New Roman"/>
              </a:rPr>
              <a:t>man might </a:t>
            </a:r>
            <a:r>
              <a:rPr dirty="0" sz="1450" spc="-5">
                <a:latin typeface="Times New Roman"/>
                <a:cs typeface="Times New Roman"/>
              </a:rPr>
              <a:t>be </a:t>
            </a:r>
            <a:r>
              <a:rPr dirty="0" sz="1450" spc="-10">
                <a:latin typeface="Times New Roman"/>
                <a:cs typeface="Times New Roman"/>
              </a:rPr>
              <a:t>very honest, </a:t>
            </a:r>
            <a:r>
              <a:rPr dirty="0" sz="1450" spc="-5">
                <a:latin typeface="Times New Roman"/>
                <a:cs typeface="Times New Roman"/>
              </a:rPr>
              <a:t>but  </a:t>
            </a:r>
            <a:r>
              <a:rPr dirty="0" sz="1450" spc="-10">
                <a:latin typeface="Times New Roman"/>
                <a:cs typeface="Times New Roman"/>
              </a:rPr>
              <a:t>how was </a:t>
            </a:r>
            <a:r>
              <a:rPr dirty="0" sz="1450" spc="-5">
                <a:latin typeface="Times New Roman"/>
                <a:cs typeface="Times New Roman"/>
              </a:rPr>
              <a:t>he </a:t>
            </a:r>
            <a:r>
              <a:rPr dirty="0" sz="1450" spc="-10">
                <a:latin typeface="Times New Roman"/>
                <a:cs typeface="Times New Roman"/>
              </a:rPr>
              <a:t>to know that? There was another </a:t>
            </a:r>
            <a:r>
              <a:rPr dirty="0" sz="1450" spc="-5">
                <a:latin typeface="Times New Roman"/>
                <a:cs typeface="Times New Roman"/>
              </a:rPr>
              <a:t>young </a:t>
            </a:r>
            <a:r>
              <a:rPr dirty="0" sz="1450" spc="-10">
                <a:latin typeface="Times New Roman"/>
                <a:cs typeface="Times New Roman"/>
              </a:rPr>
              <a:t>man whom </a:t>
            </a:r>
            <a:r>
              <a:rPr dirty="0" sz="1450" spc="-5">
                <a:latin typeface="Times New Roman"/>
                <a:cs typeface="Times New Roman"/>
              </a:rPr>
              <a:t>he </a:t>
            </a:r>
            <a:r>
              <a:rPr dirty="0" sz="1450" spc="-10">
                <a:latin typeface="Times New Roman"/>
                <a:cs typeface="Times New Roman"/>
              </a:rPr>
              <a:t>had met  already in the train; </a:t>
            </a:r>
            <a:r>
              <a:rPr dirty="0" sz="1450" spc="-5">
                <a:latin typeface="Times New Roman"/>
                <a:cs typeface="Times New Roman"/>
              </a:rPr>
              <a:t>he </a:t>
            </a:r>
            <a:r>
              <a:rPr dirty="0" sz="1450" spc="-10">
                <a:latin typeface="Times New Roman"/>
                <a:cs typeface="Times New Roman"/>
              </a:rPr>
              <a:t>guessed </a:t>
            </a:r>
            <a:r>
              <a:rPr dirty="0" sz="1450" spc="-5">
                <a:latin typeface="Times New Roman"/>
                <a:cs typeface="Times New Roman"/>
              </a:rPr>
              <a:t>he </a:t>
            </a:r>
            <a:r>
              <a:rPr dirty="0" sz="1450" spc="-10">
                <a:latin typeface="Times New Roman"/>
                <a:cs typeface="Times New Roman"/>
              </a:rPr>
              <a:t>was honest, and would prefer to chum with  him </a:t>
            </a:r>
            <a:r>
              <a:rPr dirty="0" sz="1450" spc="-5">
                <a:latin typeface="Times New Roman"/>
                <a:cs typeface="Times New Roman"/>
              </a:rPr>
              <a:t>upon </a:t>
            </a:r>
            <a:r>
              <a:rPr dirty="0" sz="1450" spc="-10">
                <a:latin typeface="Times New Roman"/>
                <a:cs typeface="Times New Roman"/>
              </a:rPr>
              <a:t>the whole. All this without any sort </a:t>
            </a:r>
            <a:r>
              <a:rPr dirty="0" sz="1450" spc="-5">
                <a:latin typeface="Times New Roman"/>
                <a:cs typeface="Times New Roman"/>
              </a:rPr>
              <a:t>of </a:t>
            </a:r>
            <a:r>
              <a:rPr dirty="0" sz="1450" spc="-10">
                <a:latin typeface="Times New Roman"/>
                <a:cs typeface="Times New Roman"/>
              </a:rPr>
              <a:t>excuse, as though </a:t>
            </a:r>
            <a:r>
              <a:rPr dirty="0" sz="1450" spc="-5">
                <a:latin typeface="Times New Roman"/>
                <a:cs typeface="Times New Roman"/>
              </a:rPr>
              <a:t>I </a:t>
            </a:r>
            <a:r>
              <a:rPr dirty="0" sz="1450" spc="-10">
                <a:latin typeface="Times New Roman"/>
                <a:cs typeface="Times New Roman"/>
              </a:rPr>
              <a:t>had been  inanimate </a:t>
            </a:r>
            <a:r>
              <a:rPr dirty="0" sz="1450" spc="-5">
                <a:latin typeface="Times New Roman"/>
                <a:cs typeface="Times New Roman"/>
              </a:rPr>
              <a:t>or </a:t>
            </a:r>
            <a:r>
              <a:rPr dirty="0" sz="1450" spc="-10">
                <a:latin typeface="Times New Roman"/>
                <a:cs typeface="Times New Roman"/>
              </a:rPr>
              <a:t>absent. </a:t>
            </a:r>
            <a:r>
              <a:rPr dirty="0" sz="1450" spc="-5">
                <a:latin typeface="Times New Roman"/>
                <a:cs typeface="Times New Roman"/>
              </a:rPr>
              <a:t>I </a:t>
            </a:r>
            <a:r>
              <a:rPr dirty="0" sz="1450" spc="-10">
                <a:latin typeface="Times New Roman"/>
                <a:cs typeface="Times New Roman"/>
              </a:rPr>
              <a:t>began to tremble lest every </a:t>
            </a:r>
            <a:r>
              <a:rPr dirty="0" sz="1450" spc="-5">
                <a:latin typeface="Times New Roman"/>
                <a:cs typeface="Times New Roman"/>
              </a:rPr>
              <a:t>one </a:t>
            </a:r>
            <a:r>
              <a:rPr dirty="0" sz="1450" spc="-10">
                <a:latin typeface="Times New Roman"/>
                <a:cs typeface="Times New Roman"/>
              </a:rPr>
              <a:t>should refuse my  </a:t>
            </a:r>
            <a:r>
              <a:rPr dirty="0" sz="1450" spc="-20">
                <a:latin typeface="Times New Roman"/>
                <a:cs typeface="Times New Roman"/>
              </a:rPr>
              <a:t>company, </a:t>
            </a:r>
            <a:r>
              <a:rPr dirty="0" sz="1450" spc="-10">
                <a:latin typeface="Times New Roman"/>
                <a:cs typeface="Times New Roman"/>
              </a:rPr>
              <a:t>and </a:t>
            </a:r>
            <a:r>
              <a:rPr dirty="0" sz="1450" spc="-5">
                <a:latin typeface="Times New Roman"/>
                <a:cs typeface="Times New Roman"/>
              </a:rPr>
              <a:t>I be </a:t>
            </a:r>
            <a:r>
              <a:rPr dirty="0" sz="1450" spc="-10">
                <a:latin typeface="Times New Roman"/>
                <a:cs typeface="Times New Roman"/>
              </a:rPr>
              <a:t>left rejected. But the next in turn was </a:t>
            </a:r>
            <a:r>
              <a:rPr dirty="0" sz="1450" spc="-5">
                <a:latin typeface="Times New Roman"/>
                <a:cs typeface="Times New Roman"/>
              </a:rPr>
              <a:t>a </a:t>
            </a:r>
            <a:r>
              <a:rPr dirty="0" sz="1450" spc="-10">
                <a:latin typeface="Times New Roman"/>
                <a:cs typeface="Times New Roman"/>
              </a:rPr>
              <a:t>tall, strapping, </a:t>
            </a:r>
            <a:r>
              <a:rPr dirty="0" sz="1450" spc="-5">
                <a:latin typeface="Times New Roman"/>
                <a:cs typeface="Times New Roman"/>
              </a:rPr>
              <a:t>long-  </a:t>
            </a:r>
            <a:r>
              <a:rPr dirty="0" sz="1450" spc="-10">
                <a:latin typeface="Times New Roman"/>
                <a:cs typeface="Times New Roman"/>
              </a:rPr>
              <a:t>limbed, small-headed, curly-haired Pennsylvania Dutchman, with </a:t>
            </a:r>
            <a:r>
              <a:rPr dirty="0" sz="1450" spc="-5">
                <a:latin typeface="Times New Roman"/>
                <a:cs typeface="Times New Roman"/>
              </a:rPr>
              <a:t>a </a:t>
            </a:r>
            <a:r>
              <a:rPr dirty="0" sz="1450" spc="-10">
                <a:latin typeface="Times New Roman"/>
                <a:cs typeface="Times New Roman"/>
              </a:rPr>
              <a:t>soldierly  smartness in his </a:t>
            </a:r>
            <a:r>
              <a:rPr dirty="0" sz="1450" spc="-20">
                <a:latin typeface="Times New Roman"/>
                <a:cs typeface="Times New Roman"/>
              </a:rPr>
              <a:t>manner.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exact, </a:t>
            </a:r>
            <a:r>
              <a:rPr dirty="0" sz="1450" spc="-5">
                <a:latin typeface="Times New Roman"/>
                <a:cs typeface="Times New Roman"/>
              </a:rPr>
              <a:t>he </a:t>
            </a:r>
            <a:r>
              <a:rPr dirty="0" sz="1450" spc="-10">
                <a:latin typeface="Times New Roman"/>
                <a:cs typeface="Times New Roman"/>
              </a:rPr>
              <a:t>had acquired it in the </a:t>
            </a:r>
            <a:r>
              <a:rPr dirty="0" sz="1450" spc="-25">
                <a:latin typeface="Times New Roman"/>
                <a:cs typeface="Times New Roman"/>
              </a:rPr>
              <a:t>navy. </a:t>
            </a:r>
            <a:r>
              <a:rPr dirty="0" sz="1450" spc="-10">
                <a:latin typeface="Times New Roman"/>
                <a:cs typeface="Times New Roman"/>
              </a:rPr>
              <a:t>But that  was</a:t>
            </a:r>
            <a:r>
              <a:rPr dirty="0" sz="1450" spc="80">
                <a:latin typeface="Times New Roman"/>
                <a:cs typeface="Times New Roman"/>
              </a:rPr>
              <a:t> </a:t>
            </a:r>
            <a:r>
              <a:rPr dirty="0" sz="1450" spc="-10">
                <a:latin typeface="Times New Roman"/>
                <a:cs typeface="Times New Roman"/>
              </a:rPr>
              <a:t>all</a:t>
            </a:r>
            <a:r>
              <a:rPr dirty="0" sz="1450" spc="80">
                <a:latin typeface="Times New Roman"/>
                <a:cs typeface="Times New Roman"/>
              </a:rPr>
              <a:t> </a:t>
            </a:r>
            <a:r>
              <a:rPr dirty="0" sz="1450" spc="-10">
                <a:latin typeface="Times New Roman"/>
                <a:cs typeface="Times New Roman"/>
              </a:rPr>
              <a:t>one;</a:t>
            </a:r>
            <a:r>
              <a:rPr dirty="0" sz="1450" spc="80">
                <a:latin typeface="Times New Roman"/>
                <a:cs typeface="Times New Roman"/>
              </a:rPr>
              <a:t> </a:t>
            </a:r>
            <a:r>
              <a:rPr dirty="0" sz="1450" spc="-5">
                <a:latin typeface="Times New Roman"/>
                <a:cs typeface="Times New Roman"/>
              </a:rPr>
              <a:t>he</a:t>
            </a:r>
            <a:r>
              <a:rPr dirty="0" sz="1450" spc="80">
                <a:latin typeface="Times New Roman"/>
                <a:cs typeface="Times New Roman"/>
              </a:rPr>
              <a:t> </a:t>
            </a:r>
            <a:r>
              <a:rPr dirty="0" sz="1450" spc="-10">
                <a:latin typeface="Times New Roman"/>
                <a:cs typeface="Times New Roman"/>
              </a:rPr>
              <a:t>had</a:t>
            </a:r>
            <a:r>
              <a:rPr dirty="0" sz="1450" spc="80">
                <a:latin typeface="Times New Roman"/>
                <a:cs typeface="Times New Roman"/>
              </a:rPr>
              <a:t> </a:t>
            </a:r>
            <a:r>
              <a:rPr dirty="0" sz="1450" spc="-10">
                <a:latin typeface="Times New Roman"/>
                <a:cs typeface="Times New Roman"/>
              </a:rPr>
              <a:t>at</a:t>
            </a:r>
            <a:r>
              <a:rPr dirty="0" sz="1450" spc="85">
                <a:latin typeface="Times New Roman"/>
                <a:cs typeface="Times New Roman"/>
              </a:rPr>
              <a:t> </a:t>
            </a:r>
            <a:r>
              <a:rPr dirty="0" sz="1450" spc="-10">
                <a:latin typeface="Times New Roman"/>
                <a:cs typeface="Times New Roman"/>
              </a:rPr>
              <a:t>least</a:t>
            </a:r>
            <a:r>
              <a:rPr dirty="0" sz="1450" spc="80">
                <a:latin typeface="Times New Roman"/>
                <a:cs typeface="Times New Roman"/>
              </a:rPr>
              <a:t> </a:t>
            </a:r>
            <a:r>
              <a:rPr dirty="0" sz="1450" spc="-10">
                <a:latin typeface="Times New Roman"/>
                <a:cs typeface="Times New Roman"/>
              </a:rPr>
              <a:t>been</a:t>
            </a:r>
            <a:r>
              <a:rPr dirty="0" sz="1450" spc="85">
                <a:latin typeface="Times New Roman"/>
                <a:cs typeface="Times New Roman"/>
              </a:rPr>
              <a:t> </a:t>
            </a:r>
            <a:r>
              <a:rPr dirty="0" sz="1450" spc="-10">
                <a:latin typeface="Times New Roman"/>
                <a:cs typeface="Times New Roman"/>
              </a:rPr>
              <a:t>trained</a:t>
            </a:r>
            <a:r>
              <a:rPr dirty="0" sz="1450" spc="80">
                <a:latin typeface="Times New Roman"/>
                <a:cs typeface="Times New Roman"/>
              </a:rPr>
              <a:t> </a:t>
            </a:r>
            <a:r>
              <a:rPr dirty="0" sz="1450" spc="-10">
                <a:latin typeface="Times New Roman"/>
                <a:cs typeface="Times New Roman"/>
              </a:rPr>
              <a:t>to</a:t>
            </a:r>
            <a:r>
              <a:rPr dirty="0" sz="1450" spc="80">
                <a:latin typeface="Times New Roman"/>
                <a:cs typeface="Times New Roman"/>
              </a:rPr>
              <a:t> </a:t>
            </a:r>
            <a:r>
              <a:rPr dirty="0" sz="1450" spc="-10">
                <a:latin typeface="Times New Roman"/>
                <a:cs typeface="Times New Roman"/>
              </a:rPr>
              <a:t>desperate</a:t>
            </a:r>
            <a:r>
              <a:rPr dirty="0" sz="1450" spc="85">
                <a:latin typeface="Times New Roman"/>
                <a:cs typeface="Times New Roman"/>
              </a:rPr>
              <a:t> </a:t>
            </a:r>
            <a:r>
              <a:rPr dirty="0" sz="1450" spc="-10">
                <a:latin typeface="Times New Roman"/>
                <a:cs typeface="Times New Roman"/>
              </a:rPr>
              <a:t>resolves,</a:t>
            </a:r>
            <a:r>
              <a:rPr dirty="0" sz="1450" spc="80">
                <a:latin typeface="Times New Roman"/>
                <a:cs typeface="Times New Roman"/>
              </a:rPr>
              <a:t> </a:t>
            </a:r>
            <a:r>
              <a:rPr dirty="0" sz="1450" spc="-10">
                <a:latin typeface="Times New Roman"/>
                <a:cs typeface="Times New Roman"/>
              </a:rPr>
              <a:t>so</a:t>
            </a:r>
            <a:r>
              <a:rPr dirty="0" sz="1450" spc="80">
                <a:latin typeface="Times New Roman"/>
                <a:cs typeface="Times New Roman"/>
              </a:rPr>
              <a:t> </a:t>
            </a:r>
            <a:r>
              <a:rPr dirty="0" sz="1450" spc="-5">
                <a:latin typeface="Times New Roman"/>
                <a:cs typeface="Times New Roman"/>
              </a:rPr>
              <a:t>he</a:t>
            </a:r>
            <a:r>
              <a:rPr dirty="0" sz="1450" spc="80">
                <a:latin typeface="Times New Roman"/>
                <a:cs typeface="Times New Roman"/>
              </a:rPr>
              <a:t> </a:t>
            </a:r>
            <a:r>
              <a:rPr dirty="0" sz="1450" spc="-10">
                <a:latin typeface="Times New Roman"/>
                <a:cs typeface="Times New Roman"/>
              </a:rPr>
              <a:t>accepted</a:t>
            </a:r>
            <a:endParaRPr sz="1450">
              <a:latin typeface="Times New Roman"/>
              <a:cs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12700">
              <a:lnSpc>
                <a:spcPts val="1730"/>
              </a:lnSpc>
              <a:spcBef>
                <a:spcPts val="155"/>
              </a:spcBef>
            </a:pPr>
            <a:r>
              <a:rPr dirty="0" sz="1450" spc="-10">
                <a:latin typeface="Times New Roman"/>
                <a:cs typeface="Times New Roman"/>
              </a:rPr>
              <a:t>service. He may have never been remarked </a:t>
            </a:r>
            <a:r>
              <a:rPr dirty="0" sz="1450" spc="-5">
                <a:latin typeface="Times New Roman"/>
                <a:cs typeface="Times New Roman"/>
              </a:rPr>
              <a:t>upon </a:t>
            </a:r>
            <a:r>
              <a:rPr dirty="0" sz="1450" spc="-10">
                <a:latin typeface="Times New Roman"/>
                <a:cs typeface="Times New Roman"/>
              </a:rPr>
              <a:t>the breach at the head </a:t>
            </a:r>
            <a:r>
              <a:rPr dirty="0" sz="1450" spc="-5">
                <a:latin typeface="Times New Roman"/>
                <a:cs typeface="Times New Roman"/>
              </a:rPr>
              <a:t>of </a:t>
            </a:r>
            <a:r>
              <a:rPr dirty="0" sz="1450" spc="-10">
                <a:latin typeface="Times New Roman"/>
                <a:cs typeface="Times New Roman"/>
              </a:rPr>
              <a:t>the  army; at least </a:t>
            </a:r>
            <a:r>
              <a:rPr dirty="0" sz="1450" spc="-5">
                <a:latin typeface="Times New Roman"/>
                <a:cs typeface="Times New Roman"/>
              </a:rPr>
              <a:t>he </a:t>
            </a:r>
            <a:r>
              <a:rPr dirty="0" sz="1450" spc="-10">
                <a:latin typeface="Times New Roman"/>
                <a:cs typeface="Times New Roman"/>
              </a:rPr>
              <a:t>shall have lost his teeth </a:t>
            </a:r>
            <a:r>
              <a:rPr dirty="0" sz="1450" spc="-5">
                <a:latin typeface="Times New Roman"/>
                <a:cs typeface="Times New Roman"/>
              </a:rPr>
              <a:t>on </a:t>
            </a:r>
            <a:r>
              <a:rPr dirty="0" sz="1450" spc="-10">
                <a:latin typeface="Times New Roman"/>
                <a:cs typeface="Times New Roman"/>
              </a:rPr>
              <a:t>the camp</a:t>
            </a:r>
            <a:r>
              <a:rPr dirty="0" sz="1450" spc="55">
                <a:latin typeface="Times New Roman"/>
                <a:cs typeface="Times New Roman"/>
              </a:rPr>
              <a:t> </a:t>
            </a:r>
            <a:r>
              <a:rPr dirty="0" sz="1450" spc="-10">
                <a:latin typeface="Times New Roman"/>
                <a:cs typeface="Times New Roman"/>
              </a:rPr>
              <a:t>bread.</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The idealism </a:t>
            </a:r>
            <a:r>
              <a:rPr dirty="0" sz="1450" spc="-5">
                <a:latin typeface="Times New Roman"/>
                <a:cs typeface="Times New Roman"/>
              </a:rPr>
              <a:t>of </a:t>
            </a:r>
            <a:r>
              <a:rPr dirty="0" sz="1450" spc="-10">
                <a:latin typeface="Times New Roman"/>
                <a:cs typeface="Times New Roman"/>
              </a:rPr>
              <a:t>serious people in this age </a:t>
            </a:r>
            <a:r>
              <a:rPr dirty="0" sz="1450" spc="-5">
                <a:latin typeface="Times New Roman"/>
                <a:cs typeface="Times New Roman"/>
              </a:rPr>
              <a:t>of </a:t>
            </a:r>
            <a:r>
              <a:rPr dirty="0" sz="1450" spc="-10">
                <a:latin typeface="Times New Roman"/>
                <a:cs typeface="Times New Roman"/>
              </a:rPr>
              <a:t>ours is </a:t>
            </a:r>
            <a:r>
              <a:rPr dirty="0" sz="1450" spc="-5">
                <a:latin typeface="Times New Roman"/>
                <a:cs typeface="Times New Roman"/>
              </a:rPr>
              <a:t>of a </a:t>
            </a:r>
            <a:r>
              <a:rPr dirty="0" sz="1450" spc="-10">
                <a:latin typeface="Times New Roman"/>
                <a:cs typeface="Times New Roman"/>
              </a:rPr>
              <a:t>noble </a:t>
            </a:r>
            <a:r>
              <a:rPr dirty="0" sz="1450" spc="-20">
                <a:latin typeface="Times New Roman"/>
                <a:cs typeface="Times New Roman"/>
              </a:rPr>
              <a:t>character. </a:t>
            </a:r>
            <a:r>
              <a:rPr dirty="0" sz="1450" spc="-10">
                <a:latin typeface="Times New Roman"/>
                <a:cs typeface="Times New Roman"/>
              </a:rPr>
              <a:t>It  never seems to them that they have served </a:t>
            </a:r>
            <a:r>
              <a:rPr dirty="0" sz="1450" spc="-5">
                <a:latin typeface="Times New Roman"/>
                <a:cs typeface="Times New Roman"/>
              </a:rPr>
              <a:t>enough; </a:t>
            </a:r>
            <a:r>
              <a:rPr dirty="0" sz="1450" spc="-10">
                <a:latin typeface="Times New Roman"/>
                <a:cs typeface="Times New Roman"/>
              </a:rPr>
              <a:t>they have </a:t>
            </a:r>
            <a:r>
              <a:rPr dirty="0" sz="1450" spc="-5">
                <a:latin typeface="Times New Roman"/>
                <a:cs typeface="Times New Roman"/>
              </a:rPr>
              <a:t>a </a:t>
            </a:r>
            <a:r>
              <a:rPr dirty="0" sz="1450" spc="-10">
                <a:latin typeface="Times New Roman"/>
                <a:cs typeface="Times New Roman"/>
              </a:rPr>
              <a:t>fine  impatience </a:t>
            </a:r>
            <a:r>
              <a:rPr dirty="0" sz="1450" spc="-5">
                <a:latin typeface="Times New Roman"/>
                <a:cs typeface="Times New Roman"/>
              </a:rPr>
              <a:t>of </a:t>
            </a:r>
            <a:r>
              <a:rPr dirty="0" sz="1450" spc="-10">
                <a:latin typeface="Times New Roman"/>
                <a:cs typeface="Times New Roman"/>
              </a:rPr>
              <a:t>their virtues. It were perhaps more modest to </a:t>
            </a:r>
            <a:r>
              <a:rPr dirty="0" sz="1450" spc="-5">
                <a:latin typeface="Times New Roman"/>
                <a:cs typeface="Times New Roman"/>
              </a:rPr>
              <a:t>be </a:t>
            </a:r>
            <a:r>
              <a:rPr dirty="0" sz="1450" spc="-10">
                <a:latin typeface="Times New Roman"/>
                <a:cs typeface="Times New Roman"/>
              </a:rPr>
              <a:t>singly thankful  that we are </a:t>
            </a:r>
            <a:r>
              <a:rPr dirty="0" sz="1450" spc="-5">
                <a:latin typeface="Times New Roman"/>
                <a:cs typeface="Times New Roman"/>
              </a:rPr>
              <a:t>no </a:t>
            </a:r>
            <a:r>
              <a:rPr dirty="0" sz="1450" spc="-10">
                <a:latin typeface="Times New Roman"/>
                <a:cs typeface="Times New Roman"/>
              </a:rPr>
              <a:t>worse. It is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our </a:t>
            </a:r>
            <a:r>
              <a:rPr dirty="0" sz="1450" spc="-10">
                <a:latin typeface="Times New Roman"/>
                <a:cs typeface="Times New Roman"/>
              </a:rPr>
              <a:t>enemies, those desperate characters—it  is we ourselves who know </a:t>
            </a:r>
            <a:r>
              <a:rPr dirty="0" sz="1450" spc="-5">
                <a:latin typeface="Times New Roman"/>
                <a:cs typeface="Times New Roman"/>
              </a:rPr>
              <a:t>not </a:t>
            </a:r>
            <a:r>
              <a:rPr dirty="0" sz="1450" spc="-10">
                <a:latin typeface="Times New Roman"/>
                <a:cs typeface="Times New Roman"/>
              </a:rPr>
              <a:t>what we do,—thence springs the glimmering  </a:t>
            </a:r>
            <a:r>
              <a:rPr dirty="0" sz="1450" spc="-5">
                <a:latin typeface="Times New Roman"/>
                <a:cs typeface="Times New Roman"/>
              </a:rPr>
              <a:t>hope </a:t>
            </a:r>
            <a:r>
              <a:rPr dirty="0" sz="1450" spc="-10">
                <a:latin typeface="Times New Roman"/>
                <a:cs typeface="Times New Roman"/>
              </a:rPr>
              <a:t>that perhaps we </a:t>
            </a:r>
            <a:r>
              <a:rPr dirty="0" sz="1450" spc="-5">
                <a:latin typeface="Times New Roman"/>
                <a:cs typeface="Times New Roman"/>
              </a:rPr>
              <a:t>do </a:t>
            </a:r>
            <a:r>
              <a:rPr dirty="0" sz="1450" spc="-10">
                <a:latin typeface="Times New Roman"/>
                <a:cs typeface="Times New Roman"/>
              </a:rPr>
              <a:t>better than we think: that to scramble through this  random business with hands reasonably clean to have played the part </a:t>
            </a:r>
            <a:r>
              <a:rPr dirty="0" sz="1450" spc="-5">
                <a:latin typeface="Times New Roman"/>
                <a:cs typeface="Times New Roman"/>
              </a:rPr>
              <a:t>of a </a:t>
            </a:r>
            <a:r>
              <a:rPr dirty="0" sz="1450" spc="-10">
                <a:latin typeface="Times New Roman"/>
                <a:cs typeface="Times New Roman"/>
              </a:rPr>
              <a:t>man  </a:t>
            </a:r>
            <a:r>
              <a:rPr dirty="0" sz="1450" spc="-5">
                <a:latin typeface="Times New Roman"/>
                <a:cs typeface="Times New Roman"/>
              </a:rPr>
              <a:t>or </a:t>
            </a:r>
            <a:r>
              <a:rPr dirty="0" sz="1450" spc="-10">
                <a:latin typeface="Times New Roman"/>
                <a:cs typeface="Times New Roman"/>
              </a:rPr>
              <a:t>woman with some reasonable fulness, to have often resisted the diabolic,  and at the end to </a:t>
            </a:r>
            <a:r>
              <a:rPr dirty="0" sz="1450" spc="-5">
                <a:latin typeface="Times New Roman"/>
                <a:cs typeface="Times New Roman"/>
              </a:rPr>
              <a:t>be </a:t>
            </a:r>
            <a:r>
              <a:rPr dirty="0" sz="1450" spc="-10">
                <a:latin typeface="Times New Roman"/>
                <a:cs typeface="Times New Roman"/>
              </a:rPr>
              <a:t>still resisting it, is for the </a:t>
            </a:r>
            <a:r>
              <a:rPr dirty="0" sz="1450" spc="-5">
                <a:latin typeface="Times New Roman"/>
                <a:cs typeface="Times New Roman"/>
              </a:rPr>
              <a:t>poor </a:t>
            </a:r>
            <a:r>
              <a:rPr dirty="0" sz="1450" spc="-10">
                <a:latin typeface="Times New Roman"/>
                <a:cs typeface="Times New Roman"/>
              </a:rPr>
              <a:t>human soldier to have </a:t>
            </a:r>
            <a:r>
              <a:rPr dirty="0" sz="1450" spc="-5">
                <a:latin typeface="Times New Roman"/>
                <a:cs typeface="Times New Roman"/>
              </a:rPr>
              <a:t>done  </a:t>
            </a:r>
            <a:r>
              <a:rPr dirty="0" sz="1450" spc="-10">
                <a:latin typeface="Times New Roman"/>
                <a:cs typeface="Times New Roman"/>
              </a:rPr>
              <a:t>right well. </a:t>
            </a:r>
            <a:r>
              <a:rPr dirty="0" sz="1450" spc="-60">
                <a:latin typeface="Times New Roman"/>
                <a:cs typeface="Times New Roman"/>
              </a:rPr>
              <a:t>To </a:t>
            </a:r>
            <a:r>
              <a:rPr dirty="0" sz="1450" spc="-10">
                <a:latin typeface="Times New Roman"/>
                <a:cs typeface="Times New Roman"/>
              </a:rPr>
              <a:t>ask to see some fruit </a:t>
            </a:r>
            <a:r>
              <a:rPr dirty="0" sz="1450" spc="-5">
                <a:latin typeface="Times New Roman"/>
                <a:cs typeface="Times New Roman"/>
              </a:rPr>
              <a:t>of our </a:t>
            </a:r>
            <a:r>
              <a:rPr dirty="0" sz="1450" spc="-10">
                <a:latin typeface="Times New Roman"/>
                <a:cs typeface="Times New Roman"/>
              </a:rPr>
              <a:t>endeavour is </a:t>
            </a:r>
            <a:r>
              <a:rPr dirty="0" sz="1450" spc="-5">
                <a:latin typeface="Times New Roman"/>
                <a:cs typeface="Times New Roman"/>
              </a:rPr>
              <a:t>but a </a:t>
            </a:r>
            <a:r>
              <a:rPr dirty="0" sz="1450" spc="-10">
                <a:latin typeface="Times New Roman"/>
                <a:cs typeface="Times New Roman"/>
              </a:rPr>
              <a:t>transcendental  way </a:t>
            </a:r>
            <a:r>
              <a:rPr dirty="0" sz="1450" spc="-5">
                <a:latin typeface="Times New Roman"/>
                <a:cs typeface="Times New Roman"/>
              </a:rPr>
              <a:t>of </a:t>
            </a:r>
            <a:r>
              <a:rPr dirty="0" sz="1450" spc="-10">
                <a:latin typeface="Times New Roman"/>
                <a:cs typeface="Times New Roman"/>
              </a:rPr>
              <a:t>serving for reward; and what we take to </a:t>
            </a:r>
            <a:r>
              <a:rPr dirty="0" sz="1450" spc="-5">
                <a:latin typeface="Times New Roman"/>
                <a:cs typeface="Times New Roman"/>
              </a:rPr>
              <a:t>be </a:t>
            </a:r>
            <a:r>
              <a:rPr dirty="0" sz="1450" spc="-10">
                <a:latin typeface="Times New Roman"/>
                <a:cs typeface="Times New Roman"/>
              </a:rPr>
              <a:t>contempt </a:t>
            </a:r>
            <a:r>
              <a:rPr dirty="0" sz="1450" spc="-5">
                <a:latin typeface="Times New Roman"/>
                <a:cs typeface="Times New Roman"/>
              </a:rPr>
              <a:t>of </a:t>
            </a:r>
            <a:r>
              <a:rPr dirty="0" sz="1450" spc="-10">
                <a:latin typeface="Times New Roman"/>
                <a:cs typeface="Times New Roman"/>
              </a:rPr>
              <a:t>self is only  greed </a:t>
            </a:r>
            <a:r>
              <a:rPr dirty="0" sz="1450" spc="-5">
                <a:latin typeface="Times New Roman"/>
                <a:cs typeface="Times New Roman"/>
              </a:rPr>
              <a:t>of </a:t>
            </a:r>
            <a:r>
              <a:rPr dirty="0" sz="1450" spc="-10">
                <a:latin typeface="Times New Roman"/>
                <a:cs typeface="Times New Roman"/>
              </a:rPr>
              <a:t>hire.</a:t>
            </a:r>
            <a:endParaRPr sz="1450">
              <a:latin typeface="Times New Roman"/>
              <a:cs typeface="Times New Roman"/>
            </a:endParaRPr>
          </a:p>
          <a:p>
            <a:pPr algn="just" marL="12700" marR="5715">
              <a:lnSpc>
                <a:spcPts val="1730"/>
              </a:lnSpc>
              <a:spcBef>
                <a:spcPts val="555"/>
              </a:spcBef>
            </a:pPr>
            <a:r>
              <a:rPr dirty="0" sz="1450" spc="-10">
                <a:latin typeface="Times New Roman"/>
                <a:cs typeface="Times New Roman"/>
              </a:rPr>
              <a:t>And again if we require so much </a:t>
            </a:r>
            <a:r>
              <a:rPr dirty="0" sz="1450" spc="-5">
                <a:latin typeface="Times New Roman"/>
                <a:cs typeface="Times New Roman"/>
              </a:rPr>
              <a:t>of </a:t>
            </a:r>
            <a:r>
              <a:rPr dirty="0" sz="1450" spc="-10">
                <a:latin typeface="Times New Roman"/>
                <a:cs typeface="Times New Roman"/>
              </a:rPr>
              <a:t>ourselves, shall we </a:t>
            </a:r>
            <a:r>
              <a:rPr dirty="0" sz="1450" spc="-5">
                <a:latin typeface="Times New Roman"/>
                <a:cs typeface="Times New Roman"/>
              </a:rPr>
              <a:t>not </a:t>
            </a:r>
            <a:r>
              <a:rPr dirty="0" sz="1450" spc="-10">
                <a:latin typeface="Times New Roman"/>
                <a:cs typeface="Times New Roman"/>
              </a:rPr>
              <a:t>require much </a:t>
            </a:r>
            <a:r>
              <a:rPr dirty="0" sz="1450" spc="-5">
                <a:latin typeface="Times New Roman"/>
                <a:cs typeface="Times New Roman"/>
              </a:rPr>
              <a:t>of  </a:t>
            </a:r>
            <a:r>
              <a:rPr dirty="0" sz="1450" spc="-10">
                <a:latin typeface="Times New Roman"/>
                <a:cs typeface="Times New Roman"/>
              </a:rPr>
              <a:t>others? If we </a:t>
            </a:r>
            <a:r>
              <a:rPr dirty="0" sz="1450" spc="-5">
                <a:latin typeface="Times New Roman"/>
                <a:cs typeface="Times New Roman"/>
              </a:rPr>
              <a:t>do not </a:t>
            </a:r>
            <a:r>
              <a:rPr dirty="0" sz="1450" spc="-10">
                <a:latin typeface="Times New Roman"/>
                <a:cs typeface="Times New Roman"/>
              </a:rPr>
              <a:t>genially judge </a:t>
            </a:r>
            <a:r>
              <a:rPr dirty="0" sz="1450" spc="-5">
                <a:latin typeface="Times New Roman"/>
                <a:cs typeface="Times New Roman"/>
              </a:rPr>
              <a:t>our </a:t>
            </a:r>
            <a:r>
              <a:rPr dirty="0" sz="1450" spc="-10">
                <a:latin typeface="Times New Roman"/>
                <a:cs typeface="Times New Roman"/>
              </a:rPr>
              <a:t>own deficiencies, is it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feared  we shall </a:t>
            </a:r>
            <a:r>
              <a:rPr dirty="0" sz="1450" spc="-5">
                <a:latin typeface="Times New Roman"/>
                <a:cs typeface="Times New Roman"/>
              </a:rPr>
              <a:t>be </a:t>
            </a:r>
            <a:r>
              <a:rPr dirty="0" sz="1450" spc="-10">
                <a:latin typeface="Times New Roman"/>
                <a:cs typeface="Times New Roman"/>
              </a:rPr>
              <a:t>even stern to the trespasses </a:t>
            </a:r>
            <a:r>
              <a:rPr dirty="0" sz="1450" spc="-5">
                <a:latin typeface="Times New Roman"/>
                <a:cs typeface="Times New Roman"/>
              </a:rPr>
              <a:t>of </a:t>
            </a:r>
            <a:r>
              <a:rPr dirty="0" sz="1450" spc="-10">
                <a:latin typeface="Times New Roman"/>
                <a:cs typeface="Times New Roman"/>
              </a:rPr>
              <a:t>others? And </a:t>
            </a:r>
            <a:r>
              <a:rPr dirty="0" sz="1450" spc="-5">
                <a:latin typeface="Times New Roman"/>
                <a:cs typeface="Times New Roman"/>
              </a:rPr>
              <a:t>he </a:t>
            </a:r>
            <a:r>
              <a:rPr dirty="0" sz="1450" spc="-10">
                <a:latin typeface="Times New Roman"/>
                <a:cs typeface="Times New Roman"/>
              </a:rPr>
              <a:t>who (looking back  </a:t>
            </a:r>
            <a:r>
              <a:rPr dirty="0" sz="1450" spc="-5">
                <a:latin typeface="Times New Roman"/>
                <a:cs typeface="Times New Roman"/>
              </a:rPr>
              <a:t>upon </a:t>
            </a:r>
            <a:r>
              <a:rPr dirty="0" sz="1450" spc="-10">
                <a:latin typeface="Times New Roman"/>
                <a:cs typeface="Times New Roman"/>
              </a:rPr>
              <a:t>his own life) can see </a:t>
            </a:r>
            <a:r>
              <a:rPr dirty="0" sz="1450" spc="-5">
                <a:latin typeface="Times New Roman"/>
                <a:cs typeface="Times New Roman"/>
              </a:rPr>
              <a:t>no </a:t>
            </a:r>
            <a:r>
              <a:rPr dirty="0" sz="1450" spc="-10">
                <a:latin typeface="Times New Roman"/>
                <a:cs typeface="Times New Roman"/>
              </a:rPr>
              <a:t>more than that </a:t>
            </a:r>
            <a:r>
              <a:rPr dirty="0" sz="1450" spc="-5">
                <a:latin typeface="Times New Roman"/>
                <a:cs typeface="Times New Roman"/>
              </a:rPr>
              <a:t>he </a:t>
            </a:r>
            <a:r>
              <a:rPr dirty="0" sz="1450" spc="-10">
                <a:latin typeface="Times New Roman"/>
                <a:cs typeface="Times New Roman"/>
              </a:rPr>
              <a:t>has been unconscionably long  a-dying, will </a:t>
            </a:r>
            <a:r>
              <a:rPr dirty="0" sz="1450" spc="-5">
                <a:latin typeface="Times New Roman"/>
                <a:cs typeface="Times New Roman"/>
              </a:rPr>
              <a:t>he not be </a:t>
            </a:r>
            <a:r>
              <a:rPr dirty="0" sz="1450" spc="-10">
                <a:latin typeface="Times New Roman"/>
                <a:cs typeface="Times New Roman"/>
              </a:rPr>
              <a:t>tempted to think his neighbour unconscionably long </a:t>
            </a:r>
            <a:r>
              <a:rPr dirty="0" sz="1450" spc="-5">
                <a:latin typeface="Times New Roman"/>
                <a:cs typeface="Times New Roman"/>
              </a:rPr>
              <a:t>of  </a:t>
            </a:r>
            <a:r>
              <a:rPr dirty="0" sz="1450" spc="-10">
                <a:latin typeface="Times New Roman"/>
                <a:cs typeface="Times New Roman"/>
              </a:rPr>
              <a:t>getting hanged? It is probable that nearly all who think </a:t>
            </a:r>
            <a:r>
              <a:rPr dirty="0" sz="1450" spc="-5">
                <a:latin typeface="Times New Roman"/>
                <a:cs typeface="Times New Roman"/>
              </a:rPr>
              <a:t>of </a:t>
            </a:r>
            <a:r>
              <a:rPr dirty="0" sz="1450" spc="-10">
                <a:latin typeface="Times New Roman"/>
                <a:cs typeface="Times New Roman"/>
              </a:rPr>
              <a:t>conduct at all, think  </a:t>
            </a:r>
            <a:r>
              <a:rPr dirty="0" sz="1450" spc="-5">
                <a:latin typeface="Times New Roman"/>
                <a:cs typeface="Times New Roman"/>
              </a:rPr>
              <a:t>of </a:t>
            </a:r>
            <a:r>
              <a:rPr dirty="0" sz="1450" spc="-10">
                <a:latin typeface="Times New Roman"/>
                <a:cs typeface="Times New Roman"/>
              </a:rPr>
              <a:t>it too much; it is certain we all think too much </a:t>
            </a:r>
            <a:r>
              <a:rPr dirty="0" sz="1450" spc="-5">
                <a:latin typeface="Times New Roman"/>
                <a:cs typeface="Times New Roman"/>
              </a:rPr>
              <a:t>of </a:t>
            </a:r>
            <a:r>
              <a:rPr dirty="0" sz="1450" spc="-10">
                <a:latin typeface="Times New Roman"/>
                <a:cs typeface="Times New Roman"/>
              </a:rPr>
              <a:t>sin. </a:t>
            </a:r>
            <a:r>
              <a:rPr dirty="0" sz="1450" spc="-70">
                <a:latin typeface="Times New Roman"/>
                <a:cs typeface="Times New Roman"/>
              </a:rPr>
              <a:t>We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damned  for doing wrong, </a:t>
            </a:r>
            <a:r>
              <a:rPr dirty="0" sz="1450" spc="-5">
                <a:latin typeface="Times New Roman"/>
                <a:cs typeface="Times New Roman"/>
              </a:rPr>
              <a:t>but </a:t>
            </a:r>
            <a:r>
              <a:rPr dirty="0" sz="1450" spc="-10">
                <a:latin typeface="Times New Roman"/>
                <a:cs typeface="Times New Roman"/>
              </a:rPr>
              <a:t>for </a:t>
            </a:r>
            <a:r>
              <a:rPr dirty="0" sz="1450" spc="-5">
                <a:latin typeface="Times New Roman"/>
                <a:cs typeface="Times New Roman"/>
              </a:rPr>
              <a:t>not </a:t>
            </a:r>
            <a:r>
              <a:rPr dirty="0" sz="1450" spc="-10">
                <a:latin typeface="Times New Roman"/>
                <a:cs typeface="Times New Roman"/>
              </a:rPr>
              <a:t>doing right; Christ would never hear </a:t>
            </a:r>
            <a:r>
              <a:rPr dirty="0" sz="1450" spc="-5">
                <a:latin typeface="Times New Roman"/>
                <a:cs typeface="Times New Roman"/>
              </a:rPr>
              <a:t>of </a:t>
            </a:r>
            <a:r>
              <a:rPr dirty="0" sz="1450" spc="-10">
                <a:latin typeface="Times New Roman"/>
                <a:cs typeface="Times New Roman"/>
              </a:rPr>
              <a:t>negative  morality; thou shalt was ever his word, with which </a:t>
            </a:r>
            <a:r>
              <a:rPr dirty="0" sz="1450" spc="-5">
                <a:latin typeface="Times New Roman"/>
                <a:cs typeface="Times New Roman"/>
              </a:rPr>
              <a:t>he </a:t>
            </a:r>
            <a:r>
              <a:rPr dirty="0" sz="1450" spc="-10">
                <a:latin typeface="Times New Roman"/>
                <a:cs typeface="Times New Roman"/>
              </a:rPr>
              <a:t>superseded thou shalt  </a:t>
            </a:r>
            <a:r>
              <a:rPr dirty="0" sz="1450" spc="-5">
                <a:latin typeface="Times New Roman"/>
                <a:cs typeface="Times New Roman"/>
              </a:rPr>
              <a:t>not. </a:t>
            </a:r>
            <a:r>
              <a:rPr dirty="0" sz="1450" spc="-60">
                <a:latin typeface="Times New Roman"/>
                <a:cs typeface="Times New Roman"/>
              </a:rPr>
              <a:t>To </a:t>
            </a:r>
            <a:r>
              <a:rPr dirty="0" sz="1450" spc="-10">
                <a:latin typeface="Times New Roman"/>
                <a:cs typeface="Times New Roman"/>
              </a:rPr>
              <a:t>make </a:t>
            </a:r>
            <a:r>
              <a:rPr dirty="0" sz="1450" spc="-5">
                <a:latin typeface="Times New Roman"/>
                <a:cs typeface="Times New Roman"/>
              </a:rPr>
              <a:t>our </a:t>
            </a:r>
            <a:r>
              <a:rPr dirty="0" sz="1450" spc="-10">
                <a:latin typeface="Times New Roman"/>
                <a:cs typeface="Times New Roman"/>
              </a:rPr>
              <a:t>idea </a:t>
            </a:r>
            <a:r>
              <a:rPr dirty="0" sz="1450" spc="-5">
                <a:latin typeface="Times New Roman"/>
                <a:cs typeface="Times New Roman"/>
              </a:rPr>
              <a:t>of </a:t>
            </a:r>
            <a:r>
              <a:rPr dirty="0" sz="1450" spc="-10">
                <a:latin typeface="Times New Roman"/>
                <a:cs typeface="Times New Roman"/>
              </a:rPr>
              <a:t>morality centre </a:t>
            </a:r>
            <a:r>
              <a:rPr dirty="0" sz="1450" spc="-5">
                <a:latin typeface="Times New Roman"/>
                <a:cs typeface="Times New Roman"/>
              </a:rPr>
              <a:t>on </a:t>
            </a:r>
            <a:r>
              <a:rPr dirty="0" sz="1450" spc="-10">
                <a:latin typeface="Times New Roman"/>
                <a:cs typeface="Times New Roman"/>
              </a:rPr>
              <a:t>forbidden acts is to defile the  imagination and to introduce into </a:t>
            </a:r>
            <a:r>
              <a:rPr dirty="0" sz="1450" spc="-5">
                <a:latin typeface="Times New Roman"/>
                <a:cs typeface="Times New Roman"/>
              </a:rPr>
              <a:t>our </a:t>
            </a:r>
            <a:r>
              <a:rPr dirty="0" sz="1450" spc="-10">
                <a:latin typeface="Times New Roman"/>
                <a:cs typeface="Times New Roman"/>
              </a:rPr>
              <a:t>judgments </a:t>
            </a:r>
            <a:r>
              <a:rPr dirty="0" sz="1450" spc="-5">
                <a:latin typeface="Times New Roman"/>
                <a:cs typeface="Times New Roman"/>
              </a:rPr>
              <a:t>of our </a:t>
            </a:r>
            <a:r>
              <a:rPr dirty="0" sz="1450" spc="-10">
                <a:latin typeface="Times New Roman"/>
                <a:cs typeface="Times New Roman"/>
              </a:rPr>
              <a:t>fellow-men </a:t>
            </a:r>
            <a:r>
              <a:rPr dirty="0" sz="1450" spc="-5">
                <a:latin typeface="Times New Roman"/>
                <a:cs typeface="Times New Roman"/>
              </a:rPr>
              <a:t>a </a:t>
            </a:r>
            <a:r>
              <a:rPr dirty="0" sz="1450" spc="-10">
                <a:latin typeface="Times New Roman"/>
                <a:cs typeface="Times New Roman"/>
              </a:rPr>
              <a:t>secret  element </a:t>
            </a:r>
            <a:r>
              <a:rPr dirty="0" sz="1450" spc="-5">
                <a:latin typeface="Times New Roman"/>
                <a:cs typeface="Times New Roman"/>
              </a:rPr>
              <a:t>of </a:t>
            </a:r>
            <a:r>
              <a:rPr dirty="0" sz="1450" spc="-10">
                <a:latin typeface="Times New Roman"/>
                <a:cs typeface="Times New Roman"/>
              </a:rPr>
              <a:t>gusto. If </a:t>
            </a:r>
            <a:r>
              <a:rPr dirty="0" sz="1450" spc="-5">
                <a:latin typeface="Times New Roman"/>
                <a:cs typeface="Times New Roman"/>
              </a:rPr>
              <a:t>a </a:t>
            </a:r>
            <a:r>
              <a:rPr dirty="0" sz="1450" spc="-10">
                <a:latin typeface="Times New Roman"/>
                <a:cs typeface="Times New Roman"/>
              </a:rPr>
              <a:t>thing is wrong for us, we should </a:t>
            </a:r>
            <a:r>
              <a:rPr dirty="0" sz="1450" spc="-5">
                <a:latin typeface="Times New Roman"/>
                <a:cs typeface="Times New Roman"/>
              </a:rPr>
              <a:t>not </a:t>
            </a:r>
            <a:r>
              <a:rPr dirty="0" sz="1450" spc="-10">
                <a:latin typeface="Times New Roman"/>
                <a:cs typeface="Times New Roman"/>
              </a:rPr>
              <a:t>dwell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thought of </a:t>
            </a:r>
            <a:r>
              <a:rPr dirty="0" sz="1450" spc="-10">
                <a:latin typeface="Times New Roman"/>
                <a:cs typeface="Times New Roman"/>
              </a:rPr>
              <a:t>it; </a:t>
            </a:r>
            <a:r>
              <a:rPr dirty="0" sz="1450" spc="-5">
                <a:latin typeface="Times New Roman"/>
                <a:cs typeface="Times New Roman"/>
              </a:rPr>
              <a:t>or </a:t>
            </a:r>
            <a:r>
              <a:rPr dirty="0" sz="1450" spc="-10">
                <a:latin typeface="Times New Roman"/>
                <a:cs typeface="Times New Roman"/>
              </a:rPr>
              <a:t>we shall soon dwell </a:t>
            </a:r>
            <a:r>
              <a:rPr dirty="0" sz="1450" spc="-5">
                <a:latin typeface="Times New Roman"/>
                <a:cs typeface="Times New Roman"/>
              </a:rPr>
              <a:t>upon </a:t>
            </a:r>
            <a:r>
              <a:rPr dirty="0" sz="1450" spc="-10">
                <a:latin typeface="Times New Roman"/>
                <a:cs typeface="Times New Roman"/>
              </a:rPr>
              <a:t>it with inverted pleasure. If we  cannot drive it from </a:t>
            </a:r>
            <a:r>
              <a:rPr dirty="0" sz="1450" spc="-5">
                <a:latin typeface="Times New Roman"/>
                <a:cs typeface="Times New Roman"/>
              </a:rPr>
              <a:t>our </a:t>
            </a:r>
            <a:r>
              <a:rPr dirty="0" sz="1450" spc="-10">
                <a:latin typeface="Times New Roman"/>
                <a:cs typeface="Times New Roman"/>
              </a:rPr>
              <a:t>minds—one thing </a:t>
            </a:r>
            <a:r>
              <a:rPr dirty="0" sz="1450" spc="-5">
                <a:latin typeface="Times New Roman"/>
                <a:cs typeface="Times New Roman"/>
              </a:rPr>
              <a:t>of </a:t>
            </a:r>
            <a:r>
              <a:rPr dirty="0" sz="1450" spc="-10">
                <a:latin typeface="Times New Roman"/>
                <a:cs typeface="Times New Roman"/>
              </a:rPr>
              <a:t>two: either </a:t>
            </a:r>
            <a:r>
              <a:rPr dirty="0" sz="1450" spc="-5">
                <a:latin typeface="Times New Roman"/>
                <a:cs typeface="Times New Roman"/>
              </a:rPr>
              <a:t>our </a:t>
            </a:r>
            <a:r>
              <a:rPr dirty="0" sz="1450" spc="-10">
                <a:latin typeface="Times New Roman"/>
                <a:cs typeface="Times New Roman"/>
              </a:rPr>
              <a:t>creed is in the  wrong and we must more indulgently remodel it; </a:t>
            </a:r>
            <a:r>
              <a:rPr dirty="0" sz="1450" spc="-5">
                <a:latin typeface="Times New Roman"/>
                <a:cs typeface="Times New Roman"/>
              </a:rPr>
              <a:t>or </a:t>
            </a:r>
            <a:r>
              <a:rPr dirty="0" sz="1450" spc="-10">
                <a:latin typeface="Times New Roman"/>
                <a:cs typeface="Times New Roman"/>
              </a:rPr>
              <a:t>else, if </a:t>
            </a:r>
            <a:r>
              <a:rPr dirty="0" sz="1450" spc="-5">
                <a:latin typeface="Times New Roman"/>
                <a:cs typeface="Times New Roman"/>
              </a:rPr>
              <a:t>our </a:t>
            </a:r>
            <a:r>
              <a:rPr dirty="0" sz="1450" spc="-10">
                <a:latin typeface="Times New Roman"/>
                <a:cs typeface="Times New Roman"/>
              </a:rPr>
              <a:t>morality </a:t>
            </a:r>
            <a:r>
              <a:rPr dirty="0" sz="1450" spc="-5">
                <a:latin typeface="Times New Roman"/>
                <a:cs typeface="Times New Roman"/>
              </a:rPr>
              <a:t>be </a:t>
            </a:r>
            <a:r>
              <a:rPr dirty="0" sz="1450" spc="-10">
                <a:latin typeface="Times New Roman"/>
                <a:cs typeface="Times New Roman"/>
              </a:rPr>
              <a:t>in  the right, we are criminal lunatics and should place </a:t>
            </a:r>
            <a:r>
              <a:rPr dirty="0" sz="1450" spc="-5">
                <a:latin typeface="Times New Roman"/>
                <a:cs typeface="Times New Roman"/>
              </a:rPr>
              <a:t>our </a:t>
            </a:r>
            <a:r>
              <a:rPr dirty="0" sz="1450" spc="-10">
                <a:latin typeface="Times New Roman"/>
                <a:cs typeface="Times New Roman"/>
              </a:rPr>
              <a:t>persons in restraint. A  mark </a:t>
            </a:r>
            <a:r>
              <a:rPr dirty="0" sz="1450" spc="-5">
                <a:latin typeface="Times New Roman"/>
                <a:cs typeface="Times New Roman"/>
              </a:rPr>
              <a:t>of </a:t>
            </a:r>
            <a:r>
              <a:rPr dirty="0" sz="1450" spc="-10">
                <a:latin typeface="Times New Roman"/>
                <a:cs typeface="Times New Roman"/>
              </a:rPr>
              <a:t>such unwholesomely divided minds is the passion for interference  with others: the Fox without the </a:t>
            </a:r>
            <a:r>
              <a:rPr dirty="0" sz="1450" spc="-35">
                <a:latin typeface="Times New Roman"/>
                <a:cs typeface="Times New Roman"/>
              </a:rPr>
              <a:t>Tail </a:t>
            </a:r>
            <a:r>
              <a:rPr dirty="0" sz="1450" spc="-10">
                <a:latin typeface="Times New Roman"/>
                <a:cs typeface="Times New Roman"/>
              </a:rPr>
              <a:t>was </a:t>
            </a:r>
            <a:r>
              <a:rPr dirty="0" sz="1450" spc="-5">
                <a:latin typeface="Times New Roman"/>
                <a:cs typeface="Times New Roman"/>
              </a:rPr>
              <a:t>of </a:t>
            </a:r>
            <a:r>
              <a:rPr dirty="0" sz="1450" spc="-10">
                <a:latin typeface="Times New Roman"/>
                <a:cs typeface="Times New Roman"/>
              </a:rPr>
              <a:t>this breed, </a:t>
            </a:r>
            <a:r>
              <a:rPr dirty="0" sz="1450" spc="-5">
                <a:latin typeface="Times New Roman"/>
                <a:cs typeface="Times New Roman"/>
              </a:rPr>
              <a:t>but </a:t>
            </a:r>
            <a:r>
              <a:rPr dirty="0" sz="1450" spc="-10">
                <a:latin typeface="Times New Roman"/>
                <a:cs typeface="Times New Roman"/>
              </a:rPr>
              <a:t>had (if his  biographer is to </a:t>
            </a:r>
            <a:r>
              <a:rPr dirty="0" sz="1450" spc="-5">
                <a:latin typeface="Times New Roman"/>
                <a:cs typeface="Times New Roman"/>
              </a:rPr>
              <a:t>be </a:t>
            </a:r>
            <a:r>
              <a:rPr dirty="0" sz="1450" spc="-10">
                <a:latin typeface="Times New Roman"/>
                <a:cs typeface="Times New Roman"/>
              </a:rPr>
              <a:t>trusted) </a:t>
            </a:r>
            <a:r>
              <a:rPr dirty="0" sz="1450" spc="-5">
                <a:latin typeface="Times New Roman"/>
                <a:cs typeface="Times New Roman"/>
              </a:rPr>
              <a:t>a </a:t>
            </a:r>
            <a:r>
              <a:rPr dirty="0" sz="1450" spc="-10">
                <a:latin typeface="Times New Roman"/>
                <a:cs typeface="Times New Roman"/>
              </a:rPr>
              <a:t>certain antique civility now </a:t>
            </a:r>
            <a:r>
              <a:rPr dirty="0" sz="1450" spc="-5">
                <a:latin typeface="Times New Roman"/>
                <a:cs typeface="Times New Roman"/>
              </a:rPr>
              <a:t>out of </a:t>
            </a:r>
            <a:r>
              <a:rPr dirty="0" sz="1450" spc="-10">
                <a:latin typeface="Times New Roman"/>
                <a:cs typeface="Times New Roman"/>
              </a:rPr>
              <a:t>date. A man  may have </a:t>
            </a:r>
            <a:r>
              <a:rPr dirty="0" sz="1450" spc="-5">
                <a:latin typeface="Times New Roman"/>
                <a:cs typeface="Times New Roman"/>
              </a:rPr>
              <a:t>a </a:t>
            </a:r>
            <a:r>
              <a:rPr dirty="0" sz="1450" spc="-30">
                <a:latin typeface="Times New Roman"/>
                <a:cs typeface="Times New Roman"/>
              </a:rPr>
              <a:t>flaw, </a:t>
            </a:r>
            <a:r>
              <a:rPr dirty="0" sz="1450" spc="-5">
                <a:latin typeface="Times New Roman"/>
                <a:cs typeface="Times New Roman"/>
              </a:rPr>
              <a:t>a </a:t>
            </a:r>
            <a:r>
              <a:rPr dirty="0" sz="1450" spc="-10">
                <a:latin typeface="Times New Roman"/>
                <a:cs typeface="Times New Roman"/>
              </a:rPr>
              <a:t>weakness, that unfits him for the duties </a:t>
            </a:r>
            <a:r>
              <a:rPr dirty="0" sz="1450" spc="-5">
                <a:latin typeface="Times New Roman"/>
                <a:cs typeface="Times New Roman"/>
              </a:rPr>
              <a:t>of </a:t>
            </a:r>
            <a:r>
              <a:rPr dirty="0" sz="1450" spc="-10">
                <a:latin typeface="Times New Roman"/>
                <a:cs typeface="Times New Roman"/>
              </a:rPr>
              <a:t>life, that spoils  his </a:t>
            </a:r>
            <a:r>
              <a:rPr dirty="0" sz="1450" spc="-20">
                <a:latin typeface="Times New Roman"/>
                <a:cs typeface="Times New Roman"/>
              </a:rPr>
              <a:t>temper, </a:t>
            </a:r>
            <a:r>
              <a:rPr dirty="0" sz="1450" spc="-10">
                <a:latin typeface="Times New Roman"/>
                <a:cs typeface="Times New Roman"/>
              </a:rPr>
              <a:t>that threatens his </a:t>
            </a:r>
            <a:r>
              <a:rPr dirty="0" sz="1450" spc="-20">
                <a:latin typeface="Times New Roman"/>
                <a:cs typeface="Times New Roman"/>
              </a:rPr>
              <a:t>integrity, </a:t>
            </a:r>
            <a:r>
              <a:rPr dirty="0" sz="1450" spc="-5">
                <a:latin typeface="Times New Roman"/>
                <a:cs typeface="Times New Roman"/>
              </a:rPr>
              <a:t>or </a:t>
            </a:r>
            <a:r>
              <a:rPr dirty="0" sz="1450" spc="-10">
                <a:latin typeface="Times New Roman"/>
                <a:cs typeface="Times New Roman"/>
              </a:rPr>
              <a:t>that betrays him into </a:t>
            </a:r>
            <a:r>
              <a:rPr dirty="0" sz="1450" spc="-20">
                <a:latin typeface="Times New Roman"/>
                <a:cs typeface="Times New Roman"/>
              </a:rPr>
              <a:t>cruelty. </a:t>
            </a:r>
            <a:r>
              <a:rPr dirty="0" sz="1450" spc="-10">
                <a:latin typeface="Times New Roman"/>
                <a:cs typeface="Times New Roman"/>
              </a:rPr>
              <a:t>It has to  </a:t>
            </a:r>
            <a:r>
              <a:rPr dirty="0" sz="1450" spc="-5">
                <a:latin typeface="Times New Roman"/>
                <a:cs typeface="Times New Roman"/>
              </a:rPr>
              <a:t>be </a:t>
            </a:r>
            <a:r>
              <a:rPr dirty="0" sz="1450" spc="-10">
                <a:latin typeface="Times New Roman"/>
                <a:cs typeface="Times New Roman"/>
              </a:rPr>
              <a:t>conquered; </a:t>
            </a:r>
            <a:r>
              <a:rPr dirty="0" sz="1450" spc="-5">
                <a:latin typeface="Times New Roman"/>
                <a:cs typeface="Times New Roman"/>
              </a:rPr>
              <a:t>but </a:t>
            </a:r>
            <a:r>
              <a:rPr dirty="0" sz="1450" spc="-10">
                <a:latin typeface="Times New Roman"/>
                <a:cs typeface="Times New Roman"/>
              </a:rPr>
              <a:t>it must never </a:t>
            </a:r>
            <a:r>
              <a:rPr dirty="0" sz="1450" spc="-5">
                <a:latin typeface="Times New Roman"/>
                <a:cs typeface="Times New Roman"/>
              </a:rPr>
              <a:t>he </a:t>
            </a:r>
            <a:r>
              <a:rPr dirty="0" sz="1450" spc="-15">
                <a:latin typeface="Times New Roman"/>
                <a:cs typeface="Times New Roman"/>
              </a:rPr>
              <a:t>suffered </a:t>
            </a:r>
            <a:r>
              <a:rPr dirty="0" sz="1450" spc="-10">
                <a:latin typeface="Times New Roman"/>
                <a:cs typeface="Times New Roman"/>
              </a:rPr>
              <a:t>to engross his thoughts. The true  duties lie all </a:t>
            </a:r>
            <a:r>
              <a:rPr dirty="0" sz="1450" spc="-5">
                <a:latin typeface="Times New Roman"/>
                <a:cs typeface="Times New Roman"/>
              </a:rPr>
              <a:t>upon </a:t>
            </a:r>
            <a:r>
              <a:rPr dirty="0" sz="1450" spc="-10">
                <a:latin typeface="Times New Roman"/>
                <a:cs typeface="Times New Roman"/>
              </a:rPr>
              <a:t>the farther side, and must </a:t>
            </a:r>
            <a:r>
              <a:rPr dirty="0" sz="1450" spc="-5">
                <a:latin typeface="Times New Roman"/>
                <a:cs typeface="Times New Roman"/>
              </a:rPr>
              <a:t>be </a:t>
            </a:r>
            <a:r>
              <a:rPr dirty="0" sz="1450" spc="-10">
                <a:latin typeface="Times New Roman"/>
                <a:cs typeface="Times New Roman"/>
              </a:rPr>
              <a:t>attended to with </a:t>
            </a:r>
            <a:r>
              <a:rPr dirty="0" sz="1450" spc="-5">
                <a:latin typeface="Times New Roman"/>
                <a:cs typeface="Times New Roman"/>
              </a:rPr>
              <a:t>a </a:t>
            </a:r>
            <a:r>
              <a:rPr dirty="0" sz="1450" spc="-10">
                <a:latin typeface="Times New Roman"/>
                <a:cs typeface="Times New Roman"/>
              </a:rPr>
              <a:t>whole mind  so soon as this preliminary clearing </a:t>
            </a:r>
            <a:r>
              <a:rPr dirty="0" sz="1450" spc="-5">
                <a:latin typeface="Times New Roman"/>
                <a:cs typeface="Times New Roman"/>
              </a:rPr>
              <a:t>of </a:t>
            </a:r>
            <a:r>
              <a:rPr dirty="0" sz="1450" spc="-10">
                <a:latin typeface="Times New Roman"/>
                <a:cs typeface="Times New Roman"/>
              </a:rPr>
              <a:t>the decks has been </a:t>
            </a:r>
            <a:r>
              <a:rPr dirty="0" sz="1450" spc="-15">
                <a:latin typeface="Times New Roman"/>
                <a:cs typeface="Times New Roman"/>
              </a:rPr>
              <a:t>effected. </a:t>
            </a:r>
            <a:r>
              <a:rPr dirty="0" sz="1450" spc="-10">
                <a:latin typeface="Times New Roman"/>
                <a:cs typeface="Times New Roman"/>
              </a:rPr>
              <a:t>In order  that </a:t>
            </a:r>
            <a:r>
              <a:rPr dirty="0" sz="1450" spc="-5">
                <a:latin typeface="Times New Roman"/>
                <a:cs typeface="Times New Roman"/>
              </a:rPr>
              <a:t>he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kind and honest, it may </a:t>
            </a:r>
            <a:r>
              <a:rPr dirty="0" sz="1450" spc="-5">
                <a:latin typeface="Times New Roman"/>
                <a:cs typeface="Times New Roman"/>
              </a:rPr>
              <a:t>be </a:t>
            </a:r>
            <a:r>
              <a:rPr dirty="0" sz="1450" spc="-10">
                <a:latin typeface="Times New Roman"/>
                <a:cs typeface="Times New Roman"/>
              </a:rPr>
              <a:t>needful </a:t>
            </a:r>
            <a:r>
              <a:rPr dirty="0" sz="1450" spc="-5">
                <a:latin typeface="Times New Roman"/>
                <a:cs typeface="Times New Roman"/>
              </a:rPr>
              <a:t>he </a:t>
            </a:r>
            <a:r>
              <a:rPr dirty="0" sz="1450" spc="-10">
                <a:latin typeface="Times New Roman"/>
                <a:cs typeface="Times New Roman"/>
              </a:rPr>
              <a:t>should become </a:t>
            </a:r>
            <a:r>
              <a:rPr dirty="0" sz="1450" spc="-5">
                <a:latin typeface="Times New Roman"/>
                <a:cs typeface="Times New Roman"/>
              </a:rPr>
              <a:t>a </a:t>
            </a:r>
            <a:r>
              <a:rPr dirty="0" sz="1450" spc="-10">
                <a:latin typeface="Times New Roman"/>
                <a:cs typeface="Times New Roman"/>
              </a:rPr>
              <a:t>total  abstainer; let him become so then, and the next day let him </a:t>
            </a:r>
            <a:r>
              <a:rPr dirty="0" sz="1450" spc="-15">
                <a:latin typeface="Times New Roman"/>
                <a:cs typeface="Times New Roman"/>
              </a:rPr>
              <a:t>forget </a:t>
            </a:r>
            <a:r>
              <a:rPr dirty="0" sz="1450" spc="-10">
                <a:latin typeface="Times New Roman"/>
                <a:cs typeface="Times New Roman"/>
              </a:rPr>
              <a:t>the  circumstance. </a:t>
            </a:r>
            <a:r>
              <a:rPr dirty="0" sz="1450" spc="-15">
                <a:latin typeface="Times New Roman"/>
                <a:cs typeface="Times New Roman"/>
              </a:rPr>
              <a:t>Trying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kind and honest will require all his thoughts; </a:t>
            </a:r>
            <a:r>
              <a:rPr dirty="0" sz="1450" spc="-5">
                <a:latin typeface="Times New Roman"/>
                <a:cs typeface="Times New Roman"/>
              </a:rPr>
              <a:t>a  </a:t>
            </a:r>
            <a:r>
              <a:rPr dirty="0" sz="1450" spc="-10">
                <a:latin typeface="Times New Roman"/>
                <a:cs typeface="Times New Roman"/>
              </a:rPr>
              <a:t>mortified appetite is never </a:t>
            </a:r>
            <a:r>
              <a:rPr dirty="0" sz="1450" spc="-5">
                <a:latin typeface="Times New Roman"/>
                <a:cs typeface="Times New Roman"/>
              </a:rPr>
              <a:t>a </a:t>
            </a:r>
            <a:r>
              <a:rPr dirty="0" sz="1450" spc="-10">
                <a:latin typeface="Times New Roman"/>
                <a:cs typeface="Times New Roman"/>
              </a:rPr>
              <a:t>wise companion; in so far as </a:t>
            </a:r>
            <a:r>
              <a:rPr dirty="0" sz="1450" spc="-5">
                <a:latin typeface="Times New Roman"/>
                <a:cs typeface="Times New Roman"/>
              </a:rPr>
              <a:t>he </a:t>
            </a:r>
            <a:r>
              <a:rPr dirty="0" sz="1450" spc="-10">
                <a:latin typeface="Times New Roman"/>
                <a:cs typeface="Times New Roman"/>
              </a:rPr>
              <a:t>has had</a:t>
            </a:r>
            <a:r>
              <a:rPr dirty="0" sz="1450" spc="135">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mortify an appetite, </a:t>
            </a:r>
            <a:r>
              <a:rPr dirty="0" sz="1450" spc="-5">
                <a:latin typeface="Times New Roman"/>
                <a:cs typeface="Times New Roman"/>
              </a:rPr>
              <a:t>he </a:t>
            </a:r>
            <a:r>
              <a:rPr dirty="0" sz="1450" spc="-10">
                <a:latin typeface="Times New Roman"/>
                <a:cs typeface="Times New Roman"/>
              </a:rPr>
              <a:t>will still </a:t>
            </a:r>
            <a:r>
              <a:rPr dirty="0" sz="1450" spc="-5">
                <a:latin typeface="Times New Roman"/>
                <a:cs typeface="Times New Roman"/>
              </a:rPr>
              <a:t>be </a:t>
            </a:r>
            <a:r>
              <a:rPr dirty="0" sz="1450" spc="-10">
                <a:latin typeface="Times New Roman"/>
                <a:cs typeface="Times New Roman"/>
              </a:rPr>
              <a:t>the worse man; and </a:t>
            </a:r>
            <a:r>
              <a:rPr dirty="0" sz="1450" spc="-5">
                <a:latin typeface="Times New Roman"/>
                <a:cs typeface="Times New Roman"/>
              </a:rPr>
              <a:t>of </a:t>
            </a:r>
            <a:r>
              <a:rPr dirty="0" sz="1450" spc="-10">
                <a:latin typeface="Times New Roman"/>
                <a:cs typeface="Times New Roman"/>
              </a:rPr>
              <a:t>such an </a:t>
            </a:r>
            <a:r>
              <a:rPr dirty="0" sz="1450" spc="-5">
                <a:latin typeface="Times New Roman"/>
                <a:cs typeface="Times New Roman"/>
              </a:rPr>
              <a:t>one 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cheerfulness will </a:t>
            </a:r>
            <a:r>
              <a:rPr dirty="0" sz="1450" spc="-5">
                <a:latin typeface="Times New Roman"/>
                <a:cs typeface="Times New Roman"/>
              </a:rPr>
              <a:t>be </a:t>
            </a:r>
            <a:r>
              <a:rPr dirty="0" sz="1450" spc="-10">
                <a:latin typeface="Times New Roman"/>
                <a:cs typeface="Times New Roman"/>
              </a:rPr>
              <a:t>required in judging life, and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humility in judging</a:t>
            </a:r>
            <a:r>
              <a:rPr dirty="0" sz="1450">
                <a:latin typeface="Times New Roman"/>
                <a:cs typeface="Times New Roman"/>
              </a:rPr>
              <a:t> </a:t>
            </a:r>
            <a:r>
              <a:rPr dirty="0" sz="1450" spc="-10">
                <a:latin typeface="Times New Roman"/>
                <a:cs typeface="Times New Roman"/>
              </a:rPr>
              <a:t>others.</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It may </a:t>
            </a:r>
            <a:r>
              <a:rPr dirty="0" sz="1450" spc="-5">
                <a:latin typeface="Times New Roman"/>
                <a:cs typeface="Times New Roman"/>
              </a:rPr>
              <a:t>be </a:t>
            </a:r>
            <a:r>
              <a:rPr dirty="0" sz="1450" spc="-15">
                <a:latin typeface="Times New Roman"/>
                <a:cs typeface="Times New Roman"/>
              </a:rPr>
              <a:t>argued </a:t>
            </a:r>
            <a:r>
              <a:rPr dirty="0" sz="1450" spc="-10">
                <a:latin typeface="Times New Roman"/>
                <a:cs typeface="Times New Roman"/>
              </a:rPr>
              <a:t>again that dissatisfaction with </a:t>
            </a:r>
            <a:r>
              <a:rPr dirty="0" sz="1450" spc="-5">
                <a:latin typeface="Times New Roman"/>
                <a:cs typeface="Times New Roman"/>
              </a:rPr>
              <a:t>our </a:t>
            </a:r>
            <a:r>
              <a:rPr dirty="0" sz="1450" spc="-25">
                <a:latin typeface="Times New Roman"/>
                <a:cs typeface="Times New Roman"/>
              </a:rPr>
              <a:t>life’s </a:t>
            </a:r>
            <a:r>
              <a:rPr dirty="0" sz="1450" spc="-10">
                <a:latin typeface="Times New Roman"/>
                <a:cs typeface="Times New Roman"/>
              </a:rPr>
              <a:t>endeavour springs in  some degree from dulness. </a:t>
            </a: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require higher tasks, because we </a:t>
            </a:r>
            <a:r>
              <a:rPr dirty="0" sz="1450" spc="-5">
                <a:latin typeface="Times New Roman"/>
                <a:cs typeface="Times New Roman"/>
              </a:rPr>
              <a:t>do not  </a:t>
            </a:r>
            <a:r>
              <a:rPr dirty="0" sz="1450" spc="-10">
                <a:latin typeface="Times New Roman"/>
                <a:cs typeface="Times New Roman"/>
              </a:rPr>
              <a:t>recognise the height </a:t>
            </a:r>
            <a:r>
              <a:rPr dirty="0" sz="1450" spc="-5">
                <a:latin typeface="Times New Roman"/>
                <a:cs typeface="Times New Roman"/>
              </a:rPr>
              <a:t>of </a:t>
            </a:r>
            <a:r>
              <a:rPr dirty="0" sz="1450" spc="-10">
                <a:latin typeface="Times New Roman"/>
                <a:cs typeface="Times New Roman"/>
              </a:rPr>
              <a:t>those we have. </a:t>
            </a:r>
            <a:r>
              <a:rPr dirty="0" sz="1450" spc="-15">
                <a:latin typeface="Times New Roman"/>
                <a:cs typeface="Times New Roman"/>
              </a:rPr>
              <a:t>Trying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kind and honest seems an  </a:t>
            </a:r>
            <a:r>
              <a:rPr dirty="0" sz="1450" spc="-15">
                <a:latin typeface="Times New Roman"/>
                <a:cs typeface="Times New Roman"/>
              </a:rPr>
              <a:t>affair </a:t>
            </a:r>
            <a:r>
              <a:rPr dirty="0" sz="1450" spc="-10">
                <a:latin typeface="Times New Roman"/>
                <a:cs typeface="Times New Roman"/>
              </a:rPr>
              <a:t>too simple and too inconsequential for gentlemen </a:t>
            </a:r>
            <a:r>
              <a:rPr dirty="0" sz="1450" spc="-5">
                <a:latin typeface="Times New Roman"/>
                <a:cs typeface="Times New Roman"/>
              </a:rPr>
              <a:t>of our </a:t>
            </a:r>
            <a:r>
              <a:rPr dirty="0" sz="1450" spc="-10">
                <a:latin typeface="Times New Roman"/>
                <a:cs typeface="Times New Roman"/>
              </a:rPr>
              <a:t>heroic mould;  we had rather set ourselves to something </a:t>
            </a:r>
            <a:r>
              <a:rPr dirty="0" sz="1450" spc="-5">
                <a:latin typeface="Times New Roman"/>
                <a:cs typeface="Times New Roman"/>
              </a:rPr>
              <a:t>bold, </a:t>
            </a:r>
            <a:r>
              <a:rPr dirty="0" sz="1450" spc="-10">
                <a:latin typeface="Times New Roman"/>
                <a:cs typeface="Times New Roman"/>
              </a:rPr>
              <a:t>arduous, and conclusive; we  had rather found </a:t>
            </a:r>
            <a:r>
              <a:rPr dirty="0" sz="1450" spc="-5">
                <a:latin typeface="Times New Roman"/>
                <a:cs typeface="Times New Roman"/>
              </a:rPr>
              <a:t>a </a:t>
            </a:r>
            <a:r>
              <a:rPr dirty="0" sz="1450" spc="-10">
                <a:latin typeface="Times New Roman"/>
                <a:cs typeface="Times New Roman"/>
              </a:rPr>
              <a:t>schism </a:t>
            </a:r>
            <a:r>
              <a:rPr dirty="0" sz="1450" spc="-5">
                <a:latin typeface="Times New Roman"/>
                <a:cs typeface="Times New Roman"/>
              </a:rPr>
              <a:t>or </a:t>
            </a:r>
            <a:r>
              <a:rPr dirty="0" sz="1450" spc="-10">
                <a:latin typeface="Times New Roman"/>
                <a:cs typeface="Times New Roman"/>
              </a:rPr>
              <a:t>suppress </a:t>
            </a:r>
            <a:r>
              <a:rPr dirty="0" sz="1450" spc="-5">
                <a:latin typeface="Times New Roman"/>
                <a:cs typeface="Times New Roman"/>
              </a:rPr>
              <a:t>a </a:t>
            </a:r>
            <a:r>
              <a:rPr dirty="0" sz="1450" spc="-25">
                <a:latin typeface="Times New Roman"/>
                <a:cs typeface="Times New Roman"/>
              </a:rPr>
              <a:t>heresy, </a:t>
            </a:r>
            <a:r>
              <a:rPr dirty="0" sz="1450" spc="-10">
                <a:latin typeface="Times New Roman"/>
                <a:cs typeface="Times New Roman"/>
              </a:rPr>
              <a:t>cut </a:t>
            </a:r>
            <a:r>
              <a:rPr dirty="0" sz="1450" spc="-15">
                <a:latin typeface="Times New Roman"/>
                <a:cs typeface="Times New Roman"/>
              </a:rPr>
              <a:t>off </a:t>
            </a:r>
            <a:r>
              <a:rPr dirty="0" sz="1450" spc="-5">
                <a:latin typeface="Times New Roman"/>
                <a:cs typeface="Times New Roman"/>
              </a:rPr>
              <a:t>a </a:t>
            </a:r>
            <a:r>
              <a:rPr dirty="0" sz="1450" spc="-10">
                <a:latin typeface="Times New Roman"/>
                <a:cs typeface="Times New Roman"/>
              </a:rPr>
              <a:t>hand </a:t>
            </a:r>
            <a:r>
              <a:rPr dirty="0" sz="1450" spc="-5">
                <a:latin typeface="Times New Roman"/>
                <a:cs typeface="Times New Roman"/>
              </a:rPr>
              <a:t>or </a:t>
            </a:r>
            <a:r>
              <a:rPr dirty="0" sz="1450" spc="-10">
                <a:latin typeface="Times New Roman"/>
                <a:cs typeface="Times New Roman"/>
              </a:rPr>
              <a:t>mortify an  appetite. But the task before us, which is to co-endure with </a:t>
            </a:r>
            <a:r>
              <a:rPr dirty="0" sz="1450" spc="-5">
                <a:latin typeface="Times New Roman"/>
                <a:cs typeface="Times New Roman"/>
              </a:rPr>
              <a:t>our </a:t>
            </a:r>
            <a:r>
              <a:rPr dirty="0" sz="1450" spc="-10">
                <a:latin typeface="Times New Roman"/>
                <a:cs typeface="Times New Roman"/>
              </a:rPr>
              <a:t>existence, is  rather </a:t>
            </a:r>
            <a:r>
              <a:rPr dirty="0" sz="1450" spc="-5">
                <a:latin typeface="Times New Roman"/>
                <a:cs typeface="Times New Roman"/>
              </a:rPr>
              <a:t>one of </a:t>
            </a:r>
            <a:r>
              <a:rPr dirty="0" sz="1450" spc="-10">
                <a:latin typeface="Times New Roman"/>
                <a:cs typeface="Times New Roman"/>
              </a:rPr>
              <a:t>microscopic fineness, and the heroism required is that </a:t>
            </a:r>
            <a:r>
              <a:rPr dirty="0" sz="1450" spc="-5">
                <a:latin typeface="Times New Roman"/>
                <a:cs typeface="Times New Roman"/>
              </a:rPr>
              <a:t>of  </a:t>
            </a:r>
            <a:r>
              <a:rPr dirty="0" sz="1450" spc="-10">
                <a:latin typeface="Times New Roman"/>
                <a:cs typeface="Times New Roman"/>
              </a:rPr>
              <a:t>patience. There is </a:t>
            </a:r>
            <a:r>
              <a:rPr dirty="0" sz="1450" spc="-5">
                <a:latin typeface="Times New Roman"/>
                <a:cs typeface="Times New Roman"/>
              </a:rPr>
              <a:t>no </a:t>
            </a:r>
            <a:r>
              <a:rPr dirty="0" sz="1450" spc="-10">
                <a:latin typeface="Times New Roman"/>
                <a:cs typeface="Times New Roman"/>
              </a:rPr>
              <a:t>cutting </a:t>
            </a:r>
            <a:r>
              <a:rPr dirty="0" sz="1450" spc="-5">
                <a:latin typeface="Times New Roman"/>
                <a:cs typeface="Times New Roman"/>
              </a:rPr>
              <a:t>of </a:t>
            </a:r>
            <a:r>
              <a:rPr dirty="0" sz="1450" spc="-10">
                <a:latin typeface="Times New Roman"/>
                <a:cs typeface="Times New Roman"/>
              </a:rPr>
              <a:t>the Gordian </a:t>
            </a:r>
            <a:r>
              <a:rPr dirty="0" sz="1450" spc="-5">
                <a:latin typeface="Times New Roman"/>
                <a:cs typeface="Times New Roman"/>
              </a:rPr>
              <a:t>knots of </a:t>
            </a:r>
            <a:r>
              <a:rPr dirty="0" sz="1450" spc="-10">
                <a:latin typeface="Times New Roman"/>
                <a:cs typeface="Times New Roman"/>
              </a:rPr>
              <a:t>life; each must </a:t>
            </a:r>
            <a:r>
              <a:rPr dirty="0" sz="1450" spc="-5">
                <a:latin typeface="Times New Roman"/>
                <a:cs typeface="Times New Roman"/>
              </a:rPr>
              <a:t>be  </a:t>
            </a:r>
            <a:r>
              <a:rPr dirty="0" sz="1450" spc="-10">
                <a:latin typeface="Times New Roman"/>
                <a:cs typeface="Times New Roman"/>
              </a:rPr>
              <a:t>smilingly unravelled.</a:t>
            </a:r>
            <a:endParaRPr sz="1450">
              <a:latin typeface="Times New Roman"/>
              <a:cs typeface="Times New Roman"/>
            </a:endParaRPr>
          </a:p>
          <a:p>
            <a:pPr algn="just" marL="12700" marR="5080">
              <a:lnSpc>
                <a:spcPts val="1730"/>
              </a:lnSpc>
              <a:spcBef>
                <a:spcPts val="560"/>
              </a:spcBef>
            </a:pP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honest, to </a:t>
            </a:r>
            <a:r>
              <a:rPr dirty="0" sz="1450" spc="-5">
                <a:latin typeface="Times New Roman"/>
                <a:cs typeface="Times New Roman"/>
              </a:rPr>
              <a:t>be </a:t>
            </a:r>
            <a:r>
              <a:rPr dirty="0" sz="1450" spc="-10">
                <a:latin typeface="Times New Roman"/>
                <a:cs typeface="Times New Roman"/>
              </a:rPr>
              <a:t>kind—to earn </a:t>
            </a:r>
            <a:r>
              <a:rPr dirty="0" sz="1450" spc="-5">
                <a:latin typeface="Times New Roman"/>
                <a:cs typeface="Times New Roman"/>
              </a:rPr>
              <a:t>a </a:t>
            </a:r>
            <a:r>
              <a:rPr dirty="0" sz="1450" spc="-10">
                <a:latin typeface="Times New Roman"/>
                <a:cs typeface="Times New Roman"/>
              </a:rPr>
              <a:t>little and to spend </a:t>
            </a:r>
            <a:r>
              <a:rPr dirty="0" sz="1450" spc="-5">
                <a:latin typeface="Times New Roman"/>
                <a:cs typeface="Times New Roman"/>
              </a:rPr>
              <a:t>a </a:t>
            </a:r>
            <a:r>
              <a:rPr dirty="0" sz="1450" spc="-10">
                <a:latin typeface="Times New Roman"/>
                <a:cs typeface="Times New Roman"/>
              </a:rPr>
              <a:t>little less, to make  </a:t>
            </a:r>
            <a:r>
              <a:rPr dirty="0" sz="1450" spc="-5">
                <a:latin typeface="Times New Roman"/>
                <a:cs typeface="Times New Roman"/>
              </a:rPr>
              <a:t>upon </a:t>
            </a:r>
            <a:r>
              <a:rPr dirty="0" sz="1450" spc="-10">
                <a:latin typeface="Times New Roman"/>
                <a:cs typeface="Times New Roman"/>
              </a:rPr>
              <a:t>the whole </a:t>
            </a:r>
            <a:r>
              <a:rPr dirty="0" sz="1450" spc="-5">
                <a:latin typeface="Times New Roman"/>
                <a:cs typeface="Times New Roman"/>
              </a:rPr>
              <a:t>a </a:t>
            </a:r>
            <a:r>
              <a:rPr dirty="0" sz="1450" spc="-10">
                <a:latin typeface="Times New Roman"/>
                <a:cs typeface="Times New Roman"/>
              </a:rPr>
              <a:t>family happier for his presence, to renounce when that shall  </a:t>
            </a:r>
            <a:r>
              <a:rPr dirty="0" sz="1450" spc="-5">
                <a:latin typeface="Times New Roman"/>
                <a:cs typeface="Times New Roman"/>
              </a:rPr>
              <a:t>be </a:t>
            </a:r>
            <a:r>
              <a:rPr dirty="0" sz="1450" spc="-10">
                <a:latin typeface="Times New Roman"/>
                <a:cs typeface="Times New Roman"/>
              </a:rPr>
              <a:t>necessary and </a:t>
            </a:r>
            <a:r>
              <a:rPr dirty="0" sz="1450" spc="-5">
                <a:latin typeface="Times New Roman"/>
                <a:cs typeface="Times New Roman"/>
              </a:rPr>
              <a:t>not be </a:t>
            </a:r>
            <a:r>
              <a:rPr dirty="0" sz="1450" spc="-10">
                <a:latin typeface="Times New Roman"/>
                <a:cs typeface="Times New Roman"/>
              </a:rPr>
              <a:t>embittered, to keep </a:t>
            </a:r>
            <a:r>
              <a:rPr dirty="0" sz="1450" spc="-5">
                <a:latin typeface="Times New Roman"/>
                <a:cs typeface="Times New Roman"/>
              </a:rPr>
              <a:t>a </a:t>
            </a:r>
            <a:r>
              <a:rPr dirty="0" sz="1450" spc="-10">
                <a:latin typeface="Times New Roman"/>
                <a:cs typeface="Times New Roman"/>
              </a:rPr>
              <a:t>few friends, </a:t>
            </a:r>
            <a:r>
              <a:rPr dirty="0" sz="1450" spc="-5">
                <a:latin typeface="Times New Roman"/>
                <a:cs typeface="Times New Roman"/>
              </a:rPr>
              <a:t>but </a:t>
            </a:r>
            <a:r>
              <a:rPr dirty="0" sz="1450" spc="-10">
                <a:latin typeface="Times New Roman"/>
                <a:cs typeface="Times New Roman"/>
              </a:rPr>
              <a:t>these without  capitulation—above all, </a:t>
            </a:r>
            <a:r>
              <a:rPr dirty="0" sz="1450" spc="-5">
                <a:latin typeface="Times New Roman"/>
                <a:cs typeface="Times New Roman"/>
              </a:rPr>
              <a:t>on </a:t>
            </a:r>
            <a:r>
              <a:rPr dirty="0" sz="1450" spc="-10">
                <a:latin typeface="Times New Roman"/>
                <a:cs typeface="Times New Roman"/>
              </a:rPr>
              <a:t>the same grim condition, to keep friends with  himself—here is </a:t>
            </a:r>
            <a:r>
              <a:rPr dirty="0" sz="1450" spc="-5">
                <a:latin typeface="Times New Roman"/>
                <a:cs typeface="Times New Roman"/>
              </a:rPr>
              <a:t>a </a:t>
            </a:r>
            <a:r>
              <a:rPr dirty="0" sz="1450" spc="-10">
                <a:latin typeface="Times New Roman"/>
                <a:cs typeface="Times New Roman"/>
              </a:rPr>
              <a:t>task for all that </a:t>
            </a:r>
            <a:r>
              <a:rPr dirty="0" sz="1450" spc="-5">
                <a:latin typeface="Times New Roman"/>
                <a:cs typeface="Times New Roman"/>
              </a:rPr>
              <a:t>a </a:t>
            </a:r>
            <a:r>
              <a:rPr dirty="0" sz="1450" spc="-10">
                <a:latin typeface="Times New Roman"/>
                <a:cs typeface="Times New Roman"/>
              </a:rPr>
              <a:t>man has </a:t>
            </a:r>
            <a:r>
              <a:rPr dirty="0" sz="1450" spc="-5">
                <a:latin typeface="Times New Roman"/>
                <a:cs typeface="Times New Roman"/>
              </a:rPr>
              <a:t>of </a:t>
            </a:r>
            <a:r>
              <a:rPr dirty="0" sz="1450" spc="-10">
                <a:latin typeface="Times New Roman"/>
                <a:cs typeface="Times New Roman"/>
              </a:rPr>
              <a:t>fortitude and </a:t>
            </a:r>
            <a:r>
              <a:rPr dirty="0" sz="1450" spc="-20">
                <a:latin typeface="Times New Roman"/>
                <a:cs typeface="Times New Roman"/>
              </a:rPr>
              <a:t>delicacy. </a:t>
            </a:r>
            <a:r>
              <a:rPr dirty="0" sz="1450" spc="-10">
                <a:latin typeface="Times New Roman"/>
                <a:cs typeface="Times New Roman"/>
              </a:rPr>
              <a:t>He has  an ambitious soul who would ask more;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a </a:t>
            </a:r>
            <a:r>
              <a:rPr dirty="0" sz="1450" spc="-10">
                <a:latin typeface="Times New Roman"/>
                <a:cs typeface="Times New Roman"/>
              </a:rPr>
              <a:t>hopeful spirit who should  look in such an enterprise to </a:t>
            </a:r>
            <a:r>
              <a:rPr dirty="0" sz="1450" spc="-5">
                <a:latin typeface="Times New Roman"/>
                <a:cs typeface="Times New Roman"/>
              </a:rPr>
              <a:t>be </a:t>
            </a:r>
            <a:r>
              <a:rPr dirty="0" sz="1450" spc="-10">
                <a:latin typeface="Times New Roman"/>
                <a:cs typeface="Times New Roman"/>
              </a:rPr>
              <a:t>successful. There is indeed </a:t>
            </a:r>
            <a:r>
              <a:rPr dirty="0" sz="1450" spc="-5">
                <a:latin typeface="Times New Roman"/>
                <a:cs typeface="Times New Roman"/>
              </a:rPr>
              <a:t>one </a:t>
            </a:r>
            <a:r>
              <a:rPr dirty="0" sz="1450" spc="-10">
                <a:latin typeface="Times New Roman"/>
                <a:cs typeface="Times New Roman"/>
              </a:rPr>
              <a:t>element in  human destiny that </a:t>
            </a:r>
            <a:r>
              <a:rPr dirty="0" sz="1450" spc="-5">
                <a:latin typeface="Times New Roman"/>
                <a:cs typeface="Times New Roman"/>
              </a:rPr>
              <a:t>not </a:t>
            </a:r>
            <a:r>
              <a:rPr dirty="0" sz="1450" spc="-10">
                <a:latin typeface="Times New Roman"/>
                <a:cs typeface="Times New Roman"/>
              </a:rPr>
              <a:t>blindness itself can controvert: whatever else we are  intended to </a:t>
            </a:r>
            <a:r>
              <a:rPr dirty="0" sz="1450" spc="-5">
                <a:latin typeface="Times New Roman"/>
                <a:cs typeface="Times New Roman"/>
              </a:rPr>
              <a:t>do, </a:t>
            </a:r>
            <a:r>
              <a:rPr dirty="0" sz="1450" spc="-10">
                <a:latin typeface="Times New Roman"/>
                <a:cs typeface="Times New Roman"/>
              </a:rPr>
              <a:t>we are </a:t>
            </a:r>
            <a:r>
              <a:rPr dirty="0" sz="1450" spc="-5">
                <a:latin typeface="Times New Roman"/>
                <a:cs typeface="Times New Roman"/>
              </a:rPr>
              <a:t>not </a:t>
            </a:r>
            <a:r>
              <a:rPr dirty="0" sz="1450" spc="-10">
                <a:latin typeface="Times New Roman"/>
                <a:cs typeface="Times New Roman"/>
              </a:rPr>
              <a:t>intended to succeed; failure is the fate allotted. It is  so in every art and study; it is so above all in the continent art </a:t>
            </a:r>
            <a:r>
              <a:rPr dirty="0" sz="1450" spc="-5">
                <a:latin typeface="Times New Roman"/>
                <a:cs typeface="Times New Roman"/>
              </a:rPr>
              <a:t>of </a:t>
            </a:r>
            <a:r>
              <a:rPr dirty="0" sz="1450" spc="-10">
                <a:latin typeface="Times New Roman"/>
                <a:cs typeface="Times New Roman"/>
              </a:rPr>
              <a:t>living well.  Here is </a:t>
            </a:r>
            <a:r>
              <a:rPr dirty="0" sz="1450" spc="-5">
                <a:latin typeface="Times New Roman"/>
                <a:cs typeface="Times New Roman"/>
              </a:rPr>
              <a:t>a </a:t>
            </a:r>
            <a:r>
              <a:rPr dirty="0" sz="1450" spc="-10">
                <a:latin typeface="Times New Roman"/>
                <a:cs typeface="Times New Roman"/>
              </a:rPr>
              <a:t>pleasant </a:t>
            </a:r>
            <a:r>
              <a:rPr dirty="0" sz="1450" spc="-5">
                <a:latin typeface="Times New Roman"/>
                <a:cs typeface="Times New Roman"/>
              </a:rPr>
              <a:t>thought </a:t>
            </a:r>
            <a:r>
              <a:rPr dirty="0" sz="1450" spc="-10">
                <a:latin typeface="Times New Roman"/>
                <a:cs typeface="Times New Roman"/>
              </a:rPr>
              <a:t>for the </a:t>
            </a:r>
            <a:r>
              <a:rPr dirty="0" sz="1450" spc="-15">
                <a:latin typeface="Times New Roman"/>
                <a:cs typeface="Times New Roman"/>
              </a:rPr>
              <a:t>year’s </a:t>
            </a:r>
            <a:r>
              <a:rPr dirty="0" sz="1450" spc="-10">
                <a:latin typeface="Times New Roman"/>
                <a:cs typeface="Times New Roman"/>
              </a:rPr>
              <a:t>end </a:t>
            </a:r>
            <a:r>
              <a:rPr dirty="0" sz="1450" spc="-5">
                <a:latin typeface="Times New Roman"/>
                <a:cs typeface="Times New Roman"/>
              </a:rPr>
              <a:t>or </a:t>
            </a:r>
            <a:r>
              <a:rPr dirty="0" sz="1450" spc="-10">
                <a:latin typeface="Times New Roman"/>
                <a:cs typeface="Times New Roman"/>
              </a:rPr>
              <a:t>for the end </a:t>
            </a:r>
            <a:r>
              <a:rPr dirty="0" sz="1450" spc="-5">
                <a:latin typeface="Times New Roman"/>
                <a:cs typeface="Times New Roman"/>
              </a:rPr>
              <a:t>of </a:t>
            </a:r>
            <a:r>
              <a:rPr dirty="0" sz="1450" spc="-10">
                <a:latin typeface="Times New Roman"/>
                <a:cs typeface="Times New Roman"/>
              </a:rPr>
              <a:t>life. Only self-  deception will </a:t>
            </a:r>
            <a:r>
              <a:rPr dirty="0" sz="1450" spc="-5">
                <a:latin typeface="Times New Roman"/>
                <a:cs typeface="Times New Roman"/>
              </a:rPr>
              <a:t>be </a:t>
            </a:r>
            <a:r>
              <a:rPr dirty="0" sz="1450" spc="-10">
                <a:latin typeface="Times New Roman"/>
                <a:cs typeface="Times New Roman"/>
              </a:rPr>
              <a:t>satisfied, and there need </a:t>
            </a:r>
            <a:r>
              <a:rPr dirty="0" sz="1450" spc="-5">
                <a:latin typeface="Times New Roman"/>
                <a:cs typeface="Times New Roman"/>
              </a:rPr>
              <a:t>be no </a:t>
            </a:r>
            <a:r>
              <a:rPr dirty="0" sz="1450" spc="-10">
                <a:latin typeface="Times New Roman"/>
                <a:cs typeface="Times New Roman"/>
              </a:rPr>
              <a:t>despair for the</a:t>
            </a:r>
            <a:r>
              <a:rPr dirty="0" sz="1450" spc="95">
                <a:latin typeface="Times New Roman"/>
                <a:cs typeface="Times New Roman"/>
              </a:rPr>
              <a:t> </a:t>
            </a:r>
            <a:r>
              <a:rPr dirty="0" sz="1450" spc="-20">
                <a:latin typeface="Times New Roman"/>
                <a:cs typeface="Times New Roman"/>
              </a:rPr>
              <a:t>despairer.</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40"/>
              </a:spcBef>
            </a:pPr>
            <a:endParaRPr sz="1800">
              <a:latin typeface="Times New Roman"/>
              <a:cs typeface="Times New Roman"/>
            </a:endParaRPr>
          </a:p>
          <a:p>
            <a:pPr algn="ctr">
              <a:lnSpc>
                <a:spcPct val="100000"/>
              </a:lnSpc>
            </a:pPr>
            <a:r>
              <a:rPr dirty="0" sz="1450" spc="-10" b="1">
                <a:latin typeface="Times New Roman"/>
                <a:cs typeface="Times New Roman"/>
              </a:rPr>
              <a:t>II</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But Christmas is </a:t>
            </a:r>
            <a:r>
              <a:rPr dirty="0" sz="1450" spc="-5">
                <a:latin typeface="Times New Roman"/>
                <a:cs typeface="Times New Roman"/>
              </a:rPr>
              <a:t>not </a:t>
            </a:r>
            <a:r>
              <a:rPr dirty="0" sz="1450" spc="-10">
                <a:latin typeface="Times New Roman"/>
                <a:cs typeface="Times New Roman"/>
              </a:rPr>
              <a:t>only the mile-mark </a:t>
            </a:r>
            <a:r>
              <a:rPr dirty="0" sz="1450" spc="-5">
                <a:latin typeface="Times New Roman"/>
                <a:cs typeface="Times New Roman"/>
              </a:rPr>
              <a:t>of </a:t>
            </a:r>
            <a:r>
              <a:rPr dirty="0" sz="1450" spc="-10">
                <a:latin typeface="Times New Roman"/>
                <a:cs typeface="Times New Roman"/>
              </a:rPr>
              <a:t>another </a:t>
            </a:r>
            <a:r>
              <a:rPr dirty="0" sz="1450" spc="-20">
                <a:latin typeface="Times New Roman"/>
                <a:cs typeface="Times New Roman"/>
              </a:rPr>
              <a:t>year, </a:t>
            </a:r>
            <a:r>
              <a:rPr dirty="0" sz="1450" spc="-10">
                <a:latin typeface="Times New Roman"/>
                <a:cs typeface="Times New Roman"/>
              </a:rPr>
              <a:t>moving </a:t>
            </a:r>
            <a:r>
              <a:rPr dirty="0" sz="1450" spc="-5">
                <a:latin typeface="Times New Roman"/>
                <a:cs typeface="Times New Roman"/>
              </a:rPr>
              <a:t>us </a:t>
            </a:r>
            <a:r>
              <a:rPr dirty="0" sz="1450" spc="-10">
                <a:latin typeface="Times New Roman"/>
                <a:cs typeface="Times New Roman"/>
              </a:rPr>
              <a:t>to  thoughts </a:t>
            </a:r>
            <a:r>
              <a:rPr dirty="0" sz="1450" spc="-5">
                <a:latin typeface="Times New Roman"/>
                <a:cs typeface="Times New Roman"/>
              </a:rPr>
              <a:t>of </a:t>
            </a:r>
            <a:r>
              <a:rPr dirty="0" sz="1450" spc="-10">
                <a:latin typeface="Times New Roman"/>
                <a:cs typeface="Times New Roman"/>
              </a:rPr>
              <a:t>self-examination: it is </a:t>
            </a:r>
            <a:r>
              <a:rPr dirty="0" sz="1450" spc="-5">
                <a:latin typeface="Times New Roman"/>
                <a:cs typeface="Times New Roman"/>
              </a:rPr>
              <a:t>a </a:t>
            </a:r>
            <a:r>
              <a:rPr dirty="0" sz="1450" spc="-10">
                <a:latin typeface="Times New Roman"/>
                <a:cs typeface="Times New Roman"/>
              </a:rPr>
              <a:t>season, from all its associations, whether  domestic </a:t>
            </a:r>
            <a:r>
              <a:rPr dirty="0" sz="1450" spc="-5">
                <a:latin typeface="Times New Roman"/>
                <a:cs typeface="Times New Roman"/>
              </a:rPr>
              <a:t>or </a:t>
            </a:r>
            <a:r>
              <a:rPr dirty="0" sz="1450" spc="-10">
                <a:latin typeface="Times New Roman"/>
                <a:cs typeface="Times New Roman"/>
              </a:rPr>
              <a:t>religious, suggesting thoughts </a:t>
            </a:r>
            <a:r>
              <a:rPr dirty="0" sz="1450" spc="-5">
                <a:latin typeface="Times New Roman"/>
                <a:cs typeface="Times New Roman"/>
              </a:rPr>
              <a:t>of </a:t>
            </a:r>
            <a:r>
              <a:rPr dirty="0" sz="1450" spc="-30">
                <a:latin typeface="Times New Roman"/>
                <a:cs typeface="Times New Roman"/>
              </a:rPr>
              <a:t>joy. </a:t>
            </a:r>
            <a:r>
              <a:rPr dirty="0" sz="1450" spc="-10">
                <a:latin typeface="Times New Roman"/>
                <a:cs typeface="Times New Roman"/>
              </a:rPr>
              <a:t>A man dissatisfied with his  endeavours is </a:t>
            </a:r>
            <a:r>
              <a:rPr dirty="0" sz="1450" spc="-5">
                <a:latin typeface="Times New Roman"/>
                <a:cs typeface="Times New Roman"/>
              </a:rPr>
              <a:t>a </a:t>
            </a:r>
            <a:r>
              <a:rPr dirty="0" sz="1450" spc="-10">
                <a:latin typeface="Times New Roman"/>
                <a:cs typeface="Times New Roman"/>
              </a:rPr>
              <a:t>man tempted to sadness. And in the midst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winter, </a:t>
            </a:r>
            <a:r>
              <a:rPr dirty="0" sz="1450" spc="-10">
                <a:latin typeface="Times New Roman"/>
                <a:cs typeface="Times New Roman"/>
              </a:rPr>
              <a:t>when  his life runs lowest and </a:t>
            </a:r>
            <a:r>
              <a:rPr dirty="0" sz="1450" spc="-5">
                <a:latin typeface="Times New Roman"/>
                <a:cs typeface="Times New Roman"/>
              </a:rPr>
              <a:t>he </a:t>
            </a:r>
            <a:r>
              <a:rPr dirty="0" sz="1450" spc="-10">
                <a:latin typeface="Times New Roman"/>
                <a:cs typeface="Times New Roman"/>
              </a:rPr>
              <a:t>is reminded </a:t>
            </a:r>
            <a:r>
              <a:rPr dirty="0" sz="1450" spc="-5">
                <a:latin typeface="Times New Roman"/>
                <a:cs typeface="Times New Roman"/>
              </a:rPr>
              <a:t>of </a:t>
            </a:r>
            <a:r>
              <a:rPr dirty="0" sz="1450" spc="-10">
                <a:latin typeface="Times New Roman"/>
                <a:cs typeface="Times New Roman"/>
              </a:rPr>
              <a:t>the empty chairs </a:t>
            </a:r>
            <a:r>
              <a:rPr dirty="0" sz="1450" spc="-5">
                <a:latin typeface="Times New Roman"/>
                <a:cs typeface="Times New Roman"/>
              </a:rPr>
              <a:t>of </a:t>
            </a:r>
            <a:r>
              <a:rPr dirty="0" sz="1450" spc="-10">
                <a:latin typeface="Times New Roman"/>
                <a:cs typeface="Times New Roman"/>
              </a:rPr>
              <a:t>his beloved, it is  well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condemned to this fashion </a:t>
            </a:r>
            <a:r>
              <a:rPr dirty="0" sz="1450" spc="-5">
                <a:latin typeface="Times New Roman"/>
                <a:cs typeface="Times New Roman"/>
              </a:rPr>
              <a:t>of </a:t>
            </a:r>
            <a:r>
              <a:rPr dirty="0" sz="1450" spc="-10">
                <a:latin typeface="Times New Roman"/>
                <a:cs typeface="Times New Roman"/>
              </a:rPr>
              <a:t>the smiling face. Noble  disappointment, noble self-denial, are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admired, </a:t>
            </a:r>
            <a:r>
              <a:rPr dirty="0" sz="1450" spc="-5">
                <a:latin typeface="Times New Roman"/>
                <a:cs typeface="Times New Roman"/>
              </a:rPr>
              <a:t>not </a:t>
            </a:r>
            <a:r>
              <a:rPr dirty="0" sz="1450" spc="-10">
                <a:latin typeface="Times New Roman"/>
                <a:cs typeface="Times New Roman"/>
              </a:rPr>
              <a:t>even to </a:t>
            </a:r>
            <a:r>
              <a:rPr dirty="0" sz="1450" spc="-5">
                <a:latin typeface="Times New Roman"/>
                <a:cs typeface="Times New Roman"/>
              </a:rPr>
              <a:t>be  </a:t>
            </a:r>
            <a:r>
              <a:rPr dirty="0" sz="1450" spc="-10">
                <a:latin typeface="Times New Roman"/>
                <a:cs typeface="Times New Roman"/>
              </a:rPr>
              <a:t>pardoned, if they bring bitterness. It is </a:t>
            </a:r>
            <a:r>
              <a:rPr dirty="0" sz="1450" spc="-5">
                <a:latin typeface="Times New Roman"/>
                <a:cs typeface="Times New Roman"/>
              </a:rPr>
              <a:t>one </a:t>
            </a:r>
            <a:r>
              <a:rPr dirty="0" sz="1450" spc="-10">
                <a:latin typeface="Times New Roman"/>
                <a:cs typeface="Times New Roman"/>
              </a:rPr>
              <a:t>thing to enter the kingdom </a:t>
            </a:r>
            <a:r>
              <a:rPr dirty="0" sz="1450" spc="-5">
                <a:latin typeface="Times New Roman"/>
                <a:cs typeface="Times New Roman"/>
              </a:rPr>
              <a:t>of  </a:t>
            </a:r>
            <a:r>
              <a:rPr dirty="0" sz="1450" spc="-10">
                <a:latin typeface="Times New Roman"/>
                <a:cs typeface="Times New Roman"/>
              </a:rPr>
              <a:t>heaven maim; another to maim yourself and stay without. And the kingdom </a:t>
            </a:r>
            <a:r>
              <a:rPr dirty="0" sz="1450" spc="-5">
                <a:latin typeface="Times New Roman"/>
                <a:cs typeface="Times New Roman"/>
              </a:rPr>
              <a:t>of  </a:t>
            </a:r>
            <a:r>
              <a:rPr dirty="0" sz="1450" spc="-10">
                <a:latin typeface="Times New Roman"/>
                <a:cs typeface="Times New Roman"/>
              </a:rPr>
              <a:t>heaven is </a:t>
            </a:r>
            <a:r>
              <a:rPr dirty="0" sz="1450" spc="-5">
                <a:latin typeface="Times New Roman"/>
                <a:cs typeface="Times New Roman"/>
              </a:rPr>
              <a:t>of </a:t>
            </a:r>
            <a:r>
              <a:rPr dirty="0" sz="1450" spc="-10">
                <a:latin typeface="Times New Roman"/>
                <a:cs typeface="Times New Roman"/>
              </a:rPr>
              <a:t>the child-like, </a:t>
            </a:r>
            <a:r>
              <a:rPr dirty="0" sz="1450" spc="-5">
                <a:latin typeface="Times New Roman"/>
                <a:cs typeface="Times New Roman"/>
              </a:rPr>
              <a:t>of </a:t>
            </a:r>
            <a:r>
              <a:rPr dirty="0" sz="1450" spc="-10">
                <a:latin typeface="Times New Roman"/>
                <a:cs typeface="Times New Roman"/>
              </a:rPr>
              <a:t>those who are easy to please, who love and who  give pleasure. Mighty men </a:t>
            </a:r>
            <a:r>
              <a:rPr dirty="0" sz="1450" spc="-5">
                <a:latin typeface="Times New Roman"/>
                <a:cs typeface="Times New Roman"/>
              </a:rPr>
              <a:t>of </a:t>
            </a:r>
            <a:r>
              <a:rPr dirty="0" sz="1450" spc="-10">
                <a:latin typeface="Times New Roman"/>
                <a:cs typeface="Times New Roman"/>
              </a:rPr>
              <a:t>their hands, the smiters and the builders and the  judges, have lived long and </a:t>
            </a:r>
            <a:r>
              <a:rPr dirty="0" sz="1450" spc="-5">
                <a:latin typeface="Times New Roman"/>
                <a:cs typeface="Times New Roman"/>
              </a:rPr>
              <a:t>done </a:t>
            </a:r>
            <a:r>
              <a:rPr dirty="0" sz="1450" spc="-10">
                <a:latin typeface="Times New Roman"/>
                <a:cs typeface="Times New Roman"/>
              </a:rPr>
              <a:t>sternly and yet preserved this</a:t>
            </a:r>
            <a:r>
              <a:rPr dirty="0" sz="1450" spc="180">
                <a:latin typeface="Times New Roman"/>
                <a:cs typeface="Times New Roman"/>
              </a:rPr>
              <a:t> </a:t>
            </a:r>
            <a:r>
              <a:rPr dirty="0" sz="1450" spc="-10">
                <a:latin typeface="Times New Roman"/>
                <a:cs typeface="Times New Roman"/>
              </a:rPr>
              <a:t>lovely</a:t>
            </a:r>
            <a:endParaRPr sz="1450">
              <a:latin typeface="Times New Roman"/>
              <a:cs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character; and among </a:t>
            </a:r>
            <a:r>
              <a:rPr dirty="0" sz="1450" spc="-5">
                <a:latin typeface="Times New Roman"/>
                <a:cs typeface="Times New Roman"/>
              </a:rPr>
              <a:t>our </a:t>
            </a:r>
            <a:r>
              <a:rPr dirty="0" sz="1450" spc="-10">
                <a:latin typeface="Times New Roman"/>
                <a:cs typeface="Times New Roman"/>
              </a:rPr>
              <a:t>carpet interests and twopenny concerns, the shame  were indelible if we should lose it. Gentleness and cheerfulness, these come  before all morality; they are the perfect duties. And it is the trouble with moral  men that they have neither </a:t>
            </a:r>
            <a:r>
              <a:rPr dirty="0" sz="1450" spc="-5">
                <a:latin typeface="Times New Roman"/>
                <a:cs typeface="Times New Roman"/>
              </a:rPr>
              <a:t>one nor </a:t>
            </a:r>
            <a:r>
              <a:rPr dirty="0" sz="1450" spc="-20">
                <a:latin typeface="Times New Roman"/>
                <a:cs typeface="Times New Roman"/>
              </a:rPr>
              <a:t>other. </a:t>
            </a:r>
            <a:r>
              <a:rPr dirty="0" sz="1450" spc="-10">
                <a:latin typeface="Times New Roman"/>
                <a:cs typeface="Times New Roman"/>
              </a:rPr>
              <a:t>It was the moral man, the Pharisee,  whom Christ could </a:t>
            </a:r>
            <a:r>
              <a:rPr dirty="0" sz="1450" spc="-5">
                <a:latin typeface="Times New Roman"/>
                <a:cs typeface="Times New Roman"/>
              </a:rPr>
              <a:t>not </a:t>
            </a:r>
            <a:r>
              <a:rPr dirty="0" sz="1450" spc="-10">
                <a:latin typeface="Times New Roman"/>
                <a:cs typeface="Times New Roman"/>
              </a:rPr>
              <a:t>away with. If </a:t>
            </a:r>
            <a:r>
              <a:rPr dirty="0" sz="1450" spc="-5">
                <a:latin typeface="Times New Roman"/>
                <a:cs typeface="Times New Roman"/>
              </a:rPr>
              <a:t>your </a:t>
            </a:r>
            <a:r>
              <a:rPr dirty="0" sz="1450" spc="-10">
                <a:latin typeface="Times New Roman"/>
                <a:cs typeface="Times New Roman"/>
              </a:rPr>
              <a:t>morals make </a:t>
            </a:r>
            <a:r>
              <a:rPr dirty="0" sz="1450" spc="-5">
                <a:latin typeface="Times New Roman"/>
                <a:cs typeface="Times New Roman"/>
              </a:rPr>
              <a:t>you </a:t>
            </a:r>
            <a:r>
              <a:rPr dirty="0" sz="1450" spc="-25">
                <a:latin typeface="Times New Roman"/>
                <a:cs typeface="Times New Roman"/>
              </a:rPr>
              <a:t>dreary, </a:t>
            </a:r>
            <a:r>
              <a:rPr dirty="0" sz="1450" spc="-10">
                <a:latin typeface="Times New Roman"/>
                <a:cs typeface="Times New Roman"/>
              </a:rPr>
              <a:t>depend  </a:t>
            </a:r>
            <a:r>
              <a:rPr dirty="0" sz="1450" spc="-5">
                <a:latin typeface="Times New Roman"/>
                <a:cs typeface="Times New Roman"/>
              </a:rPr>
              <a:t>upon </a:t>
            </a:r>
            <a:r>
              <a:rPr dirty="0" sz="1450" spc="-10">
                <a:latin typeface="Times New Roman"/>
                <a:cs typeface="Times New Roman"/>
              </a:rPr>
              <a:t>it they are wrong. </a:t>
            </a:r>
            <a:r>
              <a:rPr dirty="0" sz="1450" spc="-5">
                <a:latin typeface="Times New Roman"/>
                <a:cs typeface="Times New Roman"/>
              </a:rPr>
              <a:t>I do not </a:t>
            </a:r>
            <a:r>
              <a:rPr dirty="0" sz="1450" spc="-10">
                <a:latin typeface="Times New Roman"/>
                <a:cs typeface="Times New Roman"/>
              </a:rPr>
              <a:t>say “give them </a:t>
            </a:r>
            <a:r>
              <a:rPr dirty="0" sz="1450" spc="-5">
                <a:latin typeface="Times New Roman"/>
                <a:cs typeface="Times New Roman"/>
              </a:rPr>
              <a:t>up,” </a:t>
            </a:r>
            <a:r>
              <a:rPr dirty="0" sz="1450" spc="-10">
                <a:latin typeface="Times New Roman"/>
                <a:cs typeface="Times New Roman"/>
              </a:rPr>
              <a:t>for they may </a:t>
            </a:r>
            <a:r>
              <a:rPr dirty="0" sz="1450" spc="-5">
                <a:latin typeface="Times New Roman"/>
                <a:cs typeface="Times New Roman"/>
              </a:rPr>
              <a:t>be </a:t>
            </a:r>
            <a:r>
              <a:rPr dirty="0" sz="1450" spc="-10">
                <a:latin typeface="Times New Roman"/>
                <a:cs typeface="Times New Roman"/>
              </a:rPr>
              <a:t>all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but </a:t>
            </a:r>
            <a:r>
              <a:rPr dirty="0" sz="1450" spc="-10">
                <a:latin typeface="Times New Roman"/>
                <a:cs typeface="Times New Roman"/>
              </a:rPr>
              <a:t>conceal them like </a:t>
            </a:r>
            <a:r>
              <a:rPr dirty="0" sz="1450" spc="-5">
                <a:latin typeface="Times New Roman"/>
                <a:cs typeface="Times New Roman"/>
              </a:rPr>
              <a:t>a </a:t>
            </a:r>
            <a:r>
              <a:rPr dirty="0" sz="1450" spc="-10">
                <a:latin typeface="Times New Roman"/>
                <a:cs typeface="Times New Roman"/>
              </a:rPr>
              <a:t>vice, lest they should spoil the lives </a:t>
            </a:r>
            <a:r>
              <a:rPr dirty="0" sz="1450" spc="-5">
                <a:latin typeface="Times New Roman"/>
                <a:cs typeface="Times New Roman"/>
              </a:rPr>
              <a:t>of </a:t>
            </a:r>
            <a:r>
              <a:rPr dirty="0" sz="1450" spc="-10">
                <a:latin typeface="Times New Roman"/>
                <a:cs typeface="Times New Roman"/>
              </a:rPr>
              <a:t>better and  simpler people.</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A strange temptation attends </a:t>
            </a:r>
            <a:r>
              <a:rPr dirty="0" sz="1450" spc="-5">
                <a:latin typeface="Times New Roman"/>
                <a:cs typeface="Times New Roman"/>
              </a:rPr>
              <a:t>upon </a:t>
            </a:r>
            <a:r>
              <a:rPr dirty="0" sz="1450" spc="-10">
                <a:latin typeface="Times New Roman"/>
                <a:cs typeface="Times New Roman"/>
              </a:rPr>
              <a:t>man: to keep his eye </a:t>
            </a:r>
            <a:r>
              <a:rPr dirty="0" sz="1450" spc="-5">
                <a:latin typeface="Times New Roman"/>
                <a:cs typeface="Times New Roman"/>
              </a:rPr>
              <a:t>on </a:t>
            </a:r>
            <a:r>
              <a:rPr dirty="0" sz="1450" spc="-10">
                <a:latin typeface="Times New Roman"/>
                <a:cs typeface="Times New Roman"/>
              </a:rPr>
              <a:t>pleasures, even  when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share in them; to aim all his morals against them. This very  year </a:t>
            </a:r>
            <a:r>
              <a:rPr dirty="0" sz="1450" spc="-5">
                <a:latin typeface="Times New Roman"/>
                <a:cs typeface="Times New Roman"/>
              </a:rPr>
              <a:t>a </a:t>
            </a:r>
            <a:r>
              <a:rPr dirty="0" sz="1450" spc="-10">
                <a:latin typeface="Times New Roman"/>
                <a:cs typeface="Times New Roman"/>
              </a:rPr>
              <a:t>lady (singular iconoclast!) proclaimed </a:t>
            </a:r>
            <a:r>
              <a:rPr dirty="0" sz="1450" spc="-5">
                <a:latin typeface="Times New Roman"/>
                <a:cs typeface="Times New Roman"/>
              </a:rPr>
              <a:t>a </a:t>
            </a:r>
            <a:r>
              <a:rPr dirty="0" sz="1450" spc="-10">
                <a:latin typeface="Times New Roman"/>
                <a:cs typeface="Times New Roman"/>
              </a:rPr>
              <a:t>crusade against dolls; and the  racy sermon against lust is </a:t>
            </a:r>
            <a:r>
              <a:rPr dirty="0" sz="1450" spc="-5">
                <a:latin typeface="Times New Roman"/>
                <a:cs typeface="Times New Roman"/>
              </a:rPr>
              <a:t>a </a:t>
            </a:r>
            <a:r>
              <a:rPr dirty="0" sz="1450" spc="-10">
                <a:latin typeface="Times New Roman"/>
                <a:cs typeface="Times New Roman"/>
              </a:rPr>
              <a:t>feature </a:t>
            </a:r>
            <a:r>
              <a:rPr dirty="0" sz="1450" spc="-5">
                <a:latin typeface="Times New Roman"/>
                <a:cs typeface="Times New Roman"/>
              </a:rPr>
              <a:t>of </a:t>
            </a:r>
            <a:r>
              <a:rPr dirty="0" sz="1450" spc="-10">
                <a:latin typeface="Times New Roman"/>
                <a:cs typeface="Times New Roman"/>
              </a:rPr>
              <a:t>the age. </a:t>
            </a:r>
            <a:r>
              <a:rPr dirty="0" sz="1450" spc="-5">
                <a:latin typeface="Times New Roman"/>
                <a:cs typeface="Times New Roman"/>
              </a:rPr>
              <a:t>I </a:t>
            </a:r>
            <a:r>
              <a:rPr dirty="0" sz="1450" spc="-10">
                <a:latin typeface="Times New Roman"/>
                <a:cs typeface="Times New Roman"/>
              </a:rPr>
              <a:t>venture to call such moralists  insincere. At any excess </a:t>
            </a:r>
            <a:r>
              <a:rPr dirty="0" sz="1450" spc="-5">
                <a:latin typeface="Times New Roman"/>
                <a:cs typeface="Times New Roman"/>
              </a:rPr>
              <a:t>or </a:t>
            </a:r>
            <a:r>
              <a:rPr dirty="0" sz="1450" spc="-10">
                <a:latin typeface="Times New Roman"/>
                <a:cs typeface="Times New Roman"/>
              </a:rPr>
              <a:t>perversion </a:t>
            </a:r>
            <a:r>
              <a:rPr dirty="0" sz="1450" spc="-5">
                <a:latin typeface="Times New Roman"/>
                <a:cs typeface="Times New Roman"/>
              </a:rPr>
              <a:t>of a </a:t>
            </a:r>
            <a:r>
              <a:rPr dirty="0" sz="1450" spc="-10">
                <a:latin typeface="Times New Roman"/>
                <a:cs typeface="Times New Roman"/>
              </a:rPr>
              <a:t>natural appetite, their lyre sounds  </a:t>
            </a:r>
            <a:r>
              <a:rPr dirty="0" sz="1450" spc="-5">
                <a:latin typeface="Times New Roman"/>
                <a:cs typeface="Times New Roman"/>
              </a:rPr>
              <a:t>of</a:t>
            </a:r>
            <a:r>
              <a:rPr dirty="0" sz="1450" spc="95">
                <a:latin typeface="Times New Roman"/>
                <a:cs typeface="Times New Roman"/>
              </a:rPr>
              <a:t> </a:t>
            </a:r>
            <a:r>
              <a:rPr dirty="0" sz="1450" spc="-10">
                <a:latin typeface="Times New Roman"/>
                <a:cs typeface="Times New Roman"/>
              </a:rPr>
              <a:t>itself</a:t>
            </a:r>
            <a:r>
              <a:rPr dirty="0" sz="1450" spc="95">
                <a:latin typeface="Times New Roman"/>
                <a:cs typeface="Times New Roman"/>
              </a:rPr>
              <a:t> </a:t>
            </a:r>
            <a:r>
              <a:rPr dirty="0" sz="1450" spc="-10">
                <a:latin typeface="Times New Roman"/>
                <a:cs typeface="Times New Roman"/>
              </a:rPr>
              <a:t>with</a:t>
            </a:r>
            <a:r>
              <a:rPr dirty="0" sz="1450" spc="95">
                <a:latin typeface="Times New Roman"/>
                <a:cs typeface="Times New Roman"/>
              </a:rPr>
              <a:t> </a:t>
            </a:r>
            <a:r>
              <a:rPr dirty="0" sz="1450" spc="-10">
                <a:latin typeface="Times New Roman"/>
                <a:cs typeface="Times New Roman"/>
              </a:rPr>
              <a:t>relishing</a:t>
            </a:r>
            <a:r>
              <a:rPr dirty="0" sz="1450" spc="95">
                <a:latin typeface="Times New Roman"/>
                <a:cs typeface="Times New Roman"/>
              </a:rPr>
              <a:t> </a:t>
            </a:r>
            <a:r>
              <a:rPr dirty="0" sz="1450" spc="-10">
                <a:latin typeface="Times New Roman"/>
                <a:cs typeface="Times New Roman"/>
              </a:rPr>
              <a:t>denunciations;</a:t>
            </a:r>
            <a:r>
              <a:rPr dirty="0" sz="1450" spc="95">
                <a:latin typeface="Times New Roman"/>
                <a:cs typeface="Times New Roman"/>
              </a:rPr>
              <a:t> </a:t>
            </a:r>
            <a:r>
              <a:rPr dirty="0" sz="1450" spc="-5">
                <a:latin typeface="Times New Roman"/>
                <a:cs typeface="Times New Roman"/>
              </a:rPr>
              <a:t>but</a:t>
            </a:r>
            <a:r>
              <a:rPr dirty="0" sz="1450" spc="95">
                <a:latin typeface="Times New Roman"/>
                <a:cs typeface="Times New Roman"/>
              </a:rPr>
              <a:t> </a:t>
            </a:r>
            <a:r>
              <a:rPr dirty="0" sz="1450" spc="-10">
                <a:latin typeface="Times New Roman"/>
                <a:cs typeface="Times New Roman"/>
              </a:rPr>
              <a:t>for</a:t>
            </a:r>
            <a:r>
              <a:rPr dirty="0" sz="1450" spc="95">
                <a:latin typeface="Times New Roman"/>
                <a:cs typeface="Times New Roman"/>
              </a:rPr>
              <a:t> </a:t>
            </a:r>
            <a:r>
              <a:rPr dirty="0" sz="1450" spc="-10">
                <a:latin typeface="Times New Roman"/>
                <a:cs typeface="Times New Roman"/>
              </a:rPr>
              <a:t>all</a:t>
            </a:r>
            <a:r>
              <a:rPr dirty="0" sz="1450" spc="100">
                <a:latin typeface="Times New Roman"/>
                <a:cs typeface="Times New Roman"/>
              </a:rPr>
              <a:t> </a:t>
            </a:r>
            <a:r>
              <a:rPr dirty="0" sz="1450" spc="-10">
                <a:latin typeface="Times New Roman"/>
                <a:cs typeface="Times New Roman"/>
              </a:rPr>
              <a:t>displays</a:t>
            </a:r>
            <a:r>
              <a:rPr dirty="0" sz="1450" spc="95">
                <a:latin typeface="Times New Roman"/>
                <a:cs typeface="Times New Roman"/>
              </a:rPr>
              <a:t> </a:t>
            </a:r>
            <a:r>
              <a:rPr dirty="0" sz="1450" spc="-5">
                <a:latin typeface="Times New Roman"/>
                <a:cs typeface="Times New Roman"/>
              </a:rPr>
              <a:t>of</a:t>
            </a:r>
            <a:r>
              <a:rPr dirty="0" sz="1450" spc="95">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truly</a:t>
            </a:r>
            <a:r>
              <a:rPr dirty="0" sz="1450" spc="95">
                <a:latin typeface="Times New Roman"/>
                <a:cs typeface="Times New Roman"/>
              </a:rPr>
              <a:t> </a:t>
            </a:r>
            <a:r>
              <a:rPr dirty="0" sz="1450" spc="-10">
                <a:latin typeface="Times New Roman"/>
                <a:cs typeface="Times New Roman"/>
              </a:rPr>
              <a:t>diabolic</a:t>
            </a:r>
            <a:endParaRPr sz="1450">
              <a:latin typeface="Times New Roman"/>
              <a:cs typeface="Times New Roman"/>
            </a:endParaRPr>
          </a:p>
          <a:p>
            <a:pPr algn="just" marL="12700">
              <a:lnSpc>
                <a:spcPts val="1660"/>
              </a:lnSpc>
            </a:pPr>
            <a:r>
              <a:rPr dirty="0" sz="1450" spc="-25">
                <a:latin typeface="Times New Roman"/>
                <a:cs typeface="Times New Roman"/>
              </a:rPr>
              <a:t>—envy, </a:t>
            </a:r>
            <a:r>
              <a:rPr dirty="0" sz="1450" spc="-10">
                <a:latin typeface="Times New Roman"/>
                <a:cs typeface="Times New Roman"/>
              </a:rPr>
              <a:t>malice, the mean lie, the mean silence, the calumnious truth, the</a:t>
            </a:r>
            <a:r>
              <a:rPr dirty="0" sz="1450" spc="325">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12700" marR="5080">
              <a:lnSpc>
                <a:spcPts val="1730"/>
              </a:lnSpc>
              <a:spcBef>
                <a:spcPts val="60"/>
              </a:spcBef>
            </a:pPr>
            <a:r>
              <a:rPr dirty="0" sz="1450" spc="-20">
                <a:latin typeface="Times New Roman"/>
                <a:cs typeface="Times New Roman"/>
              </a:rPr>
              <a:t>biter, </a:t>
            </a:r>
            <a:r>
              <a:rPr dirty="0" sz="1450" spc="-10">
                <a:latin typeface="Times New Roman"/>
                <a:cs typeface="Times New Roman"/>
              </a:rPr>
              <a:t>the petty tyrant, the peevish poisoner </a:t>
            </a:r>
            <a:r>
              <a:rPr dirty="0" sz="1450" spc="-5">
                <a:latin typeface="Times New Roman"/>
                <a:cs typeface="Times New Roman"/>
              </a:rPr>
              <a:t>of </a:t>
            </a:r>
            <a:r>
              <a:rPr dirty="0" sz="1450" spc="-10">
                <a:latin typeface="Times New Roman"/>
                <a:cs typeface="Times New Roman"/>
              </a:rPr>
              <a:t>family life—their standard is  quite different. These are wrong, they will admit, yet somehow </a:t>
            </a:r>
            <a:r>
              <a:rPr dirty="0" sz="1450" spc="-5">
                <a:latin typeface="Times New Roman"/>
                <a:cs typeface="Times New Roman"/>
              </a:rPr>
              <a:t>not </a:t>
            </a:r>
            <a:r>
              <a:rPr dirty="0" sz="1450" spc="-10">
                <a:latin typeface="Times New Roman"/>
                <a:cs typeface="Times New Roman"/>
              </a:rPr>
              <a:t>so wrong;  there is </a:t>
            </a:r>
            <a:r>
              <a:rPr dirty="0" sz="1450" spc="-5">
                <a:latin typeface="Times New Roman"/>
                <a:cs typeface="Times New Roman"/>
              </a:rPr>
              <a:t>no </a:t>
            </a:r>
            <a:r>
              <a:rPr dirty="0" sz="1450" spc="-10">
                <a:latin typeface="Times New Roman"/>
                <a:cs typeface="Times New Roman"/>
              </a:rPr>
              <a:t>zeal in their assault </a:t>
            </a:r>
            <a:r>
              <a:rPr dirty="0" sz="1450" spc="-5">
                <a:latin typeface="Times New Roman"/>
                <a:cs typeface="Times New Roman"/>
              </a:rPr>
              <a:t>on </a:t>
            </a:r>
            <a:r>
              <a:rPr dirty="0" sz="1450" spc="-10">
                <a:latin typeface="Times New Roman"/>
                <a:cs typeface="Times New Roman"/>
              </a:rPr>
              <a:t>them, </a:t>
            </a:r>
            <a:r>
              <a:rPr dirty="0" sz="1450" spc="-5">
                <a:latin typeface="Times New Roman"/>
                <a:cs typeface="Times New Roman"/>
              </a:rPr>
              <a:t>no </a:t>
            </a:r>
            <a:r>
              <a:rPr dirty="0" sz="1450" spc="-10">
                <a:latin typeface="Times New Roman"/>
                <a:cs typeface="Times New Roman"/>
              </a:rPr>
              <a:t>secret element </a:t>
            </a:r>
            <a:r>
              <a:rPr dirty="0" sz="1450" spc="-5">
                <a:latin typeface="Times New Roman"/>
                <a:cs typeface="Times New Roman"/>
              </a:rPr>
              <a:t>of </a:t>
            </a:r>
            <a:r>
              <a:rPr dirty="0" sz="1450" spc="-10">
                <a:latin typeface="Times New Roman"/>
                <a:cs typeface="Times New Roman"/>
              </a:rPr>
              <a:t>gusto warms </a:t>
            </a:r>
            <a:r>
              <a:rPr dirty="0" sz="1450" spc="-5">
                <a:latin typeface="Times New Roman"/>
                <a:cs typeface="Times New Roman"/>
              </a:rPr>
              <a:t>up  </a:t>
            </a:r>
            <a:r>
              <a:rPr dirty="0" sz="1450" spc="-10">
                <a:latin typeface="Times New Roman"/>
                <a:cs typeface="Times New Roman"/>
              </a:rPr>
              <a:t>the sermon; it is for things </a:t>
            </a:r>
            <a:r>
              <a:rPr dirty="0" sz="1450" spc="-5">
                <a:latin typeface="Times New Roman"/>
                <a:cs typeface="Times New Roman"/>
              </a:rPr>
              <a:t>not </a:t>
            </a:r>
            <a:r>
              <a:rPr dirty="0" sz="1450" spc="-10">
                <a:latin typeface="Times New Roman"/>
                <a:cs typeface="Times New Roman"/>
              </a:rPr>
              <a:t>wrong in themselves that they reserve the  choicest </a:t>
            </a:r>
            <a:r>
              <a:rPr dirty="0" sz="1450" spc="-5">
                <a:latin typeface="Times New Roman"/>
                <a:cs typeface="Times New Roman"/>
              </a:rPr>
              <a:t>of </a:t>
            </a:r>
            <a:r>
              <a:rPr dirty="0" sz="1450" spc="-10">
                <a:latin typeface="Times New Roman"/>
                <a:cs typeface="Times New Roman"/>
              </a:rPr>
              <a:t>their indignation. A man may naturally disclaim all moral kinship  with the Reverend </a:t>
            </a:r>
            <a:r>
              <a:rPr dirty="0" sz="1450" spc="-35">
                <a:latin typeface="Times New Roman"/>
                <a:cs typeface="Times New Roman"/>
              </a:rPr>
              <a:t>Mr. </a:t>
            </a:r>
            <a:r>
              <a:rPr dirty="0" sz="1450" spc="-10">
                <a:latin typeface="Times New Roman"/>
                <a:cs typeface="Times New Roman"/>
              </a:rPr>
              <a:t>Zola </a:t>
            </a:r>
            <a:r>
              <a:rPr dirty="0" sz="1450" spc="-5">
                <a:latin typeface="Times New Roman"/>
                <a:cs typeface="Times New Roman"/>
              </a:rPr>
              <a:t>or </a:t>
            </a:r>
            <a:r>
              <a:rPr dirty="0" sz="1450" spc="-10">
                <a:latin typeface="Times New Roman"/>
                <a:cs typeface="Times New Roman"/>
              </a:rPr>
              <a:t>the hobgoblin old lady </a:t>
            </a:r>
            <a:r>
              <a:rPr dirty="0" sz="1450" spc="-5">
                <a:latin typeface="Times New Roman"/>
                <a:cs typeface="Times New Roman"/>
              </a:rPr>
              <a:t>of </a:t>
            </a:r>
            <a:r>
              <a:rPr dirty="0" sz="1450" spc="-10">
                <a:latin typeface="Times New Roman"/>
                <a:cs typeface="Times New Roman"/>
              </a:rPr>
              <a:t>the dolls; for these  are gross and naked instances. And yet in each </a:t>
            </a:r>
            <a:r>
              <a:rPr dirty="0" sz="1450" spc="-5">
                <a:latin typeface="Times New Roman"/>
                <a:cs typeface="Times New Roman"/>
              </a:rPr>
              <a:t>of us </a:t>
            </a:r>
            <a:r>
              <a:rPr dirty="0" sz="1450" spc="-10">
                <a:latin typeface="Times New Roman"/>
                <a:cs typeface="Times New Roman"/>
              </a:rPr>
              <a:t>some similar element  resides. The sight </a:t>
            </a:r>
            <a:r>
              <a:rPr dirty="0" sz="1450" spc="-5">
                <a:latin typeface="Times New Roman"/>
                <a:cs typeface="Times New Roman"/>
              </a:rPr>
              <a:t>of a </a:t>
            </a:r>
            <a:r>
              <a:rPr dirty="0" sz="1450" spc="-10">
                <a:latin typeface="Times New Roman"/>
                <a:cs typeface="Times New Roman"/>
              </a:rPr>
              <a:t>pleasure in which we cannot </a:t>
            </a:r>
            <a:r>
              <a:rPr dirty="0" sz="1450" spc="-5">
                <a:latin typeface="Times New Roman"/>
                <a:cs typeface="Times New Roman"/>
              </a:rPr>
              <a:t>or </a:t>
            </a:r>
            <a:r>
              <a:rPr dirty="0" sz="1450" spc="-10">
                <a:latin typeface="Times New Roman"/>
                <a:cs typeface="Times New Roman"/>
              </a:rPr>
              <a:t>else will </a:t>
            </a:r>
            <a:r>
              <a:rPr dirty="0" sz="1450" spc="-5">
                <a:latin typeface="Times New Roman"/>
                <a:cs typeface="Times New Roman"/>
              </a:rPr>
              <a:t>not </a:t>
            </a:r>
            <a:r>
              <a:rPr dirty="0" sz="1450" spc="-10">
                <a:latin typeface="Times New Roman"/>
                <a:cs typeface="Times New Roman"/>
              </a:rPr>
              <a:t>share  moves </a:t>
            </a:r>
            <a:r>
              <a:rPr dirty="0" sz="1450" spc="-5">
                <a:latin typeface="Times New Roman"/>
                <a:cs typeface="Times New Roman"/>
              </a:rPr>
              <a:t>us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particular impatience. It may </a:t>
            </a:r>
            <a:r>
              <a:rPr dirty="0" sz="1450" spc="-5">
                <a:latin typeface="Times New Roman"/>
                <a:cs typeface="Times New Roman"/>
              </a:rPr>
              <a:t>be </a:t>
            </a:r>
            <a:r>
              <a:rPr dirty="0" sz="1450" spc="-10">
                <a:latin typeface="Times New Roman"/>
                <a:cs typeface="Times New Roman"/>
              </a:rPr>
              <a:t>because we are envious, </a:t>
            </a:r>
            <a:r>
              <a:rPr dirty="0" sz="1450" spc="-5">
                <a:latin typeface="Times New Roman"/>
                <a:cs typeface="Times New Roman"/>
              </a:rPr>
              <a:t>or  </a:t>
            </a:r>
            <a:r>
              <a:rPr dirty="0" sz="1450" spc="-10">
                <a:latin typeface="Times New Roman"/>
                <a:cs typeface="Times New Roman"/>
              </a:rPr>
              <a:t>because we are sad, </a:t>
            </a:r>
            <a:r>
              <a:rPr dirty="0" sz="1450" spc="-5">
                <a:latin typeface="Times New Roman"/>
                <a:cs typeface="Times New Roman"/>
              </a:rPr>
              <a:t>or </a:t>
            </a:r>
            <a:r>
              <a:rPr dirty="0" sz="1450" spc="-10">
                <a:latin typeface="Times New Roman"/>
                <a:cs typeface="Times New Roman"/>
              </a:rPr>
              <a:t>because we dislike noise and romping—being so  refined, </a:t>
            </a:r>
            <a:r>
              <a:rPr dirty="0" sz="1450" spc="-5">
                <a:latin typeface="Times New Roman"/>
                <a:cs typeface="Times New Roman"/>
              </a:rPr>
              <a:t>or </a:t>
            </a:r>
            <a:r>
              <a:rPr dirty="0" sz="1450" spc="-10">
                <a:latin typeface="Times New Roman"/>
                <a:cs typeface="Times New Roman"/>
              </a:rPr>
              <a:t>because—being so philosophic—we have an over-weighing sense  </a:t>
            </a:r>
            <a:r>
              <a:rPr dirty="0" sz="1450" spc="-5">
                <a:latin typeface="Times New Roman"/>
                <a:cs typeface="Times New Roman"/>
              </a:rPr>
              <a:t>of </a:t>
            </a:r>
            <a:r>
              <a:rPr dirty="0" sz="1450" spc="-25">
                <a:latin typeface="Times New Roman"/>
                <a:cs typeface="Times New Roman"/>
              </a:rPr>
              <a:t>life’s </a:t>
            </a:r>
            <a:r>
              <a:rPr dirty="0" sz="1450" spc="-10">
                <a:latin typeface="Times New Roman"/>
                <a:cs typeface="Times New Roman"/>
              </a:rPr>
              <a:t>gravity: at least, as we </a:t>
            </a:r>
            <a:r>
              <a:rPr dirty="0" sz="1450" spc="-5">
                <a:latin typeface="Times New Roman"/>
                <a:cs typeface="Times New Roman"/>
              </a:rPr>
              <a:t>go on </a:t>
            </a:r>
            <a:r>
              <a:rPr dirty="0" sz="1450" spc="-10">
                <a:latin typeface="Times New Roman"/>
                <a:cs typeface="Times New Roman"/>
              </a:rPr>
              <a:t>in years, we are all tempted to frown  </a:t>
            </a:r>
            <a:r>
              <a:rPr dirty="0" sz="1450" spc="-5">
                <a:latin typeface="Times New Roman"/>
                <a:cs typeface="Times New Roman"/>
              </a:rPr>
              <a:t>upon our </a:t>
            </a:r>
            <a:r>
              <a:rPr dirty="0" sz="1450" spc="-10">
                <a:latin typeface="Times New Roman"/>
                <a:cs typeface="Times New Roman"/>
              </a:rPr>
              <a:t>neighbour’s pleasures. People are nowadays so fond </a:t>
            </a:r>
            <a:r>
              <a:rPr dirty="0" sz="1450" spc="-5">
                <a:latin typeface="Times New Roman"/>
                <a:cs typeface="Times New Roman"/>
              </a:rPr>
              <a:t>of </a:t>
            </a:r>
            <a:r>
              <a:rPr dirty="0" sz="1450" spc="-10">
                <a:latin typeface="Times New Roman"/>
                <a:cs typeface="Times New Roman"/>
              </a:rPr>
              <a:t>resisting  temptations; here is </a:t>
            </a:r>
            <a:r>
              <a:rPr dirty="0" sz="1450" spc="-5">
                <a:latin typeface="Times New Roman"/>
                <a:cs typeface="Times New Roman"/>
              </a:rPr>
              <a:t>one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resisted. They are fond </a:t>
            </a:r>
            <a:r>
              <a:rPr dirty="0" sz="1450" spc="-5">
                <a:latin typeface="Times New Roman"/>
                <a:cs typeface="Times New Roman"/>
              </a:rPr>
              <a:t>of </a:t>
            </a:r>
            <a:r>
              <a:rPr dirty="0" sz="1450" spc="-10">
                <a:latin typeface="Times New Roman"/>
                <a:cs typeface="Times New Roman"/>
              </a:rPr>
              <a:t>self-denial; here is </a:t>
            </a:r>
            <a:r>
              <a:rPr dirty="0" sz="1450" spc="-5">
                <a:latin typeface="Times New Roman"/>
                <a:cs typeface="Times New Roman"/>
              </a:rPr>
              <a:t>a  </a:t>
            </a:r>
            <a:r>
              <a:rPr dirty="0" sz="1450" spc="-10">
                <a:latin typeface="Times New Roman"/>
                <a:cs typeface="Times New Roman"/>
              </a:rPr>
              <a:t>propensity that cannot </a:t>
            </a:r>
            <a:r>
              <a:rPr dirty="0" sz="1450" spc="-5">
                <a:latin typeface="Times New Roman"/>
                <a:cs typeface="Times New Roman"/>
              </a:rPr>
              <a:t>be </a:t>
            </a:r>
            <a:r>
              <a:rPr dirty="0" sz="1450" spc="-10">
                <a:latin typeface="Times New Roman"/>
                <a:cs typeface="Times New Roman"/>
              </a:rPr>
              <a:t>too peremptorily denied. There is an idea abroad  among moral people that they should make their neighbours </a:t>
            </a:r>
            <a:r>
              <a:rPr dirty="0" sz="1450" spc="-5">
                <a:latin typeface="Times New Roman"/>
                <a:cs typeface="Times New Roman"/>
              </a:rPr>
              <a:t>good. </a:t>
            </a:r>
            <a:r>
              <a:rPr dirty="0" sz="1450" spc="-10">
                <a:latin typeface="Times New Roman"/>
                <a:cs typeface="Times New Roman"/>
              </a:rPr>
              <a:t>One person  </a:t>
            </a:r>
            <a:r>
              <a:rPr dirty="0" sz="1450" spc="-5">
                <a:latin typeface="Times New Roman"/>
                <a:cs typeface="Times New Roman"/>
              </a:rPr>
              <a:t>I </a:t>
            </a:r>
            <a:r>
              <a:rPr dirty="0" sz="1450" spc="-10">
                <a:latin typeface="Times New Roman"/>
                <a:cs typeface="Times New Roman"/>
              </a:rPr>
              <a:t>have to make </a:t>
            </a:r>
            <a:r>
              <a:rPr dirty="0" sz="1450" spc="-5">
                <a:latin typeface="Times New Roman"/>
                <a:cs typeface="Times New Roman"/>
              </a:rPr>
              <a:t>good: </a:t>
            </a:r>
            <a:r>
              <a:rPr dirty="0" sz="1450" spc="-10">
                <a:latin typeface="Times New Roman"/>
                <a:cs typeface="Times New Roman"/>
              </a:rPr>
              <a:t>myself. But my duty to my neighbour is much more  nearly expressed </a:t>
            </a:r>
            <a:r>
              <a:rPr dirty="0" sz="1450" spc="-5">
                <a:latin typeface="Times New Roman"/>
                <a:cs typeface="Times New Roman"/>
              </a:rPr>
              <a:t>by </a:t>
            </a:r>
            <a:r>
              <a:rPr dirty="0" sz="1450" spc="-10">
                <a:latin typeface="Times New Roman"/>
                <a:cs typeface="Times New Roman"/>
              </a:rPr>
              <a:t>saying that </a:t>
            </a:r>
            <a:r>
              <a:rPr dirty="0" sz="1450" spc="-5">
                <a:latin typeface="Times New Roman"/>
                <a:cs typeface="Times New Roman"/>
              </a:rPr>
              <a:t>I </a:t>
            </a:r>
            <a:r>
              <a:rPr dirty="0" sz="1450" spc="-10">
                <a:latin typeface="Times New Roman"/>
                <a:cs typeface="Times New Roman"/>
              </a:rPr>
              <a:t>have to make him happy—if </a:t>
            </a:r>
            <a:r>
              <a:rPr dirty="0" sz="1450" spc="-5">
                <a:latin typeface="Times New Roman"/>
                <a:cs typeface="Times New Roman"/>
              </a:rPr>
              <a:t>I</a:t>
            </a:r>
            <a:r>
              <a:rPr dirty="0" sz="1450" spc="70">
                <a:latin typeface="Times New Roman"/>
                <a:cs typeface="Times New Roman"/>
              </a:rPr>
              <a:t> </a:t>
            </a:r>
            <a:r>
              <a:rPr dirty="0" sz="1450" spc="-35">
                <a:latin typeface="Times New Roman"/>
                <a:cs typeface="Times New Roman"/>
              </a:rPr>
              <a:t>may.</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25"/>
              </a:spcBef>
            </a:pPr>
            <a:endParaRPr sz="1800">
              <a:latin typeface="Times New Roman"/>
              <a:cs typeface="Times New Roman"/>
            </a:endParaRPr>
          </a:p>
          <a:p>
            <a:pPr algn="ctr">
              <a:lnSpc>
                <a:spcPct val="100000"/>
              </a:lnSpc>
              <a:spcBef>
                <a:spcPts val="5"/>
              </a:spcBef>
            </a:pPr>
            <a:r>
              <a:rPr dirty="0" sz="1450" spc="-10" b="1">
                <a:latin typeface="Times New Roman"/>
                <a:cs typeface="Times New Roman"/>
              </a:rPr>
              <a:t>III</a:t>
            </a:r>
            <a:endParaRPr sz="1450">
              <a:latin typeface="Times New Roman"/>
              <a:cs typeface="Times New Roman"/>
            </a:endParaRPr>
          </a:p>
          <a:p>
            <a:pPr>
              <a:lnSpc>
                <a:spcPct val="100000"/>
              </a:lnSpc>
            </a:pPr>
            <a:endParaRPr sz="2050">
              <a:latin typeface="Times New Roman"/>
              <a:cs typeface="Times New Roman"/>
            </a:endParaRPr>
          </a:p>
          <a:p>
            <a:pPr algn="just" marL="12700" marR="9525">
              <a:lnSpc>
                <a:spcPts val="1730"/>
              </a:lnSpc>
            </a:pPr>
            <a:r>
              <a:rPr dirty="0" sz="1450" spc="-10">
                <a:latin typeface="Times New Roman"/>
                <a:cs typeface="Times New Roman"/>
              </a:rPr>
              <a:t>Happiness and goodness, according to canting moralists, stand in the relation  </a:t>
            </a:r>
            <a:r>
              <a:rPr dirty="0" sz="1450" spc="-5">
                <a:latin typeface="Times New Roman"/>
                <a:cs typeface="Times New Roman"/>
              </a:rPr>
              <a:t>of </a:t>
            </a:r>
            <a:r>
              <a:rPr dirty="0" sz="1450" spc="-15">
                <a:latin typeface="Times New Roman"/>
                <a:cs typeface="Times New Roman"/>
              </a:rPr>
              <a:t>effect </a:t>
            </a:r>
            <a:r>
              <a:rPr dirty="0" sz="1450" spc="-10">
                <a:latin typeface="Times New Roman"/>
                <a:cs typeface="Times New Roman"/>
              </a:rPr>
              <a:t>and cause. There was never anything less proved </a:t>
            </a:r>
            <a:r>
              <a:rPr dirty="0" sz="1450" spc="-5">
                <a:latin typeface="Times New Roman"/>
                <a:cs typeface="Times New Roman"/>
              </a:rPr>
              <a:t>or </a:t>
            </a:r>
            <a:r>
              <a:rPr dirty="0" sz="1450" spc="-10">
                <a:latin typeface="Times New Roman"/>
                <a:cs typeface="Times New Roman"/>
              </a:rPr>
              <a:t>less probable: </a:t>
            </a:r>
            <a:r>
              <a:rPr dirty="0" sz="1450" spc="-5">
                <a:latin typeface="Times New Roman"/>
                <a:cs typeface="Times New Roman"/>
              </a:rPr>
              <a:t>our  </a:t>
            </a:r>
            <a:r>
              <a:rPr dirty="0" sz="1450" spc="-10">
                <a:latin typeface="Times New Roman"/>
                <a:cs typeface="Times New Roman"/>
              </a:rPr>
              <a:t>happiness is never in </a:t>
            </a:r>
            <a:r>
              <a:rPr dirty="0" sz="1450" spc="-5">
                <a:latin typeface="Times New Roman"/>
                <a:cs typeface="Times New Roman"/>
              </a:rPr>
              <a:t>our </a:t>
            </a:r>
            <a:r>
              <a:rPr dirty="0" sz="1450" spc="-10">
                <a:latin typeface="Times New Roman"/>
                <a:cs typeface="Times New Roman"/>
              </a:rPr>
              <a:t>own hands; we inherit </a:t>
            </a:r>
            <a:r>
              <a:rPr dirty="0" sz="1450" spc="-5">
                <a:latin typeface="Times New Roman"/>
                <a:cs typeface="Times New Roman"/>
              </a:rPr>
              <a:t>our </a:t>
            </a:r>
            <a:r>
              <a:rPr dirty="0" sz="1450" spc="-10">
                <a:latin typeface="Times New Roman"/>
                <a:cs typeface="Times New Roman"/>
              </a:rPr>
              <a:t>constitution; we stand  </a:t>
            </a:r>
            <a:r>
              <a:rPr dirty="0" sz="1450" spc="-15">
                <a:latin typeface="Times New Roman"/>
                <a:cs typeface="Times New Roman"/>
              </a:rPr>
              <a:t>buffet</a:t>
            </a:r>
            <a:r>
              <a:rPr dirty="0" sz="1450" spc="65">
                <a:latin typeface="Times New Roman"/>
                <a:cs typeface="Times New Roman"/>
              </a:rPr>
              <a:t> </a:t>
            </a:r>
            <a:r>
              <a:rPr dirty="0" sz="1450" spc="-10">
                <a:latin typeface="Times New Roman"/>
                <a:cs typeface="Times New Roman"/>
              </a:rPr>
              <a:t>among</a:t>
            </a:r>
            <a:r>
              <a:rPr dirty="0" sz="1450" spc="65">
                <a:latin typeface="Times New Roman"/>
                <a:cs typeface="Times New Roman"/>
              </a:rPr>
              <a:t> </a:t>
            </a:r>
            <a:r>
              <a:rPr dirty="0" sz="1450" spc="-10">
                <a:latin typeface="Times New Roman"/>
                <a:cs typeface="Times New Roman"/>
              </a:rPr>
              <a:t>friends</a:t>
            </a:r>
            <a:r>
              <a:rPr dirty="0" sz="1450" spc="65">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10">
                <a:latin typeface="Times New Roman"/>
                <a:cs typeface="Times New Roman"/>
              </a:rPr>
              <a:t>enemies;</a:t>
            </a:r>
            <a:r>
              <a:rPr dirty="0" sz="1450" spc="65">
                <a:latin typeface="Times New Roman"/>
                <a:cs typeface="Times New Roman"/>
              </a:rPr>
              <a:t> </a:t>
            </a:r>
            <a:r>
              <a:rPr dirty="0" sz="1450" spc="-10">
                <a:latin typeface="Times New Roman"/>
                <a:cs typeface="Times New Roman"/>
              </a:rPr>
              <a:t>we</a:t>
            </a:r>
            <a:r>
              <a:rPr dirty="0" sz="1450" spc="65">
                <a:latin typeface="Times New Roman"/>
                <a:cs typeface="Times New Roman"/>
              </a:rPr>
              <a:t> </a:t>
            </a:r>
            <a:r>
              <a:rPr dirty="0" sz="1450" spc="-10">
                <a:latin typeface="Times New Roman"/>
                <a:cs typeface="Times New Roman"/>
              </a:rPr>
              <a:t>may</a:t>
            </a:r>
            <a:r>
              <a:rPr dirty="0" sz="1450" spc="65">
                <a:latin typeface="Times New Roman"/>
                <a:cs typeface="Times New Roman"/>
              </a:rPr>
              <a:t> </a:t>
            </a:r>
            <a:r>
              <a:rPr dirty="0" sz="1450" spc="-5">
                <a:latin typeface="Times New Roman"/>
                <a:cs typeface="Times New Roman"/>
              </a:rPr>
              <a:t>be</a:t>
            </a:r>
            <a:r>
              <a:rPr dirty="0" sz="1450" spc="65">
                <a:latin typeface="Times New Roman"/>
                <a:cs typeface="Times New Roman"/>
              </a:rPr>
              <a:t> </a:t>
            </a:r>
            <a:r>
              <a:rPr dirty="0" sz="1450" spc="-10">
                <a:latin typeface="Times New Roman"/>
                <a:cs typeface="Times New Roman"/>
              </a:rPr>
              <a:t>so</a:t>
            </a:r>
            <a:r>
              <a:rPr dirty="0" sz="1450" spc="65">
                <a:latin typeface="Times New Roman"/>
                <a:cs typeface="Times New Roman"/>
              </a:rPr>
              <a:t> </a:t>
            </a:r>
            <a:r>
              <a:rPr dirty="0" sz="1450" spc="-10">
                <a:latin typeface="Times New Roman"/>
                <a:cs typeface="Times New Roman"/>
              </a:rPr>
              <a:t>built</a:t>
            </a:r>
            <a:r>
              <a:rPr dirty="0" sz="1450" spc="65">
                <a:latin typeface="Times New Roman"/>
                <a:cs typeface="Times New Roman"/>
              </a:rPr>
              <a:t> </a:t>
            </a:r>
            <a:r>
              <a:rPr dirty="0" sz="1450" spc="-10">
                <a:latin typeface="Times New Roman"/>
                <a:cs typeface="Times New Roman"/>
              </a:rPr>
              <a:t>as</a:t>
            </a:r>
            <a:r>
              <a:rPr dirty="0" sz="1450" spc="65">
                <a:latin typeface="Times New Roman"/>
                <a:cs typeface="Times New Roman"/>
              </a:rPr>
              <a:t> </a:t>
            </a:r>
            <a:r>
              <a:rPr dirty="0" sz="1450" spc="-10">
                <a:latin typeface="Times New Roman"/>
                <a:cs typeface="Times New Roman"/>
              </a:rPr>
              <a:t>to</a:t>
            </a:r>
            <a:r>
              <a:rPr dirty="0" sz="1450" spc="65">
                <a:latin typeface="Times New Roman"/>
                <a:cs typeface="Times New Roman"/>
              </a:rPr>
              <a:t> </a:t>
            </a:r>
            <a:r>
              <a:rPr dirty="0" sz="1450" spc="-10">
                <a:latin typeface="Times New Roman"/>
                <a:cs typeface="Times New Roman"/>
              </a:rPr>
              <a:t>feel</a:t>
            </a:r>
            <a:r>
              <a:rPr dirty="0" sz="1450" spc="65">
                <a:latin typeface="Times New Roman"/>
                <a:cs typeface="Times New Roman"/>
              </a:rPr>
              <a:t> </a:t>
            </a:r>
            <a:r>
              <a:rPr dirty="0" sz="1450" spc="-5">
                <a:latin typeface="Times New Roman"/>
                <a:cs typeface="Times New Roman"/>
              </a:rPr>
              <a:t>a</a:t>
            </a:r>
            <a:r>
              <a:rPr dirty="0" sz="1450" spc="65">
                <a:latin typeface="Times New Roman"/>
                <a:cs typeface="Times New Roman"/>
              </a:rPr>
              <a:t> </a:t>
            </a:r>
            <a:r>
              <a:rPr dirty="0" sz="1450" spc="-10">
                <a:latin typeface="Times New Roman"/>
                <a:cs typeface="Times New Roman"/>
              </a:rPr>
              <a:t>sneer</a:t>
            </a:r>
            <a:r>
              <a:rPr dirty="0" sz="1450" spc="65">
                <a:latin typeface="Times New Roman"/>
                <a:cs typeface="Times New Roman"/>
              </a:rPr>
              <a:t> </a:t>
            </a:r>
            <a:r>
              <a:rPr dirty="0" sz="1450" spc="-5">
                <a:latin typeface="Times New Roman"/>
                <a:cs typeface="Times New Roman"/>
              </a:rPr>
              <a:t>or</a:t>
            </a:r>
            <a:r>
              <a:rPr dirty="0" sz="1450" spc="65">
                <a:latin typeface="Times New Roman"/>
                <a:cs typeface="Times New Roman"/>
              </a:rPr>
              <a:t> </a:t>
            </a:r>
            <a:r>
              <a:rPr dirty="0" sz="1450" spc="-10">
                <a:latin typeface="Times New Roman"/>
                <a:cs typeface="Times New Roman"/>
              </a:rPr>
              <a:t>an</a:t>
            </a:r>
            <a:endParaRPr sz="1450">
              <a:latin typeface="Times New Roman"/>
              <a:cs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aspersion with unusual keenness, and so circumstanced as to </a:t>
            </a:r>
            <a:r>
              <a:rPr dirty="0" sz="1450" spc="-5">
                <a:latin typeface="Times New Roman"/>
                <a:cs typeface="Times New Roman"/>
              </a:rPr>
              <a:t>be </a:t>
            </a:r>
            <a:r>
              <a:rPr dirty="0" sz="1450" spc="-10">
                <a:latin typeface="Times New Roman"/>
                <a:cs typeface="Times New Roman"/>
              </a:rPr>
              <a:t>unusually  exposed to them; we may have nerves very sensitive to pain, and </a:t>
            </a:r>
            <a:r>
              <a:rPr dirty="0" sz="1450" spc="-5">
                <a:latin typeface="Times New Roman"/>
                <a:cs typeface="Times New Roman"/>
              </a:rPr>
              <a:t>be </a:t>
            </a:r>
            <a:r>
              <a:rPr dirty="0" sz="1450" spc="-15">
                <a:latin typeface="Times New Roman"/>
                <a:cs typeface="Times New Roman"/>
              </a:rPr>
              <a:t>afflicted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disease very painful. </a:t>
            </a:r>
            <a:r>
              <a:rPr dirty="0" sz="1450" spc="-25">
                <a:latin typeface="Times New Roman"/>
                <a:cs typeface="Times New Roman"/>
              </a:rPr>
              <a:t>Virtue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help us, and it is </a:t>
            </a:r>
            <a:r>
              <a:rPr dirty="0" sz="1450" spc="-5">
                <a:latin typeface="Times New Roman"/>
                <a:cs typeface="Times New Roman"/>
              </a:rPr>
              <a:t>not </a:t>
            </a:r>
            <a:r>
              <a:rPr dirty="0" sz="1450" spc="-10">
                <a:latin typeface="Times New Roman"/>
                <a:cs typeface="Times New Roman"/>
              </a:rPr>
              <a:t>meant to help  us. It is </a:t>
            </a:r>
            <a:r>
              <a:rPr dirty="0" sz="1450" spc="-5">
                <a:latin typeface="Times New Roman"/>
                <a:cs typeface="Times New Roman"/>
              </a:rPr>
              <a:t>not </a:t>
            </a:r>
            <a:r>
              <a:rPr dirty="0" sz="1450" spc="-10">
                <a:latin typeface="Times New Roman"/>
                <a:cs typeface="Times New Roman"/>
              </a:rPr>
              <a:t>even its own reward, except for the self-centred and—I had almost  said—the unamiable. No man can pacify his conscience; if quiet </a:t>
            </a:r>
            <a:r>
              <a:rPr dirty="0" sz="1450" spc="-5">
                <a:latin typeface="Times New Roman"/>
                <a:cs typeface="Times New Roman"/>
              </a:rPr>
              <a:t>be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want, </a:t>
            </a:r>
            <a:r>
              <a:rPr dirty="0" sz="1450" spc="-5">
                <a:latin typeface="Times New Roman"/>
                <a:cs typeface="Times New Roman"/>
              </a:rPr>
              <a:t>he </a:t>
            </a:r>
            <a:r>
              <a:rPr dirty="0" sz="1450" spc="-10">
                <a:latin typeface="Times New Roman"/>
                <a:cs typeface="Times New Roman"/>
              </a:rPr>
              <a:t>shall </a:t>
            </a:r>
            <a:r>
              <a:rPr dirty="0" sz="1450" spc="-5">
                <a:latin typeface="Times New Roman"/>
                <a:cs typeface="Times New Roman"/>
              </a:rPr>
              <a:t>do </a:t>
            </a:r>
            <a:r>
              <a:rPr dirty="0" sz="1450" spc="-10">
                <a:latin typeface="Times New Roman"/>
                <a:cs typeface="Times New Roman"/>
              </a:rPr>
              <a:t>better to let that </a:t>
            </a:r>
            <a:r>
              <a:rPr dirty="0" sz="1450" spc="-15">
                <a:latin typeface="Times New Roman"/>
                <a:cs typeface="Times New Roman"/>
              </a:rPr>
              <a:t>organ </a:t>
            </a:r>
            <a:r>
              <a:rPr dirty="0" sz="1450" spc="-10">
                <a:latin typeface="Times New Roman"/>
                <a:cs typeface="Times New Roman"/>
              </a:rPr>
              <a:t>perish from disuse. And to avoid the  penalties </a:t>
            </a:r>
            <a:r>
              <a:rPr dirty="0" sz="1450" spc="-5">
                <a:latin typeface="Times New Roman"/>
                <a:cs typeface="Times New Roman"/>
              </a:rPr>
              <a:t>of </a:t>
            </a:r>
            <a:r>
              <a:rPr dirty="0" sz="1450" spc="-10">
                <a:latin typeface="Times New Roman"/>
                <a:cs typeface="Times New Roman"/>
              </a:rPr>
              <a:t>the </a:t>
            </a:r>
            <a:r>
              <a:rPr dirty="0" sz="1450" spc="-35">
                <a:latin typeface="Times New Roman"/>
                <a:cs typeface="Times New Roman"/>
              </a:rPr>
              <a:t>law, </a:t>
            </a:r>
            <a:r>
              <a:rPr dirty="0" sz="1450" spc="-10">
                <a:latin typeface="Times New Roman"/>
                <a:cs typeface="Times New Roman"/>
              </a:rPr>
              <a:t>and the minorcapitis diminutio </a:t>
            </a:r>
            <a:r>
              <a:rPr dirty="0" sz="1450" spc="-5">
                <a:latin typeface="Times New Roman"/>
                <a:cs typeface="Times New Roman"/>
              </a:rPr>
              <a:t>of </a:t>
            </a:r>
            <a:r>
              <a:rPr dirty="0" sz="1450" spc="-10">
                <a:latin typeface="Times New Roman"/>
                <a:cs typeface="Times New Roman"/>
              </a:rPr>
              <a:t>social ostracism, is an  </a:t>
            </a:r>
            <a:r>
              <a:rPr dirty="0" sz="1450" spc="-15">
                <a:latin typeface="Times New Roman"/>
                <a:cs typeface="Times New Roman"/>
              </a:rPr>
              <a:t>affair </a:t>
            </a:r>
            <a:r>
              <a:rPr dirty="0" sz="1450" spc="-5">
                <a:latin typeface="Times New Roman"/>
                <a:cs typeface="Times New Roman"/>
              </a:rPr>
              <a:t>of </a:t>
            </a:r>
            <a:r>
              <a:rPr dirty="0" sz="1450" spc="-10">
                <a:latin typeface="Times New Roman"/>
                <a:cs typeface="Times New Roman"/>
              </a:rPr>
              <a:t>wisdom—of cunning, if </a:t>
            </a:r>
            <a:r>
              <a:rPr dirty="0" sz="1450" spc="-5">
                <a:latin typeface="Times New Roman"/>
                <a:cs typeface="Times New Roman"/>
              </a:rPr>
              <a:t>you </a:t>
            </a:r>
            <a:r>
              <a:rPr dirty="0" sz="1450" spc="-10">
                <a:latin typeface="Times New Roman"/>
                <a:cs typeface="Times New Roman"/>
              </a:rPr>
              <a:t>will—and </a:t>
            </a:r>
            <a:r>
              <a:rPr dirty="0" sz="1450" spc="-5">
                <a:latin typeface="Times New Roman"/>
                <a:cs typeface="Times New Roman"/>
              </a:rPr>
              <a:t>not of</a:t>
            </a:r>
            <a:r>
              <a:rPr dirty="0" sz="1450" spc="35">
                <a:latin typeface="Times New Roman"/>
                <a:cs typeface="Times New Roman"/>
              </a:rPr>
              <a:t> </a:t>
            </a:r>
            <a:r>
              <a:rPr dirty="0" sz="1450" spc="-10">
                <a:latin typeface="Times New Roman"/>
                <a:cs typeface="Times New Roman"/>
              </a:rPr>
              <a:t>virtue.</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In his own life, then, </a:t>
            </a:r>
            <a:r>
              <a:rPr dirty="0" sz="1450" spc="-5">
                <a:latin typeface="Times New Roman"/>
                <a:cs typeface="Times New Roman"/>
              </a:rPr>
              <a:t>a </a:t>
            </a:r>
            <a:r>
              <a:rPr dirty="0" sz="1450" spc="-10">
                <a:latin typeface="Times New Roman"/>
                <a:cs typeface="Times New Roman"/>
              </a:rPr>
              <a:t>man is </a:t>
            </a:r>
            <a:r>
              <a:rPr dirty="0" sz="1450" spc="-5">
                <a:latin typeface="Times New Roman"/>
                <a:cs typeface="Times New Roman"/>
              </a:rPr>
              <a:t>not </a:t>
            </a:r>
            <a:r>
              <a:rPr dirty="0" sz="1450" spc="-10">
                <a:latin typeface="Times New Roman"/>
                <a:cs typeface="Times New Roman"/>
              </a:rPr>
              <a:t>to expect happiness, only to profit </a:t>
            </a:r>
            <a:r>
              <a:rPr dirty="0" sz="1450" spc="-5">
                <a:latin typeface="Times New Roman"/>
                <a:cs typeface="Times New Roman"/>
              </a:rPr>
              <a:t>by </a:t>
            </a:r>
            <a:r>
              <a:rPr dirty="0" sz="1450" spc="-10">
                <a:latin typeface="Times New Roman"/>
                <a:cs typeface="Times New Roman"/>
              </a:rPr>
              <a:t>it  gladly when it shall arise;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on </a:t>
            </a:r>
            <a:r>
              <a:rPr dirty="0" sz="1450" spc="-10">
                <a:latin typeface="Times New Roman"/>
                <a:cs typeface="Times New Roman"/>
              </a:rPr>
              <a:t>duty here; </a:t>
            </a:r>
            <a:r>
              <a:rPr dirty="0" sz="1450" spc="-5">
                <a:latin typeface="Times New Roman"/>
                <a:cs typeface="Times New Roman"/>
              </a:rPr>
              <a:t>he </a:t>
            </a:r>
            <a:r>
              <a:rPr dirty="0" sz="1450" spc="-10">
                <a:latin typeface="Times New Roman"/>
                <a:cs typeface="Times New Roman"/>
              </a:rPr>
              <a:t>knows </a:t>
            </a:r>
            <a:r>
              <a:rPr dirty="0" sz="1450" spc="-5">
                <a:latin typeface="Times New Roman"/>
                <a:cs typeface="Times New Roman"/>
              </a:rPr>
              <a:t>not </a:t>
            </a:r>
            <a:r>
              <a:rPr dirty="0" sz="1450" spc="-10">
                <a:latin typeface="Times New Roman"/>
                <a:cs typeface="Times New Roman"/>
              </a:rPr>
              <a:t>how </a:t>
            </a:r>
            <a:r>
              <a:rPr dirty="0" sz="1450" spc="-5">
                <a:latin typeface="Times New Roman"/>
                <a:cs typeface="Times New Roman"/>
              </a:rPr>
              <a:t>or </a:t>
            </a:r>
            <a:r>
              <a:rPr dirty="0" sz="1450" spc="-30">
                <a:latin typeface="Times New Roman"/>
                <a:cs typeface="Times New Roman"/>
              </a:rPr>
              <a:t>why, </a:t>
            </a:r>
            <a:r>
              <a:rPr dirty="0" sz="1450" spc="-10">
                <a:latin typeface="Times New Roman"/>
                <a:cs typeface="Times New Roman"/>
              </a:rPr>
              <a:t>and  does </a:t>
            </a:r>
            <a:r>
              <a:rPr dirty="0" sz="1450" spc="-5">
                <a:latin typeface="Times New Roman"/>
                <a:cs typeface="Times New Roman"/>
              </a:rPr>
              <a:t>not </a:t>
            </a:r>
            <a:r>
              <a:rPr dirty="0" sz="1450" spc="-10">
                <a:latin typeface="Times New Roman"/>
                <a:cs typeface="Times New Roman"/>
              </a:rPr>
              <a:t>need to know; </a:t>
            </a:r>
            <a:r>
              <a:rPr dirty="0" sz="1450" spc="-5">
                <a:latin typeface="Times New Roman"/>
                <a:cs typeface="Times New Roman"/>
              </a:rPr>
              <a:t>he </a:t>
            </a:r>
            <a:r>
              <a:rPr dirty="0" sz="1450" spc="-10">
                <a:latin typeface="Times New Roman"/>
                <a:cs typeface="Times New Roman"/>
              </a:rPr>
              <a:t>knows </a:t>
            </a:r>
            <a:r>
              <a:rPr dirty="0" sz="1450" spc="-5">
                <a:latin typeface="Times New Roman"/>
                <a:cs typeface="Times New Roman"/>
              </a:rPr>
              <a:t>not </a:t>
            </a:r>
            <a:r>
              <a:rPr dirty="0" sz="1450" spc="-10">
                <a:latin typeface="Times New Roman"/>
                <a:cs typeface="Times New Roman"/>
              </a:rPr>
              <a:t>for what hire, and must </a:t>
            </a:r>
            <a:r>
              <a:rPr dirty="0" sz="1450" spc="-5">
                <a:latin typeface="Times New Roman"/>
                <a:cs typeface="Times New Roman"/>
              </a:rPr>
              <a:t>not </a:t>
            </a:r>
            <a:r>
              <a:rPr dirty="0" sz="1450" spc="-10">
                <a:latin typeface="Times New Roman"/>
                <a:cs typeface="Times New Roman"/>
              </a:rPr>
              <a:t>ask.  Somehow </a:t>
            </a:r>
            <a:r>
              <a:rPr dirty="0" sz="1450" spc="-5">
                <a:latin typeface="Times New Roman"/>
                <a:cs typeface="Times New Roman"/>
              </a:rPr>
              <a:t>or </a:t>
            </a:r>
            <a:r>
              <a:rPr dirty="0" sz="1450" spc="-20">
                <a:latin typeface="Times New Roman"/>
                <a:cs typeface="Times New Roman"/>
              </a:rPr>
              <a:t>other, </a:t>
            </a:r>
            <a:r>
              <a:rPr dirty="0" sz="1450" spc="-10">
                <a:latin typeface="Times New Roman"/>
                <a:cs typeface="Times New Roman"/>
              </a:rPr>
              <a:t>though </a:t>
            </a:r>
            <a:r>
              <a:rPr dirty="0" sz="1450" spc="-5">
                <a:latin typeface="Times New Roman"/>
                <a:cs typeface="Times New Roman"/>
              </a:rPr>
              <a:t>he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know what goodness is, </a:t>
            </a:r>
            <a:r>
              <a:rPr dirty="0" sz="1450" spc="-5">
                <a:latin typeface="Times New Roman"/>
                <a:cs typeface="Times New Roman"/>
              </a:rPr>
              <a:t>he </a:t>
            </a:r>
            <a:r>
              <a:rPr dirty="0" sz="1450" spc="-10">
                <a:latin typeface="Times New Roman"/>
                <a:cs typeface="Times New Roman"/>
              </a:rPr>
              <a:t>must try to  </a:t>
            </a:r>
            <a:r>
              <a:rPr dirty="0" sz="1450" spc="-5">
                <a:latin typeface="Times New Roman"/>
                <a:cs typeface="Times New Roman"/>
              </a:rPr>
              <a:t>be good; </a:t>
            </a:r>
            <a:r>
              <a:rPr dirty="0" sz="1450" spc="-10">
                <a:latin typeface="Times New Roman"/>
                <a:cs typeface="Times New Roman"/>
              </a:rPr>
              <a:t>somehow </a:t>
            </a:r>
            <a:r>
              <a:rPr dirty="0" sz="1450" spc="-5">
                <a:latin typeface="Times New Roman"/>
                <a:cs typeface="Times New Roman"/>
              </a:rPr>
              <a:t>or </a:t>
            </a:r>
            <a:r>
              <a:rPr dirty="0" sz="1450" spc="-20">
                <a:latin typeface="Times New Roman"/>
                <a:cs typeface="Times New Roman"/>
              </a:rPr>
              <a:t>other, </a:t>
            </a:r>
            <a:r>
              <a:rPr dirty="0" sz="1450" spc="-10">
                <a:latin typeface="Times New Roman"/>
                <a:cs typeface="Times New Roman"/>
              </a:rPr>
              <a:t>though </a:t>
            </a:r>
            <a:r>
              <a:rPr dirty="0" sz="1450" spc="-5">
                <a:latin typeface="Times New Roman"/>
                <a:cs typeface="Times New Roman"/>
              </a:rPr>
              <a:t>he </a:t>
            </a:r>
            <a:r>
              <a:rPr dirty="0" sz="1450" spc="-10">
                <a:latin typeface="Times New Roman"/>
                <a:cs typeface="Times New Roman"/>
              </a:rPr>
              <a:t>cannot tell what will </a:t>
            </a:r>
            <a:r>
              <a:rPr dirty="0" sz="1450" spc="-5">
                <a:latin typeface="Times New Roman"/>
                <a:cs typeface="Times New Roman"/>
              </a:rPr>
              <a:t>do </a:t>
            </a:r>
            <a:r>
              <a:rPr dirty="0" sz="1450" spc="-10">
                <a:latin typeface="Times New Roman"/>
                <a:cs typeface="Times New Roman"/>
              </a:rPr>
              <a:t>it, </a:t>
            </a:r>
            <a:r>
              <a:rPr dirty="0" sz="1450" spc="-5">
                <a:latin typeface="Times New Roman"/>
                <a:cs typeface="Times New Roman"/>
              </a:rPr>
              <a:t>he </a:t>
            </a:r>
            <a:r>
              <a:rPr dirty="0" sz="1450" spc="-10">
                <a:latin typeface="Times New Roman"/>
                <a:cs typeface="Times New Roman"/>
              </a:rPr>
              <a:t>must try  to give happiness to others. And </a:t>
            </a:r>
            <a:r>
              <a:rPr dirty="0" sz="1450" spc="-5">
                <a:latin typeface="Times New Roman"/>
                <a:cs typeface="Times New Roman"/>
              </a:rPr>
              <a:t>no doubt </a:t>
            </a:r>
            <a:r>
              <a:rPr dirty="0" sz="1450" spc="-10">
                <a:latin typeface="Times New Roman"/>
                <a:cs typeface="Times New Roman"/>
              </a:rPr>
              <a:t>there comes in here </a:t>
            </a:r>
            <a:r>
              <a:rPr dirty="0" sz="1450" spc="-5">
                <a:latin typeface="Times New Roman"/>
                <a:cs typeface="Times New Roman"/>
              </a:rPr>
              <a:t>a </a:t>
            </a:r>
            <a:r>
              <a:rPr dirty="0" sz="1450" spc="-10">
                <a:latin typeface="Times New Roman"/>
                <a:cs typeface="Times New Roman"/>
              </a:rPr>
              <a:t>frequent clash  </a:t>
            </a:r>
            <a:r>
              <a:rPr dirty="0" sz="1450" spc="-5">
                <a:latin typeface="Times New Roman"/>
                <a:cs typeface="Times New Roman"/>
              </a:rPr>
              <a:t>of </a:t>
            </a:r>
            <a:r>
              <a:rPr dirty="0" sz="1450" spc="-10">
                <a:latin typeface="Times New Roman"/>
                <a:cs typeface="Times New Roman"/>
              </a:rPr>
              <a:t>duties. How far is </a:t>
            </a:r>
            <a:r>
              <a:rPr dirty="0" sz="1450" spc="-5">
                <a:latin typeface="Times New Roman"/>
                <a:cs typeface="Times New Roman"/>
              </a:rPr>
              <a:t>he </a:t>
            </a:r>
            <a:r>
              <a:rPr dirty="0" sz="1450" spc="-10">
                <a:latin typeface="Times New Roman"/>
                <a:cs typeface="Times New Roman"/>
              </a:rPr>
              <a:t>to make his neighbour happy? How far must </a:t>
            </a:r>
            <a:r>
              <a:rPr dirty="0" sz="1450" spc="-5">
                <a:latin typeface="Times New Roman"/>
                <a:cs typeface="Times New Roman"/>
              </a:rPr>
              <a:t>he  </a:t>
            </a:r>
            <a:r>
              <a:rPr dirty="0" sz="1450" spc="-10">
                <a:latin typeface="Times New Roman"/>
                <a:cs typeface="Times New Roman"/>
              </a:rPr>
              <a:t>respect that smiling face, so easy to cloud, so hard to brighten again? And how  </a:t>
            </a:r>
            <a:r>
              <a:rPr dirty="0" sz="1450" spc="-25">
                <a:latin typeface="Times New Roman"/>
                <a:cs typeface="Times New Roman"/>
              </a:rPr>
              <a:t>far, </a:t>
            </a:r>
            <a:r>
              <a:rPr dirty="0" sz="1450" spc="-5">
                <a:latin typeface="Times New Roman"/>
                <a:cs typeface="Times New Roman"/>
              </a:rPr>
              <a:t>on </a:t>
            </a:r>
            <a:r>
              <a:rPr dirty="0" sz="1450" spc="-10">
                <a:latin typeface="Times New Roman"/>
                <a:cs typeface="Times New Roman"/>
              </a:rPr>
              <a:t>the other side, is </a:t>
            </a:r>
            <a:r>
              <a:rPr dirty="0" sz="1450" spc="-5">
                <a:latin typeface="Times New Roman"/>
                <a:cs typeface="Times New Roman"/>
              </a:rPr>
              <a:t>he bound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his brother’s keeper and the prophet </a:t>
            </a:r>
            <a:r>
              <a:rPr dirty="0" sz="1450" spc="-5">
                <a:latin typeface="Times New Roman"/>
                <a:cs typeface="Times New Roman"/>
              </a:rPr>
              <a:t>of  </a:t>
            </a:r>
            <a:r>
              <a:rPr dirty="0" sz="1450" spc="-10">
                <a:latin typeface="Times New Roman"/>
                <a:cs typeface="Times New Roman"/>
              </a:rPr>
              <a:t>his own morality? How far must </a:t>
            </a:r>
            <a:r>
              <a:rPr dirty="0" sz="1450" spc="-5">
                <a:latin typeface="Times New Roman"/>
                <a:cs typeface="Times New Roman"/>
              </a:rPr>
              <a:t>he </a:t>
            </a:r>
            <a:r>
              <a:rPr dirty="0" sz="1450" spc="-10">
                <a:latin typeface="Times New Roman"/>
                <a:cs typeface="Times New Roman"/>
              </a:rPr>
              <a:t>resent</a:t>
            </a:r>
            <a:r>
              <a:rPr dirty="0" sz="1450" spc="25">
                <a:latin typeface="Times New Roman"/>
                <a:cs typeface="Times New Roman"/>
              </a:rPr>
              <a:t> </a:t>
            </a:r>
            <a:r>
              <a:rPr dirty="0" sz="1450" spc="-10">
                <a:latin typeface="Times New Roman"/>
                <a:cs typeface="Times New Roman"/>
              </a:rPr>
              <a:t>evil?</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The difficulty is that we have little guidance; </a:t>
            </a:r>
            <a:r>
              <a:rPr dirty="0" sz="1450" spc="-20">
                <a:latin typeface="Times New Roman"/>
                <a:cs typeface="Times New Roman"/>
              </a:rPr>
              <a:t>Christ’s </a:t>
            </a:r>
            <a:r>
              <a:rPr dirty="0" sz="1450" spc="-10">
                <a:latin typeface="Times New Roman"/>
                <a:cs typeface="Times New Roman"/>
              </a:rPr>
              <a:t>sayings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point  </a:t>
            </a:r>
            <a:r>
              <a:rPr dirty="0" sz="1450" spc="-10">
                <a:latin typeface="Times New Roman"/>
                <a:cs typeface="Times New Roman"/>
              </a:rPr>
              <a:t>being hard to reconcile with each </a:t>
            </a:r>
            <a:r>
              <a:rPr dirty="0" sz="1450" spc="-20">
                <a:latin typeface="Times New Roman"/>
                <a:cs typeface="Times New Roman"/>
              </a:rPr>
              <a:t>other, </a:t>
            </a:r>
            <a:r>
              <a:rPr dirty="0" sz="1450" spc="-10">
                <a:latin typeface="Times New Roman"/>
                <a:cs typeface="Times New Roman"/>
              </a:rPr>
              <a:t>and (the most </a:t>
            </a:r>
            <a:r>
              <a:rPr dirty="0" sz="1450" spc="-5">
                <a:latin typeface="Times New Roman"/>
                <a:cs typeface="Times New Roman"/>
              </a:rPr>
              <a:t>of </a:t>
            </a:r>
            <a:r>
              <a:rPr dirty="0" sz="1450" spc="-10">
                <a:latin typeface="Times New Roman"/>
                <a:cs typeface="Times New Roman"/>
              </a:rPr>
              <a:t>them) hard to accept.  But the truth </a:t>
            </a:r>
            <a:r>
              <a:rPr dirty="0" sz="1450" spc="-5">
                <a:latin typeface="Times New Roman"/>
                <a:cs typeface="Times New Roman"/>
              </a:rPr>
              <a:t>of </a:t>
            </a:r>
            <a:r>
              <a:rPr dirty="0" sz="1450" spc="-10">
                <a:latin typeface="Times New Roman"/>
                <a:cs typeface="Times New Roman"/>
              </a:rPr>
              <a:t>his teaching would seem to </a:t>
            </a:r>
            <a:r>
              <a:rPr dirty="0" sz="1450" spc="-5">
                <a:latin typeface="Times New Roman"/>
                <a:cs typeface="Times New Roman"/>
              </a:rPr>
              <a:t>be </a:t>
            </a:r>
            <a:r>
              <a:rPr dirty="0" sz="1450" spc="-10">
                <a:latin typeface="Times New Roman"/>
                <a:cs typeface="Times New Roman"/>
              </a:rPr>
              <a:t>this: in </a:t>
            </a:r>
            <a:r>
              <a:rPr dirty="0" sz="1450" spc="-5">
                <a:latin typeface="Times New Roman"/>
                <a:cs typeface="Times New Roman"/>
              </a:rPr>
              <a:t>our </a:t>
            </a:r>
            <a:r>
              <a:rPr dirty="0" sz="1450" spc="-10">
                <a:latin typeface="Times New Roman"/>
                <a:cs typeface="Times New Roman"/>
              </a:rPr>
              <a:t>own person and  fortune, we should </a:t>
            </a:r>
            <a:r>
              <a:rPr dirty="0" sz="1450" spc="-5">
                <a:latin typeface="Times New Roman"/>
                <a:cs typeface="Times New Roman"/>
              </a:rPr>
              <a:t>be </a:t>
            </a:r>
            <a:r>
              <a:rPr dirty="0" sz="1450" spc="-10">
                <a:latin typeface="Times New Roman"/>
                <a:cs typeface="Times New Roman"/>
              </a:rPr>
              <a:t>ready to accept and to pardon all; it is </a:t>
            </a:r>
            <a:r>
              <a:rPr dirty="0" sz="1450" spc="-5">
                <a:latin typeface="Times New Roman"/>
                <a:cs typeface="Times New Roman"/>
              </a:rPr>
              <a:t>our </a:t>
            </a:r>
            <a:r>
              <a:rPr dirty="0" sz="1450" spc="-10">
                <a:latin typeface="Times New Roman"/>
                <a:cs typeface="Times New Roman"/>
              </a:rPr>
              <a:t>cheek we are  to turn, </a:t>
            </a:r>
            <a:r>
              <a:rPr dirty="0" sz="1450" spc="-5">
                <a:latin typeface="Times New Roman"/>
                <a:cs typeface="Times New Roman"/>
              </a:rPr>
              <a:t>our </a:t>
            </a:r>
            <a:r>
              <a:rPr dirty="0" sz="1450" spc="-10">
                <a:latin typeface="Times New Roman"/>
                <a:cs typeface="Times New Roman"/>
              </a:rPr>
              <a:t>coat that we are to give away to the man who has taken </a:t>
            </a:r>
            <a:r>
              <a:rPr dirty="0" sz="1450" spc="-5">
                <a:latin typeface="Times New Roman"/>
                <a:cs typeface="Times New Roman"/>
              </a:rPr>
              <a:t>our </a:t>
            </a:r>
            <a:r>
              <a:rPr dirty="0" sz="1450" spc="-10">
                <a:latin typeface="Times New Roman"/>
                <a:cs typeface="Times New Roman"/>
              </a:rPr>
              <a:t>cloak.  But when another’s face is buffeted, perhaps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of </a:t>
            </a:r>
            <a:r>
              <a:rPr dirty="0" sz="1450" spc="-10">
                <a:latin typeface="Times New Roman"/>
                <a:cs typeface="Times New Roman"/>
              </a:rPr>
              <a:t>the lion will become </a:t>
            </a:r>
            <a:r>
              <a:rPr dirty="0" sz="1450" spc="-5">
                <a:latin typeface="Times New Roman"/>
                <a:cs typeface="Times New Roman"/>
              </a:rPr>
              <a:t>us  </a:t>
            </a:r>
            <a:r>
              <a:rPr dirty="0" sz="1450" spc="-10">
                <a:latin typeface="Times New Roman"/>
                <a:cs typeface="Times New Roman"/>
              </a:rPr>
              <a:t>best. That we are to </a:t>
            </a:r>
            <a:r>
              <a:rPr dirty="0" sz="1450" spc="-15">
                <a:latin typeface="Times New Roman"/>
                <a:cs typeface="Times New Roman"/>
              </a:rPr>
              <a:t>suffer </a:t>
            </a:r>
            <a:r>
              <a:rPr dirty="0" sz="1450" spc="-10">
                <a:latin typeface="Times New Roman"/>
                <a:cs typeface="Times New Roman"/>
              </a:rPr>
              <a:t>others to </a:t>
            </a:r>
            <a:r>
              <a:rPr dirty="0" sz="1450" spc="-5">
                <a:latin typeface="Times New Roman"/>
                <a:cs typeface="Times New Roman"/>
              </a:rPr>
              <a:t>be </a:t>
            </a:r>
            <a:r>
              <a:rPr dirty="0" sz="1450" spc="-10">
                <a:latin typeface="Times New Roman"/>
                <a:cs typeface="Times New Roman"/>
              </a:rPr>
              <a:t>injured, and stand </a:t>
            </a:r>
            <a:r>
              <a:rPr dirty="0" sz="1450" spc="-40">
                <a:latin typeface="Times New Roman"/>
                <a:cs typeface="Times New Roman"/>
              </a:rPr>
              <a:t>by,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conceivable and surely </a:t>
            </a:r>
            <a:r>
              <a:rPr dirty="0" sz="1450" spc="-5">
                <a:latin typeface="Times New Roman"/>
                <a:cs typeface="Times New Roman"/>
              </a:rPr>
              <a:t>not </a:t>
            </a:r>
            <a:r>
              <a:rPr dirty="0" sz="1450" spc="-10">
                <a:latin typeface="Times New Roman"/>
                <a:cs typeface="Times New Roman"/>
              </a:rPr>
              <a:t>desirable. Revenge, says Bacon, is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wild  justice; its judgments at least are delivered </a:t>
            </a:r>
            <a:r>
              <a:rPr dirty="0" sz="1450" spc="-5">
                <a:latin typeface="Times New Roman"/>
                <a:cs typeface="Times New Roman"/>
              </a:rPr>
              <a:t>by </a:t>
            </a:r>
            <a:r>
              <a:rPr dirty="0" sz="1450" spc="-10">
                <a:latin typeface="Times New Roman"/>
                <a:cs typeface="Times New Roman"/>
              </a:rPr>
              <a:t>an insane judge; and in </a:t>
            </a:r>
            <a:r>
              <a:rPr dirty="0" sz="1450" spc="-5">
                <a:latin typeface="Times New Roman"/>
                <a:cs typeface="Times New Roman"/>
              </a:rPr>
              <a:t>our </a:t>
            </a:r>
            <a:r>
              <a:rPr dirty="0" sz="1450" spc="-10">
                <a:latin typeface="Times New Roman"/>
                <a:cs typeface="Times New Roman"/>
              </a:rPr>
              <a:t>own  quarrel we can see nothing truly and </a:t>
            </a:r>
            <a:r>
              <a:rPr dirty="0" sz="1450" spc="-5">
                <a:latin typeface="Times New Roman"/>
                <a:cs typeface="Times New Roman"/>
              </a:rPr>
              <a:t>do </a:t>
            </a:r>
            <a:r>
              <a:rPr dirty="0" sz="1450" spc="-10">
                <a:latin typeface="Times New Roman"/>
                <a:cs typeface="Times New Roman"/>
              </a:rPr>
              <a:t>nothing </a:t>
            </a:r>
            <a:r>
              <a:rPr dirty="0" sz="1450" spc="-25">
                <a:latin typeface="Times New Roman"/>
                <a:cs typeface="Times New Roman"/>
              </a:rPr>
              <a:t>wisely. </a:t>
            </a:r>
            <a:r>
              <a:rPr dirty="0" sz="1450" spc="-10">
                <a:latin typeface="Times New Roman"/>
                <a:cs typeface="Times New Roman"/>
              </a:rPr>
              <a:t>But in the quarrel </a:t>
            </a:r>
            <a:r>
              <a:rPr dirty="0" sz="1450" spc="-5">
                <a:latin typeface="Times New Roman"/>
                <a:cs typeface="Times New Roman"/>
              </a:rPr>
              <a:t>of  our </a:t>
            </a:r>
            <a:r>
              <a:rPr dirty="0" sz="1450" spc="-15">
                <a:latin typeface="Times New Roman"/>
                <a:cs typeface="Times New Roman"/>
              </a:rPr>
              <a:t>neighbour, </a:t>
            </a:r>
            <a:r>
              <a:rPr dirty="0" sz="1450" spc="-10">
                <a:latin typeface="Times New Roman"/>
                <a:cs typeface="Times New Roman"/>
              </a:rPr>
              <a:t>let </a:t>
            </a:r>
            <a:r>
              <a:rPr dirty="0" sz="1450" spc="-5">
                <a:latin typeface="Times New Roman"/>
                <a:cs typeface="Times New Roman"/>
              </a:rPr>
              <a:t>us be </a:t>
            </a:r>
            <a:r>
              <a:rPr dirty="0" sz="1450" spc="-10">
                <a:latin typeface="Times New Roman"/>
                <a:cs typeface="Times New Roman"/>
              </a:rPr>
              <a:t>more </a:t>
            </a:r>
            <a:r>
              <a:rPr dirty="0" sz="1450" spc="-5">
                <a:latin typeface="Times New Roman"/>
                <a:cs typeface="Times New Roman"/>
              </a:rPr>
              <a:t>bold. </a:t>
            </a:r>
            <a:r>
              <a:rPr dirty="0" sz="1450" spc="-10">
                <a:latin typeface="Times New Roman"/>
                <a:cs typeface="Times New Roman"/>
              </a:rPr>
              <a:t>One </a:t>
            </a:r>
            <a:r>
              <a:rPr dirty="0" sz="1450" spc="-20">
                <a:latin typeface="Times New Roman"/>
                <a:cs typeface="Times New Roman"/>
              </a:rPr>
              <a:t>person’s </a:t>
            </a:r>
            <a:r>
              <a:rPr dirty="0" sz="1450" spc="-10">
                <a:latin typeface="Times New Roman"/>
                <a:cs typeface="Times New Roman"/>
              </a:rPr>
              <a:t>happiness is as sacred as  another’s; when we cannot defend </a:t>
            </a:r>
            <a:r>
              <a:rPr dirty="0" sz="1450" spc="-5">
                <a:latin typeface="Times New Roman"/>
                <a:cs typeface="Times New Roman"/>
              </a:rPr>
              <a:t>both,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defend </a:t>
            </a:r>
            <a:r>
              <a:rPr dirty="0" sz="1450" spc="-5">
                <a:latin typeface="Times New Roman"/>
                <a:cs typeface="Times New Roman"/>
              </a:rPr>
              <a:t>one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stout heart. It  is only in so far as we are doing this, that we have any right to interfere: the  defence </a:t>
            </a:r>
            <a:r>
              <a:rPr dirty="0" sz="1450" spc="-5">
                <a:latin typeface="Times New Roman"/>
                <a:cs typeface="Times New Roman"/>
              </a:rPr>
              <a:t>of </a:t>
            </a:r>
            <a:r>
              <a:rPr dirty="0" sz="1450" spc="-10">
                <a:latin typeface="Times New Roman"/>
                <a:cs typeface="Times New Roman"/>
              </a:rPr>
              <a:t>B is </a:t>
            </a:r>
            <a:r>
              <a:rPr dirty="0" sz="1450" spc="-5">
                <a:latin typeface="Times New Roman"/>
                <a:cs typeface="Times New Roman"/>
              </a:rPr>
              <a:t>our </a:t>
            </a:r>
            <a:r>
              <a:rPr dirty="0" sz="1450" spc="-10">
                <a:latin typeface="Times New Roman"/>
                <a:cs typeface="Times New Roman"/>
              </a:rPr>
              <a:t>only ground </a:t>
            </a:r>
            <a:r>
              <a:rPr dirty="0" sz="1450" spc="-5">
                <a:latin typeface="Times New Roman"/>
                <a:cs typeface="Times New Roman"/>
              </a:rPr>
              <a:t>of </a:t>
            </a:r>
            <a:r>
              <a:rPr dirty="0" sz="1450" spc="-10">
                <a:latin typeface="Times New Roman"/>
                <a:cs typeface="Times New Roman"/>
              </a:rPr>
              <a:t>action against A. A has as </a:t>
            </a:r>
            <a:r>
              <a:rPr dirty="0" sz="1450" spc="-5">
                <a:latin typeface="Times New Roman"/>
                <a:cs typeface="Times New Roman"/>
              </a:rPr>
              <a:t>good a </a:t>
            </a:r>
            <a:r>
              <a:rPr dirty="0" sz="1450" spc="-10">
                <a:latin typeface="Times New Roman"/>
                <a:cs typeface="Times New Roman"/>
              </a:rPr>
              <a:t>right to  </a:t>
            </a:r>
            <a:r>
              <a:rPr dirty="0" sz="1450" spc="-5">
                <a:latin typeface="Times New Roman"/>
                <a:cs typeface="Times New Roman"/>
              </a:rPr>
              <a:t>go </a:t>
            </a:r>
            <a:r>
              <a:rPr dirty="0" sz="1450" spc="-10">
                <a:latin typeface="Times New Roman"/>
                <a:cs typeface="Times New Roman"/>
              </a:rPr>
              <a:t>to the devil, as we to </a:t>
            </a:r>
            <a:r>
              <a:rPr dirty="0" sz="1450" spc="-5">
                <a:latin typeface="Times New Roman"/>
                <a:cs typeface="Times New Roman"/>
              </a:rPr>
              <a:t>go </a:t>
            </a:r>
            <a:r>
              <a:rPr dirty="0" sz="1450" spc="-10">
                <a:latin typeface="Times New Roman"/>
                <a:cs typeface="Times New Roman"/>
              </a:rPr>
              <a:t>to glory; and neither knows what </a:t>
            </a:r>
            <a:r>
              <a:rPr dirty="0" sz="1450" spc="-5">
                <a:latin typeface="Times New Roman"/>
                <a:cs typeface="Times New Roman"/>
              </a:rPr>
              <a:t>he</a:t>
            </a:r>
            <a:r>
              <a:rPr dirty="0" sz="1450" spc="100">
                <a:latin typeface="Times New Roman"/>
                <a:cs typeface="Times New Roman"/>
              </a:rPr>
              <a:t> </a:t>
            </a:r>
            <a:r>
              <a:rPr dirty="0" sz="1450" spc="-10">
                <a:latin typeface="Times New Roman"/>
                <a:cs typeface="Times New Roman"/>
              </a:rPr>
              <a:t>does.</a:t>
            </a:r>
            <a:endParaRPr sz="1450">
              <a:latin typeface="Times New Roman"/>
              <a:cs typeface="Times New Roman"/>
            </a:endParaRPr>
          </a:p>
          <a:p>
            <a:pPr algn="just" marL="12700" marR="5080">
              <a:lnSpc>
                <a:spcPts val="1730"/>
              </a:lnSpc>
              <a:spcBef>
                <a:spcPts val="550"/>
              </a:spcBef>
            </a:pPr>
            <a:r>
              <a:rPr dirty="0" sz="1450" spc="-10">
                <a:latin typeface="Times New Roman"/>
                <a:cs typeface="Times New Roman"/>
              </a:rPr>
              <a:t>The truth is that all these interventions and denunciations and militant  mongerings </a:t>
            </a:r>
            <a:r>
              <a:rPr dirty="0" sz="1450" spc="-5">
                <a:latin typeface="Times New Roman"/>
                <a:cs typeface="Times New Roman"/>
              </a:rPr>
              <a:t>of </a:t>
            </a:r>
            <a:r>
              <a:rPr dirty="0" sz="1450" spc="-10">
                <a:latin typeface="Times New Roman"/>
                <a:cs typeface="Times New Roman"/>
              </a:rPr>
              <a:t>moral half-truths, though they </a:t>
            </a:r>
            <a:r>
              <a:rPr dirty="0" sz="1450" spc="-5">
                <a:latin typeface="Times New Roman"/>
                <a:cs typeface="Times New Roman"/>
              </a:rPr>
              <a:t>be </a:t>
            </a:r>
            <a:r>
              <a:rPr dirty="0" sz="1450" spc="-10">
                <a:latin typeface="Times New Roman"/>
                <a:cs typeface="Times New Roman"/>
              </a:rPr>
              <a:t>sometimes needful, though  they are often enjoyable, </a:t>
            </a:r>
            <a:r>
              <a:rPr dirty="0" sz="1450" spc="-5">
                <a:latin typeface="Times New Roman"/>
                <a:cs typeface="Times New Roman"/>
              </a:rPr>
              <a:t>do </a:t>
            </a:r>
            <a:r>
              <a:rPr dirty="0" sz="1450" spc="-10">
                <a:latin typeface="Times New Roman"/>
                <a:cs typeface="Times New Roman"/>
              </a:rPr>
              <a:t>yet belong to an inferior grade </a:t>
            </a:r>
            <a:r>
              <a:rPr dirty="0" sz="1450" spc="-5">
                <a:latin typeface="Times New Roman"/>
                <a:cs typeface="Times New Roman"/>
              </a:rPr>
              <a:t>of </a:t>
            </a:r>
            <a:r>
              <a:rPr dirty="0" sz="1450" spc="-10">
                <a:latin typeface="Times New Roman"/>
                <a:cs typeface="Times New Roman"/>
              </a:rPr>
              <a:t>duties. Ill-  temper and envy and revenge find here an arsenal </a:t>
            </a:r>
            <a:r>
              <a:rPr dirty="0" sz="1450" spc="-5">
                <a:latin typeface="Times New Roman"/>
                <a:cs typeface="Times New Roman"/>
              </a:rPr>
              <a:t>of pious </a:t>
            </a:r>
            <a:r>
              <a:rPr dirty="0" sz="1450" spc="-10">
                <a:latin typeface="Times New Roman"/>
                <a:cs typeface="Times New Roman"/>
              </a:rPr>
              <a:t>disguises; this is  the playground </a:t>
            </a:r>
            <a:r>
              <a:rPr dirty="0" sz="1450" spc="-5">
                <a:latin typeface="Times New Roman"/>
                <a:cs typeface="Times New Roman"/>
              </a:rPr>
              <a:t>of </a:t>
            </a:r>
            <a:r>
              <a:rPr dirty="0" sz="1450" spc="-10">
                <a:latin typeface="Times New Roman"/>
                <a:cs typeface="Times New Roman"/>
              </a:rPr>
              <a:t>inverted lusts. </a:t>
            </a: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little more patience and </a:t>
            </a:r>
            <a:r>
              <a:rPr dirty="0" sz="1450" spc="-5">
                <a:latin typeface="Times New Roman"/>
                <a:cs typeface="Times New Roman"/>
              </a:rPr>
              <a:t>a </a:t>
            </a:r>
            <a:r>
              <a:rPr dirty="0" sz="1450" spc="-10">
                <a:latin typeface="Times New Roman"/>
                <a:cs typeface="Times New Roman"/>
              </a:rPr>
              <a:t>little less  </a:t>
            </a:r>
            <a:r>
              <a:rPr dirty="0" sz="1450" spc="-20">
                <a:latin typeface="Times New Roman"/>
                <a:cs typeface="Times New Roman"/>
              </a:rPr>
              <a:t>temper, </a:t>
            </a:r>
            <a:r>
              <a:rPr dirty="0" sz="1450" spc="-5">
                <a:latin typeface="Times New Roman"/>
                <a:cs typeface="Times New Roman"/>
              </a:rPr>
              <a:t>a </a:t>
            </a:r>
            <a:r>
              <a:rPr dirty="0" sz="1450" spc="-10">
                <a:latin typeface="Times New Roman"/>
                <a:cs typeface="Times New Roman"/>
              </a:rPr>
              <a:t>gentler and wiser method might </a:t>
            </a:r>
            <a:r>
              <a:rPr dirty="0" sz="1450" spc="-5">
                <a:latin typeface="Times New Roman"/>
                <a:cs typeface="Times New Roman"/>
              </a:rPr>
              <a:t>be </a:t>
            </a:r>
            <a:r>
              <a:rPr dirty="0" sz="1450" spc="-10">
                <a:latin typeface="Times New Roman"/>
                <a:cs typeface="Times New Roman"/>
              </a:rPr>
              <a:t>found in almost every case; and  the </a:t>
            </a:r>
            <a:r>
              <a:rPr dirty="0" sz="1450" spc="-5">
                <a:latin typeface="Times New Roman"/>
                <a:cs typeface="Times New Roman"/>
              </a:rPr>
              <a:t>knot </a:t>
            </a:r>
            <a:r>
              <a:rPr dirty="0" sz="1450" spc="-10">
                <a:latin typeface="Times New Roman"/>
                <a:cs typeface="Times New Roman"/>
              </a:rPr>
              <a:t>that we cut </a:t>
            </a:r>
            <a:r>
              <a:rPr dirty="0" sz="1450" spc="-5">
                <a:latin typeface="Times New Roman"/>
                <a:cs typeface="Times New Roman"/>
              </a:rPr>
              <a:t>by </a:t>
            </a:r>
            <a:r>
              <a:rPr dirty="0" sz="1450" spc="-10">
                <a:latin typeface="Times New Roman"/>
                <a:cs typeface="Times New Roman"/>
              </a:rPr>
              <a:t>some fine heady quarrel-scene in private life, </a:t>
            </a:r>
            <a:r>
              <a:rPr dirty="0" sz="1450" spc="-25">
                <a:latin typeface="Times New Roman"/>
                <a:cs typeface="Times New Roman"/>
              </a:rPr>
              <a:t>or, </a:t>
            </a:r>
            <a:r>
              <a:rPr dirty="0" sz="1450" spc="-10">
                <a:latin typeface="Times New Roman"/>
                <a:cs typeface="Times New Roman"/>
              </a:rPr>
              <a:t>in  public</a:t>
            </a:r>
            <a:r>
              <a:rPr dirty="0" sz="1450" spc="170">
                <a:latin typeface="Times New Roman"/>
                <a:cs typeface="Times New Roman"/>
              </a:rPr>
              <a:t> </a:t>
            </a:r>
            <a:r>
              <a:rPr dirty="0" sz="1450" spc="-15">
                <a:latin typeface="Times New Roman"/>
                <a:cs typeface="Times New Roman"/>
              </a:rPr>
              <a:t>affairs,</a:t>
            </a:r>
            <a:r>
              <a:rPr dirty="0" sz="1450" spc="175">
                <a:latin typeface="Times New Roman"/>
                <a:cs typeface="Times New Roman"/>
              </a:rPr>
              <a:t> </a:t>
            </a:r>
            <a:r>
              <a:rPr dirty="0" sz="1450" spc="-5">
                <a:latin typeface="Times New Roman"/>
                <a:cs typeface="Times New Roman"/>
              </a:rPr>
              <a:t>by</a:t>
            </a:r>
            <a:r>
              <a:rPr dirty="0" sz="1450" spc="175">
                <a:latin typeface="Times New Roman"/>
                <a:cs typeface="Times New Roman"/>
              </a:rPr>
              <a:t> </a:t>
            </a:r>
            <a:r>
              <a:rPr dirty="0" sz="1450" spc="-10">
                <a:latin typeface="Times New Roman"/>
                <a:cs typeface="Times New Roman"/>
              </a:rPr>
              <a:t>some</a:t>
            </a:r>
            <a:r>
              <a:rPr dirty="0" sz="1450" spc="170">
                <a:latin typeface="Times New Roman"/>
                <a:cs typeface="Times New Roman"/>
              </a:rPr>
              <a:t> </a:t>
            </a:r>
            <a:r>
              <a:rPr dirty="0" sz="1450" spc="-10">
                <a:latin typeface="Times New Roman"/>
                <a:cs typeface="Times New Roman"/>
              </a:rPr>
              <a:t>denunciatory</a:t>
            </a:r>
            <a:r>
              <a:rPr dirty="0" sz="1450" spc="175">
                <a:latin typeface="Times New Roman"/>
                <a:cs typeface="Times New Roman"/>
              </a:rPr>
              <a:t> </a:t>
            </a:r>
            <a:r>
              <a:rPr dirty="0" sz="1450" spc="-10">
                <a:latin typeface="Times New Roman"/>
                <a:cs typeface="Times New Roman"/>
              </a:rPr>
              <a:t>act</a:t>
            </a:r>
            <a:r>
              <a:rPr dirty="0" sz="1450" spc="170">
                <a:latin typeface="Times New Roman"/>
                <a:cs typeface="Times New Roman"/>
              </a:rPr>
              <a:t> </a:t>
            </a:r>
            <a:r>
              <a:rPr dirty="0" sz="1450" spc="-10">
                <a:latin typeface="Times New Roman"/>
                <a:cs typeface="Times New Roman"/>
              </a:rPr>
              <a:t>against</a:t>
            </a:r>
            <a:r>
              <a:rPr dirty="0" sz="1450" spc="175">
                <a:latin typeface="Times New Roman"/>
                <a:cs typeface="Times New Roman"/>
              </a:rPr>
              <a:t> </a:t>
            </a:r>
            <a:r>
              <a:rPr dirty="0" sz="1450" spc="-10">
                <a:latin typeface="Times New Roman"/>
                <a:cs typeface="Times New Roman"/>
              </a:rPr>
              <a:t>what</a:t>
            </a:r>
            <a:r>
              <a:rPr dirty="0" sz="1450" spc="165">
                <a:latin typeface="Times New Roman"/>
                <a:cs typeface="Times New Roman"/>
              </a:rPr>
              <a:t> </a:t>
            </a:r>
            <a:r>
              <a:rPr dirty="0" sz="1450" spc="-10">
                <a:latin typeface="Times New Roman"/>
                <a:cs typeface="Times New Roman"/>
              </a:rPr>
              <a:t>we</a:t>
            </a:r>
            <a:r>
              <a:rPr dirty="0" sz="1450" spc="175">
                <a:latin typeface="Times New Roman"/>
                <a:cs typeface="Times New Roman"/>
              </a:rPr>
              <a:t> </a:t>
            </a:r>
            <a:r>
              <a:rPr dirty="0" sz="1450" spc="-10">
                <a:latin typeface="Times New Roman"/>
                <a:cs typeface="Times New Roman"/>
              </a:rPr>
              <a:t>are</a:t>
            </a:r>
            <a:r>
              <a:rPr dirty="0" sz="1450" spc="175">
                <a:latin typeface="Times New Roman"/>
                <a:cs typeface="Times New Roman"/>
              </a:rPr>
              <a:t> </a:t>
            </a:r>
            <a:r>
              <a:rPr dirty="0" sz="1450" spc="-10">
                <a:latin typeface="Times New Roman"/>
                <a:cs typeface="Times New Roman"/>
              </a:rPr>
              <a:t>pleased</a:t>
            </a:r>
            <a:r>
              <a:rPr dirty="0" sz="1450" spc="175">
                <a:latin typeface="Times New Roman"/>
                <a:cs typeface="Times New Roman"/>
              </a:rPr>
              <a:t> </a:t>
            </a:r>
            <a:r>
              <a:rPr dirty="0" sz="1450" spc="-10">
                <a:latin typeface="Times New Roman"/>
                <a:cs typeface="Times New Roman"/>
              </a:rPr>
              <a:t>to</a:t>
            </a:r>
            <a:r>
              <a:rPr dirty="0" sz="1450" spc="170">
                <a:latin typeface="Times New Roman"/>
                <a:cs typeface="Times New Roman"/>
              </a:rPr>
              <a:t> </a:t>
            </a:r>
            <a:r>
              <a:rPr dirty="0" sz="1450" spc="-10">
                <a:latin typeface="Times New Roman"/>
                <a:cs typeface="Times New Roman"/>
              </a:rPr>
              <a:t>call</a:t>
            </a:r>
            <a:endParaRPr sz="1450">
              <a:latin typeface="Times New Roman"/>
              <a:cs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71940"/>
          </a:xfrm>
          <a:prstGeom prst="rect">
            <a:avLst/>
          </a:prstGeom>
        </p:spPr>
        <p:txBody>
          <a:bodyPr wrap="square" lIns="0" tIns="11430" rIns="0" bIns="0" rtlCol="0" vert="horz">
            <a:spAutoFit/>
          </a:bodyPr>
          <a:lstStyle/>
          <a:p>
            <a:pPr marL="12700">
              <a:lnSpc>
                <a:spcPct val="100000"/>
              </a:lnSpc>
              <a:spcBef>
                <a:spcPts val="90"/>
              </a:spcBef>
            </a:pPr>
            <a:r>
              <a:rPr dirty="0" sz="1450" spc="-5">
                <a:latin typeface="Times New Roman"/>
                <a:cs typeface="Times New Roman"/>
              </a:rPr>
              <a:t>our </a:t>
            </a:r>
            <a:r>
              <a:rPr dirty="0" sz="1450" spc="-10">
                <a:latin typeface="Times New Roman"/>
                <a:cs typeface="Times New Roman"/>
              </a:rPr>
              <a:t>neighbour’s vices, might yet have been unwoven </a:t>
            </a:r>
            <a:r>
              <a:rPr dirty="0" sz="1450" spc="-5">
                <a:latin typeface="Times New Roman"/>
                <a:cs typeface="Times New Roman"/>
              </a:rPr>
              <a:t>by </a:t>
            </a:r>
            <a:r>
              <a:rPr dirty="0" sz="1450" spc="-10">
                <a:latin typeface="Times New Roman"/>
                <a:cs typeface="Times New Roman"/>
              </a:rPr>
              <a:t>the hand </a:t>
            </a:r>
            <a:r>
              <a:rPr dirty="0" sz="1450" spc="-5">
                <a:latin typeface="Times New Roman"/>
                <a:cs typeface="Times New Roman"/>
              </a:rPr>
              <a:t>of</a:t>
            </a:r>
            <a:r>
              <a:rPr dirty="0" sz="1450" spc="120">
                <a:latin typeface="Times New Roman"/>
                <a:cs typeface="Times New Roman"/>
              </a:rPr>
              <a:t> </a:t>
            </a:r>
            <a:r>
              <a:rPr dirty="0" sz="1450" spc="-20">
                <a:latin typeface="Times New Roman"/>
                <a:cs typeface="Times New Roman"/>
              </a:rPr>
              <a:t>sympathy.</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50">
              <a:latin typeface="Times New Roman"/>
              <a:cs typeface="Times New Roman"/>
            </a:endParaRPr>
          </a:p>
          <a:p>
            <a:pPr algn="ctr">
              <a:lnSpc>
                <a:spcPct val="100000"/>
              </a:lnSpc>
              <a:spcBef>
                <a:spcPts val="5"/>
              </a:spcBef>
            </a:pPr>
            <a:r>
              <a:rPr dirty="0" sz="1450" spc="-10" b="1">
                <a:latin typeface="Times New Roman"/>
                <a:cs typeface="Times New Roman"/>
              </a:rPr>
              <a:t>IV</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60">
                <a:latin typeface="Times New Roman"/>
                <a:cs typeface="Times New Roman"/>
              </a:rPr>
              <a:t>To </a:t>
            </a:r>
            <a:r>
              <a:rPr dirty="0" sz="1450" spc="-10">
                <a:latin typeface="Times New Roman"/>
                <a:cs typeface="Times New Roman"/>
              </a:rPr>
              <a:t>look back </a:t>
            </a:r>
            <a:r>
              <a:rPr dirty="0" sz="1450" spc="-5">
                <a:latin typeface="Times New Roman"/>
                <a:cs typeface="Times New Roman"/>
              </a:rPr>
              <a:t>upon </a:t>
            </a:r>
            <a:r>
              <a:rPr dirty="0" sz="1450" spc="-10">
                <a:latin typeface="Times New Roman"/>
                <a:cs typeface="Times New Roman"/>
              </a:rPr>
              <a:t>the past </a:t>
            </a:r>
            <a:r>
              <a:rPr dirty="0" sz="1450" spc="-20">
                <a:latin typeface="Times New Roman"/>
                <a:cs typeface="Times New Roman"/>
              </a:rPr>
              <a:t>year, </a:t>
            </a:r>
            <a:r>
              <a:rPr dirty="0" sz="1450" spc="-10">
                <a:latin typeface="Times New Roman"/>
                <a:cs typeface="Times New Roman"/>
              </a:rPr>
              <a:t>and see how little we have striven and to  what small purpose; and how often we have been cowardly and </a:t>
            </a:r>
            <a:r>
              <a:rPr dirty="0" sz="1450" spc="-5">
                <a:latin typeface="Times New Roman"/>
                <a:cs typeface="Times New Roman"/>
              </a:rPr>
              <a:t>hung </a:t>
            </a:r>
            <a:r>
              <a:rPr dirty="0" sz="1450" spc="-10">
                <a:latin typeface="Times New Roman"/>
                <a:cs typeface="Times New Roman"/>
              </a:rPr>
              <a:t>back, </a:t>
            </a:r>
            <a:r>
              <a:rPr dirty="0" sz="1450" spc="-5">
                <a:latin typeface="Times New Roman"/>
                <a:cs typeface="Times New Roman"/>
              </a:rPr>
              <a:t>or  </a:t>
            </a:r>
            <a:r>
              <a:rPr dirty="0" sz="1450" spc="-10">
                <a:latin typeface="Times New Roman"/>
                <a:cs typeface="Times New Roman"/>
              </a:rPr>
              <a:t>temerarious and rushed unwisely </a:t>
            </a:r>
            <a:r>
              <a:rPr dirty="0" sz="1450" spc="-5">
                <a:latin typeface="Times New Roman"/>
                <a:cs typeface="Times New Roman"/>
              </a:rPr>
              <a:t>in; </a:t>
            </a:r>
            <a:r>
              <a:rPr dirty="0" sz="1450" spc="-10">
                <a:latin typeface="Times New Roman"/>
                <a:cs typeface="Times New Roman"/>
              </a:rPr>
              <a:t>and how every day and all day long we  have transgressed the law </a:t>
            </a:r>
            <a:r>
              <a:rPr dirty="0" sz="1450" spc="-5">
                <a:latin typeface="Times New Roman"/>
                <a:cs typeface="Times New Roman"/>
              </a:rPr>
              <a:t>of </a:t>
            </a:r>
            <a:r>
              <a:rPr dirty="0" sz="1450" spc="-10">
                <a:latin typeface="Times New Roman"/>
                <a:cs typeface="Times New Roman"/>
              </a:rPr>
              <a:t>kindness;—it may seem </a:t>
            </a:r>
            <a:r>
              <a:rPr dirty="0" sz="1450" spc="-5">
                <a:latin typeface="Times New Roman"/>
                <a:cs typeface="Times New Roman"/>
              </a:rPr>
              <a:t>a </a:t>
            </a:r>
            <a:r>
              <a:rPr dirty="0" sz="1450" spc="-10">
                <a:latin typeface="Times New Roman"/>
                <a:cs typeface="Times New Roman"/>
              </a:rPr>
              <a:t>paradox, </a:t>
            </a:r>
            <a:r>
              <a:rPr dirty="0" sz="1450" spc="-5">
                <a:latin typeface="Times New Roman"/>
                <a:cs typeface="Times New Roman"/>
              </a:rPr>
              <a:t>but </a:t>
            </a:r>
            <a:r>
              <a:rPr dirty="0" sz="1450" spc="-10">
                <a:latin typeface="Times New Roman"/>
                <a:cs typeface="Times New Roman"/>
              </a:rPr>
              <a:t>in the  bitterness </a:t>
            </a:r>
            <a:r>
              <a:rPr dirty="0" sz="1450" spc="-5">
                <a:latin typeface="Times New Roman"/>
                <a:cs typeface="Times New Roman"/>
              </a:rPr>
              <a:t>of </a:t>
            </a:r>
            <a:r>
              <a:rPr dirty="0" sz="1450" spc="-10">
                <a:latin typeface="Times New Roman"/>
                <a:cs typeface="Times New Roman"/>
              </a:rPr>
              <a:t>these discoveries, </a:t>
            </a:r>
            <a:r>
              <a:rPr dirty="0" sz="1450" spc="-5">
                <a:latin typeface="Times New Roman"/>
                <a:cs typeface="Times New Roman"/>
              </a:rPr>
              <a:t>a </a:t>
            </a:r>
            <a:r>
              <a:rPr dirty="0" sz="1450" spc="-10">
                <a:latin typeface="Times New Roman"/>
                <a:cs typeface="Times New Roman"/>
              </a:rPr>
              <a:t>certain consolation resides. Life is </a:t>
            </a:r>
            <a:r>
              <a:rPr dirty="0" sz="1450" spc="-5">
                <a:latin typeface="Times New Roman"/>
                <a:cs typeface="Times New Roman"/>
              </a:rPr>
              <a:t>not  </a:t>
            </a:r>
            <a:r>
              <a:rPr dirty="0" sz="1450" spc="-10">
                <a:latin typeface="Times New Roman"/>
                <a:cs typeface="Times New Roman"/>
              </a:rPr>
              <a:t>designed to minister to </a:t>
            </a:r>
            <a:r>
              <a:rPr dirty="0" sz="1450" spc="-5">
                <a:latin typeface="Times New Roman"/>
                <a:cs typeface="Times New Roman"/>
              </a:rPr>
              <a:t>a </a:t>
            </a:r>
            <a:r>
              <a:rPr dirty="0" sz="1450" spc="-25">
                <a:latin typeface="Times New Roman"/>
                <a:cs typeface="Times New Roman"/>
              </a:rPr>
              <a:t>man’s </a:t>
            </a:r>
            <a:r>
              <a:rPr dirty="0" sz="1450" spc="-20">
                <a:latin typeface="Times New Roman"/>
                <a:cs typeface="Times New Roman"/>
              </a:rPr>
              <a:t>vanity. </a:t>
            </a:r>
            <a:r>
              <a:rPr dirty="0" sz="1450" spc="-10">
                <a:latin typeface="Times New Roman"/>
                <a:cs typeface="Times New Roman"/>
              </a:rPr>
              <a:t>He goes </a:t>
            </a:r>
            <a:r>
              <a:rPr dirty="0" sz="1450" spc="-5">
                <a:latin typeface="Times New Roman"/>
                <a:cs typeface="Times New Roman"/>
              </a:rPr>
              <a:t>upon </a:t>
            </a:r>
            <a:r>
              <a:rPr dirty="0" sz="1450" spc="-10">
                <a:latin typeface="Times New Roman"/>
                <a:cs typeface="Times New Roman"/>
              </a:rPr>
              <a:t>his long business most </a:t>
            </a:r>
            <a:r>
              <a:rPr dirty="0" sz="1450" spc="-5">
                <a:latin typeface="Times New Roman"/>
                <a:cs typeface="Times New Roman"/>
              </a:rPr>
              <a:t>of  </a:t>
            </a:r>
            <a:r>
              <a:rPr dirty="0" sz="1450" spc="-10">
                <a:latin typeface="Times New Roman"/>
                <a:cs typeface="Times New Roman"/>
              </a:rPr>
              <a:t>the time with </a:t>
            </a:r>
            <a:r>
              <a:rPr dirty="0" sz="1450" spc="-5">
                <a:latin typeface="Times New Roman"/>
                <a:cs typeface="Times New Roman"/>
              </a:rPr>
              <a:t>a </a:t>
            </a:r>
            <a:r>
              <a:rPr dirty="0" sz="1450" spc="-10">
                <a:latin typeface="Times New Roman"/>
                <a:cs typeface="Times New Roman"/>
              </a:rPr>
              <a:t>hanging head, and all the time like </a:t>
            </a:r>
            <a:r>
              <a:rPr dirty="0" sz="1450" spc="-5">
                <a:latin typeface="Times New Roman"/>
                <a:cs typeface="Times New Roman"/>
              </a:rPr>
              <a:t>a </a:t>
            </a:r>
            <a:r>
              <a:rPr dirty="0" sz="1450" spc="-10">
                <a:latin typeface="Times New Roman"/>
                <a:cs typeface="Times New Roman"/>
              </a:rPr>
              <a:t>blind child. Full </a:t>
            </a:r>
            <a:r>
              <a:rPr dirty="0" sz="1450" spc="-5">
                <a:latin typeface="Times New Roman"/>
                <a:cs typeface="Times New Roman"/>
              </a:rPr>
              <a:t>of  </a:t>
            </a:r>
            <a:r>
              <a:rPr dirty="0" sz="1450" spc="-10">
                <a:latin typeface="Times New Roman"/>
                <a:cs typeface="Times New Roman"/>
              </a:rPr>
              <a:t>rewards and pleasures as it is—so that to see the day break </a:t>
            </a:r>
            <a:r>
              <a:rPr dirty="0" sz="1450" spc="-5">
                <a:latin typeface="Times New Roman"/>
                <a:cs typeface="Times New Roman"/>
              </a:rPr>
              <a:t>or </a:t>
            </a:r>
            <a:r>
              <a:rPr dirty="0" sz="1450" spc="-10">
                <a:latin typeface="Times New Roman"/>
                <a:cs typeface="Times New Roman"/>
              </a:rPr>
              <a:t>the moon rise, </a:t>
            </a:r>
            <a:r>
              <a:rPr dirty="0" sz="1450" spc="-5">
                <a:latin typeface="Times New Roman"/>
                <a:cs typeface="Times New Roman"/>
              </a:rPr>
              <a:t>or  </a:t>
            </a:r>
            <a:r>
              <a:rPr dirty="0" sz="1450" spc="-10">
                <a:latin typeface="Times New Roman"/>
                <a:cs typeface="Times New Roman"/>
              </a:rPr>
              <a:t>to meet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or </a:t>
            </a:r>
            <a:r>
              <a:rPr dirty="0" sz="1450" spc="-10">
                <a:latin typeface="Times New Roman"/>
                <a:cs typeface="Times New Roman"/>
              </a:rPr>
              <a:t>to hear the dinner-call when </a:t>
            </a:r>
            <a:r>
              <a:rPr dirty="0" sz="1450" spc="-5">
                <a:latin typeface="Times New Roman"/>
                <a:cs typeface="Times New Roman"/>
              </a:rPr>
              <a:t>he </a:t>
            </a:r>
            <a:r>
              <a:rPr dirty="0" sz="1450" spc="-10">
                <a:latin typeface="Times New Roman"/>
                <a:cs typeface="Times New Roman"/>
              </a:rPr>
              <a:t>is </a:t>
            </a:r>
            <a:r>
              <a:rPr dirty="0" sz="1450" spc="-20">
                <a:latin typeface="Times New Roman"/>
                <a:cs typeface="Times New Roman"/>
              </a:rPr>
              <a:t>hungry, </a:t>
            </a:r>
            <a:r>
              <a:rPr dirty="0" sz="1450" spc="-10">
                <a:latin typeface="Times New Roman"/>
                <a:cs typeface="Times New Roman"/>
              </a:rPr>
              <a:t>fills him with  surprising joys—this world is yet for him </a:t>
            </a:r>
            <a:r>
              <a:rPr dirty="0" sz="1450" spc="-5">
                <a:latin typeface="Times New Roman"/>
                <a:cs typeface="Times New Roman"/>
              </a:rPr>
              <a:t>no </a:t>
            </a:r>
            <a:r>
              <a:rPr dirty="0" sz="1450" spc="-10">
                <a:latin typeface="Times New Roman"/>
                <a:cs typeface="Times New Roman"/>
              </a:rPr>
              <a:t>abiding </a:t>
            </a:r>
            <a:r>
              <a:rPr dirty="0" sz="1450" spc="-30">
                <a:latin typeface="Times New Roman"/>
                <a:cs typeface="Times New Roman"/>
              </a:rPr>
              <a:t>city. </a:t>
            </a:r>
            <a:r>
              <a:rPr dirty="0" sz="1450" spc="-10">
                <a:latin typeface="Times New Roman"/>
                <a:cs typeface="Times New Roman"/>
              </a:rPr>
              <a:t>Friendships fall  through, health fails, weariness assails him; year after </a:t>
            </a:r>
            <a:r>
              <a:rPr dirty="0" sz="1450" spc="-20">
                <a:latin typeface="Times New Roman"/>
                <a:cs typeface="Times New Roman"/>
              </a:rPr>
              <a:t>year, </a:t>
            </a:r>
            <a:r>
              <a:rPr dirty="0" sz="1450" spc="-5">
                <a:latin typeface="Times New Roman"/>
                <a:cs typeface="Times New Roman"/>
              </a:rPr>
              <a:t>he </a:t>
            </a:r>
            <a:r>
              <a:rPr dirty="0" sz="1450" spc="-10">
                <a:latin typeface="Times New Roman"/>
                <a:cs typeface="Times New Roman"/>
              </a:rPr>
              <a:t>must thumb the  hardly varying record </a:t>
            </a:r>
            <a:r>
              <a:rPr dirty="0" sz="1450" spc="-5">
                <a:latin typeface="Times New Roman"/>
                <a:cs typeface="Times New Roman"/>
              </a:rPr>
              <a:t>of </a:t>
            </a:r>
            <a:r>
              <a:rPr dirty="0" sz="1450" spc="-10">
                <a:latin typeface="Times New Roman"/>
                <a:cs typeface="Times New Roman"/>
              </a:rPr>
              <a:t>his own weakness and </a:t>
            </a:r>
            <a:r>
              <a:rPr dirty="0" sz="1450" spc="-25">
                <a:latin typeface="Times New Roman"/>
                <a:cs typeface="Times New Roman"/>
              </a:rPr>
              <a:t>folly.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friendly process </a:t>
            </a:r>
            <a:r>
              <a:rPr dirty="0" sz="1450" spc="-5">
                <a:latin typeface="Times New Roman"/>
                <a:cs typeface="Times New Roman"/>
              </a:rPr>
              <a:t>of  </a:t>
            </a:r>
            <a:r>
              <a:rPr dirty="0" sz="1450" spc="-10">
                <a:latin typeface="Times New Roman"/>
                <a:cs typeface="Times New Roman"/>
              </a:rPr>
              <a:t>detachment. When the time comes that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go, </a:t>
            </a:r>
            <a:r>
              <a:rPr dirty="0" sz="1450" spc="-10">
                <a:latin typeface="Times New Roman"/>
                <a:cs typeface="Times New Roman"/>
              </a:rPr>
              <a:t>there need </a:t>
            </a:r>
            <a:r>
              <a:rPr dirty="0" sz="1450" spc="-5">
                <a:latin typeface="Times New Roman"/>
                <a:cs typeface="Times New Roman"/>
              </a:rPr>
              <a:t>be </a:t>
            </a:r>
            <a:r>
              <a:rPr dirty="0" sz="1450" spc="-10">
                <a:latin typeface="Times New Roman"/>
                <a:cs typeface="Times New Roman"/>
              </a:rPr>
              <a:t>few  illusions left about himself. Here lies </a:t>
            </a:r>
            <a:r>
              <a:rPr dirty="0" sz="1450" spc="-5">
                <a:latin typeface="Times New Roman"/>
                <a:cs typeface="Times New Roman"/>
              </a:rPr>
              <a:t>one </a:t>
            </a:r>
            <a:r>
              <a:rPr dirty="0" sz="1450" spc="-10">
                <a:latin typeface="Times New Roman"/>
                <a:cs typeface="Times New Roman"/>
              </a:rPr>
              <a:t>who meant well, tried </a:t>
            </a:r>
            <a:r>
              <a:rPr dirty="0" sz="1450" spc="-5">
                <a:latin typeface="Times New Roman"/>
                <a:cs typeface="Times New Roman"/>
              </a:rPr>
              <a:t>a </a:t>
            </a:r>
            <a:r>
              <a:rPr dirty="0" sz="1450" spc="-10">
                <a:latin typeface="Times New Roman"/>
                <a:cs typeface="Times New Roman"/>
              </a:rPr>
              <a:t>little, failed  much:—surely that may </a:t>
            </a:r>
            <a:r>
              <a:rPr dirty="0" sz="1450" spc="-5">
                <a:latin typeface="Times New Roman"/>
                <a:cs typeface="Times New Roman"/>
              </a:rPr>
              <a:t>be </a:t>
            </a:r>
            <a:r>
              <a:rPr dirty="0" sz="1450" spc="-10">
                <a:latin typeface="Times New Roman"/>
                <a:cs typeface="Times New Roman"/>
              </a:rPr>
              <a:t>his epitaph,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need </a:t>
            </a:r>
            <a:r>
              <a:rPr dirty="0" sz="1450" spc="-5">
                <a:latin typeface="Times New Roman"/>
                <a:cs typeface="Times New Roman"/>
              </a:rPr>
              <a:t>not be </a:t>
            </a:r>
            <a:r>
              <a:rPr dirty="0" sz="1450" spc="-10">
                <a:latin typeface="Times New Roman"/>
                <a:cs typeface="Times New Roman"/>
              </a:rPr>
              <a:t>ashamed. Nor  will </a:t>
            </a:r>
            <a:r>
              <a:rPr dirty="0" sz="1450" spc="-5">
                <a:latin typeface="Times New Roman"/>
                <a:cs typeface="Times New Roman"/>
              </a:rPr>
              <a:t>he </a:t>
            </a:r>
            <a:r>
              <a:rPr dirty="0" sz="1450" spc="-10">
                <a:latin typeface="Times New Roman"/>
                <a:cs typeface="Times New Roman"/>
              </a:rPr>
              <a:t>complain at the summons which calls </a:t>
            </a:r>
            <a:r>
              <a:rPr dirty="0" sz="1450" spc="-5">
                <a:latin typeface="Times New Roman"/>
                <a:cs typeface="Times New Roman"/>
              </a:rPr>
              <a:t>a </a:t>
            </a:r>
            <a:r>
              <a:rPr dirty="0" sz="1450" spc="-10">
                <a:latin typeface="Times New Roman"/>
                <a:cs typeface="Times New Roman"/>
              </a:rPr>
              <a:t>defeated soldier from the field:  defeated, </a:t>
            </a:r>
            <a:r>
              <a:rPr dirty="0" sz="1450" spc="-40">
                <a:latin typeface="Times New Roman"/>
                <a:cs typeface="Times New Roman"/>
              </a:rPr>
              <a:t>ay,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were Paul </a:t>
            </a:r>
            <a:r>
              <a:rPr dirty="0" sz="1450" spc="-5">
                <a:latin typeface="Times New Roman"/>
                <a:cs typeface="Times New Roman"/>
              </a:rPr>
              <a:t>or </a:t>
            </a:r>
            <a:r>
              <a:rPr dirty="0" sz="1450" spc="-10">
                <a:latin typeface="Times New Roman"/>
                <a:cs typeface="Times New Roman"/>
              </a:rPr>
              <a:t>Marcus Aurelius!—but if there is still </a:t>
            </a:r>
            <a:r>
              <a:rPr dirty="0" sz="1450" spc="-5">
                <a:latin typeface="Times New Roman"/>
                <a:cs typeface="Times New Roman"/>
              </a:rPr>
              <a:t>one </a:t>
            </a:r>
            <a:r>
              <a:rPr dirty="0" sz="1450" spc="-10">
                <a:latin typeface="Times New Roman"/>
                <a:cs typeface="Times New Roman"/>
              </a:rPr>
              <a:t>inch  </a:t>
            </a:r>
            <a:r>
              <a:rPr dirty="0" sz="1450" spc="-5">
                <a:latin typeface="Times New Roman"/>
                <a:cs typeface="Times New Roman"/>
              </a:rPr>
              <a:t>of </a:t>
            </a:r>
            <a:r>
              <a:rPr dirty="0" sz="1450" spc="-10">
                <a:latin typeface="Times New Roman"/>
                <a:cs typeface="Times New Roman"/>
              </a:rPr>
              <a:t>fight in his old spirit, undishonoured. The faith which sustained him in his  life-long blindness and life-long disappointment will scarce even </a:t>
            </a:r>
            <a:r>
              <a:rPr dirty="0" sz="1450" spc="-5">
                <a:latin typeface="Times New Roman"/>
                <a:cs typeface="Times New Roman"/>
              </a:rPr>
              <a:t>be </a:t>
            </a:r>
            <a:r>
              <a:rPr dirty="0" sz="1450" spc="-10">
                <a:latin typeface="Times New Roman"/>
                <a:cs typeface="Times New Roman"/>
              </a:rPr>
              <a:t>required  in this last formality </a:t>
            </a:r>
            <a:r>
              <a:rPr dirty="0" sz="1450" spc="-5">
                <a:latin typeface="Times New Roman"/>
                <a:cs typeface="Times New Roman"/>
              </a:rPr>
              <a:t>of </a:t>
            </a:r>
            <a:r>
              <a:rPr dirty="0" sz="1450" spc="-10">
                <a:latin typeface="Times New Roman"/>
                <a:cs typeface="Times New Roman"/>
              </a:rPr>
              <a:t>laying down his arms. Give him </a:t>
            </a:r>
            <a:r>
              <a:rPr dirty="0" sz="1450" spc="-5">
                <a:latin typeface="Times New Roman"/>
                <a:cs typeface="Times New Roman"/>
              </a:rPr>
              <a:t>a </a:t>
            </a:r>
            <a:r>
              <a:rPr dirty="0" sz="1450" spc="-10">
                <a:latin typeface="Times New Roman"/>
                <a:cs typeface="Times New Roman"/>
              </a:rPr>
              <a:t>march with his old  bones; there, </a:t>
            </a:r>
            <a:r>
              <a:rPr dirty="0" sz="1450" spc="-5">
                <a:latin typeface="Times New Roman"/>
                <a:cs typeface="Times New Roman"/>
              </a:rPr>
              <a:t>out of </a:t>
            </a:r>
            <a:r>
              <a:rPr dirty="0" sz="1450" spc="-10">
                <a:latin typeface="Times New Roman"/>
                <a:cs typeface="Times New Roman"/>
              </a:rPr>
              <a:t>the glorious sun-coloured earth, </a:t>
            </a:r>
            <a:r>
              <a:rPr dirty="0" sz="1450" spc="-5">
                <a:latin typeface="Times New Roman"/>
                <a:cs typeface="Times New Roman"/>
              </a:rPr>
              <a:t>out of </a:t>
            </a:r>
            <a:r>
              <a:rPr dirty="0" sz="1450" spc="-10">
                <a:latin typeface="Times New Roman"/>
                <a:cs typeface="Times New Roman"/>
              </a:rPr>
              <a:t>the day and the dust  and the ecstasy—there goes another Faithful</a:t>
            </a:r>
            <a:r>
              <a:rPr dirty="0" sz="1450" spc="25">
                <a:latin typeface="Times New Roman"/>
                <a:cs typeface="Times New Roman"/>
              </a:rPr>
              <a:t> </a:t>
            </a:r>
            <a:r>
              <a:rPr dirty="0" sz="1450" spc="-10">
                <a:latin typeface="Times New Roman"/>
                <a:cs typeface="Times New Roman"/>
              </a:rPr>
              <a:t>Failure!</a:t>
            </a:r>
            <a:endParaRPr sz="1450">
              <a:latin typeface="Times New Roman"/>
              <a:cs typeface="Times New Roman"/>
            </a:endParaRPr>
          </a:p>
          <a:p>
            <a:pPr algn="just" marL="12700" marR="5080">
              <a:lnSpc>
                <a:spcPts val="1730"/>
              </a:lnSpc>
              <a:spcBef>
                <a:spcPts val="540"/>
              </a:spcBef>
            </a:pPr>
            <a:r>
              <a:rPr dirty="0" sz="1450" spc="-10">
                <a:latin typeface="Times New Roman"/>
                <a:cs typeface="Times New Roman"/>
              </a:rPr>
              <a:t>From </a:t>
            </a:r>
            <a:r>
              <a:rPr dirty="0" sz="1450" spc="-5">
                <a:latin typeface="Times New Roman"/>
                <a:cs typeface="Times New Roman"/>
              </a:rPr>
              <a:t>a </a:t>
            </a:r>
            <a:r>
              <a:rPr dirty="0" sz="1450" spc="-10">
                <a:latin typeface="Times New Roman"/>
                <a:cs typeface="Times New Roman"/>
              </a:rPr>
              <a:t>recent </a:t>
            </a:r>
            <a:r>
              <a:rPr dirty="0" sz="1450" spc="-5">
                <a:latin typeface="Times New Roman"/>
                <a:cs typeface="Times New Roman"/>
              </a:rPr>
              <a:t>book of </a:t>
            </a:r>
            <a:r>
              <a:rPr dirty="0" sz="1450" spc="-10">
                <a:latin typeface="Times New Roman"/>
                <a:cs typeface="Times New Roman"/>
              </a:rPr>
              <a:t>verse, where there is more than </a:t>
            </a:r>
            <a:r>
              <a:rPr dirty="0" sz="1450" spc="-5">
                <a:latin typeface="Times New Roman"/>
                <a:cs typeface="Times New Roman"/>
              </a:rPr>
              <a:t>one </a:t>
            </a:r>
            <a:r>
              <a:rPr dirty="0" sz="1450" spc="-10">
                <a:latin typeface="Times New Roman"/>
                <a:cs typeface="Times New Roman"/>
              </a:rPr>
              <a:t>such beautiful and  manly poem, </a:t>
            </a:r>
            <a:r>
              <a:rPr dirty="0" sz="1450" spc="-5">
                <a:latin typeface="Times New Roman"/>
                <a:cs typeface="Times New Roman"/>
              </a:rPr>
              <a:t>I </a:t>
            </a:r>
            <a:r>
              <a:rPr dirty="0" sz="1450" spc="-10">
                <a:latin typeface="Times New Roman"/>
                <a:cs typeface="Times New Roman"/>
              </a:rPr>
              <a:t>take this memorial piece: it says better than </a:t>
            </a:r>
            <a:r>
              <a:rPr dirty="0" sz="1450" spc="-5">
                <a:latin typeface="Times New Roman"/>
                <a:cs typeface="Times New Roman"/>
              </a:rPr>
              <a:t>I </a:t>
            </a:r>
            <a:r>
              <a:rPr dirty="0" sz="1450" spc="-10">
                <a:latin typeface="Times New Roman"/>
                <a:cs typeface="Times New Roman"/>
              </a:rPr>
              <a:t>can, what </a:t>
            </a:r>
            <a:r>
              <a:rPr dirty="0" sz="1450" spc="-5">
                <a:latin typeface="Times New Roman"/>
                <a:cs typeface="Times New Roman"/>
              </a:rPr>
              <a:t>I </a:t>
            </a:r>
            <a:r>
              <a:rPr dirty="0" sz="1450" spc="-10">
                <a:latin typeface="Times New Roman"/>
                <a:cs typeface="Times New Roman"/>
              </a:rPr>
              <a:t>love  to think; let it </a:t>
            </a:r>
            <a:r>
              <a:rPr dirty="0" sz="1450" spc="-5">
                <a:latin typeface="Times New Roman"/>
                <a:cs typeface="Times New Roman"/>
              </a:rPr>
              <a:t>be our </a:t>
            </a:r>
            <a:r>
              <a:rPr dirty="0" sz="1450" spc="-10">
                <a:latin typeface="Times New Roman"/>
                <a:cs typeface="Times New Roman"/>
              </a:rPr>
              <a:t>parting</a:t>
            </a:r>
            <a:r>
              <a:rPr dirty="0" sz="1450" spc="15">
                <a:latin typeface="Times New Roman"/>
                <a:cs typeface="Times New Roman"/>
              </a:rPr>
              <a:t> </a:t>
            </a:r>
            <a:r>
              <a:rPr dirty="0" sz="1450" spc="-10">
                <a:latin typeface="Times New Roman"/>
                <a:cs typeface="Times New Roman"/>
              </a:rPr>
              <a:t>word.</a:t>
            </a:r>
            <a:endParaRPr sz="1450">
              <a:latin typeface="Times New Roman"/>
              <a:cs typeface="Times New Roman"/>
            </a:endParaRPr>
          </a:p>
          <a:p>
            <a:pPr marL="12700" marR="2805430">
              <a:lnSpc>
                <a:spcPts val="2300"/>
              </a:lnSpc>
              <a:spcBef>
                <a:spcPts val="114"/>
              </a:spcBef>
            </a:pPr>
            <a:r>
              <a:rPr dirty="0" sz="1450" spc="-10">
                <a:latin typeface="Times New Roman"/>
                <a:cs typeface="Times New Roman"/>
              </a:rPr>
              <a:t>“A late lark twitters from the quiet skies;  And from the</a:t>
            </a:r>
            <a:r>
              <a:rPr dirty="0" sz="1450">
                <a:latin typeface="Times New Roman"/>
                <a:cs typeface="Times New Roman"/>
              </a:rPr>
              <a:t> </a:t>
            </a:r>
            <a:r>
              <a:rPr dirty="0" sz="1450" spc="-10">
                <a:latin typeface="Times New Roman"/>
                <a:cs typeface="Times New Roman"/>
              </a:rPr>
              <a:t>west,</a:t>
            </a:r>
            <a:endParaRPr sz="1450">
              <a:latin typeface="Times New Roman"/>
              <a:cs typeface="Times New Roman"/>
            </a:endParaRPr>
          </a:p>
          <a:p>
            <a:pPr marL="12700" marR="3043555">
              <a:lnSpc>
                <a:spcPts val="2300"/>
              </a:lnSpc>
              <a:spcBef>
                <a:spcPts val="10"/>
              </a:spcBef>
            </a:pPr>
            <a:r>
              <a:rPr dirty="0" sz="1450" spc="-10">
                <a:latin typeface="Times New Roman"/>
                <a:cs typeface="Times New Roman"/>
              </a:rPr>
              <a:t>Where the </a:t>
            </a:r>
            <a:r>
              <a:rPr dirty="0" sz="1450" spc="-5">
                <a:latin typeface="Times New Roman"/>
                <a:cs typeface="Times New Roman"/>
              </a:rPr>
              <a:t>sun, </a:t>
            </a:r>
            <a:r>
              <a:rPr dirty="0" sz="1450" spc="-10">
                <a:latin typeface="Times New Roman"/>
                <a:cs typeface="Times New Roman"/>
              </a:rPr>
              <a:t>his </a:t>
            </a:r>
            <a:r>
              <a:rPr dirty="0" sz="1450" spc="-25">
                <a:latin typeface="Times New Roman"/>
                <a:cs typeface="Times New Roman"/>
              </a:rPr>
              <a:t>day’s </a:t>
            </a:r>
            <a:r>
              <a:rPr dirty="0" sz="1450" spc="-10">
                <a:latin typeface="Times New Roman"/>
                <a:cs typeface="Times New Roman"/>
              </a:rPr>
              <a:t>work ended,  Lingers as in</a:t>
            </a:r>
            <a:r>
              <a:rPr dirty="0" sz="1450">
                <a:latin typeface="Times New Roman"/>
                <a:cs typeface="Times New Roman"/>
              </a:rPr>
              <a:t> </a:t>
            </a:r>
            <a:r>
              <a:rPr dirty="0" sz="1450" spc="-10">
                <a:latin typeface="Times New Roman"/>
                <a:cs typeface="Times New Roman"/>
              </a:rPr>
              <a:t>content,</a:t>
            </a:r>
            <a:endParaRPr sz="1450">
              <a:latin typeface="Times New Roman"/>
              <a:cs typeface="Times New Roman"/>
            </a:endParaRPr>
          </a:p>
          <a:p>
            <a:pPr marL="12700" marR="3241675">
              <a:lnSpc>
                <a:spcPts val="2300"/>
              </a:lnSpc>
              <a:spcBef>
                <a:spcPts val="10"/>
              </a:spcBef>
            </a:pPr>
            <a:r>
              <a:rPr dirty="0" sz="1450" spc="-10">
                <a:latin typeface="Times New Roman"/>
                <a:cs typeface="Times New Roman"/>
              </a:rPr>
              <a:t>There falls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old, </a:t>
            </a:r>
            <a:r>
              <a:rPr dirty="0" sz="1450" spc="-10">
                <a:latin typeface="Times New Roman"/>
                <a:cs typeface="Times New Roman"/>
              </a:rPr>
              <a:t>gray city  An influence luminous and serene,  A shining</a:t>
            </a:r>
            <a:r>
              <a:rPr dirty="0" sz="1450" spc="-85">
                <a:latin typeface="Times New Roman"/>
                <a:cs typeface="Times New Roman"/>
              </a:rPr>
              <a:t> </a:t>
            </a:r>
            <a:r>
              <a:rPr dirty="0" sz="1450" spc="-10">
                <a:latin typeface="Times New Roman"/>
                <a:cs typeface="Times New Roman"/>
              </a:rPr>
              <a:t>peace.</a:t>
            </a:r>
            <a:endParaRPr sz="1450">
              <a:latin typeface="Times New Roman"/>
              <a:cs typeface="Times New Roman"/>
            </a:endParaRPr>
          </a:p>
          <a:p>
            <a:pPr marL="12700">
              <a:lnSpc>
                <a:spcPct val="100000"/>
              </a:lnSpc>
              <a:spcBef>
                <a:spcPts val="405"/>
              </a:spcBef>
            </a:pPr>
            <a:r>
              <a:rPr dirty="0" sz="1450" spc="-10">
                <a:latin typeface="Times New Roman"/>
                <a:cs typeface="Times New Roman"/>
              </a:rPr>
              <a:t>“The smoke</a:t>
            </a:r>
            <a:r>
              <a:rPr dirty="0" sz="1450" spc="-5">
                <a:latin typeface="Times New Roman"/>
                <a:cs typeface="Times New Roman"/>
              </a:rPr>
              <a:t> </a:t>
            </a:r>
            <a:r>
              <a:rPr dirty="0" sz="1450" spc="-10">
                <a:latin typeface="Times New Roman"/>
                <a:cs typeface="Times New Roman"/>
              </a:rPr>
              <a:t>ascends</a:t>
            </a:r>
            <a:endParaRPr sz="1450">
              <a:latin typeface="Times New Roman"/>
              <a:cs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3383279" cy="4415790"/>
          </a:xfrm>
          <a:prstGeom prst="rect">
            <a:avLst/>
          </a:prstGeom>
        </p:spPr>
        <p:txBody>
          <a:bodyPr wrap="square" lIns="0" tIns="12700" rIns="0" bIns="0" rtlCol="0" vert="horz">
            <a:spAutoFit/>
          </a:bodyPr>
          <a:lstStyle/>
          <a:p>
            <a:pPr marL="12700" marR="314325">
              <a:lnSpc>
                <a:spcPct val="132400"/>
              </a:lnSpc>
              <a:spcBef>
                <a:spcPts val="100"/>
              </a:spcBef>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rosy-and-golden haze. The spires  Shine, and are changed. In the valley  Shadows rise. The lark sings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sun,  </a:t>
            </a:r>
            <a:r>
              <a:rPr dirty="0" sz="1450" spc="-10">
                <a:latin typeface="Times New Roman"/>
                <a:cs typeface="Times New Roman"/>
              </a:rPr>
              <a:t>Closing his</a:t>
            </a:r>
            <a:r>
              <a:rPr dirty="0" sz="1450" spc="-5">
                <a:latin typeface="Times New Roman"/>
                <a:cs typeface="Times New Roman"/>
              </a:rPr>
              <a:t> </a:t>
            </a:r>
            <a:r>
              <a:rPr dirty="0" sz="1450" spc="-10">
                <a:latin typeface="Times New Roman"/>
                <a:cs typeface="Times New Roman"/>
              </a:rPr>
              <a:t>benediction,</a:t>
            </a:r>
            <a:endParaRPr sz="1450">
              <a:latin typeface="Times New Roman"/>
              <a:cs typeface="Times New Roman"/>
            </a:endParaRPr>
          </a:p>
          <a:p>
            <a:pPr marL="12700">
              <a:lnSpc>
                <a:spcPct val="100000"/>
              </a:lnSpc>
              <a:spcBef>
                <a:spcPts val="565"/>
              </a:spcBef>
            </a:pPr>
            <a:r>
              <a:rPr dirty="0" sz="1450" spc="-10">
                <a:latin typeface="Times New Roman"/>
                <a:cs typeface="Times New Roman"/>
              </a:rPr>
              <a:t>Sinks, and the darkening</a:t>
            </a:r>
            <a:r>
              <a:rPr dirty="0" sz="1450">
                <a:latin typeface="Times New Roman"/>
                <a:cs typeface="Times New Roman"/>
              </a:rPr>
              <a:t> </a:t>
            </a:r>
            <a:r>
              <a:rPr dirty="0" sz="1450" spc="-10">
                <a:latin typeface="Times New Roman"/>
                <a:cs typeface="Times New Roman"/>
              </a:rPr>
              <a:t>air</a:t>
            </a:r>
            <a:endParaRPr sz="1450">
              <a:latin typeface="Times New Roman"/>
              <a:cs typeface="Times New Roman"/>
            </a:endParaRPr>
          </a:p>
          <a:p>
            <a:pPr marL="12700" marR="5080">
              <a:lnSpc>
                <a:spcPct val="132400"/>
              </a:lnSpc>
            </a:pPr>
            <a:r>
              <a:rPr dirty="0" sz="1450" spc="-10">
                <a:latin typeface="Times New Roman"/>
                <a:cs typeface="Times New Roman"/>
              </a:rPr>
              <a:t>Thrills with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the triumphing night—  Night, with her train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stars</a:t>
            </a:r>
            <a:endParaRPr sz="1450">
              <a:latin typeface="Times New Roman"/>
              <a:cs typeface="Times New Roman"/>
            </a:endParaRPr>
          </a:p>
          <a:p>
            <a:pPr marL="12700" marR="1391920">
              <a:lnSpc>
                <a:spcPct val="132400"/>
              </a:lnSpc>
            </a:pPr>
            <a:r>
              <a:rPr dirty="0" sz="1450" spc="-10">
                <a:latin typeface="Times New Roman"/>
                <a:cs typeface="Times New Roman"/>
              </a:rPr>
              <a:t>And her great gift </a:t>
            </a:r>
            <a:r>
              <a:rPr dirty="0" sz="1450" spc="-5">
                <a:latin typeface="Times New Roman"/>
                <a:cs typeface="Times New Roman"/>
              </a:rPr>
              <a:t>of </a:t>
            </a:r>
            <a:r>
              <a:rPr dirty="0" sz="1450" spc="-10">
                <a:latin typeface="Times New Roman"/>
                <a:cs typeface="Times New Roman"/>
              </a:rPr>
              <a:t>sleep.  “So </a:t>
            </a:r>
            <a:r>
              <a:rPr dirty="0" sz="1450" spc="-5">
                <a:latin typeface="Times New Roman"/>
                <a:cs typeface="Times New Roman"/>
              </a:rPr>
              <a:t>be </a:t>
            </a:r>
            <a:r>
              <a:rPr dirty="0" sz="1450" spc="-10">
                <a:latin typeface="Times New Roman"/>
                <a:cs typeface="Times New Roman"/>
              </a:rPr>
              <a:t>my</a:t>
            </a:r>
            <a:r>
              <a:rPr dirty="0" sz="1450" spc="-15">
                <a:latin typeface="Times New Roman"/>
                <a:cs typeface="Times New Roman"/>
              </a:rPr>
              <a:t> </a:t>
            </a:r>
            <a:r>
              <a:rPr dirty="0" sz="1450" spc="-10">
                <a:latin typeface="Times New Roman"/>
                <a:cs typeface="Times New Roman"/>
              </a:rPr>
              <a:t>passing!</a:t>
            </a:r>
            <a:endParaRPr sz="1450">
              <a:latin typeface="Times New Roman"/>
              <a:cs typeface="Times New Roman"/>
            </a:endParaRPr>
          </a:p>
          <a:p>
            <a:pPr marL="12700" marR="9525">
              <a:lnSpc>
                <a:spcPct val="132400"/>
              </a:lnSpc>
              <a:spcBef>
                <a:spcPts val="5"/>
              </a:spcBef>
            </a:pPr>
            <a:r>
              <a:rPr dirty="0" sz="1450" spc="-10">
                <a:latin typeface="Times New Roman"/>
                <a:cs typeface="Times New Roman"/>
              </a:rPr>
              <a:t>My task accomplished and the long day done,  My wages taken, and in my</a:t>
            </a:r>
            <a:r>
              <a:rPr dirty="0" sz="1450" spc="10">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marL="12700">
              <a:lnSpc>
                <a:spcPct val="100000"/>
              </a:lnSpc>
              <a:spcBef>
                <a:spcPts val="565"/>
              </a:spcBef>
            </a:pPr>
            <a:r>
              <a:rPr dirty="0" sz="1450" spc="-10">
                <a:latin typeface="Times New Roman"/>
                <a:cs typeface="Times New Roman"/>
              </a:rPr>
              <a:t>Some late lark</a:t>
            </a:r>
            <a:r>
              <a:rPr dirty="0" sz="1450">
                <a:latin typeface="Times New Roman"/>
                <a:cs typeface="Times New Roman"/>
              </a:rPr>
              <a:t> </a:t>
            </a:r>
            <a:r>
              <a:rPr dirty="0" sz="1450" spc="-10">
                <a:latin typeface="Times New Roman"/>
                <a:cs typeface="Times New Roman"/>
              </a:rPr>
              <a:t>singing,</a:t>
            </a:r>
            <a:endParaRPr sz="1450">
              <a:latin typeface="Times New Roman"/>
              <a:cs typeface="Times New Roman"/>
            </a:endParaRPr>
          </a:p>
          <a:p>
            <a:pPr marL="12700" marR="660400">
              <a:lnSpc>
                <a:spcPct val="132400"/>
              </a:lnSpc>
            </a:pPr>
            <a:r>
              <a:rPr dirty="0" sz="1450" spc="-10">
                <a:latin typeface="Times New Roman"/>
                <a:cs typeface="Times New Roman"/>
              </a:rPr>
              <a:t>Let me </a:t>
            </a:r>
            <a:r>
              <a:rPr dirty="0" sz="1450" spc="-5">
                <a:latin typeface="Times New Roman"/>
                <a:cs typeface="Times New Roman"/>
              </a:rPr>
              <a:t>be </a:t>
            </a:r>
            <a:r>
              <a:rPr dirty="0" sz="1450" spc="-10">
                <a:latin typeface="Times New Roman"/>
                <a:cs typeface="Times New Roman"/>
              </a:rPr>
              <a:t>gathered to the quiet west,  The sundown splendid and serene,  Death.”</a:t>
            </a:r>
            <a:endParaRPr sz="1450">
              <a:latin typeface="Times New Roman"/>
              <a:cs typeface="Times New Roman"/>
            </a:endParaRPr>
          </a:p>
        </p:txBody>
      </p:sp>
      <p:sp>
        <p:nvSpPr>
          <p:cNvPr id="3" name="object 3"/>
          <p:cNvSpPr/>
          <p:nvPr/>
        </p:nvSpPr>
        <p:spPr>
          <a:xfrm>
            <a:off x="2618111" y="5460324"/>
            <a:ext cx="2323779" cy="513316"/>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2035170" y="6161033"/>
            <a:ext cx="3489960" cy="610870"/>
          </a:xfrm>
          <a:prstGeom prst="rect">
            <a:avLst/>
          </a:prstGeom>
        </p:spPr>
        <p:txBody>
          <a:bodyPr wrap="square" lIns="0" tIns="84455" rIns="0" bIns="0" rtlCol="0" vert="horz">
            <a:spAutoFit/>
          </a:bodyPr>
          <a:lstStyle/>
          <a:p>
            <a:pPr algn="ctr">
              <a:lnSpc>
                <a:spcPct val="100000"/>
              </a:lnSpc>
              <a:spcBef>
                <a:spcPts val="665"/>
              </a:spcBef>
            </a:pPr>
            <a:r>
              <a:rPr dirty="0" sz="1450" spc="-10">
                <a:latin typeface="Times New Roman"/>
                <a:cs typeface="Times New Roman"/>
              </a:rPr>
              <a:t>Liked This</a:t>
            </a:r>
            <a:r>
              <a:rPr dirty="0" sz="1450" spc="-5">
                <a:latin typeface="Times New Roman"/>
                <a:cs typeface="Times New Roman"/>
              </a:rPr>
              <a:t> </a:t>
            </a:r>
            <a:r>
              <a:rPr dirty="0" sz="1450" spc="-10">
                <a:latin typeface="Times New Roman"/>
                <a:cs typeface="Times New Roman"/>
              </a:rPr>
              <a:t>Book?</a:t>
            </a:r>
            <a:endParaRPr sz="1450">
              <a:latin typeface="Times New Roman"/>
              <a:cs typeface="Times New Roman"/>
            </a:endParaRPr>
          </a:p>
          <a:p>
            <a:pPr algn="ctr">
              <a:lnSpc>
                <a:spcPct val="100000"/>
              </a:lnSpc>
              <a:spcBef>
                <a:spcPts val="565"/>
              </a:spcBef>
            </a:pPr>
            <a:r>
              <a:rPr dirty="0" sz="1450" spc="-10">
                <a:latin typeface="Times New Roman"/>
                <a:cs typeface="Times New Roman"/>
              </a:rPr>
              <a:t>For More FREE e-Books visit</a:t>
            </a:r>
            <a:r>
              <a:rPr dirty="0" sz="1450" spc="25">
                <a:latin typeface="Times New Roman"/>
                <a:cs typeface="Times New Roman"/>
              </a:rPr>
              <a:t> </a:t>
            </a:r>
            <a:r>
              <a:rPr dirty="0" u="sng" sz="1450" spc="-10">
                <a:solidFill>
                  <a:srgbClr val="0000FF"/>
                </a:solidFill>
                <a:uFill>
                  <a:solidFill>
                    <a:srgbClr val="0000FF"/>
                  </a:solidFill>
                </a:uFill>
                <a:latin typeface="Times New Roman"/>
                <a:cs typeface="Times New Roman"/>
                <a:hlinkClick r:id="rId3"/>
              </a:rPr>
              <a:t>Freeditorial.com</a:t>
            </a:r>
            <a:endParaRPr sz="145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2700">
              <a:lnSpc>
                <a:spcPts val="1730"/>
              </a:lnSpc>
              <a:spcBef>
                <a:spcPts val="155"/>
              </a:spcBef>
            </a:pPr>
            <a:r>
              <a:rPr dirty="0" sz="1450" spc="-10">
                <a:latin typeface="Times New Roman"/>
                <a:cs typeface="Times New Roman"/>
              </a:rPr>
              <a:t>the match, and the white-haired swindler pronounced the connubial  benediction, and pocketed his</a:t>
            </a:r>
            <a:r>
              <a:rPr dirty="0" sz="1450" spc="10">
                <a:latin typeface="Times New Roman"/>
                <a:cs typeface="Times New Roman"/>
              </a:rPr>
              <a:t> </a:t>
            </a:r>
            <a:r>
              <a:rPr dirty="0" sz="1450" spc="-10">
                <a:latin typeface="Times New Roman"/>
                <a:cs typeface="Times New Roman"/>
              </a:rPr>
              <a:t>fees.</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The rest </a:t>
            </a:r>
            <a:r>
              <a:rPr dirty="0" sz="1450" spc="-5">
                <a:latin typeface="Times New Roman"/>
                <a:cs typeface="Times New Roman"/>
              </a:rPr>
              <a:t>of </a:t>
            </a:r>
            <a:r>
              <a:rPr dirty="0" sz="1450" spc="-10">
                <a:latin typeface="Times New Roman"/>
                <a:cs typeface="Times New Roman"/>
              </a:rPr>
              <a:t>the afternoon was spent in making </a:t>
            </a:r>
            <a:r>
              <a:rPr dirty="0" sz="1450" spc="-5">
                <a:latin typeface="Times New Roman"/>
                <a:cs typeface="Times New Roman"/>
              </a:rPr>
              <a:t>up </a:t>
            </a:r>
            <a:r>
              <a:rPr dirty="0" sz="1450" spc="-10">
                <a:latin typeface="Times New Roman"/>
                <a:cs typeface="Times New Roman"/>
              </a:rPr>
              <a:t>the train. </a:t>
            </a:r>
            <a:r>
              <a:rPr dirty="0" sz="1450" spc="-5">
                <a:latin typeface="Times New Roman"/>
                <a:cs typeface="Times New Roman"/>
              </a:rPr>
              <a:t>I </a:t>
            </a:r>
            <a:r>
              <a:rPr dirty="0" sz="1450" spc="-10">
                <a:latin typeface="Times New Roman"/>
                <a:cs typeface="Times New Roman"/>
              </a:rPr>
              <a:t>am afraid to say  how many baggage-waggons followed the engine, certainly </a:t>
            </a:r>
            <a:r>
              <a:rPr dirty="0" sz="1450" spc="-5">
                <a:latin typeface="Times New Roman"/>
                <a:cs typeface="Times New Roman"/>
              </a:rPr>
              <a:t>a </a:t>
            </a:r>
            <a:r>
              <a:rPr dirty="0" sz="1450" spc="-10">
                <a:latin typeface="Times New Roman"/>
                <a:cs typeface="Times New Roman"/>
              </a:rPr>
              <a:t>score; then came  the Chinese, then we, then the families, and the rear was </a:t>
            </a:r>
            <a:r>
              <a:rPr dirty="0" sz="1450" spc="-5">
                <a:latin typeface="Times New Roman"/>
                <a:cs typeface="Times New Roman"/>
              </a:rPr>
              <a:t>brought up by </a:t>
            </a:r>
            <a:r>
              <a:rPr dirty="0" sz="1450" spc="-10">
                <a:latin typeface="Times New Roman"/>
                <a:cs typeface="Times New Roman"/>
              </a:rPr>
              <a:t>the  conductor in what, if </a:t>
            </a:r>
            <a:r>
              <a:rPr dirty="0" sz="1450" spc="-5">
                <a:latin typeface="Times New Roman"/>
                <a:cs typeface="Times New Roman"/>
              </a:rPr>
              <a:t>I </a:t>
            </a:r>
            <a:r>
              <a:rPr dirty="0" sz="1450" spc="-10">
                <a:latin typeface="Times New Roman"/>
                <a:cs typeface="Times New Roman"/>
              </a:rPr>
              <a:t>have it </a:t>
            </a:r>
            <a:r>
              <a:rPr dirty="0" sz="1450" spc="-20">
                <a:latin typeface="Times New Roman"/>
                <a:cs typeface="Times New Roman"/>
              </a:rPr>
              <a:t>rightly, </a:t>
            </a:r>
            <a:r>
              <a:rPr dirty="0" sz="1450" spc="-10">
                <a:latin typeface="Times New Roman"/>
                <a:cs typeface="Times New Roman"/>
              </a:rPr>
              <a:t>is called his caboose. The class to which  </a:t>
            </a:r>
            <a:r>
              <a:rPr dirty="0" sz="1450" spc="-5">
                <a:latin typeface="Times New Roman"/>
                <a:cs typeface="Times New Roman"/>
              </a:rPr>
              <a:t>I </a:t>
            </a:r>
            <a:r>
              <a:rPr dirty="0" sz="1450" spc="-10">
                <a:latin typeface="Times New Roman"/>
                <a:cs typeface="Times New Roman"/>
              </a:rPr>
              <a:t>belonged was </a:t>
            </a:r>
            <a:r>
              <a:rPr dirty="0" sz="1450" spc="-5">
                <a:latin typeface="Times New Roman"/>
                <a:cs typeface="Times New Roman"/>
              </a:rPr>
              <a:t>of </a:t>
            </a:r>
            <a:r>
              <a:rPr dirty="0" sz="1450" spc="-10">
                <a:latin typeface="Times New Roman"/>
                <a:cs typeface="Times New Roman"/>
              </a:rPr>
              <a:t>course far the </a:t>
            </a:r>
            <a:r>
              <a:rPr dirty="0" sz="1450" spc="-15">
                <a:latin typeface="Times New Roman"/>
                <a:cs typeface="Times New Roman"/>
              </a:rPr>
              <a:t>largest, </a:t>
            </a:r>
            <a:r>
              <a:rPr dirty="0" sz="1450" spc="-10">
                <a:latin typeface="Times New Roman"/>
                <a:cs typeface="Times New Roman"/>
              </a:rPr>
              <a:t>and we ran </a:t>
            </a:r>
            <a:r>
              <a:rPr dirty="0" sz="1450" spc="-20">
                <a:latin typeface="Times New Roman"/>
                <a:cs typeface="Times New Roman"/>
              </a:rPr>
              <a:t>over, </a:t>
            </a:r>
            <a:r>
              <a:rPr dirty="0" sz="1450" spc="-10">
                <a:latin typeface="Times New Roman"/>
                <a:cs typeface="Times New Roman"/>
              </a:rPr>
              <a:t>so to speak, to both  sides; so that there were some Caucasians among the Chinamen, and some  bachelors among the families. But </a:t>
            </a:r>
            <a:r>
              <a:rPr dirty="0" sz="1450" spc="-5">
                <a:latin typeface="Times New Roman"/>
                <a:cs typeface="Times New Roman"/>
              </a:rPr>
              <a:t>our </a:t>
            </a:r>
            <a:r>
              <a:rPr dirty="0" sz="1450" spc="-10">
                <a:latin typeface="Times New Roman"/>
                <a:cs typeface="Times New Roman"/>
              </a:rPr>
              <a:t>own car was pure from admixture, save  for </a:t>
            </a:r>
            <a:r>
              <a:rPr dirty="0" sz="1450" spc="-5">
                <a:latin typeface="Times New Roman"/>
                <a:cs typeface="Times New Roman"/>
              </a:rPr>
              <a:t>one </a:t>
            </a:r>
            <a:r>
              <a:rPr dirty="0" sz="1450" spc="-10">
                <a:latin typeface="Times New Roman"/>
                <a:cs typeface="Times New Roman"/>
              </a:rPr>
              <a:t>little </a:t>
            </a:r>
            <a:r>
              <a:rPr dirty="0" sz="1450" spc="-5">
                <a:latin typeface="Times New Roman"/>
                <a:cs typeface="Times New Roman"/>
              </a:rPr>
              <a:t>boy of </a:t>
            </a:r>
            <a:r>
              <a:rPr dirty="0" sz="1450" spc="-10">
                <a:latin typeface="Times New Roman"/>
                <a:cs typeface="Times New Roman"/>
              </a:rPr>
              <a:t>eight </a:t>
            </a:r>
            <a:r>
              <a:rPr dirty="0" sz="1450" spc="-5">
                <a:latin typeface="Times New Roman"/>
                <a:cs typeface="Times New Roman"/>
              </a:rPr>
              <a:t>or </a:t>
            </a:r>
            <a:r>
              <a:rPr dirty="0" sz="1450" spc="-10">
                <a:latin typeface="Times New Roman"/>
                <a:cs typeface="Times New Roman"/>
              </a:rPr>
              <a:t>nine who had the whooping-cough. At last, about  six, the long train crawled </a:t>
            </a:r>
            <a:r>
              <a:rPr dirty="0" sz="1450" spc="-5">
                <a:latin typeface="Times New Roman"/>
                <a:cs typeface="Times New Roman"/>
              </a:rPr>
              <a:t>out of </a:t>
            </a:r>
            <a:r>
              <a:rPr dirty="0" sz="1450" spc="-10">
                <a:latin typeface="Times New Roman"/>
                <a:cs typeface="Times New Roman"/>
              </a:rPr>
              <a:t>the </a:t>
            </a:r>
            <a:r>
              <a:rPr dirty="0" sz="1450" spc="-15">
                <a:latin typeface="Times New Roman"/>
                <a:cs typeface="Times New Roman"/>
              </a:rPr>
              <a:t>Transfer </a:t>
            </a:r>
            <a:r>
              <a:rPr dirty="0" sz="1450" spc="-10">
                <a:latin typeface="Times New Roman"/>
                <a:cs typeface="Times New Roman"/>
              </a:rPr>
              <a:t>Station and across the wide  Missouri river to Omaha, westward</a:t>
            </a:r>
            <a:r>
              <a:rPr dirty="0" sz="1450" spc="10">
                <a:latin typeface="Times New Roman"/>
                <a:cs typeface="Times New Roman"/>
              </a:rPr>
              <a:t> </a:t>
            </a:r>
            <a:r>
              <a:rPr dirty="0" sz="1450" spc="-5">
                <a:latin typeface="Times New Roman"/>
                <a:cs typeface="Times New Roman"/>
              </a:rPr>
              <a:t>bound.</a:t>
            </a:r>
            <a:endParaRPr sz="1450">
              <a:latin typeface="Times New Roman"/>
              <a:cs typeface="Times New Roman"/>
            </a:endParaRPr>
          </a:p>
          <a:p>
            <a:pPr marL="12700" marR="5080">
              <a:lnSpc>
                <a:spcPts val="1730"/>
              </a:lnSpc>
              <a:spcBef>
                <a:spcPts val="560"/>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troubled uncomfortable evening in the cars. There was thunder in the  </a:t>
            </a:r>
            <a:r>
              <a:rPr dirty="0" sz="1450" spc="-25">
                <a:latin typeface="Times New Roman"/>
                <a:cs typeface="Times New Roman"/>
              </a:rPr>
              <a:t>air, </a:t>
            </a:r>
            <a:r>
              <a:rPr dirty="0" sz="1450" spc="-10">
                <a:latin typeface="Times New Roman"/>
                <a:cs typeface="Times New Roman"/>
              </a:rPr>
              <a:t>which helped to keep </a:t>
            </a:r>
            <a:r>
              <a:rPr dirty="0" sz="1450" spc="-5">
                <a:latin typeface="Times New Roman"/>
                <a:cs typeface="Times New Roman"/>
              </a:rPr>
              <a:t>us </a:t>
            </a:r>
            <a:r>
              <a:rPr dirty="0" sz="1450" spc="-10">
                <a:latin typeface="Times New Roman"/>
                <a:cs typeface="Times New Roman"/>
              </a:rPr>
              <a:t>restless. A man played many airs </a:t>
            </a:r>
            <a:r>
              <a:rPr dirty="0" sz="1450" spc="-5">
                <a:latin typeface="Times New Roman"/>
                <a:cs typeface="Times New Roman"/>
              </a:rPr>
              <a:t>upon </a:t>
            </a:r>
            <a:r>
              <a:rPr dirty="0" sz="1450" spc="-10">
                <a:latin typeface="Times New Roman"/>
                <a:cs typeface="Times New Roman"/>
              </a:rPr>
              <a:t>the cornet,  and </a:t>
            </a:r>
            <a:r>
              <a:rPr dirty="0" sz="1450" spc="-5">
                <a:latin typeface="Times New Roman"/>
                <a:cs typeface="Times New Roman"/>
              </a:rPr>
              <a:t>none of </a:t>
            </a:r>
            <a:r>
              <a:rPr dirty="0" sz="1450" spc="-10">
                <a:latin typeface="Times New Roman"/>
                <a:cs typeface="Times New Roman"/>
              </a:rPr>
              <a:t>them were much attended </a:t>
            </a:r>
            <a:r>
              <a:rPr dirty="0" sz="1450" spc="-5">
                <a:latin typeface="Times New Roman"/>
                <a:cs typeface="Times New Roman"/>
              </a:rPr>
              <a:t>to, </a:t>
            </a:r>
            <a:r>
              <a:rPr dirty="0" sz="1450" spc="-10">
                <a:latin typeface="Times New Roman"/>
                <a:cs typeface="Times New Roman"/>
              </a:rPr>
              <a:t>until </a:t>
            </a:r>
            <a:r>
              <a:rPr dirty="0" sz="1450" spc="-5">
                <a:latin typeface="Times New Roman"/>
                <a:cs typeface="Times New Roman"/>
              </a:rPr>
              <a:t>he </a:t>
            </a:r>
            <a:r>
              <a:rPr dirty="0" sz="1450" spc="-10">
                <a:latin typeface="Times New Roman"/>
                <a:cs typeface="Times New Roman"/>
              </a:rPr>
              <a:t>came to “Home, sweet  home.” It was truly strange to note how the talk ceased at that, and the faces  began to lengthen.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idea whether musically this air is to </a:t>
            </a:r>
            <a:r>
              <a:rPr dirty="0" sz="1450" spc="-5">
                <a:latin typeface="Times New Roman"/>
                <a:cs typeface="Times New Roman"/>
              </a:rPr>
              <a:t>be </a:t>
            </a:r>
            <a:r>
              <a:rPr dirty="0" sz="1450" spc="-10">
                <a:latin typeface="Times New Roman"/>
                <a:cs typeface="Times New Roman"/>
              </a:rPr>
              <a:t>considered  </a:t>
            </a:r>
            <a:r>
              <a:rPr dirty="0" sz="1450" spc="-5">
                <a:latin typeface="Times New Roman"/>
                <a:cs typeface="Times New Roman"/>
              </a:rPr>
              <a:t>good or </a:t>
            </a:r>
            <a:r>
              <a:rPr dirty="0" sz="1450" spc="-10">
                <a:latin typeface="Times New Roman"/>
                <a:cs typeface="Times New Roman"/>
              </a:rPr>
              <a:t>bad; </a:t>
            </a:r>
            <a:r>
              <a:rPr dirty="0" sz="1450" spc="-5">
                <a:latin typeface="Times New Roman"/>
                <a:cs typeface="Times New Roman"/>
              </a:rPr>
              <a:t>but </a:t>
            </a:r>
            <a:r>
              <a:rPr dirty="0" sz="1450" spc="-10">
                <a:latin typeface="Times New Roman"/>
                <a:cs typeface="Times New Roman"/>
              </a:rPr>
              <a:t>it belongs to that class </a:t>
            </a:r>
            <a:r>
              <a:rPr dirty="0" sz="1450" spc="-5">
                <a:latin typeface="Times New Roman"/>
                <a:cs typeface="Times New Roman"/>
              </a:rPr>
              <a:t>of </a:t>
            </a:r>
            <a:r>
              <a:rPr dirty="0" sz="1450" spc="-10">
                <a:latin typeface="Times New Roman"/>
                <a:cs typeface="Times New Roman"/>
              </a:rPr>
              <a:t>art which may </a:t>
            </a:r>
            <a:r>
              <a:rPr dirty="0" sz="1450" spc="-5">
                <a:latin typeface="Times New Roman"/>
                <a:cs typeface="Times New Roman"/>
              </a:rPr>
              <a:t>be </a:t>
            </a:r>
            <a:r>
              <a:rPr dirty="0" sz="1450" spc="-10">
                <a:latin typeface="Times New Roman"/>
                <a:cs typeface="Times New Roman"/>
              </a:rPr>
              <a:t>best described as  </a:t>
            </a:r>
            <a:r>
              <a:rPr dirty="0" sz="1450" spc="-5">
                <a:latin typeface="Times New Roman"/>
                <a:cs typeface="Times New Roman"/>
              </a:rPr>
              <a:t>a </a:t>
            </a:r>
            <a:r>
              <a:rPr dirty="0" sz="1450" spc="-10">
                <a:latin typeface="Times New Roman"/>
                <a:cs typeface="Times New Roman"/>
              </a:rPr>
              <a:t>brutal assault </a:t>
            </a:r>
            <a:r>
              <a:rPr dirty="0" sz="1450" spc="-5">
                <a:latin typeface="Times New Roman"/>
                <a:cs typeface="Times New Roman"/>
              </a:rPr>
              <a:t>upon </a:t>
            </a:r>
            <a:r>
              <a:rPr dirty="0" sz="1450" spc="-10">
                <a:latin typeface="Times New Roman"/>
                <a:cs typeface="Times New Roman"/>
              </a:rPr>
              <a:t>the feelings. Pathos must </a:t>
            </a:r>
            <a:r>
              <a:rPr dirty="0" sz="1450" spc="-5">
                <a:latin typeface="Times New Roman"/>
                <a:cs typeface="Times New Roman"/>
              </a:rPr>
              <a:t>be </a:t>
            </a:r>
            <a:r>
              <a:rPr dirty="0" sz="1450" spc="-10">
                <a:latin typeface="Times New Roman"/>
                <a:cs typeface="Times New Roman"/>
              </a:rPr>
              <a:t>relieved </a:t>
            </a:r>
            <a:r>
              <a:rPr dirty="0" sz="1450" spc="-5">
                <a:latin typeface="Times New Roman"/>
                <a:cs typeface="Times New Roman"/>
              </a:rPr>
              <a:t>by </a:t>
            </a:r>
            <a:r>
              <a:rPr dirty="0" sz="1450" spc="-10">
                <a:latin typeface="Times New Roman"/>
                <a:cs typeface="Times New Roman"/>
              </a:rPr>
              <a:t>dignity </a:t>
            </a:r>
            <a:r>
              <a:rPr dirty="0" sz="1450" spc="-5">
                <a:latin typeface="Times New Roman"/>
                <a:cs typeface="Times New Roman"/>
              </a:rPr>
              <a:t>of  </a:t>
            </a:r>
            <a:r>
              <a:rPr dirty="0" sz="1450" spc="-10">
                <a:latin typeface="Times New Roman"/>
                <a:cs typeface="Times New Roman"/>
              </a:rPr>
              <a:t>treatment. If </a:t>
            </a:r>
            <a:r>
              <a:rPr dirty="0" sz="1450" spc="-5">
                <a:latin typeface="Times New Roman"/>
                <a:cs typeface="Times New Roman"/>
              </a:rPr>
              <a:t>you </a:t>
            </a:r>
            <a:r>
              <a:rPr dirty="0" sz="1450" spc="-10">
                <a:latin typeface="Times New Roman"/>
                <a:cs typeface="Times New Roman"/>
              </a:rPr>
              <a:t>wallow naked in the pathetic, like the author </a:t>
            </a:r>
            <a:r>
              <a:rPr dirty="0" sz="1450" spc="-5">
                <a:latin typeface="Times New Roman"/>
                <a:cs typeface="Times New Roman"/>
              </a:rPr>
              <a:t>of </a:t>
            </a:r>
            <a:r>
              <a:rPr dirty="0" sz="1450" spc="-10">
                <a:latin typeface="Times New Roman"/>
                <a:cs typeface="Times New Roman"/>
              </a:rPr>
              <a:t>“Home,  sweet home,” </a:t>
            </a:r>
            <a:r>
              <a:rPr dirty="0" sz="1450" spc="-5">
                <a:latin typeface="Times New Roman"/>
                <a:cs typeface="Times New Roman"/>
              </a:rPr>
              <a:t>you </a:t>
            </a:r>
            <a:r>
              <a:rPr dirty="0" sz="1450" spc="-10">
                <a:latin typeface="Times New Roman"/>
                <a:cs typeface="Times New Roman"/>
              </a:rPr>
              <a:t>make </a:t>
            </a:r>
            <a:r>
              <a:rPr dirty="0" sz="1450" spc="-5">
                <a:latin typeface="Times New Roman"/>
                <a:cs typeface="Times New Roman"/>
              </a:rPr>
              <a:t>your </a:t>
            </a:r>
            <a:r>
              <a:rPr dirty="0" sz="1450" spc="-10">
                <a:latin typeface="Times New Roman"/>
                <a:cs typeface="Times New Roman"/>
              </a:rPr>
              <a:t>hearers weep in an unmanly fashion; and even  while yet they are moved, they despise themselves and hate the occasion </a:t>
            </a:r>
            <a:r>
              <a:rPr dirty="0" sz="1450" spc="-5">
                <a:latin typeface="Times New Roman"/>
                <a:cs typeface="Times New Roman"/>
              </a:rPr>
              <a:t>of  </a:t>
            </a:r>
            <a:r>
              <a:rPr dirty="0" sz="1450" spc="-10">
                <a:latin typeface="Times New Roman"/>
                <a:cs typeface="Times New Roman"/>
              </a:rPr>
              <a:t>their weakness. It did </a:t>
            </a:r>
            <a:r>
              <a:rPr dirty="0" sz="1450" spc="-5">
                <a:latin typeface="Times New Roman"/>
                <a:cs typeface="Times New Roman"/>
              </a:rPr>
              <a:t>not </a:t>
            </a:r>
            <a:r>
              <a:rPr dirty="0" sz="1450" spc="-10">
                <a:latin typeface="Times New Roman"/>
                <a:cs typeface="Times New Roman"/>
              </a:rPr>
              <a:t>come to tears that night, for the experiment was  interrupted. An </a:t>
            </a:r>
            <a:r>
              <a:rPr dirty="0" sz="1450" spc="-20">
                <a:latin typeface="Times New Roman"/>
                <a:cs typeface="Times New Roman"/>
              </a:rPr>
              <a:t>elderly, </a:t>
            </a:r>
            <a:r>
              <a:rPr dirty="0" sz="1450" spc="-10">
                <a:latin typeface="Times New Roman"/>
                <a:cs typeface="Times New Roman"/>
              </a:rPr>
              <a:t>hard-looking man, with </a:t>
            </a:r>
            <a:r>
              <a:rPr dirty="0" sz="1450" spc="-5">
                <a:latin typeface="Times New Roman"/>
                <a:cs typeface="Times New Roman"/>
              </a:rPr>
              <a:t>a </a:t>
            </a:r>
            <a:r>
              <a:rPr dirty="0" sz="1450" spc="-10">
                <a:latin typeface="Times New Roman"/>
                <a:cs typeface="Times New Roman"/>
              </a:rPr>
              <a:t>goatee beard and about as  much appearance </a:t>
            </a:r>
            <a:r>
              <a:rPr dirty="0" sz="1450" spc="-5">
                <a:latin typeface="Times New Roman"/>
                <a:cs typeface="Times New Roman"/>
              </a:rPr>
              <a:t>of </a:t>
            </a:r>
            <a:r>
              <a:rPr dirty="0" sz="1450" spc="-10">
                <a:latin typeface="Times New Roman"/>
                <a:cs typeface="Times New Roman"/>
              </a:rPr>
              <a:t>sentiment an </a:t>
            </a:r>
            <a:r>
              <a:rPr dirty="0" sz="1450" spc="-5">
                <a:latin typeface="Times New Roman"/>
                <a:cs typeface="Times New Roman"/>
              </a:rPr>
              <a:t>you </a:t>
            </a:r>
            <a:r>
              <a:rPr dirty="0" sz="1450" spc="-10">
                <a:latin typeface="Times New Roman"/>
                <a:cs typeface="Times New Roman"/>
              </a:rPr>
              <a:t>would expect from </a:t>
            </a:r>
            <a:r>
              <a:rPr dirty="0" sz="1450" spc="-5">
                <a:latin typeface="Times New Roman"/>
                <a:cs typeface="Times New Roman"/>
              </a:rPr>
              <a:t>a </a:t>
            </a:r>
            <a:r>
              <a:rPr dirty="0" sz="1450" spc="-10">
                <a:latin typeface="Times New Roman"/>
                <a:cs typeface="Times New Roman"/>
              </a:rPr>
              <a:t>retired </a:t>
            </a:r>
            <a:r>
              <a:rPr dirty="0" sz="1450" spc="-15">
                <a:latin typeface="Times New Roman"/>
                <a:cs typeface="Times New Roman"/>
              </a:rPr>
              <a:t>slaver,  </a:t>
            </a:r>
            <a:r>
              <a:rPr dirty="0" sz="1450" spc="-10">
                <a:latin typeface="Times New Roman"/>
                <a:cs typeface="Times New Roman"/>
              </a:rPr>
              <a:t>turned with </a:t>
            </a:r>
            <a:r>
              <a:rPr dirty="0" sz="1450" spc="-5">
                <a:latin typeface="Times New Roman"/>
                <a:cs typeface="Times New Roman"/>
              </a:rPr>
              <a:t>a </a:t>
            </a:r>
            <a:r>
              <a:rPr dirty="0" sz="1450" spc="-10">
                <a:latin typeface="Times New Roman"/>
                <a:cs typeface="Times New Roman"/>
              </a:rPr>
              <a:t>start and bade the performer stop that “damned thing.” “I’ve  heard about enough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added; “give </a:t>
            </a:r>
            <a:r>
              <a:rPr dirty="0" sz="1450" spc="-5">
                <a:latin typeface="Times New Roman"/>
                <a:cs typeface="Times New Roman"/>
              </a:rPr>
              <a:t>us </a:t>
            </a:r>
            <a:r>
              <a:rPr dirty="0" sz="1450" spc="-10">
                <a:latin typeface="Times New Roman"/>
                <a:cs typeface="Times New Roman"/>
              </a:rPr>
              <a:t>something about the </a:t>
            </a:r>
            <a:r>
              <a:rPr dirty="0" sz="1450" spc="-5">
                <a:latin typeface="Times New Roman"/>
                <a:cs typeface="Times New Roman"/>
              </a:rPr>
              <a:t>good  </a:t>
            </a:r>
            <a:r>
              <a:rPr dirty="0" sz="1450" spc="-10">
                <a:latin typeface="Times New Roman"/>
                <a:cs typeface="Times New Roman"/>
              </a:rPr>
              <a:t>country we’re going </a:t>
            </a:r>
            <a:r>
              <a:rPr dirty="0" sz="1450" spc="-5">
                <a:latin typeface="Times New Roman"/>
                <a:cs typeface="Times New Roman"/>
              </a:rPr>
              <a:t>to.” </a:t>
            </a:r>
            <a:r>
              <a:rPr dirty="0" sz="1450" spc="-10">
                <a:latin typeface="Times New Roman"/>
                <a:cs typeface="Times New Roman"/>
              </a:rPr>
              <a:t>A murmur </a:t>
            </a:r>
            <a:r>
              <a:rPr dirty="0" sz="1450" spc="-5">
                <a:latin typeface="Times New Roman"/>
                <a:cs typeface="Times New Roman"/>
              </a:rPr>
              <a:t>of </a:t>
            </a:r>
            <a:r>
              <a:rPr dirty="0" sz="1450" spc="-10">
                <a:latin typeface="Times New Roman"/>
                <a:cs typeface="Times New Roman"/>
              </a:rPr>
              <a:t>adhesion ran round the car; the  performer took the instrument from his lips, laughed and </a:t>
            </a:r>
            <a:r>
              <a:rPr dirty="0" sz="1450" spc="-5">
                <a:latin typeface="Times New Roman"/>
                <a:cs typeface="Times New Roman"/>
              </a:rPr>
              <a:t>nodded, </a:t>
            </a:r>
            <a:r>
              <a:rPr dirty="0" sz="1450" spc="-10">
                <a:latin typeface="Times New Roman"/>
                <a:cs typeface="Times New Roman"/>
              </a:rPr>
              <a:t>and then  struck into </a:t>
            </a:r>
            <a:r>
              <a:rPr dirty="0" sz="1450" spc="-5">
                <a:latin typeface="Times New Roman"/>
                <a:cs typeface="Times New Roman"/>
              </a:rPr>
              <a:t>a </a:t>
            </a:r>
            <a:r>
              <a:rPr dirty="0" sz="1450" spc="-10">
                <a:latin typeface="Times New Roman"/>
                <a:cs typeface="Times New Roman"/>
              </a:rPr>
              <a:t>dancing measure; and, like </a:t>
            </a:r>
            <a:r>
              <a:rPr dirty="0" sz="1450" spc="-5">
                <a:latin typeface="Times New Roman"/>
                <a:cs typeface="Times New Roman"/>
              </a:rPr>
              <a:t>a </a:t>
            </a:r>
            <a:r>
              <a:rPr dirty="0" sz="1450" spc="-10">
                <a:latin typeface="Times New Roman"/>
                <a:cs typeface="Times New Roman"/>
              </a:rPr>
              <a:t>new </a:t>
            </a:r>
            <a:r>
              <a:rPr dirty="0" sz="1450" spc="-15">
                <a:latin typeface="Times New Roman"/>
                <a:cs typeface="Times New Roman"/>
              </a:rPr>
              <a:t>Timotheus, </a:t>
            </a:r>
            <a:r>
              <a:rPr dirty="0" sz="1450" spc="-10">
                <a:latin typeface="Times New Roman"/>
                <a:cs typeface="Times New Roman"/>
              </a:rPr>
              <a:t>stilled immediately  the emotion </a:t>
            </a:r>
            <a:r>
              <a:rPr dirty="0" sz="1450" spc="-5">
                <a:latin typeface="Times New Roman"/>
                <a:cs typeface="Times New Roman"/>
              </a:rPr>
              <a:t>he </a:t>
            </a:r>
            <a:r>
              <a:rPr dirty="0" sz="1450" spc="-10">
                <a:latin typeface="Times New Roman"/>
                <a:cs typeface="Times New Roman"/>
              </a:rPr>
              <a:t>had</a:t>
            </a:r>
            <a:r>
              <a:rPr dirty="0" sz="1450">
                <a:latin typeface="Times New Roman"/>
                <a:cs typeface="Times New Roman"/>
              </a:rPr>
              <a:t> </a:t>
            </a:r>
            <a:r>
              <a:rPr dirty="0" sz="1450" spc="-10">
                <a:latin typeface="Times New Roman"/>
                <a:cs typeface="Times New Roman"/>
              </a:rPr>
              <a:t>raised.</a:t>
            </a:r>
            <a:endParaRPr sz="1450">
              <a:latin typeface="Times New Roman"/>
              <a:cs typeface="Times New Roman"/>
            </a:endParaRPr>
          </a:p>
          <a:p>
            <a:pPr algn="just" marL="12700" marR="5080">
              <a:lnSpc>
                <a:spcPts val="1730"/>
              </a:lnSpc>
              <a:spcBef>
                <a:spcPts val="545"/>
              </a:spcBef>
            </a:pPr>
            <a:r>
              <a:rPr dirty="0" sz="1450" spc="-10">
                <a:latin typeface="Times New Roman"/>
                <a:cs typeface="Times New Roman"/>
              </a:rPr>
              <a:t>The day faded; the lamps were lit; </a:t>
            </a:r>
            <a:r>
              <a:rPr dirty="0" sz="1450" spc="-5">
                <a:latin typeface="Times New Roman"/>
                <a:cs typeface="Times New Roman"/>
              </a:rPr>
              <a:t>a </a:t>
            </a:r>
            <a:r>
              <a:rPr dirty="0" sz="1450" spc="-10">
                <a:latin typeface="Times New Roman"/>
                <a:cs typeface="Times New Roman"/>
              </a:rPr>
              <a:t>party </a:t>
            </a:r>
            <a:r>
              <a:rPr dirty="0" sz="1450" spc="-5">
                <a:latin typeface="Times New Roman"/>
                <a:cs typeface="Times New Roman"/>
              </a:rPr>
              <a:t>of </a:t>
            </a:r>
            <a:r>
              <a:rPr dirty="0" sz="1450" spc="-10">
                <a:latin typeface="Times New Roman"/>
                <a:cs typeface="Times New Roman"/>
              </a:rPr>
              <a:t>wild </a:t>
            </a:r>
            <a:r>
              <a:rPr dirty="0" sz="1450" spc="-5">
                <a:latin typeface="Times New Roman"/>
                <a:cs typeface="Times New Roman"/>
              </a:rPr>
              <a:t>young </a:t>
            </a:r>
            <a:r>
              <a:rPr dirty="0" sz="1450" spc="-10">
                <a:latin typeface="Times New Roman"/>
                <a:cs typeface="Times New Roman"/>
              </a:rPr>
              <a:t>men, who </a:t>
            </a:r>
            <a:r>
              <a:rPr dirty="0" sz="1450" spc="-5">
                <a:latin typeface="Times New Roman"/>
                <a:cs typeface="Times New Roman"/>
              </a:rPr>
              <a:t>got </a:t>
            </a:r>
            <a:r>
              <a:rPr dirty="0" sz="1450" spc="-15">
                <a:latin typeface="Times New Roman"/>
                <a:cs typeface="Times New Roman"/>
              </a:rPr>
              <a:t>off  </a:t>
            </a:r>
            <a:r>
              <a:rPr dirty="0" sz="1450" spc="-10">
                <a:latin typeface="Times New Roman"/>
                <a:cs typeface="Times New Roman"/>
              </a:rPr>
              <a:t>next evening at North Platte, stood together </a:t>
            </a:r>
            <a:r>
              <a:rPr dirty="0" sz="1450" spc="-5">
                <a:latin typeface="Times New Roman"/>
                <a:cs typeface="Times New Roman"/>
              </a:rPr>
              <a:t>on </a:t>
            </a:r>
            <a:r>
              <a:rPr dirty="0" sz="1450" spc="-10">
                <a:latin typeface="Times New Roman"/>
                <a:cs typeface="Times New Roman"/>
              </a:rPr>
              <a:t>the stern platform, singing  “The Sweet By-and-bye” with very tuneful voices; the chums began to </a:t>
            </a:r>
            <a:r>
              <a:rPr dirty="0" sz="1450" spc="-5">
                <a:latin typeface="Times New Roman"/>
                <a:cs typeface="Times New Roman"/>
              </a:rPr>
              <a:t>put up  </a:t>
            </a:r>
            <a:r>
              <a:rPr dirty="0" sz="1450" spc="-10">
                <a:latin typeface="Times New Roman"/>
                <a:cs typeface="Times New Roman"/>
              </a:rPr>
              <a:t>their beds; and it seemed as if the business </a:t>
            </a:r>
            <a:r>
              <a:rPr dirty="0" sz="1450" spc="-5">
                <a:latin typeface="Times New Roman"/>
                <a:cs typeface="Times New Roman"/>
              </a:rPr>
              <a:t>of </a:t>
            </a:r>
            <a:r>
              <a:rPr dirty="0" sz="1450" spc="-10">
                <a:latin typeface="Times New Roman"/>
                <a:cs typeface="Times New Roman"/>
              </a:rPr>
              <a:t>the day were at an end. But it  was </a:t>
            </a:r>
            <a:r>
              <a:rPr dirty="0" sz="1450" spc="-5">
                <a:latin typeface="Times New Roman"/>
                <a:cs typeface="Times New Roman"/>
              </a:rPr>
              <a:t>not </a:t>
            </a:r>
            <a:r>
              <a:rPr dirty="0" sz="1450" spc="-10">
                <a:latin typeface="Times New Roman"/>
                <a:cs typeface="Times New Roman"/>
              </a:rPr>
              <a:t>so; </a:t>
            </a:r>
            <a:r>
              <a:rPr dirty="0" sz="1450" spc="-20">
                <a:latin typeface="Times New Roman"/>
                <a:cs typeface="Times New Roman"/>
              </a:rPr>
              <a:t>for, </a:t>
            </a:r>
            <a:r>
              <a:rPr dirty="0" sz="1450" spc="-10">
                <a:latin typeface="Times New Roman"/>
                <a:cs typeface="Times New Roman"/>
              </a:rPr>
              <a:t>the train stopping at some station, the cars were instantly  thronged with the natives, wives and fathers, </a:t>
            </a:r>
            <a:r>
              <a:rPr dirty="0" sz="1450" spc="-5">
                <a:latin typeface="Times New Roman"/>
                <a:cs typeface="Times New Roman"/>
              </a:rPr>
              <a:t>young </a:t>
            </a:r>
            <a:r>
              <a:rPr dirty="0" sz="1450" spc="-10">
                <a:latin typeface="Times New Roman"/>
                <a:cs typeface="Times New Roman"/>
              </a:rPr>
              <a:t>men and maidens, some </a:t>
            </a:r>
            <a:r>
              <a:rPr dirty="0" sz="1450" spc="-5">
                <a:latin typeface="Times New Roman"/>
                <a:cs typeface="Times New Roman"/>
              </a:rPr>
              <a:t>of  </a:t>
            </a:r>
            <a:r>
              <a:rPr dirty="0" sz="1450" spc="-10">
                <a:latin typeface="Times New Roman"/>
                <a:cs typeface="Times New Roman"/>
              </a:rPr>
              <a:t>them in little more than </a:t>
            </a:r>
            <a:r>
              <a:rPr dirty="0" sz="1450" spc="-15">
                <a:latin typeface="Times New Roman"/>
                <a:cs typeface="Times New Roman"/>
              </a:rPr>
              <a:t>nightgear, </a:t>
            </a:r>
            <a:r>
              <a:rPr dirty="0" sz="1450" spc="-10">
                <a:latin typeface="Times New Roman"/>
                <a:cs typeface="Times New Roman"/>
              </a:rPr>
              <a:t>some with stable lanterns, and all offering  beds for sale. Their </a:t>
            </a:r>
            <a:r>
              <a:rPr dirty="0" sz="1450" spc="-15">
                <a:latin typeface="Times New Roman"/>
                <a:cs typeface="Times New Roman"/>
              </a:rPr>
              <a:t>charge </a:t>
            </a:r>
            <a:r>
              <a:rPr dirty="0" sz="1450" spc="-10">
                <a:latin typeface="Times New Roman"/>
                <a:cs typeface="Times New Roman"/>
              </a:rPr>
              <a:t>began with twenty-five cents </a:t>
            </a:r>
            <a:r>
              <a:rPr dirty="0" sz="1450" spc="-5">
                <a:latin typeface="Times New Roman"/>
                <a:cs typeface="Times New Roman"/>
              </a:rPr>
              <a:t>a </a:t>
            </a:r>
            <a:r>
              <a:rPr dirty="0" sz="1450" spc="-10">
                <a:latin typeface="Times New Roman"/>
                <a:cs typeface="Times New Roman"/>
              </a:rPr>
              <a:t>cushion, </a:t>
            </a:r>
            <a:r>
              <a:rPr dirty="0" sz="1450" spc="-5">
                <a:latin typeface="Times New Roman"/>
                <a:cs typeface="Times New Roman"/>
              </a:rPr>
              <a:t>but </a:t>
            </a:r>
            <a:r>
              <a:rPr dirty="0" sz="1450" spc="-10">
                <a:latin typeface="Times New Roman"/>
                <a:cs typeface="Times New Roman"/>
              </a:rPr>
              <a:t>fell,  before the train went </a:t>
            </a:r>
            <a:r>
              <a:rPr dirty="0" sz="1450" spc="-5">
                <a:latin typeface="Times New Roman"/>
                <a:cs typeface="Times New Roman"/>
              </a:rPr>
              <a:t>on </a:t>
            </a:r>
            <a:r>
              <a:rPr dirty="0" sz="1450" spc="-10">
                <a:latin typeface="Times New Roman"/>
                <a:cs typeface="Times New Roman"/>
              </a:rPr>
              <a:t>again, to fifteen, with the bed-board gratis, </a:t>
            </a:r>
            <a:r>
              <a:rPr dirty="0" sz="1450" spc="-5">
                <a:latin typeface="Times New Roman"/>
                <a:cs typeface="Times New Roman"/>
              </a:rPr>
              <a:t>or </a:t>
            </a:r>
            <a:r>
              <a:rPr dirty="0" sz="1450" spc="-10">
                <a:latin typeface="Times New Roman"/>
                <a:cs typeface="Times New Roman"/>
              </a:rPr>
              <a:t>less  than</a:t>
            </a:r>
            <a:r>
              <a:rPr dirty="0" sz="1450" spc="80">
                <a:latin typeface="Times New Roman"/>
                <a:cs typeface="Times New Roman"/>
              </a:rPr>
              <a:t> </a:t>
            </a:r>
            <a:r>
              <a:rPr dirty="0" sz="1450" spc="-10">
                <a:latin typeface="Times New Roman"/>
                <a:cs typeface="Times New Roman"/>
              </a:rPr>
              <a:t>one-fifth</a:t>
            </a:r>
            <a:r>
              <a:rPr dirty="0" sz="1450" spc="80">
                <a:latin typeface="Times New Roman"/>
                <a:cs typeface="Times New Roman"/>
              </a:rPr>
              <a:t> </a:t>
            </a:r>
            <a:r>
              <a:rPr dirty="0" sz="1450" spc="-5">
                <a:latin typeface="Times New Roman"/>
                <a:cs typeface="Times New Roman"/>
              </a:rPr>
              <a:t>of</a:t>
            </a:r>
            <a:r>
              <a:rPr dirty="0" sz="1450" spc="75">
                <a:latin typeface="Times New Roman"/>
                <a:cs typeface="Times New Roman"/>
              </a:rPr>
              <a:t> </a:t>
            </a:r>
            <a:r>
              <a:rPr dirty="0" sz="1450" spc="-10">
                <a:latin typeface="Times New Roman"/>
                <a:cs typeface="Times New Roman"/>
              </a:rPr>
              <a:t>what</a:t>
            </a:r>
            <a:r>
              <a:rPr dirty="0" sz="1450" spc="80">
                <a:latin typeface="Times New Roman"/>
                <a:cs typeface="Times New Roman"/>
              </a:rPr>
              <a:t> </a:t>
            </a:r>
            <a:r>
              <a:rPr dirty="0" sz="1450" spc="-5">
                <a:latin typeface="Times New Roman"/>
                <a:cs typeface="Times New Roman"/>
              </a:rPr>
              <a:t>I</a:t>
            </a:r>
            <a:r>
              <a:rPr dirty="0" sz="1450" spc="75">
                <a:latin typeface="Times New Roman"/>
                <a:cs typeface="Times New Roman"/>
              </a:rPr>
              <a:t> </a:t>
            </a:r>
            <a:r>
              <a:rPr dirty="0" sz="1450" spc="-10">
                <a:latin typeface="Times New Roman"/>
                <a:cs typeface="Times New Roman"/>
              </a:rPr>
              <a:t>had</a:t>
            </a:r>
            <a:r>
              <a:rPr dirty="0" sz="1450" spc="85">
                <a:latin typeface="Times New Roman"/>
                <a:cs typeface="Times New Roman"/>
              </a:rPr>
              <a:t> </a:t>
            </a:r>
            <a:r>
              <a:rPr dirty="0" sz="1450" spc="-10">
                <a:latin typeface="Times New Roman"/>
                <a:cs typeface="Times New Roman"/>
              </a:rPr>
              <a:t>paid</a:t>
            </a:r>
            <a:r>
              <a:rPr dirty="0" sz="1450" spc="80">
                <a:latin typeface="Times New Roman"/>
                <a:cs typeface="Times New Roman"/>
              </a:rPr>
              <a:t> </a:t>
            </a:r>
            <a:r>
              <a:rPr dirty="0" sz="1450" spc="-10">
                <a:latin typeface="Times New Roman"/>
                <a:cs typeface="Times New Roman"/>
              </a:rPr>
              <a:t>for</a:t>
            </a:r>
            <a:r>
              <a:rPr dirty="0" sz="1450" spc="80">
                <a:latin typeface="Times New Roman"/>
                <a:cs typeface="Times New Roman"/>
              </a:rPr>
              <a:t> </a:t>
            </a:r>
            <a:r>
              <a:rPr dirty="0" sz="1450" spc="-10">
                <a:latin typeface="Times New Roman"/>
                <a:cs typeface="Times New Roman"/>
              </a:rPr>
              <a:t>mine</a:t>
            </a:r>
            <a:r>
              <a:rPr dirty="0" sz="1450" spc="80">
                <a:latin typeface="Times New Roman"/>
                <a:cs typeface="Times New Roman"/>
              </a:rPr>
              <a:t> </a:t>
            </a:r>
            <a:r>
              <a:rPr dirty="0" sz="1450" spc="-10">
                <a:latin typeface="Times New Roman"/>
                <a:cs typeface="Times New Roman"/>
              </a:rPr>
              <a:t>at</a:t>
            </a:r>
            <a:r>
              <a:rPr dirty="0" sz="1450" spc="80">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25">
                <a:latin typeface="Times New Roman"/>
                <a:cs typeface="Times New Roman"/>
              </a:rPr>
              <a:t>Transfer.</a:t>
            </a:r>
            <a:r>
              <a:rPr dirty="0" sz="1450" spc="100">
                <a:latin typeface="Times New Roman"/>
                <a:cs typeface="Times New Roman"/>
              </a:rPr>
              <a:t> </a:t>
            </a:r>
            <a:r>
              <a:rPr dirty="0" sz="1450" spc="-10">
                <a:latin typeface="Times New Roman"/>
                <a:cs typeface="Times New Roman"/>
              </a:rPr>
              <a:t>This</a:t>
            </a:r>
            <a:r>
              <a:rPr dirty="0" sz="1450" spc="80">
                <a:latin typeface="Times New Roman"/>
                <a:cs typeface="Times New Roman"/>
              </a:rPr>
              <a:t> </a:t>
            </a:r>
            <a:r>
              <a:rPr dirty="0" sz="1450" spc="-10">
                <a:latin typeface="Times New Roman"/>
                <a:cs typeface="Times New Roman"/>
              </a:rPr>
              <a:t>is</a:t>
            </a:r>
            <a:r>
              <a:rPr dirty="0" sz="1450" spc="80">
                <a:latin typeface="Times New Roman"/>
                <a:cs typeface="Times New Roman"/>
              </a:rPr>
              <a:t> </a:t>
            </a:r>
            <a:r>
              <a:rPr dirty="0" sz="1450" spc="-10">
                <a:latin typeface="Times New Roman"/>
                <a:cs typeface="Times New Roman"/>
              </a:rPr>
              <a:t>my</a:t>
            </a:r>
            <a:endParaRPr sz="145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18625"/>
          </a:xfrm>
          <a:prstGeom prst="rect">
            <a:avLst/>
          </a:prstGeom>
        </p:spPr>
        <p:txBody>
          <a:bodyPr wrap="square" lIns="0" tIns="84455" rIns="0" bIns="0" rtlCol="0" vert="horz">
            <a:spAutoFit/>
          </a:bodyPr>
          <a:lstStyle/>
          <a:p>
            <a:pPr marL="12700">
              <a:lnSpc>
                <a:spcPct val="100000"/>
              </a:lnSpc>
              <a:spcBef>
                <a:spcPts val="665"/>
              </a:spcBef>
            </a:pPr>
            <a:r>
              <a:rPr dirty="0" sz="1450" spc="-10">
                <a:latin typeface="Times New Roman"/>
                <a:cs typeface="Times New Roman"/>
              </a:rPr>
              <a:t>contribution to the economy </a:t>
            </a:r>
            <a:r>
              <a:rPr dirty="0" sz="1450" spc="-5">
                <a:latin typeface="Times New Roman"/>
                <a:cs typeface="Times New Roman"/>
              </a:rPr>
              <a:t>of </a:t>
            </a:r>
            <a:r>
              <a:rPr dirty="0" sz="1450" spc="-10">
                <a:latin typeface="Times New Roman"/>
                <a:cs typeface="Times New Roman"/>
              </a:rPr>
              <a:t>future</a:t>
            </a:r>
            <a:r>
              <a:rPr dirty="0" sz="1450" spc="15">
                <a:latin typeface="Times New Roman"/>
                <a:cs typeface="Times New Roman"/>
              </a:rPr>
              <a:t> </a:t>
            </a:r>
            <a:r>
              <a:rPr dirty="0" sz="1450" spc="-10">
                <a:latin typeface="Times New Roman"/>
                <a:cs typeface="Times New Roman"/>
              </a:rPr>
              <a:t>emigrants.</a:t>
            </a:r>
            <a:endParaRPr sz="1450">
              <a:latin typeface="Times New Roman"/>
              <a:cs typeface="Times New Roman"/>
            </a:endParaRPr>
          </a:p>
          <a:p>
            <a:pPr marL="12700" marR="5080">
              <a:lnSpc>
                <a:spcPts val="1730"/>
              </a:lnSpc>
              <a:spcBef>
                <a:spcPts val="630"/>
              </a:spcBef>
              <a:tabLst>
                <a:tab pos="699135" algn="l"/>
                <a:tab pos="1090930" algn="l"/>
                <a:tab pos="1371600" algn="l"/>
                <a:tab pos="1723389" algn="l"/>
                <a:tab pos="2165985" algn="l"/>
                <a:tab pos="2446655" algn="l"/>
                <a:tab pos="3595370" algn="l"/>
                <a:tab pos="4287520" algn="l"/>
                <a:tab pos="4600575" algn="l"/>
                <a:tab pos="4683760" algn="l"/>
                <a:tab pos="4812030" algn="l"/>
                <a:tab pos="5075555" algn="l"/>
                <a:tab pos="5633085" algn="l"/>
              </a:tabLst>
            </a:pPr>
            <a:r>
              <a:rPr dirty="0" sz="1450" spc="-10">
                <a:latin typeface="Times New Roman"/>
                <a:cs typeface="Times New Roman"/>
              </a:rPr>
              <a:t>A great personage </a:t>
            </a:r>
            <a:r>
              <a:rPr dirty="0" sz="1450" spc="-5">
                <a:latin typeface="Times New Roman"/>
                <a:cs typeface="Times New Roman"/>
              </a:rPr>
              <a:t>on </a:t>
            </a:r>
            <a:r>
              <a:rPr dirty="0" sz="1450" spc="-10">
                <a:latin typeface="Times New Roman"/>
                <a:cs typeface="Times New Roman"/>
              </a:rPr>
              <a:t>an American train is the </a:t>
            </a:r>
            <a:r>
              <a:rPr dirty="0" sz="1450" spc="-20">
                <a:latin typeface="Times New Roman"/>
                <a:cs typeface="Times New Roman"/>
              </a:rPr>
              <a:t>newsboy. </a:t>
            </a:r>
            <a:r>
              <a:rPr dirty="0" sz="1450" spc="-10">
                <a:latin typeface="Times New Roman"/>
                <a:cs typeface="Times New Roman"/>
              </a:rPr>
              <a:t>He sells </a:t>
            </a:r>
            <a:r>
              <a:rPr dirty="0" sz="1450" spc="-5">
                <a:latin typeface="Times New Roman"/>
                <a:cs typeface="Times New Roman"/>
              </a:rPr>
              <a:t>books </a:t>
            </a:r>
            <a:r>
              <a:rPr dirty="0" sz="1450" spc="-10">
                <a:latin typeface="Times New Roman"/>
                <a:cs typeface="Times New Roman"/>
              </a:rPr>
              <a:t>(such  books!), papers, fruit, lollipops, and cigars; and </a:t>
            </a:r>
            <a:r>
              <a:rPr dirty="0" sz="1450" spc="-5">
                <a:latin typeface="Times New Roman"/>
                <a:cs typeface="Times New Roman"/>
              </a:rPr>
              <a:t>on </a:t>
            </a:r>
            <a:r>
              <a:rPr dirty="0" sz="1450" spc="-10">
                <a:latin typeface="Times New Roman"/>
                <a:cs typeface="Times New Roman"/>
              </a:rPr>
              <a:t>emigrant journeys, soap,  towels, tin washing dishes, tin </a:t>
            </a:r>
            <a:r>
              <a:rPr dirty="0" sz="1450" spc="-15">
                <a:latin typeface="Times New Roman"/>
                <a:cs typeface="Times New Roman"/>
              </a:rPr>
              <a:t>coffee </a:t>
            </a:r>
            <a:r>
              <a:rPr dirty="0" sz="1450" spc="-10">
                <a:latin typeface="Times New Roman"/>
                <a:cs typeface="Times New Roman"/>
              </a:rPr>
              <a:t>pitchers, </a:t>
            </a:r>
            <a:r>
              <a:rPr dirty="0" sz="1450" spc="-15">
                <a:latin typeface="Times New Roman"/>
                <a:cs typeface="Times New Roman"/>
              </a:rPr>
              <a:t>coffee, </a:t>
            </a:r>
            <a:r>
              <a:rPr dirty="0" sz="1450" spc="-10">
                <a:latin typeface="Times New Roman"/>
                <a:cs typeface="Times New Roman"/>
              </a:rPr>
              <a:t>tea, </a:t>
            </a:r>
            <a:r>
              <a:rPr dirty="0" sz="1450" spc="-20">
                <a:latin typeface="Times New Roman"/>
                <a:cs typeface="Times New Roman"/>
              </a:rPr>
              <a:t>sugar, </a:t>
            </a:r>
            <a:r>
              <a:rPr dirty="0" sz="1450" spc="-10">
                <a:latin typeface="Times New Roman"/>
                <a:cs typeface="Times New Roman"/>
              </a:rPr>
              <a:t>and tinned  eatables, mostly hash </a:t>
            </a:r>
            <a:r>
              <a:rPr dirty="0" sz="1450" spc="-5">
                <a:latin typeface="Times New Roman"/>
                <a:cs typeface="Times New Roman"/>
              </a:rPr>
              <a:t>or </a:t>
            </a:r>
            <a:r>
              <a:rPr dirty="0" sz="1450" spc="-10">
                <a:latin typeface="Times New Roman"/>
                <a:cs typeface="Times New Roman"/>
              </a:rPr>
              <a:t>beans and bacon. Early next morning the newsboy  went around the cars, and chumming </a:t>
            </a:r>
            <a:r>
              <a:rPr dirty="0" sz="1450" spc="-5">
                <a:latin typeface="Times New Roman"/>
                <a:cs typeface="Times New Roman"/>
              </a:rPr>
              <a:t>on a </a:t>
            </a:r>
            <a:r>
              <a:rPr dirty="0" sz="1450" spc="-10">
                <a:latin typeface="Times New Roman"/>
                <a:cs typeface="Times New Roman"/>
              </a:rPr>
              <a:t>more extended principle became the  order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hour. </a:t>
            </a:r>
            <a:r>
              <a:rPr dirty="0" sz="1450" spc="-10">
                <a:latin typeface="Times New Roman"/>
                <a:cs typeface="Times New Roman"/>
              </a:rPr>
              <a:t>It requires </a:t>
            </a:r>
            <a:r>
              <a:rPr dirty="0" sz="1450" spc="-5">
                <a:latin typeface="Times New Roman"/>
                <a:cs typeface="Times New Roman"/>
              </a:rPr>
              <a:t>but a </a:t>
            </a:r>
            <a:r>
              <a:rPr dirty="0" sz="1450" spc="-10">
                <a:latin typeface="Times New Roman"/>
                <a:cs typeface="Times New Roman"/>
              </a:rPr>
              <a:t>copartnery </a:t>
            </a:r>
            <a:r>
              <a:rPr dirty="0" sz="1450" spc="-5">
                <a:latin typeface="Times New Roman"/>
                <a:cs typeface="Times New Roman"/>
              </a:rPr>
              <a:t>of </a:t>
            </a:r>
            <a:r>
              <a:rPr dirty="0" sz="1450" spc="-10">
                <a:latin typeface="Times New Roman"/>
                <a:cs typeface="Times New Roman"/>
              </a:rPr>
              <a:t>two to manage beds; </a:t>
            </a:r>
            <a:r>
              <a:rPr dirty="0" sz="1450" spc="-5">
                <a:latin typeface="Times New Roman"/>
                <a:cs typeface="Times New Roman"/>
              </a:rPr>
              <a:t>but  </a:t>
            </a:r>
            <a:r>
              <a:rPr dirty="0" sz="1450" spc="-10">
                <a:latin typeface="Times New Roman"/>
                <a:cs typeface="Times New Roman"/>
              </a:rPr>
              <a:t>was</a:t>
            </a:r>
            <a:r>
              <a:rPr dirty="0" sz="1450" spc="-5">
                <a:latin typeface="Times New Roman"/>
                <a:cs typeface="Times New Roman"/>
              </a:rPr>
              <a:t>h</a:t>
            </a:r>
            <a:r>
              <a:rPr dirty="0" sz="1450" spc="-10">
                <a:latin typeface="Times New Roman"/>
                <a:cs typeface="Times New Roman"/>
              </a:rPr>
              <a:t>i</a:t>
            </a:r>
            <a:r>
              <a:rPr dirty="0" sz="1450" spc="-5">
                <a:latin typeface="Times New Roman"/>
                <a:cs typeface="Times New Roman"/>
              </a:rPr>
              <a:t>ng</a:t>
            </a:r>
            <a:r>
              <a:rPr dirty="0" sz="1450" spc="-5">
                <a:latin typeface="Times New Roman"/>
                <a:cs typeface="Times New Roman"/>
              </a:rPr>
              <a:t> </a:t>
            </a:r>
            <a:r>
              <a:rPr dirty="0" sz="1450" spc="-10">
                <a:latin typeface="Times New Roman"/>
                <a:cs typeface="Times New Roman"/>
              </a:rPr>
              <a:t>a</a:t>
            </a:r>
            <a:r>
              <a:rPr dirty="0" sz="1450" spc="-5">
                <a:latin typeface="Times New Roman"/>
                <a:cs typeface="Times New Roman"/>
              </a:rPr>
              <a:t>nd</a:t>
            </a:r>
            <a:r>
              <a:rPr dirty="0" sz="1450" spc="-5">
                <a:latin typeface="Times New Roman"/>
                <a:cs typeface="Times New Roman"/>
              </a:rPr>
              <a:t> </a:t>
            </a:r>
            <a:r>
              <a:rPr dirty="0" sz="1450" spc="-10">
                <a:latin typeface="Times New Roman"/>
                <a:cs typeface="Times New Roman"/>
              </a:rPr>
              <a:t>eati</a:t>
            </a:r>
            <a:r>
              <a:rPr dirty="0" sz="1450" spc="-5">
                <a:latin typeface="Times New Roman"/>
                <a:cs typeface="Times New Roman"/>
              </a:rPr>
              <a:t>ng</a:t>
            </a:r>
            <a:r>
              <a:rPr dirty="0" sz="1450" spc="-5">
                <a:latin typeface="Times New Roman"/>
                <a:cs typeface="Times New Roman"/>
              </a:rPr>
              <a:t> </a:t>
            </a:r>
            <a:r>
              <a:rPr dirty="0" sz="1450" spc="-10">
                <a:latin typeface="Times New Roman"/>
                <a:cs typeface="Times New Roman"/>
              </a:rPr>
              <a:t>ca</a:t>
            </a:r>
            <a:r>
              <a:rPr dirty="0" sz="1450" spc="-5">
                <a:latin typeface="Times New Roman"/>
                <a:cs typeface="Times New Roman"/>
              </a:rPr>
              <a:t>n</a:t>
            </a:r>
            <a:r>
              <a:rPr dirty="0" sz="1450" spc="-5">
                <a:latin typeface="Times New Roman"/>
                <a:cs typeface="Times New Roman"/>
              </a:rPr>
              <a:t> </a:t>
            </a:r>
            <a:r>
              <a:rPr dirty="0" sz="1450" spc="-5">
                <a:latin typeface="Times New Roman"/>
                <a:cs typeface="Times New Roman"/>
              </a:rPr>
              <a:t>be</a:t>
            </a:r>
            <a:r>
              <a:rPr dirty="0" sz="1450" spc="-5">
                <a:latin typeface="Times New Roman"/>
                <a:cs typeface="Times New Roman"/>
              </a:rPr>
              <a:t> </a:t>
            </a:r>
            <a:r>
              <a:rPr dirty="0" sz="1450" spc="-10">
                <a:latin typeface="Times New Roman"/>
                <a:cs typeface="Times New Roman"/>
              </a:rPr>
              <a:t>carrie</a:t>
            </a:r>
            <a:r>
              <a:rPr dirty="0" sz="1450" spc="-5">
                <a:latin typeface="Times New Roman"/>
                <a:cs typeface="Times New Roman"/>
              </a:rPr>
              <a:t>d</a:t>
            </a:r>
            <a:r>
              <a:rPr dirty="0" sz="1450" spc="-5">
                <a:latin typeface="Times New Roman"/>
                <a:cs typeface="Times New Roman"/>
              </a:rPr>
              <a:t> </a:t>
            </a:r>
            <a:r>
              <a:rPr dirty="0" sz="1450" spc="-5">
                <a:latin typeface="Times New Roman"/>
                <a:cs typeface="Times New Roman"/>
              </a:rPr>
              <a:t>on</a:t>
            </a:r>
            <a:r>
              <a:rPr dirty="0" sz="1450" spc="-5">
                <a:latin typeface="Times New Roman"/>
                <a:cs typeface="Times New Roman"/>
              </a:rPr>
              <a:t> </a:t>
            </a:r>
            <a:r>
              <a:rPr dirty="0" sz="1450" spc="-15">
                <a:latin typeface="Times New Roman"/>
                <a:cs typeface="Times New Roman"/>
              </a:rPr>
              <a:t>m</a:t>
            </a:r>
            <a:r>
              <a:rPr dirty="0" sz="1450" spc="-5">
                <a:latin typeface="Times New Roman"/>
                <a:cs typeface="Times New Roman"/>
              </a:rPr>
              <a:t>o</a:t>
            </a:r>
            <a:r>
              <a:rPr dirty="0" sz="1450" spc="-10">
                <a:latin typeface="Times New Roman"/>
                <a:cs typeface="Times New Roman"/>
              </a:rPr>
              <a:t>s</a:t>
            </a:r>
            <a:r>
              <a:rPr dirty="0" sz="1450" spc="-5">
                <a:latin typeface="Times New Roman"/>
                <a:cs typeface="Times New Roman"/>
              </a:rPr>
              <a:t>t</a:t>
            </a:r>
            <a:r>
              <a:rPr dirty="0" sz="1450" spc="-5">
                <a:latin typeface="Times New Roman"/>
                <a:cs typeface="Times New Roman"/>
              </a:rPr>
              <a:t> </a:t>
            </a:r>
            <a:r>
              <a:rPr dirty="0" sz="1450" spc="-10">
                <a:latin typeface="Times New Roman"/>
                <a:cs typeface="Times New Roman"/>
              </a:rPr>
              <a:t>ec</a:t>
            </a:r>
            <a:r>
              <a:rPr dirty="0" sz="1450" spc="-5">
                <a:latin typeface="Times New Roman"/>
                <a:cs typeface="Times New Roman"/>
              </a:rPr>
              <a:t>ono</a:t>
            </a:r>
            <a:r>
              <a:rPr dirty="0" sz="1450" spc="-10">
                <a:latin typeface="Times New Roman"/>
                <a:cs typeface="Times New Roman"/>
              </a:rPr>
              <a:t>micall</a:t>
            </a:r>
            <a:r>
              <a:rPr dirty="0" sz="1450" spc="-5">
                <a:latin typeface="Times New Roman"/>
                <a:cs typeface="Times New Roman"/>
              </a:rPr>
              <a:t>y</a:t>
            </a:r>
            <a:r>
              <a:rPr dirty="0" sz="1450">
                <a:latin typeface="Times New Roman"/>
                <a:cs typeface="Times New Roman"/>
              </a:rPr>
              <a:t>	</a:t>
            </a:r>
            <a:r>
              <a:rPr dirty="0" sz="1450" spc="-5">
                <a:latin typeface="Times New Roman"/>
                <a:cs typeface="Times New Roman"/>
              </a:rPr>
              <a:t>by</a:t>
            </a:r>
            <a:r>
              <a:rPr dirty="0" sz="1450">
                <a:latin typeface="Times New Roman"/>
                <a:cs typeface="Times New Roman"/>
              </a:rPr>
              <a:t>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s</a:t>
            </a:r>
            <a:r>
              <a:rPr dirty="0" sz="1450" spc="-5">
                <a:latin typeface="Times New Roman"/>
                <a:cs typeface="Times New Roman"/>
              </a:rPr>
              <a:t>ynd</a:t>
            </a:r>
            <a:r>
              <a:rPr dirty="0" sz="1450" spc="-10">
                <a:latin typeface="Times New Roman"/>
                <a:cs typeface="Times New Roman"/>
              </a:rPr>
              <a:t>icat</a:t>
            </a:r>
            <a:r>
              <a:rPr dirty="0" sz="1450" spc="-5">
                <a:latin typeface="Times New Roman"/>
                <a:cs typeface="Times New Roman"/>
              </a:rPr>
              <a:t>e</a:t>
            </a:r>
            <a:r>
              <a:rPr dirty="0" sz="1450">
                <a:latin typeface="Times New Roman"/>
                <a:cs typeface="Times New Roman"/>
              </a:rPr>
              <a:t>	</a:t>
            </a:r>
            <a:r>
              <a:rPr dirty="0" sz="1450" spc="-5">
                <a:latin typeface="Times New Roman"/>
                <a:cs typeface="Times New Roman"/>
              </a:rPr>
              <a:t>of  </a:t>
            </a:r>
            <a:r>
              <a:rPr dirty="0" sz="1450" spc="-10">
                <a:latin typeface="Times New Roman"/>
                <a:cs typeface="Times New Roman"/>
              </a:rPr>
              <a:t>three. </a:t>
            </a:r>
            <a:r>
              <a:rPr dirty="0" sz="1450" spc="-5">
                <a:latin typeface="Times New Roman"/>
                <a:cs typeface="Times New Roman"/>
              </a:rPr>
              <a:t>I </a:t>
            </a:r>
            <a:r>
              <a:rPr dirty="0" sz="1450" spc="-10">
                <a:latin typeface="Times New Roman"/>
                <a:cs typeface="Times New Roman"/>
              </a:rPr>
              <a:t>myself entered </a:t>
            </a:r>
            <a:r>
              <a:rPr dirty="0" sz="1450" spc="-5">
                <a:latin typeface="Times New Roman"/>
                <a:cs typeface="Times New Roman"/>
              </a:rPr>
              <a:t>a </a:t>
            </a:r>
            <a:r>
              <a:rPr dirty="0" sz="1450" spc="-10">
                <a:latin typeface="Times New Roman"/>
                <a:cs typeface="Times New Roman"/>
              </a:rPr>
              <a:t>little after sunrise into articles </a:t>
            </a:r>
            <a:r>
              <a:rPr dirty="0" sz="1450" spc="-5">
                <a:latin typeface="Times New Roman"/>
                <a:cs typeface="Times New Roman"/>
              </a:rPr>
              <a:t>of </a:t>
            </a:r>
            <a:r>
              <a:rPr dirty="0" sz="1450" spc="-10">
                <a:latin typeface="Times New Roman"/>
                <a:cs typeface="Times New Roman"/>
              </a:rPr>
              <a:t>agreement, and  </a:t>
            </a:r>
            <a:r>
              <a:rPr dirty="0" sz="1450" spc="-5">
                <a:latin typeface="Times New Roman"/>
                <a:cs typeface="Times New Roman"/>
              </a:rPr>
              <a:t>b</a:t>
            </a:r>
            <a:r>
              <a:rPr dirty="0" sz="1450" spc="-10">
                <a:latin typeface="Times New Roman"/>
                <a:cs typeface="Times New Roman"/>
              </a:rPr>
              <a:t>ecam</a:t>
            </a:r>
            <a:r>
              <a:rPr dirty="0" sz="1450" spc="-5">
                <a:latin typeface="Times New Roman"/>
                <a:cs typeface="Times New Roman"/>
              </a:rPr>
              <a:t>e</a:t>
            </a:r>
            <a:r>
              <a:rPr dirty="0" sz="1450">
                <a:latin typeface="Times New Roman"/>
                <a:cs typeface="Times New Roman"/>
              </a:rPr>
              <a:t>	</a:t>
            </a:r>
            <a:r>
              <a:rPr dirty="0" sz="1450" spc="-5">
                <a:latin typeface="Times New Roman"/>
                <a:cs typeface="Times New Roman"/>
              </a:rPr>
              <a:t>one</a:t>
            </a:r>
            <a:r>
              <a:rPr dirty="0" sz="1450">
                <a:latin typeface="Times New Roman"/>
                <a:cs typeface="Times New Roman"/>
              </a:rPr>
              <a:t>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fir</a:t>
            </a:r>
            <a:r>
              <a:rPr dirty="0" sz="1450" spc="-10">
                <a:latin typeface="Times New Roman"/>
                <a:cs typeface="Times New Roman"/>
              </a:rPr>
              <a:t>m</a:t>
            </a:r>
            <a:r>
              <a:rPr dirty="0" sz="1450">
                <a:latin typeface="Times New Roman"/>
                <a:cs typeface="Times New Roman"/>
              </a:rPr>
              <a:t>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Pe</a:t>
            </a:r>
            <a:r>
              <a:rPr dirty="0" sz="1450" spc="-5">
                <a:latin typeface="Times New Roman"/>
                <a:cs typeface="Times New Roman"/>
              </a:rPr>
              <a:t>nn</a:t>
            </a:r>
            <a:r>
              <a:rPr dirty="0" sz="1450" spc="-10">
                <a:latin typeface="Times New Roman"/>
                <a:cs typeface="Times New Roman"/>
              </a:rPr>
              <a:t>s</a:t>
            </a:r>
            <a:r>
              <a:rPr dirty="0" sz="1450" spc="-5">
                <a:latin typeface="Times New Roman"/>
                <a:cs typeface="Times New Roman"/>
              </a:rPr>
              <a:t>y</a:t>
            </a:r>
            <a:r>
              <a:rPr dirty="0" sz="1450" spc="-10">
                <a:latin typeface="Times New Roman"/>
                <a:cs typeface="Times New Roman"/>
              </a:rPr>
              <a:t>l</a:t>
            </a:r>
            <a:r>
              <a:rPr dirty="0" sz="1450" spc="-5">
                <a:latin typeface="Times New Roman"/>
                <a:cs typeface="Times New Roman"/>
              </a:rPr>
              <a:t>v</a:t>
            </a:r>
            <a:r>
              <a:rPr dirty="0" sz="1450" spc="-10">
                <a:latin typeface="Times New Roman"/>
                <a:cs typeface="Times New Roman"/>
              </a:rPr>
              <a:t>a</a:t>
            </a:r>
            <a:r>
              <a:rPr dirty="0" sz="1450" spc="-5">
                <a:latin typeface="Times New Roman"/>
                <a:cs typeface="Times New Roman"/>
              </a:rPr>
              <a:t>n</a:t>
            </a:r>
            <a:r>
              <a:rPr dirty="0" sz="1450" spc="-10">
                <a:latin typeface="Times New Roman"/>
                <a:cs typeface="Times New Roman"/>
              </a:rPr>
              <a:t>ia</a:t>
            </a:r>
            <a:r>
              <a:rPr dirty="0" sz="1450" spc="-5">
                <a:latin typeface="Times New Roman"/>
                <a:cs typeface="Times New Roman"/>
              </a:rPr>
              <a:t>,</a:t>
            </a:r>
            <a:r>
              <a:rPr dirty="0" sz="1450">
                <a:latin typeface="Times New Roman"/>
                <a:cs typeface="Times New Roman"/>
              </a:rPr>
              <a:t>	</a:t>
            </a:r>
            <a:r>
              <a:rPr dirty="0" sz="1450" spc="-15">
                <a:latin typeface="Times New Roman"/>
                <a:cs typeface="Times New Roman"/>
              </a:rPr>
              <a:t>S</a:t>
            </a:r>
            <a:r>
              <a:rPr dirty="0" sz="1450" spc="-5">
                <a:latin typeface="Times New Roman"/>
                <a:cs typeface="Times New Roman"/>
              </a:rPr>
              <a:t>h</a:t>
            </a:r>
            <a:r>
              <a:rPr dirty="0" sz="1450" spc="-10">
                <a:latin typeface="Times New Roman"/>
                <a:cs typeface="Times New Roman"/>
              </a:rPr>
              <a:t>a</a:t>
            </a:r>
            <a:r>
              <a:rPr dirty="0" sz="1450" spc="-5">
                <a:latin typeface="Times New Roman"/>
                <a:cs typeface="Times New Roman"/>
              </a:rPr>
              <a:t>k</a:t>
            </a:r>
            <a:r>
              <a:rPr dirty="0" sz="1450" spc="-10">
                <a:latin typeface="Times New Roman"/>
                <a:cs typeface="Times New Roman"/>
              </a:rPr>
              <a:t>es</a:t>
            </a:r>
            <a:r>
              <a:rPr dirty="0" sz="1450" spc="-5">
                <a:latin typeface="Times New Roman"/>
                <a:cs typeface="Times New Roman"/>
              </a:rPr>
              <a:t>p</a:t>
            </a:r>
            <a:r>
              <a:rPr dirty="0" sz="1450" spc="-10">
                <a:latin typeface="Times New Roman"/>
                <a:cs typeface="Times New Roman"/>
              </a:rPr>
              <a:t>eare</a:t>
            </a:r>
            <a:r>
              <a:rPr dirty="0" sz="1450" spc="-5">
                <a:latin typeface="Times New Roman"/>
                <a:cs typeface="Times New Roman"/>
              </a:rPr>
              <a:t>,</a:t>
            </a:r>
            <a:r>
              <a:rPr dirty="0" sz="1450">
                <a:latin typeface="Times New Roman"/>
                <a:cs typeface="Times New Roman"/>
              </a:rPr>
              <a:t>		</a:t>
            </a:r>
            <a:r>
              <a:rPr dirty="0" sz="1450" spc="-10">
                <a:latin typeface="Times New Roman"/>
                <a:cs typeface="Times New Roman"/>
              </a:rPr>
              <a:t>a</a:t>
            </a:r>
            <a:r>
              <a:rPr dirty="0" sz="1450" spc="-5">
                <a:latin typeface="Times New Roman"/>
                <a:cs typeface="Times New Roman"/>
              </a:rPr>
              <a:t>nd</a:t>
            </a:r>
            <a:r>
              <a:rPr dirty="0" sz="1450">
                <a:latin typeface="Times New Roman"/>
                <a:cs typeface="Times New Roman"/>
              </a:rPr>
              <a:t>	</a:t>
            </a:r>
            <a:r>
              <a:rPr dirty="0" sz="1450" spc="-15">
                <a:latin typeface="Times New Roman"/>
                <a:cs typeface="Times New Roman"/>
              </a:rPr>
              <a:t>D</a:t>
            </a:r>
            <a:r>
              <a:rPr dirty="0" sz="1450" spc="-5">
                <a:latin typeface="Times New Roman"/>
                <a:cs typeface="Times New Roman"/>
              </a:rPr>
              <a:t>ubuqu</a:t>
            </a:r>
            <a:r>
              <a:rPr dirty="0" sz="1450" spc="-10">
                <a:latin typeface="Times New Roman"/>
                <a:cs typeface="Times New Roman"/>
              </a:rPr>
              <a:t>e</a:t>
            </a:r>
            <a:r>
              <a:rPr dirty="0" sz="1450" spc="-5">
                <a:latin typeface="Times New Roman"/>
                <a:cs typeface="Times New Roman"/>
              </a:rPr>
              <a:t>.  </a:t>
            </a:r>
            <a:r>
              <a:rPr dirty="0" sz="1450" spc="-10">
                <a:latin typeface="Times New Roman"/>
                <a:cs typeface="Times New Roman"/>
              </a:rPr>
              <a:t>Shakespeare was my own nickname </a:t>
            </a:r>
            <a:r>
              <a:rPr dirty="0" sz="1450" spc="-5">
                <a:latin typeface="Times New Roman"/>
                <a:cs typeface="Times New Roman"/>
              </a:rPr>
              <a:t>on </a:t>
            </a:r>
            <a:r>
              <a:rPr dirty="0" sz="1450" spc="-10">
                <a:latin typeface="Times New Roman"/>
                <a:cs typeface="Times New Roman"/>
              </a:rPr>
              <a:t>the cars; Pennsylvania that </a:t>
            </a:r>
            <a:r>
              <a:rPr dirty="0" sz="1450" spc="-5">
                <a:latin typeface="Times New Roman"/>
                <a:cs typeface="Times New Roman"/>
              </a:rPr>
              <a:t>of </a:t>
            </a:r>
            <a:r>
              <a:rPr dirty="0" sz="1450" spc="-10">
                <a:latin typeface="Times New Roman"/>
                <a:cs typeface="Times New Roman"/>
              </a:rPr>
              <a:t>my  bedfellow; and Dubuque, the name </a:t>
            </a:r>
            <a:r>
              <a:rPr dirty="0" sz="1450" spc="-5">
                <a:latin typeface="Times New Roman"/>
                <a:cs typeface="Times New Roman"/>
              </a:rPr>
              <a:t>of a </a:t>
            </a:r>
            <a:r>
              <a:rPr dirty="0" sz="1450" spc="-10">
                <a:latin typeface="Times New Roman"/>
                <a:cs typeface="Times New Roman"/>
              </a:rPr>
              <a:t>place in the State </a:t>
            </a:r>
            <a:r>
              <a:rPr dirty="0" sz="1450" spc="-5">
                <a:latin typeface="Times New Roman"/>
                <a:cs typeface="Times New Roman"/>
              </a:rPr>
              <a:t>of </a:t>
            </a:r>
            <a:r>
              <a:rPr dirty="0" sz="1450" spc="-10">
                <a:latin typeface="Times New Roman"/>
                <a:cs typeface="Times New Roman"/>
              </a:rPr>
              <a:t>Iowa, that </a:t>
            </a:r>
            <a:r>
              <a:rPr dirty="0" sz="1450" spc="-5">
                <a:latin typeface="Times New Roman"/>
                <a:cs typeface="Times New Roman"/>
              </a:rPr>
              <a:t>of </a:t>
            </a:r>
            <a:r>
              <a:rPr dirty="0" sz="1450" spc="-10">
                <a:latin typeface="Times New Roman"/>
                <a:cs typeface="Times New Roman"/>
              </a:rPr>
              <a:t>an  amiable </a:t>
            </a:r>
            <a:r>
              <a:rPr dirty="0" sz="1450" spc="-5">
                <a:latin typeface="Times New Roman"/>
                <a:cs typeface="Times New Roman"/>
              </a:rPr>
              <a:t>young </a:t>
            </a:r>
            <a:r>
              <a:rPr dirty="0" sz="1450" spc="-10">
                <a:latin typeface="Times New Roman"/>
                <a:cs typeface="Times New Roman"/>
              </a:rPr>
              <a:t>fellow going west to cure an asthma, and retarding his recovery  </a:t>
            </a:r>
            <a:r>
              <a:rPr dirty="0" sz="1450" spc="-5">
                <a:latin typeface="Times New Roman"/>
                <a:cs typeface="Times New Roman"/>
              </a:rPr>
              <a:t>by </a:t>
            </a:r>
            <a:r>
              <a:rPr dirty="0" sz="1450" spc="-10">
                <a:latin typeface="Times New Roman"/>
                <a:cs typeface="Times New Roman"/>
              </a:rPr>
              <a:t>incessantly chewing </a:t>
            </a:r>
            <a:r>
              <a:rPr dirty="0" sz="1450" spc="-5">
                <a:latin typeface="Times New Roman"/>
                <a:cs typeface="Times New Roman"/>
              </a:rPr>
              <a:t>or </a:t>
            </a:r>
            <a:r>
              <a:rPr dirty="0" sz="1450" spc="-10">
                <a:latin typeface="Times New Roman"/>
                <a:cs typeface="Times New Roman"/>
              </a:rPr>
              <a:t>smoking, and sometimes chewing and smoking  </a:t>
            </a:r>
            <a:r>
              <a:rPr dirty="0" sz="1450" spc="-20">
                <a:latin typeface="Times New Roman"/>
                <a:cs typeface="Times New Roman"/>
              </a:rPr>
              <a:t>together. </a:t>
            </a:r>
            <a:r>
              <a:rPr dirty="0" sz="1450" spc="-5">
                <a:latin typeface="Times New Roman"/>
                <a:cs typeface="Times New Roman"/>
              </a:rPr>
              <a:t>I </a:t>
            </a:r>
            <a:r>
              <a:rPr dirty="0" sz="1450" spc="-10">
                <a:latin typeface="Times New Roman"/>
                <a:cs typeface="Times New Roman"/>
              </a:rPr>
              <a:t>have never seen tobacco so sillily abused. Shakespeare </a:t>
            </a:r>
            <a:r>
              <a:rPr dirty="0" sz="1450" spc="-5">
                <a:latin typeface="Times New Roman"/>
                <a:cs typeface="Times New Roman"/>
              </a:rPr>
              <a:t>bought a </a:t>
            </a:r>
            <a:r>
              <a:rPr dirty="0" sz="1450" spc="-10">
                <a:latin typeface="Times New Roman"/>
                <a:cs typeface="Times New Roman"/>
              </a:rPr>
              <a:t>tin  washing-dish, Dubuque </a:t>
            </a:r>
            <a:r>
              <a:rPr dirty="0" sz="1450" spc="-5">
                <a:latin typeface="Times New Roman"/>
                <a:cs typeface="Times New Roman"/>
              </a:rPr>
              <a:t>a </a:t>
            </a:r>
            <a:r>
              <a:rPr dirty="0" sz="1450" spc="-10">
                <a:latin typeface="Times New Roman"/>
                <a:cs typeface="Times New Roman"/>
              </a:rPr>
              <a:t>towel, and Pennsylvania </a:t>
            </a:r>
            <a:r>
              <a:rPr dirty="0" sz="1450" spc="-5">
                <a:latin typeface="Times New Roman"/>
                <a:cs typeface="Times New Roman"/>
              </a:rPr>
              <a:t>a </a:t>
            </a:r>
            <a:r>
              <a:rPr dirty="0" sz="1450" spc="-10">
                <a:latin typeface="Times New Roman"/>
                <a:cs typeface="Times New Roman"/>
              </a:rPr>
              <a:t>brick </a:t>
            </a:r>
            <a:r>
              <a:rPr dirty="0" sz="1450" spc="-5">
                <a:latin typeface="Times New Roman"/>
                <a:cs typeface="Times New Roman"/>
              </a:rPr>
              <a:t>of </a:t>
            </a:r>
            <a:r>
              <a:rPr dirty="0" sz="1450" spc="-10">
                <a:latin typeface="Times New Roman"/>
                <a:cs typeface="Times New Roman"/>
              </a:rPr>
              <a:t>soap. The  partners used these instruments, </a:t>
            </a:r>
            <a:r>
              <a:rPr dirty="0" sz="1450" spc="-5">
                <a:latin typeface="Times New Roman"/>
                <a:cs typeface="Times New Roman"/>
              </a:rPr>
              <a:t>one </a:t>
            </a:r>
            <a:r>
              <a:rPr dirty="0" sz="1450" spc="-10">
                <a:latin typeface="Times New Roman"/>
                <a:cs typeface="Times New Roman"/>
              </a:rPr>
              <a:t>after </a:t>
            </a:r>
            <a:r>
              <a:rPr dirty="0" sz="1450" spc="-15">
                <a:latin typeface="Times New Roman"/>
                <a:cs typeface="Times New Roman"/>
              </a:rPr>
              <a:t>another, </a:t>
            </a:r>
            <a:r>
              <a:rPr dirty="0" sz="1450" spc="-10">
                <a:latin typeface="Times New Roman"/>
                <a:cs typeface="Times New Roman"/>
              </a:rPr>
              <a:t>according to the order </a:t>
            </a:r>
            <a:r>
              <a:rPr dirty="0" sz="1450" spc="-5">
                <a:latin typeface="Times New Roman"/>
                <a:cs typeface="Times New Roman"/>
              </a:rPr>
              <a:t>of  </a:t>
            </a:r>
            <a:r>
              <a:rPr dirty="0" sz="1450" spc="-10">
                <a:latin typeface="Times New Roman"/>
                <a:cs typeface="Times New Roman"/>
              </a:rPr>
              <a:t>their first awaking; and when the firm had finished there was </a:t>
            </a:r>
            <a:r>
              <a:rPr dirty="0" sz="1450" spc="-5">
                <a:latin typeface="Times New Roman"/>
                <a:cs typeface="Times New Roman"/>
              </a:rPr>
              <a:t>no </a:t>
            </a:r>
            <a:r>
              <a:rPr dirty="0" sz="1450" spc="-10">
                <a:latin typeface="Times New Roman"/>
                <a:cs typeface="Times New Roman"/>
              </a:rPr>
              <a:t>want </a:t>
            </a:r>
            <a:r>
              <a:rPr dirty="0" sz="1450" spc="-5">
                <a:latin typeface="Times New Roman"/>
                <a:cs typeface="Times New Roman"/>
              </a:rPr>
              <a:t>of  </a:t>
            </a:r>
            <a:r>
              <a:rPr dirty="0" sz="1450" spc="-10">
                <a:latin typeface="Times New Roman"/>
                <a:cs typeface="Times New Roman"/>
              </a:rPr>
              <a:t>borrowers. Each filled the tin dish at the water filter opposite the stove, and  retired with the whole stock in trade to the platform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car. </a:t>
            </a:r>
            <a:r>
              <a:rPr dirty="0" sz="1450" spc="-10">
                <a:latin typeface="Times New Roman"/>
                <a:cs typeface="Times New Roman"/>
              </a:rPr>
              <a:t>There </a:t>
            </a:r>
            <a:r>
              <a:rPr dirty="0" sz="1450" spc="-5">
                <a:latin typeface="Times New Roman"/>
                <a:cs typeface="Times New Roman"/>
              </a:rPr>
              <a:t>he </a:t>
            </a:r>
            <a:r>
              <a:rPr dirty="0" sz="1450" spc="-10">
                <a:latin typeface="Times New Roman"/>
                <a:cs typeface="Times New Roman"/>
              </a:rPr>
              <a:t>knelt  down, supporting himself </a:t>
            </a:r>
            <a:r>
              <a:rPr dirty="0" sz="1450" spc="-5">
                <a:latin typeface="Times New Roman"/>
                <a:cs typeface="Times New Roman"/>
              </a:rPr>
              <a:t>by a </a:t>
            </a:r>
            <a:r>
              <a:rPr dirty="0" sz="1450" spc="-10">
                <a:latin typeface="Times New Roman"/>
                <a:cs typeface="Times New Roman"/>
              </a:rPr>
              <a:t>shoulder against the woodwork </a:t>
            </a:r>
            <a:r>
              <a:rPr dirty="0" sz="1450" spc="-5">
                <a:latin typeface="Times New Roman"/>
                <a:cs typeface="Times New Roman"/>
              </a:rPr>
              <a:t>or one </a:t>
            </a:r>
            <a:r>
              <a:rPr dirty="0" sz="1450" spc="-10">
                <a:latin typeface="Times New Roman"/>
                <a:cs typeface="Times New Roman"/>
              </a:rPr>
              <a:t>elbow  crooked about the railing, and made </a:t>
            </a:r>
            <a:r>
              <a:rPr dirty="0" sz="1450" spc="-5">
                <a:latin typeface="Times New Roman"/>
                <a:cs typeface="Times New Roman"/>
              </a:rPr>
              <a:t>a </a:t>
            </a:r>
            <a:r>
              <a:rPr dirty="0" sz="1450" spc="-10">
                <a:latin typeface="Times New Roman"/>
                <a:cs typeface="Times New Roman"/>
              </a:rPr>
              <a:t>shift to wash his face and neck and  hands; </a:t>
            </a:r>
            <a:r>
              <a:rPr dirty="0" sz="1450" spc="-5">
                <a:latin typeface="Times New Roman"/>
                <a:cs typeface="Times New Roman"/>
              </a:rPr>
              <a:t>a </a:t>
            </a:r>
            <a:r>
              <a:rPr dirty="0" sz="1450" spc="-10">
                <a:latin typeface="Times New Roman"/>
                <a:cs typeface="Times New Roman"/>
              </a:rPr>
              <a:t>cold, an insufficient, and, if the train is moving </a:t>
            </a:r>
            <a:r>
              <a:rPr dirty="0" sz="1450" spc="-20">
                <a:latin typeface="Times New Roman"/>
                <a:cs typeface="Times New Roman"/>
              </a:rPr>
              <a:t>rapidly, </a:t>
            </a:r>
            <a:r>
              <a:rPr dirty="0" sz="1450" spc="-5">
                <a:latin typeface="Times New Roman"/>
                <a:cs typeface="Times New Roman"/>
              </a:rPr>
              <a:t>a </a:t>
            </a:r>
            <a:r>
              <a:rPr dirty="0" sz="1450" spc="-10">
                <a:latin typeface="Times New Roman"/>
                <a:cs typeface="Times New Roman"/>
              </a:rPr>
              <a:t>somewhat  dangerous toilet.</a:t>
            </a:r>
            <a:endParaRPr sz="1450">
              <a:latin typeface="Times New Roman"/>
              <a:cs typeface="Times New Roman"/>
            </a:endParaRPr>
          </a:p>
          <a:p>
            <a:pPr algn="just" marL="12700" marR="5080">
              <a:lnSpc>
                <a:spcPts val="1730"/>
              </a:lnSpc>
              <a:spcBef>
                <a:spcPts val="540"/>
              </a:spcBef>
            </a:pPr>
            <a:r>
              <a:rPr dirty="0" sz="1450" spc="-10">
                <a:latin typeface="Times New Roman"/>
                <a:cs typeface="Times New Roman"/>
              </a:rPr>
              <a:t>On </a:t>
            </a:r>
            <a:r>
              <a:rPr dirty="0" sz="1450" spc="-5">
                <a:latin typeface="Times New Roman"/>
                <a:cs typeface="Times New Roman"/>
              </a:rPr>
              <a:t>a </a:t>
            </a:r>
            <a:r>
              <a:rPr dirty="0" sz="1450" spc="-10">
                <a:latin typeface="Times New Roman"/>
                <a:cs typeface="Times New Roman"/>
              </a:rPr>
              <a:t>similar division </a:t>
            </a:r>
            <a:r>
              <a:rPr dirty="0" sz="1450" spc="-5">
                <a:latin typeface="Times New Roman"/>
                <a:cs typeface="Times New Roman"/>
              </a:rPr>
              <a:t>of </a:t>
            </a:r>
            <a:r>
              <a:rPr dirty="0" sz="1450" spc="-10">
                <a:latin typeface="Times New Roman"/>
                <a:cs typeface="Times New Roman"/>
              </a:rPr>
              <a:t>expense, the firm </a:t>
            </a:r>
            <a:r>
              <a:rPr dirty="0" sz="1450" spc="-5">
                <a:latin typeface="Times New Roman"/>
                <a:cs typeface="Times New Roman"/>
              </a:rPr>
              <a:t>of </a:t>
            </a:r>
            <a:r>
              <a:rPr dirty="0" sz="1450" spc="-10">
                <a:latin typeface="Times New Roman"/>
                <a:cs typeface="Times New Roman"/>
              </a:rPr>
              <a:t>Pennsylvania, Shakespeare, and  Dubuque supplied themselves with </a:t>
            </a:r>
            <a:r>
              <a:rPr dirty="0" sz="1450" spc="-15">
                <a:latin typeface="Times New Roman"/>
                <a:cs typeface="Times New Roman"/>
              </a:rPr>
              <a:t>coffee, </a:t>
            </a:r>
            <a:r>
              <a:rPr dirty="0" sz="1450" spc="-20">
                <a:latin typeface="Times New Roman"/>
                <a:cs typeface="Times New Roman"/>
              </a:rPr>
              <a:t>sugar, </a:t>
            </a:r>
            <a:r>
              <a:rPr dirty="0" sz="1450" spc="-10">
                <a:latin typeface="Times New Roman"/>
                <a:cs typeface="Times New Roman"/>
              </a:rPr>
              <a:t>and necessary vessels; and  their operations are </a:t>
            </a:r>
            <a:r>
              <a:rPr dirty="0" sz="1450" spc="-5">
                <a:latin typeface="Times New Roman"/>
                <a:cs typeface="Times New Roman"/>
              </a:rPr>
              <a:t>a </a:t>
            </a:r>
            <a:r>
              <a:rPr dirty="0" sz="1450" spc="-10">
                <a:latin typeface="Times New Roman"/>
                <a:cs typeface="Times New Roman"/>
              </a:rPr>
              <a:t>type </a:t>
            </a:r>
            <a:r>
              <a:rPr dirty="0" sz="1450" spc="-5">
                <a:latin typeface="Times New Roman"/>
                <a:cs typeface="Times New Roman"/>
              </a:rPr>
              <a:t>of </a:t>
            </a:r>
            <a:r>
              <a:rPr dirty="0" sz="1450" spc="-10">
                <a:latin typeface="Times New Roman"/>
                <a:cs typeface="Times New Roman"/>
              </a:rPr>
              <a:t>what went </a:t>
            </a:r>
            <a:r>
              <a:rPr dirty="0" sz="1450" spc="-5">
                <a:latin typeface="Times New Roman"/>
                <a:cs typeface="Times New Roman"/>
              </a:rPr>
              <a:t>on </a:t>
            </a:r>
            <a:r>
              <a:rPr dirty="0" sz="1450" spc="-10">
                <a:latin typeface="Times New Roman"/>
                <a:cs typeface="Times New Roman"/>
              </a:rPr>
              <a:t>through all the cars. Before the sun  was </a:t>
            </a:r>
            <a:r>
              <a:rPr dirty="0" sz="1450" spc="-5">
                <a:latin typeface="Times New Roman"/>
                <a:cs typeface="Times New Roman"/>
              </a:rPr>
              <a:t>up </a:t>
            </a:r>
            <a:r>
              <a:rPr dirty="0" sz="1450" spc="-10">
                <a:latin typeface="Times New Roman"/>
                <a:cs typeface="Times New Roman"/>
              </a:rPr>
              <a:t>the stove would </a:t>
            </a:r>
            <a:r>
              <a:rPr dirty="0" sz="1450" spc="-5">
                <a:latin typeface="Times New Roman"/>
                <a:cs typeface="Times New Roman"/>
              </a:rPr>
              <a:t>be </a:t>
            </a:r>
            <a:r>
              <a:rPr dirty="0" sz="1450" spc="-10">
                <a:latin typeface="Times New Roman"/>
                <a:cs typeface="Times New Roman"/>
              </a:rPr>
              <a:t>brightly burning; at the first station the natives  would come </a:t>
            </a:r>
            <a:r>
              <a:rPr dirty="0" sz="1450" spc="-5">
                <a:latin typeface="Times New Roman"/>
                <a:cs typeface="Times New Roman"/>
              </a:rPr>
              <a:t>on </a:t>
            </a:r>
            <a:r>
              <a:rPr dirty="0" sz="1450" spc="-10">
                <a:latin typeface="Times New Roman"/>
                <a:cs typeface="Times New Roman"/>
              </a:rPr>
              <a:t>board with milk and eggs and </a:t>
            </a:r>
            <a:r>
              <a:rPr dirty="0" sz="1450" spc="-15">
                <a:latin typeface="Times New Roman"/>
                <a:cs typeface="Times New Roman"/>
              </a:rPr>
              <a:t>coffee </a:t>
            </a:r>
            <a:r>
              <a:rPr dirty="0" sz="1450" spc="-10">
                <a:latin typeface="Times New Roman"/>
                <a:cs typeface="Times New Roman"/>
              </a:rPr>
              <a:t>cakes; and soon from end  to end the car would </a:t>
            </a:r>
            <a:r>
              <a:rPr dirty="0" sz="1450" spc="-5">
                <a:latin typeface="Times New Roman"/>
                <a:cs typeface="Times New Roman"/>
              </a:rPr>
              <a:t>be </a:t>
            </a:r>
            <a:r>
              <a:rPr dirty="0" sz="1450" spc="-10">
                <a:latin typeface="Times New Roman"/>
                <a:cs typeface="Times New Roman"/>
              </a:rPr>
              <a:t>filled with little parties breakfasting </a:t>
            </a:r>
            <a:r>
              <a:rPr dirty="0" sz="1450" spc="-5">
                <a:latin typeface="Times New Roman"/>
                <a:cs typeface="Times New Roman"/>
              </a:rPr>
              <a:t>upon </a:t>
            </a:r>
            <a:r>
              <a:rPr dirty="0" sz="1450" spc="-10">
                <a:latin typeface="Times New Roman"/>
                <a:cs typeface="Times New Roman"/>
              </a:rPr>
              <a:t>the bed-  boards. It was the pleasantest </a:t>
            </a:r>
            <a:r>
              <a:rPr dirty="0" sz="1450" spc="-5">
                <a:latin typeface="Times New Roman"/>
                <a:cs typeface="Times New Roman"/>
              </a:rPr>
              <a:t>hour of </a:t>
            </a:r>
            <a:r>
              <a:rPr dirty="0" sz="1450" spc="-10">
                <a:latin typeface="Times New Roman"/>
                <a:cs typeface="Times New Roman"/>
              </a:rPr>
              <a:t>the</a:t>
            </a:r>
            <a:r>
              <a:rPr dirty="0" sz="1450" spc="20">
                <a:latin typeface="Times New Roman"/>
                <a:cs typeface="Times New Roman"/>
              </a:rPr>
              <a:t> </a:t>
            </a:r>
            <a:r>
              <a:rPr dirty="0" sz="1450" spc="-30">
                <a:latin typeface="Times New Roman"/>
                <a:cs typeface="Times New Roman"/>
              </a:rPr>
              <a:t>day.</a:t>
            </a:r>
            <a:endParaRPr sz="1450">
              <a:latin typeface="Times New Roman"/>
              <a:cs typeface="Times New Roman"/>
            </a:endParaRPr>
          </a:p>
          <a:p>
            <a:pPr marL="12700" marR="5080">
              <a:lnSpc>
                <a:spcPts val="1730"/>
              </a:lnSpc>
              <a:spcBef>
                <a:spcPts val="565"/>
              </a:spcBef>
            </a:pPr>
            <a:r>
              <a:rPr dirty="0" sz="1450" spc="-10">
                <a:latin typeface="Times New Roman"/>
                <a:cs typeface="Times New Roman"/>
              </a:rPr>
              <a:t>There were meals to </a:t>
            </a:r>
            <a:r>
              <a:rPr dirty="0" sz="1450" spc="-5">
                <a:latin typeface="Times New Roman"/>
                <a:cs typeface="Times New Roman"/>
              </a:rPr>
              <a:t>be </a:t>
            </a:r>
            <a:r>
              <a:rPr dirty="0" sz="1450" spc="-10">
                <a:latin typeface="Times New Roman"/>
                <a:cs typeface="Times New Roman"/>
              </a:rPr>
              <a:t>had, </a:t>
            </a:r>
            <a:r>
              <a:rPr dirty="0" sz="1450" spc="-15">
                <a:latin typeface="Times New Roman"/>
                <a:cs typeface="Times New Roman"/>
              </a:rPr>
              <a:t>however, </a:t>
            </a:r>
            <a:r>
              <a:rPr dirty="0" sz="1450" spc="-5">
                <a:latin typeface="Times New Roman"/>
                <a:cs typeface="Times New Roman"/>
              </a:rPr>
              <a:t>by </a:t>
            </a:r>
            <a:r>
              <a:rPr dirty="0" sz="1450" spc="-10">
                <a:latin typeface="Times New Roman"/>
                <a:cs typeface="Times New Roman"/>
              </a:rPr>
              <a:t>the wayside: </a:t>
            </a:r>
            <a:r>
              <a:rPr dirty="0" sz="1450" spc="-5">
                <a:latin typeface="Times New Roman"/>
                <a:cs typeface="Times New Roman"/>
              </a:rPr>
              <a:t>a </a:t>
            </a:r>
            <a:r>
              <a:rPr dirty="0" sz="1450" spc="-10">
                <a:latin typeface="Times New Roman"/>
                <a:cs typeface="Times New Roman"/>
              </a:rPr>
              <a:t>breakfast in the  morning, </a:t>
            </a:r>
            <a:r>
              <a:rPr dirty="0" sz="1450" spc="-5">
                <a:latin typeface="Times New Roman"/>
                <a:cs typeface="Times New Roman"/>
              </a:rPr>
              <a:t>a </a:t>
            </a:r>
            <a:r>
              <a:rPr dirty="0" sz="1450" spc="-10">
                <a:latin typeface="Times New Roman"/>
                <a:cs typeface="Times New Roman"/>
              </a:rPr>
              <a:t>dinner somewhere between eleven and two, and supper from five  to eight </a:t>
            </a:r>
            <a:r>
              <a:rPr dirty="0" sz="1450" spc="-5">
                <a:latin typeface="Times New Roman"/>
                <a:cs typeface="Times New Roman"/>
              </a:rPr>
              <a:t>or </a:t>
            </a:r>
            <a:r>
              <a:rPr dirty="0" sz="1450" spc="-10">
                <a:latin typeface="Times New Roman"/>
                <a:cs typeface="Times New Roman"/>
              </a:rPr>
              <a:t>nine at night. </a:t>
            </a:r>
            <a:r>
              <a:rPr dirty="0" sz="1450" spc="-70">
                <a:latin typeface="Times New Roman"/>
                <a:cs typeface="Times New Roman"/>
              </a:rPr>
              <a:t>We </a:t>
            </a:r>
            <a:r>
              <a:rPr dirty="0" sz="1450" spc="-10">
                <a:latin typeface="Times New Roman"/>
                <a:cs typeface="Times New Roman"/>
              </a:rPr>
              <a:t>had rarely less than twenty minutes for each; and  if we had </a:t>
            </a:r>
            <a:r>
              <a:rPr dirty="0" sz="1450" spc="-5">
                <a:latin typeface="Times New Roman"/>
                <a:cs typeface="Times New Roman"/>
              </a:rPr>
              <a:t>not </a:t>
            </a:r>
            <a:r>
              <a:rPr dirty="0" sz="1450" spc="-10">
                <a:latin typeface="Times New Roman"/>
                <a:cs typeface="Times New Roman"/>
              </a:rPr>
              <a:t>spent many another twenty minutes waiting for some express  </a:t>
            </a:r>
            <a:r>
              <a:rPr dirty="0" sz="1450" spc="-5">
                <a:latin typeface="Times New Roman"/>
                <a:cs typeface="Times New Roman"/>
              </a:rPr>
              <a:t>upon a </a:t>
            </a:r>
            <a:r>
              <a:rPr dirty="0" sz="1450" spc="-10">
                <a:latin typeface="Times New Roman"/>
                <a:cs typeface="Times New Roman"/>
              </a:rPr>
              <a:t>side track among miles </a:t>
            </a:r>
            <a:r>
              <a:rPr dirty="0" sz="1450" spc="-5">
                <a:latin typeface="Times New Roman"/>
                <a:cs typeface="Times New Roman"/>
              </a:rPr>
              <a:t>of </a:t>
            </a:r>
            <a:r>
              <a:rPr dirty="0" sz="1450" spc="-10">
                <a:latin typeface="Times New Roman"/>
                <a:cs typeface="Times New Roman"/>
              </a:rPr>
              <a:t>desert, we might have taken an </a:t>
            </a:r>
            <a:r>
              <a:rPr dirty="0" sz="1450" spc="-5">
                <a:latin typeface="Times New Roman"/>
                <a:cs typeface="Times New Roman"/>
              </a:rPr>
              <a:t>hour </a:t>
            </a:r>
            <a:r>
              <a:rPr dirty="0" sz="1450" spc="-10">
                <a:latin typeface="Times New Roman"/>
                <a:cs typeface="Times New Roman"/>
              </a:rPr>
              <a:t>to each  repast and arrived at San Francisco </a:t>
            </a:r>
            <a:r>
              <a:rPr dirty="0" sz="1450" spc="-5">
                <a:latin typeface="Times New Roman"/>
                <a:cs typeface="Times New Roman"/>
              </a:rPr>
              <a:t>up </a:t>
            </a:r>
            <a:r>
              <a:rPr dirty="0" sz="1450" spc="-10">
                <a:latin typeface="Times New Roman"/>
                <a:cs typeface="Times New Roman"/>
              </a:rPr>
              <a:t>to time. For haste is </a:t>
            </a:r>
            <a:r>
              <a:rPr dirty="0" sz="1450" spc="-5">
                <a:latin typeface="Times New Roman"/>
                <a:cs typeface="Times New Roman"/>
              </a:rPr>
              <a:t>not </a:t>
            </a:r>
            <a:r>
              <a:rPr dirty="0" sz="1450" spc="-10">
                <a:latin typeface="Times New Roman"/>
                <a:cs typeface="Times New Roman"/>
              </a:rPr>
              <a:t>the foible </a:t>
            </a:r>
            <a:r>
              <a:rPr dirty="0" sz="1450" spc="-5">
                <a:latin typeface="Times New Roman"/>
                <a:cs typeface="Times New Roman"/>
              </a:rPr>
              <a:t>of </a:t>
            </a:r>
            <a:r>
              <a:rPr dirty="0" sz="1450" spc="-10">
                <a:latin typeface="Times New Roman"/>
                <a:cs typeface="Times New Roman"/>
              </a:rPr>
              <a:t>an  emigrant train. It gets through </a:t>
            </a:r>
            <a:r>
              <a:rPr dirty="0" sz="1450" spc="-5">
                <a:latin typeface="Times New Roman"/>
                <a:cs typeface="Times New Roman"/>
              </a:rPr>
              <a:t>on </a:t>
            </a:r>
            <a:r>
              <a:rPr dirty="0" sz="1450" spc="-10">
                <a:latin typeface="Times New Roman"/>
                <a:cs typeface="Times New Roman"/>
              </a:rPr>
              <a:t>sufferance, running the gauntlet among its  more considerable brethren; should there </a:t>
            </a:r>
            <a:r>
              <a:rPr dirty="0" sz="1450" spc="-5">
                <a:latin typeface="Times New Roman"/>
                <a:cs typeface="Times New Roman"/>
              </a:rPr>
              <a:t>be a </a:t>
            </a:r>
            <a:r>
              <a:rPr dirty="0" sz="1450" spc="-10">
                <a:latin typeface="Times New Roman"/>
                <a:cs typeface="Times New Roman"/>
              </a:rPr>
              <a:t>block, it is unhesitatingly  sacrificed; and they cannot, in consequence, predict the length </a:t>
            </a:r>
            <a:r>
              <a:rPr dirty="0" sz="1450" spc="-5">
                <a:latin typeface="Times New Roman"/>
                <a:cs typeface="Times New Roman"/>
              </a:rPr>
              <a:t>of </a:t>
            </a:r>
            <a:r>
              <a:rPr dirty="0" sz="1450" spc="-10">
                <a:latin typeface="Times New Roman"/>
                <a:cs typeface="Times New Roman"/>
              </a:rPr>
              <a:t>the passage  within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or </a:t>
            </a:r>
            <a:r>
              <a:rPr dirty="0" sz="1450" spc="-10">
                <a:latin typeface="Times New Roman"/>
                <a:cs typeface="Times New Roman"/>
              </a:rPr>
              <a:t>so. Civility is the main comfort that </a:t>
            </a:r>
            <a:r>
              <a:rPr dirty="0" sz="1450" spc="-5">
                <a:latin typeface="Times New Roman"/>
                <a:cs typeface="Times New Roman"/>
              </a:rPr>
              <a:t>you </a:t>
            </a:r>
            <a:r>
              <a:rPr dirty="0" sz="1450" spc="-10">
                <a:latin typeface="Times New Roman"/>
                <a:cs typeface="Times New Roman"/>
              </a:rPr>
              <a:t>miss. </a:t>
            </a:r>
            <a:r>
              <a:rPr dirty="0" sz="1450" spc="-20">
                <a:latin typeface="Times New Roman"/>
                <a:cs typeface="Times New Roman"/>
              </a:rPr>
              <a:t>Equality,</a:t>
            </a:r>
            <a:r>
              <a:rPr dirty="0" sz="1450" spc="20">
                <a:latin typeface="Times New Roman"/>
                <a:cs typeface="Times New Roman"/>
              </a:rPr>
              <a:t> </a:t>
            </a:r>
            <a:r>
              <a:rPr dirty="0" sz="1450" spc="-10">
                <a:latin typeface="Times New Roman"/>
                <a:cs typeface="Times New Roman"/>
              </a:rPr>
              <a:t>though</a:t>
            </a:r>
            <a:endParaRPr sz="145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conceived very </a:t>
            </a:r>
            <a:r>
              <a:rPr dirty="0" sz="1450" spc="-15">
                <a:latin typeface="Times New Roman"/>
                <a:cs typeface="Times New Roman"/>
              </a:rPr>
              <a:t>largely </a:t>
            </a:r>
            <a:r>
              <a:rPr dirty="0" sz="1450" spc="-10">
                <a:latin typeface="Times New Roman"/>
                <a:cs typeface="Times New Roman"/>
              </a:rPr>
              <a:t>in America, does </a:t>
            </a:r>
            <a:r>
              <a:rPr dirty="0" sz="1450" spc="-5">
                <a:latin typeface="Times New Roman"/>
                <a:cs typeface="Times New Roman"/>
              </a:rPr>
              <a:t>not </a:t>
            </a:r>
            <a:r>
              <a:rPr dirty="0" sz="1450" spc="-10">
                <a:latin typeface="Times New Roman"/>
                <a:cs typeface="Times New Roman"/>
              </a:rPr>
              <a:t>extend so low down as to an  emigrant. Thus in all other trains, </a:t>
            </a:r>
            <a:r>
              <a:rPr dirty="0" sz="1450" spc="-5">
                <a:latin typeface="Times New Roman"/>
                <a:cs typeface="Times New Roman"/>
              </a:rPr>
              <a:t>a </a:t>
            </a:r>
            <a:r>
              <a:rPr dirty="0" sz="1450" spc="-10">
                <a:latin typeface="Times New Roman"/>
                <a:cs typeface="Times New Roman"/>
              </a:rPr>
              <a:t>warning cry </a:t>
            </a:r>
            <a:r>
              <a:rPr dirty="0" sz="1450" spc="-5">
                <a:latin typeface="Times New Roman"/>
                <a:cs typeface="Times New Roman"/>
              </a:rPr>
              <a:t>of </a:t>
            </a:r>
            <a:r>
              <a:rPr dirty="0" sz="1450" spc="-10">
                <a:latin typeface="Times New Roman"/>
                <a:cs typeface="Times New Roman"/>
              </a:rPr>
              <a:t>“All aboard!” recalls the  passengers to take their seats; </a:t>
            </a:r>
            <a:r>
              <a:rPr dirty="0" sz="1450" spc="-5">
                <a:latin typeface="Times New Roman"/>
                <a:cs typeface="Times New Roman"/>
              </a:rPr>
              <a:t>but </a:t>
            </a:r>
            <a:r>
              <a:rPr dirty="0" sz="1450" spc="-10">
                <a:latin typeface="Times New Roman"/>
                <a:cs typeface="Times New Roman"/>
              </a:rPr>
              <a:t>as soon as </a:t>
            </a:r>
            <a:r>
              <a:rPr dirty="0" sz="1450" spc="-5">
                <a:latin typeface="Times New Roman"/>
                <a:cs typeface="Times New Roman"/>
              </a:rPr>
              <a:t>I </a:t>
            </a:r>
            <a:r>
              <a:rPr dirty="0" sz="1450" spc="-10">
                <a:latin typeface="Times New Roman"/>
                <a:cs typeface="Times New Roman"/>
              </a:rPr>
              <a:t>was alone with emigrants, and  from the </a:t>
            </a:r>
            <a:r>
              <a:rPr dirty="0" sz="1450" spc="-15">
                <a:latin typeface="Times New Roman"/>
                <a:cs typeface="Times New Roman"/>
              </a:rPr>
              <a:t>Transfer </a:t>
            </a:r>
            <a:r>
              <a:rPr dirty="0" sz="1450" spc="-10">
                <a:latin typeface="Times New Roman"/>
                <a:cs typeface="Times New Roman"/>
              </a:rPr>
              <a:t>all the way to San Francisco, </a:t>
            </a:r>
            <a:r>
              <a:rPr dirty="0" sz="1450" spc="-5">
                <a:latin typeface="Times New Roman"/>
                <a:cs typeface="Times New Roman"/>
              </a:rPr>
              <a:t>I </a:t>
            </a:r>
            <a:r>
              <a:rPr dirty="0" sz="1450" spc="-10">
                <a:latin typeface="Times New Roman"/>
                <a:cs typeface="Times New Roman"/>
              </a:rPr>
              <a:t>found this ceremony was  pretermitted; the train stole from the station without note </a:t>
            </a:r>
            <a:r>
              <a:rPr dirty="0" sz="1450" spc="-5">
                <a:latin typeface="Times New Roman"/>
                <a:cs typeface="Times New Roman"/>
              </a:rPr>
              <a:t>of </a:t>
            </a:r>
            <a:r>
              <a:rPr dirty="0" sz="1450" spc="-10">
                <a:latin typeface="Times New Roman"/>
                <a:cs typeface="Times New Roman"/>
              </a:rPr>
              <a:t>warning, and </a:t>
            </a:r>
            <a:r>
              <a:rPr dirty="0" sz="1450" spc="-5">
                <a:latin typeface="Times New Roman"/>
                <a:cs typeface="Times New Roman"/>
              </a:rPr>
              <a:t>you  </a:t>
            </a:r>
            <a:r>
              <a:rPr dirty="0" sz="1450" spc="-10">
                <a:latin typeface="Times New Roman"/>
                <a:cs typeface="Times New Roman"/>
              </a:rPr>
              <a:t>had to keep an eye </a:t>
            </a:r>
            <a:r>
              <a:rPr dirty="0" sz="1450" spc="-5">
                <a:latin typeface="Times New Roman"/>
                <a:cs typeface="Times New Roman"/>
              </a:rPr>
              <a:t>upon </a:t>
            </a:r>
            <a:r>
              <a:rPr dirty="0" sz="1450" spc="-10">
                <a:latin typeface="Times New Roman"/>
                <a:cs typeface="Times New Roman"/>
              </a:rPr>
              <a:t>it even while </a:t>
            </a:r>
            <a:r>
              <a:rPr dirty="0" sz="1450" spc="-5">
                <a:latin typeface="Times New Roman"/>
                <a:cs typeface="Times New Roman"/>
              </a:rPr>
              <a:t>you </a:t>
            </a:r>
            <a:r>
              <a:rPr dirty="0" sz="1450" spc="-10">
                <a:latin typeface="Times New Roman"/>
                <a:cs typeface="Times New Roman"/>
              </a:rPr>
              <a:t>ate. The annoyance is considerable,  and the disrespect both wanton and</a:t>
            </a:r>
            <a:r>
              <a:rPr dirty="0" sz="1450" spc="20">
                <a:latin typeface="Times New Roman"/>
                <a:cs typeface="Times New Roman"/>
              </a:rPr>
              <a:t> </a:t>
            </a:r>
            <a:r>
              <a:rPr dirty="0" sz="1450" spc="-25">
                <a:latin typeface="Times New Roman"/>
                <a:cs typeface="Times New Roman"/>
              </a:rPr>
              <a:t>petty.</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Many conductors, again, will hold </a:t>
            </a:r>
            <a:r>
              <a:rPr dirty="0" sz="1450" spc="-5">
                <a:latin typeface="Times New Roman"/>
                <a:cs typeface="Times New Roman"/>
              </a:rPr>
              <a:t>no </a:t>
            </a:r>
            <a:r>
              <a:rPr dirty="0" sz="1450" spc="-10">
                <a:latin typeface="Times New Roman"/>
                <a:cs typeface="Times New Roman"/>
              </a:rPr>
              <a:t>communication with an emigrant. </a:t>
            </a:r>
            <a:r>
              <a:rPr dirty="0" sz="1450" spc="-5">
                <a:latin typeface="Times New Roman"/>
                <a:cs typeface="Times New Roman"/>
              </a:rPr>
              <a:t>I  </a:t>
            </a:r>
            <a:r>
              <a:rPr dirty="0" sz="1450" spc="-10">
                <a:latin typeface="Times New Roman"/>
                <a:cs typeface="Times New Roman"/>
              </a:rPr>
              <a:t>asked </a:t>
            </a:r>
            <a:r>
              <a:rPr dirty="0" sz="1450" spc="-5">
                <a:latin typeface="Times New Roman"/>
                <a:cs typeface="Times New Roman"/>
              </a:rPr>
              <a:t>a </a:t>
            </a:r>
            <a:r>
              <a:rPr dirty="0" sz="1450" spc="-10">
                <a:latin typeface="Times New Roman"/>
                <a:cs typeface="Times New Roman"/>
              </a:rPr>
              <a:t>conductor </a:t>
            </a:r>
            <a:r>
              <a:rPr dirty="0" sz="1450" spc="-5">
                <a:latin typeface="Times New Roman"/>
                <a:cs typeface="Times New Roman"/>
              </a:rPr>
              <a:t>one </a:t>
            </a:r>
            <a:r>
              <a:rPr dirty="0" sz="1450" spc="-10">
                <a:latin typeface="Times New Roman"/>
                <a:cs typeface="Times New Roman"/>
              </a:rPr>
              <a:t>day at what time the train would stop for dinner; as </a:t>
            </a:r>
            <a:r>
              <a:rPr dirty="0" sz="1450" spc="-5">
                <a:latin typeface="Times New Roman"/>
                <a:cs typeface="Times New Roman"/>
              </a:rPr>
              <a:t>he  </a:t>
            </a:r>
            <a:r>
              <a:rPr dirty="0" sz="1450" spc="-10">
                <a:latin typeface="Times New Roman"/>
                <a:cs typeface="Times New Roman"/>
              </a:rPr>
              <a:t>made </a:t>
            </a:r>
            <a:r>
              <a:rPr dirty="0" sz="1450" spc="-5">
                <a:latin typeface="Times New Roman"/>
                <a:cs typeface="Times New Roman"/>
              </a:rPr>
              <a:t>no </a:t>
            </a:r>
            <a:r>
              <a:rPr dirty="0" sz="1450" spc="-10">
                <a:latin typeface="Times New Roman"/>
                <a:cs typeface="Times New Roman"/>
              </a:rPr>
              <a:t>answer </a:t>
            </a:r>
            <a:r>
              <a:rPr dirty="0" sz="1450" spc="-5">
                <a:latin typeface="Times New Roman"/>
                <a:cs typeface="Times New Roman"/>
              </a:rPr>
              <a:t>I </a:t>
            </a:r>
            <a:r>
              <a:rPr dirty="0" sz="1450" spc="-10">
                <a:latin typeface="Times New Roman"/>
                <a:cs typeface="Times New Roman"/>
              </a:rPr>
              <a:t>repeated the question, with </a:t>
            </a:r>
            <a:r>
              <a:rPr dirty="0" sz="1450" spc="-5">
                <a:latin typeface="Times New Roman"/>
                <a:cs typeface="Times New Roman"/>
              </a:rPr>
              <a:t>a </a:t>
            </a:r>
            <a:r>
              <a:rPr dirty="0" sz="1450" spc="-10">
                <a:latin typeface="Times New Roman"/>
                <a:cs typeface="Times New Roman"/>
              </a:rPr>
              <a:t>like result; </a:t>
            </a:r>
            <a:r>
              <a:rPr dirty="0" sz="1450" spc="-5">
                <a:latin typeface="Times New Roman"/>
                <a:cs typeface="Times New Roman"/>
              </a:rPr>
              <a:t>a </a:t>
            </a:r>
            <a:r>
              <a:rPr dirty="0" sz="1450" spc="-10">
                <a:latin typeface="Times New Roman"/>
                <a:cs typeface="Times New Roman"/>
              </a:rPr>
              <a:t>third time </a:t>
            </a:r>
            <a:r>
              <a:rPr dirty="0" sz="1450" spc="-5">
                <a:latin typeface="Times New Roman"/>
                <a:cs typeface="Times New Roman"/>
              </a:rPr>
              <a:t>I  </a:t>
            </a:r>
            <a:r>
              <a:rPr dirty="0" sz="1450" spc="-10">
                <a:latin typeface="Times New Roman"/>
                <a:cs typeface="Times New Roman"/>
              </a:rPr>
              <a:t>returned to the </a:t>
            </a:r>
            <a:r>
              <a:rPr dirty="0" sz="1450" spc="-15">
                <a:latin typeface="Times New Roman"/>
                <a:cs typeface="Times New Roman"/>
              </a:rPr>
              <a:t>charge, </a:t>
            </a:r>
            <a:r>
              <a:rPr dirty="0" sz="1450" spc="-10">
                <a:latin typeface="Times New Roman"/>
                <a:cs typeface="Times New Roman"/>
              </a:rPr>
              <a:t>and then Jack-in-office looked me coolly in the face for  several seconds and turned ostentatiously </a:t>
            </a:r>
            <a:r>
              <a:rPr dirty="0" sz="1450" spc="-30">
                <a:latin typeface="Times New Roman"/>
                <a:cs typeface="Times New Roman"/>
              </a:rPr>
              <a:t>away.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he </a:t>
            </a:r>
            <a:r>
              <a:rPr dirty="0" sz="1450" spc="-10">
                <a:latin typeface="Times New Roman"/>
                <a:cs typeface="Times New Roman"/>
              </a:rPr>
              <a:t>was half ashamed  </a:t>
            </a:r>
            <a:r>
              <a:rPr dirty="0" sz="1450" spc="-5">
                <a:latin typeface="Times New Roman"/>
                <a:cs typeface="Times New Roman"/>
              </a:rPr>
              <a:t>of </a:t>
            </a:r>
            <a:r>
              <a:rPr dirty="0" sz="1450" spc="-10">
                <a:latin typeface="Times New Roman"/>
                <a:cs typeface="Times New Roman"/>
              </a:rPr>
              <a:t>his brutality; for when another person made the same </a:t>
            </a:r>
            <a:r>
              <a:rPr dirty="0" sz="1450" spc="-20">
                <a:latin typeface="Times New Roman"/>
                <a:cs typeface="Times New Roman"/>
              </a:rPr>
              <a:t>inquiry, </a:t>
            </a:r>
            <a:r>
              <a:rPr dirty="0" sz="1450" spc="-10">
                <a:latin typeface="Times New Roman"/>
                <a:cs typeface="Times New Roman"/>
              </a:rPr>
              <a:t>although </a:t>
            </a:r>
            <a:r>
              <a:rPr dirty="0" sz="1450" spc="-5">
                <a:latin typeface="Times New Roman"/>
                <a:cs typeface="Times New Roman"/>
              </a:rPr>
              <a:t>he  </a:t>
            </a:r>
            <a:r>
              <a:rPr dirty="0" sz="1450" spc="-10">
                <a:latin typeface="Times New Roman"/>
                <a:cs typeface="Times New Roman"/>
              </a:rPr>
              <a:t>still refused the information, </a:t>
            </a:r>
            <a:r>
              <a:rPr dirty="0" sz="1450" spc="-5">
                <a:latin typeface="Times New Roman"/>
                <a:cs typeface="Times New Roman"/>
              </a:rPr>
              <a:t>he </a:t>
            </a:r>
            <a:r>
              <a:rPr dirty="0" sz="1450" spc="-10">
                <a:latin typeface="Times New Roman"/>
                <a:cs typeface="Times New Roman"/>
              </a:rPr>
              <a:t>condescended to </a:t>
            </a:r>
            <a:r>
              <a:rPr dirty="0" sz="1450" spc="-20">
                <a:latin typeface="Times New Roman"/>
                <a:cs typeface="Times New Roman"/>
              </a:rPr>
              <a:t>answer, </a:t>
            </a:r>
            <a:r>
              <a:rPr dirty="0" sz="1450" spc="-10">
                <a:latin typeface="Times New Roman"/>
                <a:cs typeface="Times New Roman"/>
              </a:rPr>
              <a:t>and even to justify  his reticence in </a:t>
            </a:r>
            <a:r>
              <a:rPr dirty="0" sz="1450" spc="-5">
                <a:latin typeface="Times New Roman"/>
                <a:cs typeface="Times New Roman"/>
              </a:rPr>
              <a:t>a </a:t>
            </a:r>
            <a:r>
              <a:rPr dirty="0" sz="1450" spc="-10">
                <a:latin typeface="Times New Roman"/>
                <a:cs typeface="Times New Roman"/>
              </a:rPr>
              <a:t>voice loud enough for me to </a:t>
            </a:r>
            <a:r>
              <a:rPr dirty="0" sz="1450" spc="-25">
                <a:latin typeface="Times New Roman"/>
                <a:cs typeface="Times New Roman"/>
              </a:rPr>
              <a:t>hear. </a:t>
            </a:r>
            <a:r>
              <a:rPr dirty="0" sz="1450" spc="-10">
                <a:latin typeface="Times New Roman"/>
                <a:cs typeface="Times New Roman"/>
              </a:rPr>
              <a:t>It was, </a:t>
            </a:r>
            <a:r>
              <a:rPr dirty="0" sz="1450" spc="-5">
                <a:latin typeface="Times New Roman"/>
                <a:cs typeface="Times New Roman"/>
              </a:rPr>
              <a:t>he </a:t>
            </a:r>
            <a:r>
              <a:rPr dirty="0" sz="1450" spc="-10">
                <a:latin typeface="Times New Roman"/>
                <a:cs typeface="Times New Roman"/>
              </a:rPr>
              <a:t>said, his  principle </a:t>
            </a:r>
            <a:r>
              <a:rPr dirty="0" sz="1450" spc="-5">
                <a:latin typeface="Times New Roman"/>
                <a:cs typeface="Times New Roman"/>
              </a:rPr>
              <a:t>not </a:t>
            </a:r>
            <a:r>
              <a:rPr dirty="0" sz="1450" spc="-10">
                <a:latin typeface="Times New Roman"/>
                <a:cs typeface="Times New Roman"/>
              </a:rPr>
              <a:t>to tell people where they were to dine; for </a:t>
            </a:r>
            <a:r>
              <a:rPr dirty="0" sz="1450" spc="-5">
                <a:latin typeface="Times New Roman"/>
                <a:cs typeface="Times New Roman"/>
              </a:rPr>
              <a:t>one </a:t>
            </a:r>
            <a:r>
              <a:rPr dirty="0" sz="1450" spc="-10">
                <a:latin typeface="Times New Roman"/>
                <a:cs typeface="Times New Roman"/>
              </a:rPr>
              <a:t>answer led to  many other questions, as what o’clock it was? </a:t>
            </a:r>
            <a:r>
              <a:rPr dirty="0" sz="1450" spc="-25">
                <a:latin typeface="Times New Roman"/>
                <a:cs typeface="Times New Roman"/>
              </a:rPr>
              <a:t>or, </a:t>
            </a:r>
            <a:r>
              <a:rPr dirty="0" sz="1450" spc="-10">
                <a:latin typeface="Times New Roman"/>
                <a:cs typeface="Times New Roman"/>
              </a:rPr>
              <a:t>how soon should we </a:t>
            </a:r>
            <a:r>
              <a:rPr dirty="0" sz="1450" spc="-5">
                <a:latin typeface="Times New Roman"/>
                <a:cs typeface="Times New Roman"/>
              </a:rPr>
              <a:t>be  </a:t>
            </a:r>
            <a:r>
              <a:rPr dirty="0" sz="1450" spc="-10">
                <a:latin typeface="Times New Roman"/>
                <a:cs typeface="Times New Roman"/>
              </a:rPr>
              <a:t>there? and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5">
                <a:latin typeface="Times New Roman"/>
                <a:cs typeface="Times New Roman"/>
              </a:rPr>
              <a:t>afford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eternally</a:t>
            </a:r>
            <a:r>
              <a:rPr dirty="0" sz="1450" spc="30">
                <a:latin typeface="Times New Roman"/>
                <a:cs typeface="Times New Roman"/>
              </a:rPr>
              <a:t> </a:t>
            </a:r>
            <a:r>
              <a:rPr dirty="0" sz="1450" spc="-10">
                <a:latin typeface="Times New Roman"/>
                <a:cs typeface="Times New Roman"/>
              </a:rPr>
              <a:t>worried.</a:t>
            </a:r>
            <a:endParaRPr sz="1450">
              <a:latin typeface="Times New Roman"/>
              <a:cs typeface="Times New Roman"/>
            </a:endParaRPr>
          </a:p>
          <a:p>
            <a:pPr marL="12700" marR="5080">
              <a:lnSpc>
                <a:spcPts val="1730"/>
              </a:lnSpc>
              <a:spcBef>
                <a:spcPts val="560"/>
              </a:spcBef>
            </a:pP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are thus cut </a:t>
            </a:r>
            <a:r>
              <a:rPr dirty="0" sz="1450" spc="-15">
                <a:latin typeface="Times New Roman"/>
                <a:cs typeface="Times New Roman"/>
              </a:rPr>
              <a:t>off </a:t>
            </a:r>
            <a:r>
              <a:rPr dirty="0" sz="1450" spc="-10">
                <a:latin typeface="Times New Roman"/>
                <a:cs typeface="Times New Roman"/>
              </a:rPr>
              <a:t>from the superior authorities,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your  </a:t>
            </a:r>
            <a:r>
              <a:rPr dirty="0" sz="1450" spc="-10">
                <a:latin typeface="Times New Roman"/>
                <a:cs typeface="Times New Roman"/>
              </a:rPr>
              <a:t>comfort depends </a:t>
            </a:r>
            <a:r>
              <a:rPr dirty="0" sz="1450" spc="-5">
                <a:latin typeface="Times New Roman"/>
                <a:cs typeface="Times New Roman"/>
              </a:rPr>
              <a:t>on </a:t>
            </a:r>
            <a:r>
              <a:rPr dirty="0" sz="1450" spc="-10">
                <a:latin typeface="Times New Roman"/>
                <a:cs typeface="Times New Roman"/>
              </a:rPr>
              <a:t>the character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newsboy. </a:t>
            </a:r>
            <a:r>
              <a:rPr dirty="0" sz="1450" spc="-10">
                <a:latin typeface="Times New Roman"/>
                <a:cs typeface="Times New Roman"/>
              </a:rPr>
              <a:t>He has it in his power  indefinitely to better and brighten the </a:t>
            </a:r>
            <a:r>
              <a:rPr dirty="0" sz="1450" spc="-20">
                <a:latin typeface="Times New Roman"/>
                <a:cs typeface="Times New Roman"/>
              </a:rPr>
              <a:t>emigrant’s </a:t>
            </a:r>
            <a:r>
              <a:rPr dirty="0" sz="1450" spc="-10">
                <a:latin typeface="Times New Roman"/>
                <a:cs typeface="Times New Roman"/>
              </a:rPr>
              <a:t>lot. The newsboy with whom  we started from the </a:t>
            </a:r>
            <a:r>
              <a:rPr dirty="0" sz="1450" spc="-15">
                <a:latin typeface="Times New Roman"/>
                <a:cs typeface="Times New Roman"/>
              </a:rPr>
              <a:t>Transfer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dark, bullying, contemptuous, insolent  scoundrel, who treated </a:t>
            </a:r>
            <a:r>
              <a:rPr dirty="0" sz="1450" spc="-5">
                <a:latin typeface="Times New Roman"/>
                <a:cs typeface="Times New Roman"/>
              </a:rPr>
              <a:t>us </a:t>
            </a:r>
            <a:r>
              <a:rPr dirty="0" sz="1450" spc="-10">
                <a:latin typeface="Times New Roman"/>
                <a:cs typeface="Times New Roman"/>
              </a:rPr>
              <a:t>like </a:t>
            </a:r>
            <a:r>
              <a:rPr dirty="0" sz="1450" spc="-5">
                <a:latin typeface="Times New Roman"/>
                <a:cs typeface="Times New Roman"/>
              </a:rPr>
              <a:t>dogs. </a:t>
            </a:r>
            <a:r>
              <a:rPr dirty="0" sz="1450" spc="-10">
                <a:latin typeface="Times New Roman"/>
                <a:cs typeface="Times New Roman"/>
              </a:rPr>
              <a:t>Indeed, in his case, matters came nearly  to </a:t>
            </a:r>
            <a:r>
              <a:rPr dirty="0" sz="1450" spc="-5">
                <a:latin typeface="Times New Roman"/>
                <a:cs typeface="Times New Roman"/>
              </a:rPr>
              <a:t>a </a:t>
            </a:r>
            <a:r>
              <a:rPr dirty="0" sz="1450" spc="-10">
                <a:latin typeface="Times New Roman"/>
                <a:cs typeface="Times New Roman"/>
              </a:rPr>
              <a:t>fight. It happened thus: </a:t>
            </a:r>
            <a:r>
              <a:rPr dirty="0" sz="1450" spc="-5">
                <a:latin typeface="Times New Roman"/>
                <a:cs typeface="Times New Roman"/>
              </a:rPr>
              <a:t>he </a:t>
            </a:r>
            <a:r>
              <a:rPr dirty="0" sz="1450" spc="-10">
                <a:latin typeface="Times New Roman"/>
                <a:cs typeface="Times New Roman"/>
              </a:rPr>
              <a:t>was going his </a:t>
            </a:r>
            <a:r>
              <a:rPr dirty="0" sz="1450" spc="-5">
                <a:latin typeface="Times New Roman"/>
                <a:cs typeface="Times New Roman"/>
              </a:rPr>
              <a:t>rounds </a:t>
            </a:r>
            <a:r>
              <a:rPr dirty="0" sz="1450" spc="-10">
                <a:latin typeface="Times New Roman"/>
                <a:cs typeface="Times New Roman"/>
              </a:rPr>
              <a:t>through the cars with  some commodities for sale, and coming to </a:t>
            </a:r>
            <a:r>
              <a:rPr dirty="0" sz="1450" spc="-5">
                <a:latin typeface="Times New Roman"/>
                <a:cs typeface="Times New Roman"/>
              </a:rPr>
              <a:t>a </a:t>
            </a:r>
            <a:r>
              <a:rPr dirty="0" sz="1450" spc="-10">
                <a:latin typeface="Times New Roman"/>
                <a:cs typeface="Times New Roman"/>
              </a:rPr>
              <a:t>party who were at Seven-up </a:t>
            </a:r>
            <a:r>
              <a:rPr dirty="0" sz="1450" spc="-5">
                <a:latin typeface="Times New Roman"/>
                <a:cs typeface="Times New Roman"/>
              </a:rPr>
              <a:t>or  </a:t>
            </a:r>
            <a:r>
              <a:rPr dirty="0" sz="1450" spc="-10">
                <a:latin typeface="Times New Roman"/>
                <a:cs typeface="Times New Roman"/>
              </a:rPr>
              <a:t>Cascino(our two games), </a:t>
            </a:r>
            <a:r>
              <a:rPr dirty="0" sz="1450" spc="-5">
                <a:latin typeface="Times New Roman"/>
                <a:cs typeface="Times New Roman"/>
              </a:rPr>
              <a:t>upon a </a:t>
            </a:r>
            <a:r>
              <a:rPr dirty="0" sz="1450" spc="-10">
                <a:latin typeface="Times New Roman"/>
                <a:cs typeface="Times New Roman"/>
              </a:rPr>
              <a:t>bed-board, slung down </a:t>
            </a:r>
            <a:r>
              <a:rPr dirty="0" sz="1450" spc="-5">
                <a:latin typeface="Times New Roman"/>
                <a:cs typeface="Times New Roman"/>
              </a:rPr>
              <a:t>a </a:t>
            </a:r>
            <a:r>
              <a:rPr dirty="0" sz="1450" spc="-10">
                <a:latin typeface="Times New Roman"/>
                <a:cs typeface="Times New Roman"/>
              </a:rPr>
              <a:t>cigar-box in the  middle </a:t>
            </a:r>
            <a:r>
              <a:rPr dirty="0" sz="1450" spc="-5">
                <a:latin typeface="Times New Roman"/>
                <a:cs typeface="Times New Roman"/>
              </a:rPr>
              <a:t>of </a:t>
            </a:r>
            <a:r>
              <a:rPr dirty="0" sz="1450" spc="-10">
                <a:latin typeface="Times New Roman"/>
                <a:cs typeface="Times New Roman"/>
              </a:rPr>
              <a:t>the cards, knocking </a:t>
            </a:r>
            <a:r>
              <a:rPr dirty="0" sz="1450" spc="-5">
                <a:latin typeface="Times New Roman"/>
                <a:cs typeface="Times New Roman"/>
              </a:rPr>
              <a:t>one </a:t>
            </a:r>
            <a:r>
              <a:rPr dirty="0" sz="1450" spc="-25">
                <a:latin typeface="Times New Roman"/>
                <a:cs typeface="Times New Roman"/>
              </a:rPr>
              <a:t>man’s </a:t>
            </a:r>
            <a:r>
              <a:rPr dirty="0" sz="1450" spc="-10">
                <a:latin typeface="Times New Roman"/>
                <a:cs typeface="Times New Roman"/>
              </a:rPr>
              <a:t>hand to the </a:t>
            </a:r>
            <a:r>
              <a:rPr dirty="0" sz="1450" spc="-20">
                <a:latin typeface="Times New Roman"/>
                <a:cs typeface="Times New Roman"/>
              </a:rPr>
              <a:t>floor. </a:t>
            </a:r>
            <a:r>
              <a:rPr dirty="0" sz="1450" spc="-10">
                <a:latin typeface="Times New Roman"/>
                <a:cs typeface="Times New Roman"/>
              </a:rPr>
              <a:t>It was the last  </a:t>
            </a:r>
            <a:r>
              <a:rPr dirty="0" sz="1450" spc="-25">
                <a:latin typeface="Times New Roman"/>
                <a:cs typeface="Times New Roman"/>
              </a:rPr>
              <a:t>straw.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moment the whole party were </a:t>
            </a:r>
            <a:r>
              <a:rPr dirty="0" sz="1450" spc="-5">
                <a:latin typeface="Times New Roman"/>
                <a:cs typeface="Times New Roman"/>
              </a:rPr>
              <a:t>upon </a:t>
            </a:r>
            <a:r>
              <a:rPr dirty="0" sz="1450" spc="-10">
                <a:latin typeface="Times New Roman"/>
                <a:cs typeface="Times New Roman"/>
              </a:rPr>
              <a:t>their feet, the cigars were  upset, and </a:t>
            </a:r>
            <a:r>
              <a:rPr dirty="0" sz="1450" spc="-5">
                <a:latin typeface="Times New Roman"/>
                <a:cs typeface="Times New Roman"/>
              </a:rPr>
              <a:t>he </a:t>
            </a:r>
            <a:r>
              <a:rPr dirty="0" sz="1450" spc="-10">
                <a:latin typeface="Times New Roman"/>
                <a:cs typeface="Times New Roman"/>
              </a:rPr>
              <a:t>was ordered to “get </a:t>
            </a:r>
            <a:r>
              <a:rPr dirty="0" sz="1450" spc="-5">
                <a:latin typeface="Times New Roman"/>
                <a:cs typeface="Times New Roman"/>
              </a:rPr>
              <a:t>out of </a:t>
            </a:r>
            <a:r>
              <a:rPr dirty="0" sz="1450" spc="-10">
                <a:latin typeface="Times New Roman"/>
                <a:cs typeface="Times New Roman"/>
              </a:rPr>
              <a:t>that </a:t>
            </a:r>
            <a:r>
              <a:rPr dirty="0" sz="1450" spc="-20">
                <a:latin typeface="Times New Roman"/>
                <a:cs typeface="Times New Roman"/>
              </a:rPr>
              <a:t>directly, </a:t>
            </a:r>
            <a:r>
              <a:rPr dirty="0" sz="1450" spc="-5">
                <a:latin typeface="Times New Roman"/>
                <a:cs typeface="Times New Roman"/>
              </a:rPr>
              <a:t>or he </a:t>
            </a:r>
            <a:r>
              <a:rPr dirty="0" sz="1450" spc="-10">
                <a:latin typeface="Times New Roman"/>
                <a:cs typeface="Times New Roman"/>
              </a:rPr>
              <a:t>would get more  than </a:t>
            </a:r>
            <a:r>
              <a:rPr dirty="0" sz="1450" spc="-5">
                <a:latin typeface="Times New Roman"/>
                <a:cs typeface="Times New Roman"/>
              </a:rPr>
              <a:t>he </a:t>
            </a:r>
            <a:r>
              <a:rPr dirty="0" sz="1450" spc="-10">
                <a:latin typeface="Times New Roman"/>
                <a:cs typeface="Times New Roman"/>
              </a:rPr>
              <a:t>reckoned </a:t>
            </a:r>
            <a:r>
              <a:rPr dirty="0" sz="1450" spc="-25">
                <a:latin typeface="Times New Roman"/>
                <a:cs typeface="Times New Roman"/>
              </a:rPr>
              <a:t>for.” </a:t>
            </a:r>
            <a:r>
              <a:rPr dirty="0" sz="1450" spc="-10">
                <a:latin typeface="Times New Roman"/>
                <a:cs typeface="Times New Roman"/>
              </a:rPr>
              <a:t>The fellow grumbled and muttered, </a:t>
            </a:r>
            <a:r>
              <a:rPr dirty="0" sz="1450" spc="-5">
                <a:latin typeface="Times New Roman"/>
                <a:cs typeface="Times New Roman"/>
              </a:rPr>
              <a:t>but </a:t>
            </a:r>
            <a:r>
              <a:rPr dirty="0" sz="1450" spc="-10">
                <a:latin typeface="Times New Roman"/>
                <a:cs typeface="Times New Roman"/>
              </a:rPr>
              <a:t>ended </a:t>
            </a:r>
            <a:r>
              <a:rPr dirty="0" sz="1450" spc="-5">
                <a:latin typeface="Times New Roman"/>
                <a:cs typeface="Times New Roman"/>
              </a:rPr>
              <a:t>by  </a:t>
            </a:r>
            <a:r>
              <a:rPr dirty="0" sz="1450" spc="-10">
                <a:latin typeface="Times New Roman"/>
                <a:cs typeface="Times New Roman"/>
              </a:rPr>
              <a:t>making </a:t>
            </a:r>
            <a:r>
              <a:rPr dirty="0" sz="1450" spc="-15">
                <a:latin typeface="Times New Roman"/>
                <a:cs typeface="Times New Roman"/>
              </a:rPr>
              <a:t>off, </a:t>
            </a:r>
            <a:r>
              <a:rPr dirty="0" sz="1450" spc="-10">
                <a:latin typeface="Times New Roman"/>
                <a:cs typeface="Times New Roman"/>
              </a:rPr>
              <a:t>and was less openly insulting in the future. On the other hand, the  lad who rode with </a:t>
            </a:r>
            <a:r>
              <a:rPr dirty="0" sz="1450" spc="-5">
                <a:latin typeface="Times New Roman"/>
                <a:cs typeface="Times New Roman"/>
              </a:rPr>
              <a:t>us </a:t>
            </a:r>
            <a:r>
              <a:rPr dirty="0" sz="1450" spc="-10">
                <a:latin typeface="Times New Roman"/>
                <a:cs typeface="Times New Roman"/>
              </a:rPr>
              <a:t>in this capacity from Ogden to Sacramento made himself  the friend </a:t>
            </a:r>
            <a:r>
              <a:rPr dirty="0" sz="1450" spc="-5">
                <a:latin typeface="Times New Roman"/>
                <a:cs typeface="Times New Roman"/>
              </a:rPr>
              <a:t>of </a:t>
            </a:r>
            <a:r>
              <a:rPr dirty="0" sz="1450" spc="-10">
                <a:latin typeface="Times New Roman"/>
                <a:cs typeface="Times New Roman"/>
              </a:rPr>
              <a:t>all, and helped </a:t>
            </a:r>
            <a:r>
              <a:rPr dirty="0" sz="1450" spc="-5">
                <a:latin typeface="Times New Roman"/>
                <a:cs typeface="Times New Roman"/>
              </a:rPr>
              <a:t>us </a:t>
            </a:r>
            <a:r>
              <a:rPr dirty="0" sz="1450" spc="-10">
                <a:latin typeface="Times New Roman"/>
                <a:cs typeface="Times New Roman"/>
              </a:rPr>
              <a:t>with information, attention, assistance, and </a:t>
            </a:r>
            <a:r>
              <a:rPr dirty="0" sz="1450" spc="-5">
                <a:latin typeface="Times New Roman"/>
                <a:cs typeface="Times New Roman"/>
              </a:rPr>
              <a:t>a  </a:t>
            </a:r>
            <a:r>
              <a:rPr dirty="0" sz="1450" spc="-10">
                <a:latin typeface="Times New Roman"/>
                <a:cs typeface="Times New Roman"/>
              </a:rPr>
              <a:t>kind countenance. He told </a:t>
            </a:r>
            <a:r>
              <a:rPr dirty="0" sz="1450" spc="-5">
                <a:latin typeface="Times New Roman"/>
                <a:cs typeface="Times New Roman"/>
              </a:rPr>
              <a:t>us </a:t>
            </a:r>
            <a:r>
              <a:rPr dirty="0" sz="1450" spc="-10">
                <a:latin typeface="Times New Roman"/>
                <a:cs typeface="Times New Roman"/>
              </a:rPr>
              <a:t>where and when we should have </a:t>
            </a:r>
            <a:r>
              <a:rPr dirty="0" sz="1450" spc="-5">
                <a:latin typeface="Times New Roman"/>
                <a:cs typeface="Times New Roman"/>
              </a:rPr>
              <a:t>our </a:t>
            </a:r>
            <a:r>
              <a:rPr dirty="0" sz="1450" spc="-10">
                <a:latin typeface="Times New Roman"/>
                <a:cs typeface="Times New Roman"/>
              </a:rPr>
              <a:t>meals, and  how long the train would stop; kept seats at table for those who were delayed,  and watched that we should neither </a:t>
            </a:r>
            <a:r>
              <a:rPr dirty="0" sz="1450" spc="-5">
                <a:latin typeface="Times New Roman"/>
                <a:cs typeface="Times New Roman"/>
              </a:rPr>
              <a:t>be </a:t>
            </a:r>
            <a:r>
              <a:rPr dirty="0" sz="1450" spc="-10">
                <a:latin typeface="Times New Roman"/>
                <a:cs typeface="Times New Roman"/>
              </a:rPr>
              <a:t>left behind </a:t>
            </a:r>
            <a:r>
              <a:rPr dirty="0" sz="1450" spc="-5">
                <a:latin typeface="Times New Roman"/>
                <a:cs typeface="Times New Roman"/>
              </a:rPr>
              <a:t>nor </a:t>
            </a:r>
            <a:r>
              <a:rPr dirty="0" sz="1450" spc="-10">
                <a:latin typeface="Times New Roman"/>
                <a:cs typeface="Times New Roman"/>
              </a:rPr>
              <a:t>yet unnecessarily  hurried. </a:t>
            </a:r>
            <a:r>
              <a:rPr dirty="0" sz="1450" spc="-45">
                <a:latin typeface="Times New Roman"/>
                <a:cs typeface="Times New Roman"/>
              </a:rPr>
              <a:t>You, </a:t>
            </a:r>
            <a:r>
              <a:rPr dirty="0" sz="1450" spc="-10">
                <a:latin typeface="Times New Roman"/>
                <a:cs typeface="Times New Roman"/>
              </a:rPr>
              <a:t>who live at home at ease, can hardly realise the greatness </a:t>
            </a:r>
            <a:r>
              <a:rPr dirty="0" sz="1450" spc="-5">
                <a:latin typeface="Times New Roman"/>
                <a:cs typeface="Times New Roman"/>
              </a:rPr>
              <a:t>of </a:t>
            </a:r>
            <a:r>
              <a:rPr dirty="0" sz="1450" spc="-10">
                <a:latin typeface="Times New Roman"/>
                <a:cs typeface="Times New Roman"/>
              </a:rPr>
              <a:t>this  service, even had it stood alone. When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that lad coming and </a:t>
            </a:r>
            <a:r>
              <a:rPr dirty="0" sz="1450" spc="-5">
                <a:latin typeface="Times New Roman"/>
                <a:cs typeface="Times New Roman"/>
              </a:rPr>
              <a:t>going,  </a:t>
            </a:r>
            <a:r>
              <a:rPr dirty="0" sz="1450" spc="-10">
                <a:latin typeface="Times New Roman"/>
                <a:cs typeface="Times New Roman"/>
              </a:rPr>
              <a:t>train after train, with his bright face and civil words, </a:t>
            </a:r>
            <a:r>
              <a:rPr dirty="0" sz="1450" spc="-5">
                <a:latin typeface="Times New Roman"/>
                <a:cs typeface="Times New Roman"/>
              </a:rPr>
              <a:t>I </a:t>
            </a:r>
            <a:r>
              <a:rPr dirty="0" sz="1450" spc="-10">
                <a:latin typeface="Times New Roman"/>
                <a:cs typeface="Times New Roman"/>
              </a:rPr>
              <a:t>see how easily </a:t>
            </a:r>
            <a:r>
              <a:rPr dirty="0" sz="1450" spc="-5">
                <a:latin typeface="Times New Roman"/>
                <a:cs typeface="Times New Roman"/>
              </a:rPr>
              <a:t>a good  </a:t>
            </a:r>
            <a:r>
              <a:rPr dirty="0" sz="1450" spc="-10">
                <a:latin typeface="Times New Roman"/>
                <a:cs typeface="Times New Roman"/>
              </a:rPr>
              <a:t>man may become the benefactor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kind. </a:t>
            </a:r>
            <a:r>
              <a:rPr dirty="0" sz="1450" spc="-10">
                <a:latin typeface="Times New Roman"/>
                <a:cs typeface="Times New Roman"/>
              </a:rPr>
              <a:t>Perhaps </a:t>
            </a:r>
            <a:r>
              <a:rPr dirty="0" sz="1450" spc="-5">
                <a:latin typeface="Times New Roman"/>
                <a:cs typeface="Times New Roman"/>
              </a:rPr>
              <a:t>he </a:t>
            </a:r>
            <a:r>
              <a:rPr dirty="0" sz="1450" spc="-10">
                <a:latin typeface="Times New Roman"/>
                <a:cs typeface="Times New Roman"/>
              </a:rPr>
              <a:t>is discontented with  himself, perhaps troubled with ambitions; </a:t>
            </a:r>
            <a:r>
              <a:rPr dirty="0" sz="1450" spc="-30">
                <a:latin typeface="Times New Roman"/>
                <a:cs typeface="Times New Roman"/>
              </a:rPr>
              <a:t>why, </a:t>
            </a:r>
            <a:r>
              <a:rPr dirty="0" sz="1450" spc="-10">
                <a:latin typeface="Times New Roman"/>
                <a:cs typeface="Times New Roman"/>
              </a:rPr>
              <a:t>if </a:t>
            </a:r>
            <a:r>
              <a:rPr dirty="0" sz="1450" spc="-5">
                <a:latin typeface="Times New Roman"/>
                <a:cs typeface="Times New Roman"/>
              </a:rPr>
              <a:t>he but </a:t>
            </a:r>
            <a:r>
              <a:rPr dirty="0" sz="1450" spc="-10">
                <a:latin typeface="Times New Roman"/>
                <a:cs typeface="Times New Roman"/>
              </a:rPr>
              <a:t>knew it,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hero  </a:t>
            </a:r>
            <a:r>
              <a:rPr dirty="0" sz="1450" spc="-5">
                <a:latin typeface="Times New Roman"/>
                <a:cs typeface="Times New Roman"/>
              </a:rPr>
              <a:t>of </a:t>
            </a:r>
            <a:r>
              <a:rPr dirty="0" sz="1450" spc="-10">
                <a:latin typeface="Times New Roman"/>
                <a:cs typeface="Times New Roman"/>
              </a:rPr>
              <a:t>the old Greek stamp; and while </a:t>
            </a:r>
            <a:r>
              <a:rPr dirty="0" sz="1450" spc="-5">
                <a:latin typeface="Times New Roman"/>
                <a:cs typeface="Times New Roman"/>
              </a:rPr>
              <a:t>he </a:t>
            </a:r>
            <a:r>
              <a:rPr dirty="0" sz="1450" spc="-10">
                <a:latin typeface="Times New Roman"/>
                <a:cs typeface="Times New Roman"/>
              </a:rPr>
              <a:t>thinks </a:t>
            </a:r>
            <a:r>
              <a:rPr dirty="0" sz="1450" spc="-5">
                <a:latin typeface="Times New Roman"/>
                <a:cs typeface="Times New Roman"/>
              </a:rPr>
              <a:t>he </a:t>
            </a:r>
            <a:r>
              <a:rPr dirty="0" sz="1450" spc="-10">
                <a:latin typeface="Times New Roman"/>
                <a:cs typeface="Times New Roman"/>
              </a:rPr>
              <a:t>is only earning </a:t>
            </a:r>
            <a:r>
              <a:rPr dirty="0" sz="1450" spc="-5">
                <a:latin typeface="Times New Roman"/>
                <a:cs typeface="Times New Roman"/>
              </a:rPr>
              <a:t>a </a:t>
            </a:r>
            <a:r>
              <a:rPr dirty="0" sz="1450" spc="-10">
                <a:latin typeface="Times New Roman"/>
                <a:cs typeface="Times New Roman"/>
              </a:rPr>
              <a:t>profit </a:t>
            </a:r>
            <a:r>
              <a:rPr dirty="0" sz="1450" spc="-5">
                <a:latin typeface="Times New Roman"/>
                <a:cs typeface="Times New Roman"/>
              </a:rPr>
              <a:t>of a</a:t>
            </a:r>
            <a:r>
              <a:rPr dirty="0" sz="1450" spc="135">
                <a:latin typeface="Times New Roman"/>
                <a:cs typeface="Times New Roman"/>
              </a:rPr>
              <a:t> </a:t>
            </a:r>
            <a:r>
              <a:rPr dirty="0" sz="1450" spc="-10">
                <a:latin typeface="Times New Roman"/>
                <a:cs typeface="Times New Roman"/>
              </a:rPr>
              <a:t>few</a:t>
            </a:r>
            <a:endParaRPr sz="14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cents, and that perhaps exorbitant, </a:t>
            </a:r>
            <a:r>
              <a:rPr dirty="0" sz="1450" spc="-5">
                <a:latin typeface="Times New Roman"/>
                <a:cs typeface="Times New Roman"/>
              </a:rPr>
              <a:t>he </a:t>
            </a:r>
            <a:r>
              <a:rPr dirty="0" sz="1450" spc="-10">
                <a:latin typeface="Times New Roman"/>
                <a:cs typeface="Times New Roman"/>
              </a:rPr>
              <a:t>is doing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work, and bettering the  world.</a:t>
            </a:r>
            <a:endParaRPr sz="1450">
              <a:latin typeface="Times New Roman"/>
              <a:cs typeface="Times New Roman"/>
            </a:endParaRPr>
          </a:p>
          <a:p>
            <a:pPr algn="just" marL="12700" marR="5080">
              <a:lnSpc>
                <a:spcPts val="1730"/>
              </a:lnSpc>
              <a:spcBef>
                <a:spcPts val="575"/>
              </a:spcBef>
            </a:pPr>
            <a:r>
              <a:rPr dirty="0" sz="1450" spc="-5">
                <a:latin typeface="Times New Roman"/>
                <a:cs typeface="Times New Roman"/>
              </a:rPr>
              <a:t>I </a:t>
            </a:r>
            <a:r>
              <a:rPr dirty="0" sz="1450" spc="-10">
                <a:latin typeface="Times New Roman"/>
                <a:cs typeface="Times New Roman"/>
              </a:rPr>
              <a:t>must tell here an experience </a:t>
            </a:r>
            <a:r>
              <a:rPr dirty="0" sz="1450" spc="-5">
                <a:latin typeface="Times New Roman"/>
                <a:cs typeface="Times New Roman"/>
              </a:rPr>
              <a:t>of </a:t>
            </a:r>
            <a:r>
              <a:rPr dirty="0" sz="1450" spc="-10">
                <a:latin typeface="Times New Roman"/>
                <a:cs typeface="Times New Roman"/>
              </a:rPr>
              <a:t>mine with another </a:t>
            </a:r>
            <a:r>
              <a:rPr dirty="0" sz="1450" spc="-20">
                <a:latin typeface="Times New Roman"/>
                <a:cs typeface="Times New Roman"/>
              </a:rPr>
              <a:t>newsboy. </a:t>
            </a:r>
            <a:r>
              <a:rPr dirty="0" sz="1450" spc="-5">
                <a:latin typeface="Times New Roman"/>
                <a:cs typeface="Times New Roman"/>
              </a:rPr>
              <a:t>I </a:t>
            </a:r>
            <a:r>
              <a:rPr dirty="0" sz="1450" spc="-10">
                <a:latin typeface="Times New Roman"/>
                <a:cs typeface="Times New Roman"/>
              </a:rPr>
              <a:t>tell it because it  gives so </a:t>
            </a:r>
            <a:r>
              <a:rPr dirty="0" sz="1450" spc="-5">
                <a:latin typeface="Times New Roman"/>
                <a:cs typeface="Times New Roman"/>
              </a:rPr>
              <a:t>good </a:t>
            </a:r>
            <a:r>
              <a:rPr dirty="0" sz="1450" spc="-10">
                <a:latin typeface="Times New Roman"/>
                <a:cs typeface="Times New Roman"/>
              </a:rPr>
              <a:t>an example </a:t>
            </a:r>
            <a:r>
              <a:rPr dirty="0" sz="1450" spc="-5">
                <a:latin typeface="Times New Roman"/>
                <a:cs typeface="Times New Roman"/>
              </a:rPr>
              <a:t>of </a:t>
            </a:r>
            <a:r>
              <a:rPr dirty="0" sz="1450" spc="-10">
                <a:latin typeface="Times New Roman"/>
                <a:cs typeface="Times New Roman"/>
              </a:rPr>
              <a:t>that uncivil kindness </a:t>
            </a:r>
            <a:r>
              <a:rPr dirty="0" sz="1450" spc="-5">
                <a:latin typeface="Times New Roman"/>
                <a:cs typeface="Times New Roman"/>
              </a:rPr>
              <a:t>of </a:t>
            </a:r>
            <a:r>
              <a:rPr dirty="0" sz="1450" spc="-10">
                <a:latin typeface="Times New Roman"/>
                <a:cs typeface="Times New Roman"/>
              </a:rPr>
              <a:t>the American, which is  perhaps their most bewildering character to </a:t>
            </a:r>
            <a:r>
              <a:rPr dirty="0" sz="1450" spc="-5">
                <a:latin typeface="Times New Roman"/>
                <a:cs typeface="Times New Roman"/>
              </a:rPr>
              <a:t>one </a:t>
            </a:r>
            <a:r>
              <a:rPr dirty="0" sz="1450" spc="-10">
                <a:latin typeface="Times New Roman"/>
                <a:cs typeface="Times New Roman"/>
              </a:rPr>
              <a:t>newly landed. It was  immediately after </a:t>
            </a:r>
            <a:r>
              <a:rPr dirty="0" sz="1450" spc="-5">
                <a:latin typeface="Times New Roman"/>
                <a:cs typeface="Times New Roman"/>
              </a:rPr>
              <a:t>I </a:t>
            </a:r>
            <a:r>
              <a:rPr dirty="0" sz="1450" spc="-10">
                <a:latin typeface="Times New Roman"/>
                <a:cs typeface="Times New Roman"/>
              </a:rPr>
              <a:t>had left the emigrant train; and </a:t>
            </a:r>
            <a:r>
              <a:rPr dirty="0" sz="1450" spc="-5">
                <a:latin typeface="Times New Roman"/>
                <a:cs typeface="Times New Roman"/>
              </a:rPr>
              <a:t>I </a:t>
            </a:r>
            <a:r>
              <a:rPr dirty="0" sz="1450" spc="-10">
                <a:latin typeface="Times New Roman"/>
                <a:cs typeface="Times New Roman"/>
              </a:rPr>
              <a:t>am told </a:t>
            </a:r>
            <a:r>
              <a:rPr dirty="0" sz="1450" spc="-5">
                <a:latin typeface="Times New Roman"/>
                <a:cs typeface="Times New Roman"/>
              </a:rPr>
              <a:t>I </a:t>
            </a:r>
            <a:r>
              <a:rPr dirty="0" sz="1450" spc="-10">
                <a:latin typeface="Times New Roman"/>
                <a:cs typeface="Times New Roman"/>
              </a:rPr>
              <a:t>looked like </a:t>
            </a:r>
            <a:r>
              <a:rPr dirty="0" sz="1450" spc="-5">
                <a:latin typeface="Times New Roman"/>
                <a:cs typeface="Times New Roman"/>
              </a:rPr>
              <a:t>a  </a:t>
            </a:r>
            <a:r>
              <a:rPr dirty="0" sz="1450" spc="-10">
                <a:latin typeface="Times New Roman"/>
                <a:cs typeface="Times New Roman"/>
              </a:rPr>
              <a:t>man at </a:t>
            </a:r>
            <a:r>
              <a:rPr dirty="0" sz="1450" spc="-20">
                <a:latin typeface="Times New Roman"/>
                <a:cs typeface="Times New Roman"/>
              </a:rPr>
              <a:t>death’s door, </a:t>
            </a:r>
            <a:r>
              <a:rPr dirty="0" sz="1450" spc="-10">
                <a:latin typeface="Times New Roman"/>
                <a:cs typeface="Times New Roman"/>
              </a:rPr>
              <a:t>so much had this long journey shaken me. </a:t>
            </a:r>
            <a:r>
              <a:rPr dirty="0" sz="1450" spc="-5">
                <a:latin typeface="Times New Roman"/>
                <a:cs typeface="Times New Roman"/>
              </a:rPr>
              <a:t>I </a:t>
            </a:r>
            <a:r>
              <a:rPr dirty="0" sz="1450" spc="-10">
                <a:latin typeface="Times New Roman"/>
                <a:cs typeface="Times New Roman"/>
              </a:rPr>
              <a:t>sat at the end  </a:t>
            </a:r>
            <a:r>
              <a:rPr dirty="0" sz="1450" spc="-5">
                <a:latin typeface="Times New Roman"/>
                <a:cs typeface="Times New Roman"/>
              </a:rPr>
              <a:t>of a </a:t>
            </a:r>
            <a:r>
              <a:rPr dirty="0" sz="1450" spc="-25">
                <a:latin typeface="Times New Roman"/>
                <a:cs typeface="Times New Roman"/>
              </a:rPr>
              <a:t>car, </a:t>
            </a:r>
            <a:r>
              <a:rPr dirty="0" sz="1450" spc="-10">
                <a:latin typeface="Times New Roman"/>
                <a:cs typeface="Times New Roman"/>
              </a:rPr>
              <a:t>and the catch being broken, and myself feverish and sick, </a:t>
            </a:r>
            <a:r>
              <a:rPr dirty="0" sz="1450" spc="-5">
                <a:latin typeface="Times New Roman"/>
                <a:cs typeface="Times New Roman"/>
              </a:rPr>
              <a:t>I </a:t>
            </a:r>
            <a:r>
              <a:rPr dirty="0" sz="1450" spc="-10">
                <a:latin typeface="Times New Roman"/>
                <a:cs typeface="Times New Roman"/>
              </a:rPr>
              <a:t>had to  hold the </a:t>
            </a:r>
            <a:r>
              <a:rPr dirty="0" sz="1450" spc="-5">
                <a:latin typeface="Times New Roman"/>
                <a:cs typeface="Times New Roman"/>
              </a:rPr>
              <a:t>door </a:t>
            </a:r>
            <a:r>
              <a:rPr dirty="0" sz="1450" spc="-10">
                <a:latin typeface="Times New Roman"/>
                <a:cs typeface="Times New Roman"/>
              </a:rPr>
              <a:t>open with my </a:t>
            </a:r>
            <a:r>
              <a:rPr dirty="0" sz="1450" spc="-5">
                <a:latin typeface="Times New Roman"/>
                <a:cs typeface="Times New Roman"/>
              </a:rPr>
              <a:t>foot </a:t>
            </a:r>
            <a:r>
              <a:rPr dirty="0" sz="1450" spc="-10">
                <a:latin typeface="Times New Roman"/>
                <a:cs typeface="Times New Roman"/>
              </a:rPr>
              <a:t>for the sake </a:t>
            </a:r>
            <a:r>
              <a:rPr dirty="0" sz="1450" spc="-5">
                <a:latin typeface="Times New Roman"/>
                <a:cs typeface="Times New Roman"/>
              </a:rPr>
              <a:t>of </a:t>
            </a:r>
            <a:r>
              <a:rPr dirty="0" sz="1450" spc="-30">
                <a:latin typeface="Times New Roman"/>
                <a:cs typeface="Times New Roman"/>
              </a:rPr>
              <a:t>air. </a:t>
            </a:r>
            <a:r>
              <a:rPr dirty="0" sz="1450" spc="-10">
                <a:latin typeface="Times New Roman"/>
                <a:cs typeface="Times New Roman"/>
              </a:rPr>
              <a:t>In this attitude my leg  debarred the newsboy from his </a:t>
            </a:r>
            <a:r>
              <a:rPr dirty="0" sz="1450" spc="-5">
                <a:latin typeface="Times New Roman"/>
                <a:cs typeface="Times New Roman"/>
              </a:rPr>
              <a:t>box of </a:t>
            </a:r>
            <a:r>
              <a:rPr dirty="0" sz="1450" spc="-10">
                <a:latin typeface="Times New Roman"/>
                <a:cs typeface="Times New Roman"/>
              </a:rPr>
              <a:t>merchandise. </a:t>
            </a:r>
            <a:r>
              <a:rPr dirty="0" sz="1450" spc="-5">
                <a:latin typeface="Times New Roman"/>
                <a:cs typeface="Times New Roman"/>
              </a:rPr>
              <a:t>I </a:t>
            </a:r>
            <a:r>
              <a:rPr dirty="0" sz="1450" spc="-10">
                <a:latin typeface="Times New Roman"/>
                <a:cs typeface="Times New Roman"/>
              </a:rPr>
              <a:t>made haste to let him  pass when </a:t>
            </a:r>
            <a:r>
              <a:rPr dirty="0" sz="1450" spc="-5">
                <a:latin typeface="Times New Roman"/>
                <a:cs typeface="Times New Roman"/>
              </a:rPr>
              <a:t>I </a:t>
            </a:r>
            <a:r>
              <a:rPr dirty="0" sz="1450" spc="-10">
                <a:latin typeface="Times New Roman"/>
                <a:cs typeface="Times New Roman"/>
              </a:rPr>
              <a:t>observed that </a:t>
            </a:r>
            <a:r>
              <a:rPr dirty="0" sz="1450" spc="-5">
                <a:latin typeface="Times New Roman"/>
                <a:cs typeface="Times New Roman"/>
              </a:rPr>
              <a:t>he </a:t>
            </a:r>
            <a:r>
              <a:rPr dirty="0" sz="1450" spc="-10">
                <a:latin typeface="Times New Roman"/>
                <a:cs typeface="Times New Roman"/>
              </a:rPr>
              <a:t>was coming; </a:t>
            </a:r>
            <a:r>
              <a:rPr dirty="0" sz="1450" spc="-5">
                <a:latin typeface="Times New Roman"/>
                <a:cs typeface="Times New Roman"/>
              </a:rPr>
              <a:t>but I </a:t>
            </a:r>
            <a:r>
              <a:rPr dirty="0" sz="1450" spc="-10">
                <a:latin typeface="Times New Roman"/>
                <a:cs typeface="Times New Roman"/>
              </a:rPr>
              <a:t>was busy with </a:t>
            </a:r>
            <a:r>
              <a:rPr dirty="0" sz="1450" spc="-5">
                <a:latin typeface="Times New Roman"/>
                <a:cs typeface="Times New Roman"/>
              </a:rPr>
              <a:t>a book, </a:t>
            </a:r>
            <a:r>
              <a:rPr dirty="0" sz="1450" spc="-10">
                <a:latin typeface="Times New Roman"/>
                <a:cs typeface="Times New Roman"/>
              </a:rPr>
              <a:t>and so  once </a:t>
            </a:r>
            <a:r>
              <a:rPr dirty="0" sz="1450" spc="-5">
                <a:latin typeface="Times New Roman"/>
                <a:cs typeface="Times New Roman"/>
              </a:rPr>
              <a:t>or </a:t>
            </a:r>
            <a:r>
              <a:rPr dirty="0" sz="1450" spc="-10">
                <a:latin typeface="Times New Roman"/>
                <a:cs typeface="Times New Roman"/>
              </a:rPr>
              <a:t>twice </a:t>
            </a:r>
            <a:r>
              <a:rPr dirty="0" sz="1450" spc="-5">
                <a:latin typeface="Times New Roman"/>
                <a:cs typeface="Times New Roman"/>
              </a:rPr>
              <a:t>he </a:t>
            </a:r>
            <a:r>
              <a:rPr dirty="0" sz="1450" spc="-10">
                <a:latin typeface="Times New Roman"/>
                <a:cs typeface="Times New Roman"/>
              </a:rPr>
              <a:t>came </a:t>
            </a:r>
            <a:r>
              <a:rPr dirty="0" sz="1450" spc="-5">
                <a:latin typeface="Times New Roman"/>
                <a:cs typeface="Times New Roman"/>
              </a:rPr>
              <a:t>upon </a:t>
            </a:r>
            <a:r>
              <a:rPr dirty="0" sz="1450" spc="-10">
                <a:latin typeface="Times New Roman"/>
                <a:cs typeface="Times New Roman"/>
              </a:rPr>
              <a:t>me unawares. On these occasions </a:t>
            </a:r>
            <a:r>
              <a:rPr dirty="0" sz="1450" spc="-5">
                <a:latin typeface="Times New Roman"/>
                <a:cs typeface="Times New Roman"/>
              </a:rPr>
              <a:t>he </a:t>
            </a:r>
            <a:r>
              <a:rPr dirty="0" sz="1450" spc="-10">
                <a:latin typeface="Times New Roman"/>
                <a:cs typeface="Times New Roman"/>
              </a:rPr>
              <a:t>most rudely  struck my </a:t>
            </a:r>
            <a:r>
              <a:rPr dirty="0" sz="1450" spc="-5">
                <a:latin typeface="Times New Roman"/>
                <a:cs typeface="Times New Roman"/>
              </a:rPr>
              <a:t>foot </a:t>
            </a:r>
            <a:r>
              <a:rPr dirty="0" sz="1450" spc="-10">
                <a:latin typeface="Times New Roman"/>
                <a:cs typeface="Times New Roman"/>
              </a:rPr>
              <a:t>aside; and though </a:t>
            </a:r>
            <a:r>
              <a:rPr dirty="0" sz="1450" spc="-5">
                <a:latin typeface="Times New Roman"/>
                <a:cs typeface="Times New Roman"/>
              </a:rPr>
              <a:t>I </a:t>
            </a:r>
            <a:r>
              <a:rPr dirty="0" sz="1450" spc="-10">
                <a:latin typeface="Times New Roman"/>
                <a:cs typeface="Times New Roman"/>
              </a:rPr>
              <a:t>myself apologised, as if to show him the  </a:t>
            </a:r>
            <a:r>
              <a:rPr dirty="0" sz="1450" spc="-35">
                <a:latin typeface="Times New Roman"/>
                <a:cs typeface="Times New Roman"/>
              </a:rPr>
              <a:t>way, </a:t>
            </a:r>
            <a:r>
              <a:rPr dirty="0" sz="1450" spc="-5">
                <a:latin typeface="Times New Roman"/>
                <a:cs typeface="Times New Roman"/>
              </a:rPr>
              <a:t>he </a:t>
            </a:r>
            <a:r>
              <a:rPr dirty="0" sz="1450" spc="-10">
                <a:latin typeface="Times New Roman"/>
                <a:cs typeface="Times New Roman"/>
              </a:rPr>
              <a:t>answered me never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I </a:t>
            </a:r>
            <a:r>
              <a:rPr dirty="0" sz="1450" spc="-10">
                <a:latin typeface="Times New Roman"/>
                <a:cs typeface="Times New Roman"/>
              </a:rPr>
              <a:t>chafed </a:t>
            </a:r>
            <a:r>
              <a:rPr dirty="0" sz="1450" spc="-20">
                <a:latin typeface="Times New Roman"/>
                <a:cs typeface="Times New Roman"/>
              </a:rPr>
              <a:t>furiously,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fear the next time  it would have come to words. But suddenly </a:t>
            </a: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a </a:t>
            </a:r>
            <a:r>
              <a:rPr dirty="0" sz="1450" spc="-10">
                <a:latin typeface="Times New Roman"/>
                <a:cs typeface="Times New Roman"/>
              </a:rPr>
              <a:t>touch </a:t>
            </a:r>
            <a:r>
              <a:rPr dirty="0" sz="1450" spc="-5">
                <a:latin typeface="Times New Roman"/>
                <a:cs typeface="Times New Roman"/>
              </a:rPr>
              <a:t>upon </a:t>
            </a:r>
            <a:r>
              <a:rPr dirty="0" sz="1450" spc="-10">
                <a:latin typeface="Times New Roman"/>
                <a:cs typeface="Times New Roman"/>
              </a:rPr>
              <a:t>my </a:t>
            </a:r>
            <a:r>
              <a:rPr dirty="0" sz="1450" spc="-15">
                <a:latin typeface="Times New Roman"/>
                <a:cs typeface="Times New Roman"/>
              </a:rPr>
              <a:t>shoulder,  </a:t>
            </a:r>
            <a:r>
              <a:rPr dirty="0" sz="1450" spc="-10">
                <a:latin typeface="Times New Roman"/>
                <a:cs typeface="Times New Roman"/>
              </a:rPr>
              <a:t>and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juicy pear was </a:t>
            </a:r>
            <a:r>
              <a:rPr dirty="0" sz="1450" spc="-5">
                <a:latin typeface="Times New Roman"/>
                <a:cs typeface="Times New Roman"/>
              </a:rPr>
              <a:t>put </a:t>
            </a:r>
            <a:r>
              <a:rPr dirty="0" sz="1450" spc="-10">
                <a:latin typeface="Times New Roman"/>
                <a:cs typeface="Times New Roman"/>
              </a:rPr>
              <a:t>into my hand. It was the </a:t>
            </a:r>
            <a:r>
              <a:rPr dirty="0" sz="1450" spc="-20">
                <a:latin typeface="Times New Roman"/>
                <a:cs typeface="Times New Roman"/>
              </a:rPr>
              <a:t>newsboy, </a:t>
            </a:r>
            <a:r>
              <a:rPr dirty="0" sz="1450" spc="-10">
                <a:latin typeface="Times New Roman"/>
                <a:cs typeface="Times New Roman"/>
              </a:rPr>
              <a:t>who had  observed that </a:t>
            </a:r>
            <a:r>
              <a:rPr dirty="0" sz="1450" spc="-5">
                <a:latin typeface="Times New Roman"/>
                <a:cs typeface="Times New Roman"/>
              </a:rPr>
              <a:t>I </a:t>
            </a:r>
            <a:r>
              <a:rPr dirty="0" sz="1450" spc="-10">
                <a:latin typeface="Times New Roman"/>
                <a:cs typeface="Times New Roman"/>
              </a:rPr>
              <a:t>was looking ill, and so made me this present </a:t>
            </a:r>
            <a:r>
              <a:rPr dirty="0" sz="1450" spc="-5">
                <a:latin typeface="Times New Roman"/>
                <a:cs typeface="Times New Roman"/>
              </a:rPr>
              <a:t>out of a </a:t>
            </a:r>
            <a:r>
              <a:rPr dirty="0" sz="1450" spc="-10">
                <a:latin typeface="Times New Roman"/>
                <a:cs typeface="Times New Roman"/>
              </a:rPr>
              <a:t>tender  heart. For the rest </a:t>
            </a:r>
            <a:r>
              <a:rPr dirty="0" sz="1450" spc="-5">
                <a:latin typeface="Times New Roman"/>
                <a:cs typeface="Times New Roman"/>
              </a:rPr>
              <a:t>of </a:t>
            </a:r>
            <a:r>
              <a:rPr dirty="0" sz="1450" spc="-10">
                <a:latin typeface="Times New Roman"/>
                <a:cs typeface="Times New Roman"/>
              </a:rPr>
              <a:t>the journey </a:t>
            </a:r>
            <a:r>
              <a:rPr dirty="0" sz="1450" spc="-5">
                <a:latin typeface="Times New Roman"/>
                <a:cs typeface="Times New Roman"/>
              </a:rPr>
              <a:t>I </a:t>
            </a:r>
            <a:r>
              <a:rPr dirty="0" sz="1450" spc="-10">
                <a:latin typeface="Times New Roman"/>
                <a:cs typeface="Times New Roman"/>
              </a:rPr>
              <a:t>was petted like </a:t>
            </a:r>
            <a:r>
              <a:rPr dirty="0" sz="1450" spc="-5">
                <a:latin typeface="Times New Roman"/>
                <a:cs typeface="Times New Roman"/>
              </a:rPr>
              <a:t>a </a:t>
            </a:r>
            <a:r>
              <a:rPr dirty="0" sz="1450" spc="-10">
                <a:latin typeface="Times New Roman"/>
                <a:cs typeface="Times New Roman"/>
              </a:rPr>
              <a:t>sick child; </a:t>
            </a:r>
            <a:r>
              <a:rPr dirty="0" sz="1450" spc="-5">
                <a:latin typeface="Times New Roman"/>
                <a:cs typeface="Times New Roman"/>
              </a:rPr>
              <a:t>he </a:t>
            </a:r>
            <a:r>
              <a:rPr dirty="0" sz="1450" spc="-10">
                <a:latin typeface="Times New Roman"/>
                <a:cs typeface="Times New Roman"/>
              </a:rPr>
              <a:t>lent me  newspapers, thus depriving himself </a:t>
            </a:r>
            <a:r>
              <a:rPr dirty="0" sz="1450" spc="-5">
                <a:latin typeface="Times New Roman"/>
                <a:cs typeface="Times New Roman"/>
              </a:rPr>
              <a:t>of </a:t>
            </a:r>
            <a:r>
              <a:rPr dirty="0" sz="1450" spc="-10">
                <a:latin typeface="Times New Roman"/>
                <a:cs typeface="Times New Roman"/>
              </a:rPr>
              <a:t>his legitimate profit </a:t>
            </a:r>
            <a:r>
              <a:rPr dirty="0" sz="1450" spc="-5">
                <a:latin typeface="Times New Roman"/>
                <a:cs typeface="Times New Roman"/>
              </a:rPr>
              <a:t>on </a:t>
            </a:r>
            <a:r>
              <a:rPr dirty="0" sz="1450" spc="-10">
                <a:latin typeface="Times New Roman"/>
                <a:cs typeface="Times New Roman"/>
              </a:rPr>
              <a:t>their sale, and  came repeatedly to sit </a:t>
            </a:r>
            <a:r>
              <a:rPr dirty="0" sz="1450" spc="-5">
                <a:latin typeface="Times New Roman"/>
                <a:cs typeface="Times New Roman"/>
              </a:rPr>
              <a:t>by </a:t>
            </a:r>
            <a:r>
              <a:rPr dirty="0" sz="1450" spc="-10">
                <a:latin typeface="Times New Roman"/>
                <a:cs typeface="Times New Roman"/>
              </a:rPr>
              <a:t>me and cheer me</a:t>
            </a:r>
            <a:r>
              <a:rPr dirty="0" sz="1450" spc="25">
                <a:latin typeface="Times New Roman"/>
                <a:cs typeface="Times New Roman"/>
              </a:rPr>
              <a:t> </a:t>
            </a:r>
            <a:r>
              <a:rPr dirty="0" sz="1450" spc="-5">
                <a:latin typeface="Times New Roman"/>
                <a:cs typeface="Times New Roman"/>
              </a:rPr>
              <a:t>up.</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25"/>
              </a:spcBef>
            </a:pPr>
            <a:endParaRPr sz="1800">
              <a:latin typeface="Times New Roman"/>
              <a:cs typeface="Times New Roman"/>
            </a:endParaRPr>
          </a:p>
          <a:p>
            <a:pPr algn="ctr">
              <a:lnSpc>
                <a:spcPct val="100000"/>
              </a:lnSpc>
            </a:pPr>
            <a:r>
              <a:rPr dirty="0" sz="1450" spc="-10" b="1">
                <a:latin typeface="Times New Roman"/>
                <a:cs typeface="Times New Roman"/>
              </a:rPr>
              <a:t>THE PLAINS OF</a:t>
            </a:r>
            <a:r>
              <a:rPr dirty="0" sz="1450" spc="-55" b="1">
                <a:latin typeface="Times New Roman"/>
                <a:cs typeface="Times New Roman"/>
              </a:rPr>
              <a:t> </a:t>
            </a:r>
            <a:r>
              <a:rPr dirty="0" sz="1450" spc="-15" b="1">
                <a:latin typeface="Times New Roman"/>
                <a:cs typeface="Times New Roman"/>
              </a:rPr>
              <a:t>NEBRASKA</a:t>
            </a:r>
            <a:endParaRPr sz="1450">
              <a:latin typeface="Times New Roman"/>
              <a:cs typeface="Times New Roman"/>
            </a:endParaRPr>
          </a:p>
          <a:p>
            <a:pPr>
              <a:lnSpc>
                <a:spcPct val="100000"/>
              </a:lnSpc>
              <a:spcBef>
                <a:spcPts val="5"/>
              </a:spcBef>
            </a:pPr>
            <a:endParaRPr sz="2050">
              <a:latin typeface="Times New Roman"/>
              <a:cs typeface="Times New Roman"/>
            </a:endParaRPr>
          </a:p>
          <a:p>
            <a:pPr algn="just" marL="12700" marR="5080">
              <a:lnSpc>
                <a:spcPts val="1730"/>
              </a:lnSpc>
            </a:pPr>
            <a:r>
              <a:rPr dirty="0" sz="1450" spc="-10">
                <a:latin typeface="Times New Roman"/>
                <a:cs typeface="Times New Roman"/>
              </a:rPr>
              <a:t>It had thundered </a:t>
            </a:r>
            <a:r>
              <a:rPr dirty="0" sz="1450" spc="-5">
                <a:latin typeface="Times New Roman"/>
                <a:cs typeface="Times New Roman"/>
              </a:rPr>
              <a:t>on </a:t>
            </a:r>
            <a:r>
              <a:rPr dirty="0" sz="1450" spc="-10">
                <a:latin typeface="Times New Roman"/>
                <a:cs typeface="Times New Roman"/>
              </a:rPr>
              <a:t>the Friday night, </a:t>
            </a:r>
            <a:r>
              <a:rPr dirty="0" sz="1450" spc="-5">
                <a:latin typeface="Times New Roman"/>
                <a:cs typeface="Times New Roman"/>
              </a:rPr>
              <a:t>but </a:t>
            </a:r>
            <a:r>
              <a:rPr dirty="0" sz="1450" spc="-10">
                <a:latin typeface="Times New Roman"/>
                <a:cs typeface="Times New Roman"/>
              </a:rPr>
              <a:t>the sun rose </a:t>
            </a:r>
            <a:r>
              <a:rPr dirty="0" sz="1450" spc="-5">
                <a:latin typeface="Times New Roman"/>
                <a:cs typeface="Times New Roman"/>
              </a:rPr>
              <a:t>on </a:t>
            </a:r>
            <a:r>
              <a:rPr dirty="0" sz="1450" spc="-10">
                <a:latin typeface="Times New Roman"/>
                <a:cs typeface="Times New Roman"/>
              </a:rPr>
              <a:t>Saturday without </a:t>
            </a:r>
            <a:r>
              <a:rPr dirty="0" sz="1450" spc="-5">
                <a:latin typeface="Times New Roman"/>
                <a:cs typeface="Times New Roman"/>
              </a:rPr>
              <a:t>a  </a:t>
            </a:r>
            <a:r>
              <a:rPr dirty="0" sz="1450" spc="-10">
                <a:latin typeface="Times New Roman"/>
                <a:cs typeface="Times New Roman"/>
              </a:rPr>
              <a:t>cloud. </a:t>
            </a:r>
            <a:r>
              <a:rPr dirty="0" sz="1450" spc="-70">
                <a:latin typeface="Times New Roman"/>
                <a:cs typeface="Times New Roman"/>
              </a:rPr>
              <a:t>We </a:t>
            </a:r>
            <a:r>
              <a:rPr dirty="0" sz="1450" spc="-10">
                <a:latin typeface="Times New Roman"/>
                <a:cs typeface="Times New Roman"/>
              </a:rPr>
              <a:t>were at sea—there is </a:t>
            </a:r>
            <a:r>
              <a:rPr dirty="0" sz="1450" spc="-5">
                <a:latin typeface="Times New Roman"/>
                <a:cs typeface="Times New Roman"/>
              </a:rPr>
              <a:t>no </a:t>
            </a:r>
            <a:r>
              <a:rPr dirty="0" sz="1450" spc="-10">
                <a:latin typeface="Times New Roman"/>
                <a:cs typeface="Times New Roman"/>
              </a:rPr>
              <a:t>other adequate expression—on the plains  </a:t>
            </a:r>
            <a:r>
              <a:rPr dirty="0" sz="1450" spc="-5">
                <a:latin typeface="Times New Roman"/>
                <a:cs typeface="Times New Roman"/>
              </a:rPr>
              <a:t>of </a:t>
            </a:r>
            <a:r>
              <a:rPr dirty="0" sz="1450" spc="-10">
                <a:latin typeface="Times New Roman"/>
                <a:cs typeface="Times New Roman"/>
              </a:rPr>
              <a:t>Nebraska. </a:t>
            </a:r>
            <a:r>
              <a:rPr dirty="0" sz="1450" spc="-5">
                <a:latin typeface="Times New Roman"/>
                <a:cs typeface="Times New Roman"/>
              </a:rPr>
              <a:t>I </a:t>
            </a:r>
            <a:r>
              <a:rPr dirty="0" sz="1450" spc="-10">
                <a:latin typeface="Times New Roman"/>
                <a:cs typeface="Times New Roman"/>
              </a:rPr>
              <a:t>made my observatory </a:t>
            </a:r>
            <a:r>
              <a:rPr dirty="0" sz="1450" spc="-5">
                <a:latin typeface="Times New Roman"/>
                <a:cs typeface="Times New Roman"/>
              </a:rPr>
              <a:t>on </a:t>
            </a:r>
            <a:r>
              <a:rPr dirty="0" sz="1450" spc="-10">
                <a:latin typeface="Times New Roman"/>
                <a:cs typeface="Times New Roman"/>
              </a:rPr>
              <a:t>the top </a:t>
            </a:r>
            <a:r>
              <a:rPr dirty="0" sz="1450" spc="-5">
                <a:latin typeface="Times New Roman"/>
                <a:cs typeface="Times New Roman"/>
              </a:rPr>
              <a:t>of a </a:t>
            </a:r>
            <a:r>
              <a:rPr dirty="0" sz="1450" spc="-10">
                <a:latin typeface="Times New Roman"/>
                <a:cs typeface="Times New Roman"/>
              </a:rPr>
              <a:t>fruit-waggon, and sat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hour upon </a:t>
            </a:r>
            <a:r>
              <a:rPr dirty="0" sz="1450" spc="-10">
                <a:latin typeface="Times New Roman"/>
                <a:cs typeface="Times New Roman"/>
              </a:rPr>
              <a:t>that perch to spy about me, and to spy in vain for something  </a:t>
            </a:r>
            <a:r>
              <a:rPr dirty="0" sz="1450" spc="-30">
                <a:latin typeface="Times New Roman"/>
                <a:cs typeface="Times New Roman"/>
              </a:rPr>
              <a:t>new.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world almost without </a:t>
            </a:r>
            <a:r>
              <a:rPr dirty="0" sz="1450" spc="-5">
                <a:latin typeface="Times New Roman"/>
                <a:cs typeface="Times New Roman"/>
              </a:rPr>
              <a:t>a </a:t>
            </a:r>
            <a:r>
              <a:rPr dirty="0" sz="1450" spc="-10">
                <a:latin typeface="Times New Roman"/>
                <a:cs typeface="Times New Roman"/>
              </a:rPr>
              <a:t>feature; an empty </a:t>
            </a:r>
            <a:r>
              <a:rPr dirty="0" sz="1450" spc="-30">
                <a:latin typeface="Times New Roman"/>
                <a:cs typeface="Times New Roman"/>
              </a:rPr>
              <a:t>sky, </a:t>
            </a:r>
            <a:r>
              <a:rPr dirty="0" sz="1450" spc="-10">
                <a:latin typeface="Times New Roman"/>
                <a:cs typeface="Times New Roman"/>
              </a:rPr>
              <a:t>an empty earth;  front and back, the line </a:t>
            </a:r>
            <a:r>
              <a:rPr dirty="0" sz="1450" spc="-5">
                <a:latin typeface="Times New Roman"/>
                <a:cs typeface="Times New Roman"/>
              </a:rPr>
              <a:t>of </a:t>
            </a:r>
            <a:r>
              <a:rPr dirty="0" sz="1450" spc="-10">
                <a:latin typeface="Times New Roman"/>
                <a:cs typeface="Times New Roman"/>
              </a:rPr>
              <a:t>railway stretched from horizon to horizon, like </a:t>
            </a:r>
            <a:r>
              <a:rPr dirty="0" sz="1450" spc="-5">
                <a:latin typeface="Times New Roman"/>
                <a:cs typeface="Times New Roman"/>
              </a:rPr>
              <a:t>a </a:t>
            </a:r>
            <a:r>
              <a:rPr dirty="0" sz="1450" spc="-10">
                <a:latin typeface="Times New Roman"/>
                <a:cs typeface="Times New Roman"/>
              </a:rPr>
              <a:t>cue  across </a:t>
            </a:r>
            <a:r>
              <a:rPr dirty="0" sz="1450" spc="-5">
                <a:latin typeface="Times New Roman"/>
                <a:cs typeface="Times New Roman"/>
              </a:rPr>
              <a:t>a </a:t>
            </a:r>
            <a:r>
              <a:rPr dirty="0" sz="1450" spc="-10">
                <a:latin typeface="Times New Roman"/>
                <a:cs typeface="Times New Roman"/>
              </a:rPr>
              <a:t>billiard-board; </a:t>
            </a:r>
            <a:r>
              <a:rPr dirty="0" sz="1450" spc="-5">
                <a:latin typeface="Times New Roman"/>
                <a:cs typeface="Times New Roman"/>
              </a:rPr>
              <a:t>on </a:t>
            </a:r>
            <a:r>
              <a:rPr dirty="0" sz="1450" spc="-10">
                <a:latin typeface="Times New Roman"/>
                <a:cs typeface="Times New Roman"/>
              </a:rPr>
              <a:t>either hand, the green plain ran till it touched the  skirts </a:t>
            </a:r>
            <a:r>
              <a:rPr dirty="0" sz="1450" spc="-5">
                <a:latin typeface="Times New Roman"/>
                <a:cs typeface="Times New Roman"/>
              </a:rPr>
              <a:t>of </a:t>
            </a:r>
            <a:r>
              <a:rPr dirty="0" sz="1450" spc="-10">
                <a:latin typeface="Times New Roman"/>
                <a:cs typeface="Times New Roman"/>
              </a:rPr>
              <a:t>heaven. Along the track innumerable wild sunflowers, </a:t>
            </a:r>
            <a:r>
              <a:rPr dirty="0" sz="1450" spc="-5">
                <a:latin typeface="Times New Roman"/>
                <a:cs typeface="Times New Roman"/>
              </a:rPr>
              <a:t>no </a:t>
            </a:r>
            <a:r>
              <a:rPr dirty="0" sz="1450" spc="-10">
                <a:latin typeface="Times New Roman"/>
                <a:cs typeface="Times New Roman"/>
              </a:rPr>
              <a:t>bigger than  </a:t>
            </a:r>
            <a:r>
              <a:rPr dirty="0" sz="1450" spc="-5">
                <a:latin typeface="Times New Roman"/>
                <a:cs typeface="Times New Roman"/>
              </a:rPr>
              <a:t>a </a:t>
            </a:r>
            <a:r>
              <a:rPr dirty="0" sz="1450" spc="-10">
                <a:latin typeface="Times New Roman"/>
                <a:cs typeface="Times New Roman"/>
              </a:rPr>
              <a:t>crown-piece, bloomed in </a:t>
            </a:r>
            <a:r>
              <a:rPr dirty="0" sz="1450" spc="-5">
                <a:latin typeface="Times New Roman"/>
                <a:cs typeface="Times New Roman"/>
              </a:rPr>
              <a:t>a </a:t>
            </a:r>
            <a:r>
              <a:rPr dirty="0" sz="1450" spc="-10">
                <a:latin typeface="Times New Roman"/>
                <a:cs typeface="Times New Roman"/>
              </a:rPr>
              <a:t>continuous flower-bed; grazing beasts were seen  </a:t>
            </a:r>
            <a:r>
              <a:rPr dirty="0" sz="1450" spc="-5">
                <a:latin typeface="Times New Roman"/>
                <a:cs typeface="Times New Roman"/>
              </a:rPr>
              <a:t>upon </a:t>
            </a:r>
            <a:r>
              <a:rPr dirty="0" sz="1450" spc="-10">
                <a:latin typeface="Times New Roman"/>
                <a:cs typeface="Times New Roman"/>
              </a:rPr>
              <a:t>the prairie at all degrees </a:t>
            </a:r>
            <a:r>
              <a:rPr dirty="0" sz="1450" spc="-5">
                <a:latin typeface="Times New Roman"/>
                <a:cs typeface="Times New Roman"/>
              </a:rPr>
              <a:t>of </a:t>
            </a:r>
            <a:r>
              <a:rPr dirty="0" sz="1450" spc="-10">
                <a:latin typeface="Times New Roman"/>
                <a:cs typeface="Times New Roman"/>
              </a:rPr>
              <a:t>distance and diminution; and now and again  we might perceive </a:t>
            </a:r>
            <a:r>
              <a:rPr dirty="0" sz="1450" spc="-5">
                <a:latin typeface="Times New Roman"/>
                <a:cs typeface="Times New Roman"/>
              </a:rPr>
              <a:t>a </a:t>
            </a:r>
            <a:r>
              <a:rPr dirty="0" sz="1450" spc="-10">
                <a:latin typeface="Times New Roman"/>
                <a:cs typeface="Times New Roman"/>
              </a:rPr>
              <a:t>few dots beside the railroad which grew more and more  distinct as we drew nearer till they turned into wooden cabins, and then  dwindled and dwindled in </a:t>
            </a:r>
            <a:r>
              <a:rPr dirty="0" sz="1450" spc="-5">
                <a:latin typeface="Times New Roman"/>
                <a:cs typeface="Times New Roman"/>
              </a:rPr>
              <a:t>our </a:t>
            </a:r>
            <a:r>
              <a:rPr dirty="0" sz="1450" spc="-10">
                <a:latin typeface="Times New Roman"/>
                <a:cs typeface="Times New Roman"/>
              </a:rPr>
              <a:t>wake until they melted into their surroundings,  and we were once more alone </a:t>
            </a:r>
            <a:r>
              <a:rPr dirty="0" sz="1450" spc="-5">
                <a:latin typeface="Times New Roman"/>
                <a:cs typeface="Times New Roman"/>
              </a:rPr>
              <a:t>upon </a:t>
            </a:r>
            <a:r>
              <a:rPr dirty="0" sz="1450" spc="-10">
                <a:latin typeface="Times New Roman"/>
                <a:cs typeface="Times New Roman"/>
              </a:rPr>
              <a:t>the billiard-board. The train toiled over  this infinity like </a:t>
            </a:r>
            <a:r>
              <a:rPr dirty="0" sz="1450" spc="-5">
                <a:latin typeface="Times New Roman"/>
                <a:cs typeface="Times New Roman"/>
              </a:rPr>
              <a:t>a </a:t>
            </a:r>
            <a:r>
              <a:rPr dirty="0" sz="1450" spc="-10">
                <a:latin typeface="Times New Roman"/>
                <a:cs typeface="Times New Roman"/>
              </a:rPr>
              <a:t>snail; and being the </a:t>
            </a:r>
            <a:r>
              <a:rPr dirty="0" sz="1450" spc="-5">
                <a:latin typeface="Times New Roman"/>
                <a:cs typeface="Times New Roman"/>
              </a:rPr>
              <a:t>one </a:t>
            </a:r>
            <a:r>
              <a:rPr dirty="0" sz="1450" spc="-10">
                <a:latin typeface="Times New Roman"/>
                <a:cs typeface="Times New Roman"/>
              </a:rPr>
              <a:t>thing moving, it was wonderful  what </a:t>
            </a:r>
            <a:r>
              <a:rPr dirty="0" sz="1450" spc="-5">
                <a:latin typeface="Times New Roman"/>
                <a:cs typeface="Times New Roman"/>
              </a:rPr>
              <a:t>huge </a:t>
            </a:r>
            <a:r>
              <a:rPr dirty="0" sz="1450" spc="-10">
                <a:latin typeface="Times New Roman"/>
                <a:cs typeface="Times New Roman"/>
              </a:rPr>
              <a:t>proportions it began to assume in </a:t>
            </a:r>
            <a:r>
              <a:rPr dirty="0" sz="1450" spc="-5">
                <a:latin typeface="Times New Roman"/>
                <a:cs typeface="Times New Roman"/>
              </a:rPr>
              <a:t>our </a:t>
            </a:r>
            <a:r>
              <a:rPr dirty="0" sz="1450" spc="-10">
                <a:latin typeface="Times New Roman"/>
                <a:cs typeface="Times New Roman"/>
              </a:rPr>
              <a:t>regard. It seemed miles in  length, and either end </a:t>
            </a:r>
            <a:r>
              <a:rPr dirty="0" sz="1450" spc="-5">
                <a:latin typeface="Times New Roman"/>
                <a:cs typeface="Times New Roman"/>
              </a:rPr>
              <a:t>of </a:t>
            </a:r>
            <a:r>
              <a:rPr dirty="0" sz="1450" spc="-10">
                <a:latin typeface="Times New Roman"/>
                <a:cs typeface="Times New Roman"/>
              </a:rPr>
              <a:t>it within </a:t>
            </a:r>
            <a:r>
              <a:rPr dirty="0" sz="1450" spc="-5">
                <a:latin typeface="Times New Roman"/>
                <a:cs typeface="Times New Roman"/>
              </a:rPr>
              <a:t>but a </a:t>
            </a:r>
            <a:r>
              <a:rPr dirty="0" sz="1450" spc="-10">
                <a:latin typeface="Times New Roman"/>
                <a:cs typeface="Times New Roman"/>
              </a:rPr>
              <a:t>step </a:t>
            </a:r>
            <a:r>
              <a:rPr dirty="0" sz="1450" spc="-5">
                <a:latin typeface="Times New Roman"/>
                <a:cs typeface="Times New Roman"/>
              </a:rPr>
              <a:t>of </a:t>
            </a:r>
            <a:r>
              <a:rPr dirty="0" sz="1450" spc="-10">
                <a:latin typeface="Times New Roman"/>
                <a:cs typeface="Times New Roman"/>
              </a:rPr>
              <a:t>the horizon. Even my own</a:t>
            </a:r>
            <a:r>
              <a:rPr dirty="0" sz="1450" spc="135">
                <a:latin typeface="Times New Roman"/>
                <a:cs typeface="Times New Roman"/>
              </a:rPr>
              <a:t> </a:t>
            </a:r>
            <a:r>
              <a:rPr dirty="0" sz="1450" spc="-5">
                <a:latin typeface="Times New Roman"/>
                <a:cs typeface="Times New Roman"/>
              </a:rPr>
              <a:t>body</a:t>
            </a:r>
            <a:endParaRPr sz="145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5">
                <a:latin typeface="Times New Roman"/>
                <a:cs typeface="Times New Roman"/>
              </a:rPr>
              <a:t>or </a:t>
            </a:r>
            <a:r>
              <a:rPr dirty="0" sz="1450" spc="-10">
                <a:latin typeface="Times New Roman"/>
                <a:cs typeface="Times New Roman"/>
              </a:rPr>
              <a:t>my own head seemed </a:t>
            </a:r>
            <a:r>
              <a:rPr dirty="0" sz="1450" spc="-5">
                <a:latin typeface="Times New Roman"/>
                <a:cs typeface="Times New Roman"/>
              </a:rPr>
              <a:t>a </a:t>
            </a:r>
            <a:r>
              <a:rPr dirty="0" sz="1450" spc="-10">
                <a:latin typeface="Times New Roman"/>
                <a:cs typeface="Times New Roman"/>
              </a:rPr>
              <a:t>great thing in that emptiness. </a:t>
            </a:r>
            <a:r>
              <a:rPr dirty="0" sz="1450" spc="-5">
                <a:latin typeface="Times New Roman"/>
                <a:cs typeface="Times New Roman"/>
              </a:rPr>
              <a:t>I </a:t>
            </a:r>
            <a:r>
              <a:rPr dirty="0" sz="1450" spc="-10">
                <a:latin typeface="Times New Roman"/>
                <a:cs typeface="Times New Roman"/>
              </a:rPr>
              <a:t>note the feeling the  more readily as it is the contrary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have read </a:t>
            </a:r>
            <a:r>
              <a:rPr dirty="0" sz="1450" spc="-5">
                <a:latin typeface="Times New Roman"/>
                <a:cs typeface="Times New Roman"/>
              </a:rPr>
              <a:t>of </a:t>
            </a:r>
            <a:r>
              <a:rPr dirty="0" sz="1450" spc="-10">
                <a:latin typeface="Times New Roman"/>
                <a:cs typeface="Times New Roman"/>
              </a:rPr>
              <a:t>in the experience </a:t>
            </a:r>
            <a:r>
              <a:rPr dirty="0" sz="1450" spc="-5">
                <a:latin typeface="Times New Roman"/>
                <a:cs typeface="Times New Roman"/>
              </a:rPr>
              <a:t>of  </a:t>
            </a:r>
            <a:r>
              <a:rPr dirty="0" sz="1450" spc="-10">
                <a:latin typeface="Times New Roman"/>
                <a:cs typeface="Times New Roman"/>
              </a:rPr>
              <a:t>others. Day and night, above the roar </a:t>
            </a:r>
            <a:r>
              <a:rPr dirty="0" sz="1450" spc="-5">
                <a:latin typeface="Times New Roman"/>
                <a:cs typeface="Times New Roman"/>
              </a:rPr>
              <a:t>of </a:t>
            </a:r>
            <a:r>
              <a:rPr dirty="0" sz="1450" spc="-10">
                <a:latin typeface="Times New Roman"/>
                <a:cs typeface="Times New Roman"/>
              </a:rPr>
              <a:t>the train, </a:t>
            </a:r>
            <a:r>
              <a:rPr dirty="0" sz="1450" spc="-5">
                <a:latin typeface="Times New Roman"/>
                <a:cs typeface="Times New Roman"/>
              </a:rPr>
              <a:t>our </a:t>
            </a:r>
            <a:r>
              <a:rPr dirty="0" sz="1450" spc="-10">
                <a:latin typeface="Times New Roman"/>
                <a:cs typeface="Times New Roman"/>
              </a:rPr>
              <a:t>ears were kept busy with  the incessant chirp </a:t>
            </a:r>
            <a:r>
              <a:rPr dirty="0" sz="1450" spc="-5">
                <a:latin typeface="Times New Roman"/>
                <a:cs typeface="Times New Roman"/>
              </a:rPr>
              <a:t>of </a:t>
            </a:r>
            <a:r>
              <a:rPr dirty="0" sz="1450" spc="-10">
                <a:latin typeface="Times New Roman"/>
                <a:cs typeface="Times New Roman"/>
              </a:rPr>
              <a:t>grasshoppers—a noise like the winding </a:t>
            </a:r>
            <a:r>
              <a:rPr dirty="0" sz="1450" spc="-5">
                <a:latin typeface="Times New Roman"/>
                <a:cs typeface="Times New Roman"/>
              </a:rPr>
              <a:t>up of </a:t>
            </a:r>
            <a:r>
              <a:rPr dirty="0" sz="1450" spc="-10">
                <a:latin typeface="Times New Roman"/>
                <a:cs typeface="Times New Roman"/>
              </a:rPr>
              <a:t>countless  clocks and watches, which began after </a:t>
            </a:r>
            <a:r>
              <a:rPr dirty="0" sz="1450" spc="-5">
                <a:latin typeface="Times New Roman"/>
                <a:cs typeface="Times New Roman"/>
              </a:rPr>
              <a:t>a </a:t>
            </a:r>
            <a:r>
              <a:rPr dirty="0" sz="1450" spc="-10">
                <a:latin typeface="Times New Roman"/>
                <a:cs typeface="Times New Roman"/>
              </a:rPr>
              <a:t>while to seem proper to that</a:t>
            </a:r>
            <a:r>
              <a:rPr dirty="0" sz="1450" spc="105">
                <a:latin typeface="Times New Roman"/>
                <a:cs typeface="Times New Roman"/>
              </a:rPr>
              <a:t> </a:t>
            </a:r>
            <a:r>
              <a:rPr dirty="0" sz="1450" spc="-10">
                <a:latin typeface="Times New Roman"/>
                <a:cs typeface="Times New Roman"/>
              </a:rPr>
              <a:t>land.</a:t>
            </a:r>
            <a:endParaRPr sz="1450">
              <a:latin typeface="Times New Roman"/>
              <a:cs typeface="Times New Roman"/>
            </a:endParaRPr>
          </a:p>
          <a:p>
            <a:pPr algn="just" marL="12700" marR="5080">
              <a:lnSpc>
                <a:spcPts val="1730"/>
              </a:lnSpc>
              <a:spcBef>
                <a:spcPts val="570"/>
              </a:spcBef>
            </a:pPr>
            <a:r>
              <a:rPr dirty="0" sz="1450" spc="-60">
                <a:latin typeface="Times New Roman"/>
                <a:cs typeface="Times New Roman"/>
              </a:rPr>
              <a:t>To </a:t>
            </a:r>
            <a:r>
              <a:rPr dirty="0" sz="1450" spc="-5">
                <a:latin typeface="Times New Roman"/>
                <a:cs typeface="Times New Roman"/>
              </a:rPr>
              <a:t>one </a:t>
            </a:r>
            <a:r>
              <a:rPr dirty="0" sz="1450" spc="-10">
                <a:latin typeface="Times New Roman"/>
                <a:cs typeface="Times New Roman"/>
              </a:rPr>
              <a:t>hurrying through </a:t>
            </a:r>
            <a:r>
              <a:rPr dirty="0" sz="1450" spc="-5">
                <a:latin typeface="Times New Roman"/>
                <a:cs typeface="Times New Roman"/>
              </a:rPr>
              <a:t>by </a:t>
            </a:r>
            <a:r>
              <a:rPr dirty="0" sz="1450" spc="-10">
                <a:latin typeface="Times New Roman"/>
                <a:cs typeface="Times New Roman"/>
              </a:rPr>
              <a:t>steam there was </a:t>
            </a:r>
            <a:r>
              <a:rPr dirty="0" sz="1450" spc="-5">
                <a:latin typeface="Times New Roman"/>
                <a:cs typeface="Times New Roman"/>
              </a:rPr>
              <a:t>a </a:t>
            </a:r>
            <a:r>
              <a:rPr dirty="0" sz="1450" spc="-10">
                <a:latin typeface="Times New Roman"/>
                <a:cs typeface="Times New Roman"/>
              </a:rPr>
              <a:t>certain exhilaration in this  spacious </a:t>
            </a:r>
            <a:r>
              <a:rPr dirty="0" sz="1450" spc="-20">
                <a:latin typeface="Times New Roman"/>
                <a:cs typeface="Times New Roman"/>
              </a:rPr>
              <a:t>vacancy, </a:t>
            </a:r>
            <a:r>
              <a:rPr dirty="0" sz="1450" spc="-10">
                <a:latin typeface="Times New Roman"/>
                <a:cs typeface="Times New Roman"/>
              </a:rPr>
              <a:t>this greatness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air, </a:t>
            </a:r>
            <a:r>
              <a:rPr dirty="0" sz="1450" spc="-10">
                <a:latin typeface="Times New Roman"/>
                <a:cs typeface="Times New Roman"/>
              </a:rPr>
              <a:t>this discovery </a:t>
            </a:r>
            <a:r>
              <a:rPr dirty="0" sz="1450" spc="-5">
                <a:latin typeface="Times New Roman"/>
                <a:cs typeface="Times New Roman"/>
              </a:rPr>
              <a:t>of </a:t>
            </a:r>
            <a:r>
              <a:rPr dirty="0" sz="1450" spc="-10">
                <a:latin typeface="Times New Roman"/>
                <a:cs typeface="Times New Roman"/>
              </a:rPr>
              <a:t>the whole arch </a:t>
            </a:r>
            <a:r>
              <a:rPr dirty="0" sz="1450" spc="-5">
                <a:latin typeface="Times New Roman"/>
                <a:cs typeface="Times New Roman"/>
              </a:rPr>
              <a:t>of  </a:t>
            </a:r>
            <a:r>
              <a:rPr dirty="0" sz="1450" spc="-10">
                <a:latin typeface="Times New Roman"/>
                <a:cs typeface="Times New Roman"/>
              </a:rPr>
              <a:t>heaven, this straight, unbroken, prison-line </a:t>
            </a:r>
            <a:r>
              <a:rPr dirty="0" sz="1450" spc="-5">
                <a:latin typeface="Times New Roman"/>
                <a:cs typeface="Times New Roman"/>
              </a:rPr>
              <a:t>of </a:t>
            </a:r>
            <a:r>
              <a:rPr dirty="0" sz="1450" spc="-10">
                <a:latin typeface="Times New Roman"/>
                <a:cs typeface="Times New Roman"/>
              </a:rPr>
              <a:t>the horizon. </a:t>
            </a:r>
            <a:r>
              <a:rPr dirty="0" sz="1450" spc="-60">
                <a:latin typeface="Times New Roman"/>
                <a:cs typeface="Times New Roman"/>
              </a:rPr>
              <a:t>Yet </a:t>
            </a:r>
            <a:r>
              <a:rPr dirty="0" sz="1450" spc="-5">
                <a:latin typeface="Times New Roman"/>
                <a:cs typeface="Times New Roman"/>
              </a:rPr>
              <a:t>one </a:t>
            </a:r>
            <a:r>
              <a:rPr dirty="0" sz="1450" spc="-10">
                <a:latin typeface="Times New Roman"/>
                <a:cs typeface="Times New Roman"/>
              </a:rPr>
              <a:t>could </a:t>
            </a:r>
            <a:r>
              <a:rPr dirty="0" sz="1450" spc="-5">
                <a:latin typeface="Times New Roman"/>
                <a:cs typeface="Times New Roman"/>
              </a:rPr>
              <a:t>not  but </a:t>
            </a:r>
            <a:r>
              <a:rPr dirty="0" sz="1450" spc="-10">
                <a:latin typeface="Times New Roman"/>
                <a:cs typeface="Times New Roman"/>
              </a:rPr>
              <a:t>reflect </a:t>
            </a:r>
            <a:r>
              <a:rPr dirty="0" sz="1450" spc="-5">
                <a:latin typeface="Times New Roman"/>
                <a:cs typeface="Times New Roman"/>
              </a:rPr>
              <a:t>upon </a:t>
            </a:r>
            <a:r>
              <a:rPr dirty="0" sz="1450" spc="-10">
                <a:latin typeface="Times New Roman"/>
                <a:cs typeface="Times New Roman"/>
              </a:rPr>
              <a:t>the weariness </a:t>
            </a:r>
            <a:r>
              <a:rPr dirty="0" sz="1450" spc="-5">
                <a:latin typeface="Times New Roman"/>
                <a:cs typeface="Times New Roman"/>
              </a:rPr>
              <a:t>of </a:t>
            </a:r>
            <a:r>
              <a:rPr dirty="0" sz="1450" spc="-10">
                <a:latin typeface="Times New Roman"/>
                <a:cs typeface="Times New Roman"/>
              </a:rPr>
              <a:t>those who passed </a:t>
            </a:r>
            <a:r>
              <a:rPr dirty="0" sz="1450" spc="-5">
                <a:latin typeface="Times New Roman"/>
                <a:cs typeface="Times New Roman"/>
              </a:rPr>
              <a:t>by </a:t>
            </a:r>
            <a:r>
              <a:rPr dirty="0" sz="1450" spc="-10">
                <a:latin typeface="Times New Roman"/>
                <a:cs typeface="Times New Roman"/>
              </a:rPr>
              <a:t>there in old days, at the  </a:t>
            </a:r>
            <a:r>
              <a:rPr dirty="0" sz="1450" spc="-20">
                <a:latin typeface="Times New Roman"/>
                <a:cs typeface="Times New Roman"/>
              </a:rPr>
              <a:t>foot’s </a:t>
            </a:r>
            <a:r>
              <a:rPr dirty="0" sz="1450" spc="-10">
                <a:latin typeface="Times New Roman"/>
                <a:cs typeface="Times New Roman"/>
              </a:rPr>
              <a:t>pace </a:t>
            </a:r>
            <a:r>
              <a:rPr dirty="0" sz="1450" spc="-5">
                <a:latin typeface="Times New Roman"/>
                <a:cs typeface="Times New Roman"/>
              </a:rPr>
              <a:t>of </a:t>
            </a:r>
            <a:r>
              <a:rPr dirty="0" sz="1450" spc="-10">
                <a:latin typeface="Times New Roman"/>
                <a:cs typeface="Times New Roman"/>
              </a:rPr>
              <a:t>oxen, painfully urging their teams, and with </a:t>
            </a:r>
            <a:r>
              <a:rPr dirty="0" sz="1450" spc="-5">
                <a:latin typeface="Times New Roman"/>
                <a:cs typeface="Times New Roman"/>
              </a:rPr>
              <a:t>no </a:t>
            </a:r>
            <a:r>
              <a:rPr dirty="0" sz="1450" spc="-10">
                <a:latin typeface="Times New Roman"/>
                <a:cs typeface="Times New Roman"/>
              </a:rPr>
              <a:t>landmark </a:t>
            </a:r>
            <a:r>
              <a:rPr dirty="0" sz="1450" spc="-5">
                <a:latin typeface="Times New Roman"/>
                <a:cs typeface="Times New Roman"/>
              </a:rPr>
              <a:t>but  </a:t>
            </a:r>
            <a:r>
              <a:rPr dirty="0" sz="1450" spc="-10">
                <a:latin typeface="Times New Roman"/>
                <a:cs typeface="Times New Roman"/>
              </a:rPr>
              <a:t>that unattainable evening sun for which they steered, and which daily fled  them </a:t>
            </a:r>
            <a:r>
              <a:rPr dirty="0" sz="1450" spc="-5">
                <a:latin typeface="Times New Roman"/>
                <a:cs typeface="Times New Roman"/>
              </a:rPr>
              <a:t>by </a:t>
            </a:r>
            <a:r>
              <a:rPr dirty="0" sz="1450" spc="-10">
                <a:latin typeface="Times New Roman"/>
                <a:cs typeface="Times New Roman"/>
              </a:rPr>
              <a:t>an equal stride. They had nothing, it would seem, to overtake; nothing  </a:t>
            </a:r>
            <a:r>
              <a:rPr dirty="0" sz="1450" spc="-5">
                <a:latin typeface="Times New Roman"/>
                <a:cs typeface="Times New Roman"/>
              </a:rPr>
              <a:t>by </a:t>
            </a:r>
            <a:r>
              <a:rPr dirty="0" sz="1450" spc="-10">
                <a:latin typeface="Times New Roman"/>
                <a:cs typeface="Times New Roman"/>
              </a:rPr>
              <a:t>which to reckon their advance; </a:t>
            </a:r>
            <a:r>
              <a:rPr dirty="0" sz="1450" spc="-5">
                <a:latin typeface="Times New Roman"/>
                <a:cs typeface="Times New Roman"/>
              </a:rPr>
              <a:t>no </a:t>
            </a:r>
            <a:r>
              <a:rPr dirty="0" sz="1450" spc="-10">
                <a:latin typeface="Times New Roman"/>
                <a:cs typeface="Times New Roman"/>
              </a:rPr>
              <a:t>sight for repose </a:t>
            </a:r>
            <a:r>
              <a:rPr dirty="0" sz="1450" spc="-5">
                <a:latin typeface="Times New Roman"/>
                <a:cs typeface="Times New Roman"/>
              </a:rPr>
              <a:t>or </a:t>
            </a:r>
            <a:r>
              <a:rPr dirty="0" sz="1450" spc="-10">
                <a:latin typeface="Times New Roman"/>
                <a:cs typeface="Times New Roman"/>
              </a:rPr>
              <a:t>for encouragement;  </a:t>
            </a:r>
            <a:r>
              <a:rPr dirty="0" sz="1450" spc="-5">
                <a:latin typeface="Times New Roman"/>
                <a:cs typeface="Times New Roman"/>
              </a:rPr>
              <a:t>but </a:t>
            </a:r>
            <a:r>
              <a:rPr dirty="0" sz="1450" spc="-10">
                <a:latin typeface="Times New Roman"/>
                <a:cs typeface="Times New Roman"/>
              </a:rPr>
              <a:t>stage after stage, only the dead green waste under foot, and the mocking,  fugitive horizon. But the eye, as </a:t>
            </a:r>
            <a:r>
              <a:rPr dirty="0" sz="1450" spc="-5">
                <a:latin typeface="Times New Roman"/>
                <a:cs typeface="Times New Roman"/>
              </a:rPr>
              <a:t>I </a:t>
            </a:r>
            <a:r>
              <a:rPr dirty="0" sz="1450" spc="-10">
                <a:latin typeface="Times New Roman"/>
                <a:cs typeface="Times New Roman"/>
              </a:rPr>
              <a:t>have been told, found differences even here;  and at the worst the emigrant came, </a:t>
            </a:r>
            <a:r>
              <a:rPr dirty="0" sz="1450" spc="-5">
                <a:latin typeface="Times New Roman"/>
                <a:cs typeface="Times New Roman"/>
              </a:rPr>
              <a:t>by </a:t>
            </a:r>
            <a:r>
              <a:rPr dirty="0" sz="1450" spc="-10">
                <a:latin typeface="Times New Roman"/>
                <a:cs typeface="Times New Roman"/>
              </a:rPr>
              <a:t>perseverance, to the end </a:t>
            </a:r>
            <a:r>
              <a:rPr dirty="0" sz="1450" spc="-5">
                <a:latin typeface="Times New Roman"/>
                <a:cs typeface="Times New Roman"/>
              </a:rPr>
              <a:t>of </a:t>
            </a:r>
            <a:r>
              <a:rPr dirty="0" sz="1450" spc="-10">
                <a:latin typeface="Times New Roman"/>
                <a:cs typeface="Times New Roman"/>
              </a:rPr>
              <a:t>his toil. It is  the settlers, after all, at whom we have </a:t>
            </a:r>
            <a:r>
              <a:rPr dirty="0" sz="1450" spc="-5">
                <a:latin typeface="Times New Roman"/>
                <a:cs typeface="Times New Roman"/>
              </a:rPr>
              <a:t>a </a:t>
            </a:r>
            <a:r>
              <a:rPr dirty="0" sz="1450" spc="-10">
                <a:latin typeface="Times New Roman"/>
                <a:cs typeface="Times New Roman"/>
              </a:rPr>
              <a:t>right to marvel. Our consciousness,  </a:t>
            </a:r>
            <a:r>
              <a:rPr dirty="0" sz="1450" spc="-5">
                <a:latin typeface="Times New Roman"/>
                <a:cs typeface="Times New Roman"/>
              </a:rPr>
              <a:t>by </a:t>
            </a:r>
            <a:r>
              <a:rPr dirty="0" sz="1450" spc="-10">
                <a:latin typeface="Times New Roman"/>
                <a:cs typeface="Times New Roman"/>
              </a:rPr>
              <a:t>which we live, is itself </a:t>
            </a:r>
            <a:r>
              <a:rPr dirty="0" sz="1450" spc="-5">
                <a:latin typeface="Times New Roman"/>
                <a:cs typeface="Times New Roman"/>
              </a:rPr>
              <a:t>but </a:t>
            </a:r>
            <a:r>
              <a:rPr dirty="0" sz="1450" spc="-10">
                <a:latin typeface="Times New Roman"/>
                <a:cs typeface="Times New Roman"/>
              </a:rPr>
              <a:t>the creature </a:t>
            </a:r>
            <a:r>
              <a:rPr dirty="0" sz="1450" spc="-5">
                <a:latin typeface="Times New Roman"/>
                <a:cs typeface="Times New Roman"/>
              </a:rPr>
              <a:t>of </a:t>
            </a:r>
            <a:r>
              <a:rPr dirty="0" sz="1450" spc="-20">
                <a:latin typeface="Times New Roman"/>
                <a:cs typeface="Times New Roman"/>
              </a:rPr>
              <a:t>variety. </a:t>
            </a:r>
            <a:r>
              <a:rPr dirty="0" sz="1450" spc="-10">
                <a:latin typeface="Times New Roman"/>
                <a:cs typeface="Times New Roman"/>
              </a:rPr>
              <a:t>Upon what food does it  subsist in such </a:t>
            </a:r>
            <a:r>
              <a:rPr dirty="0" sz="1450" spc="-5">
                <a:latin typeface="Times New Roman"/>
                <a:cs typeface="Times New Roman"/>
              </a:rPr>
              <a:t>a </a:t>
            </a:r>
            <a:r>
              <a:rPr dirty="0" sz="1450" spc="-10">
                <a:latin typeface="Times New Roman"/>
                <a:cs typeface="Times New Roman"/>
              </a:rPr>
              <a:t>land? What livelihood can repay </a:t>
            </a:r>
            <a:r>
              <a:rPr dirty="0" sz="1450" spc="-5">
                <a:latin typeface="Times New Roman"/>
                <a:cs typeface="Times New Roman"/>
              </a:rPr>
              <a:t>a </a:t>
            </a:r>
            <a:r>
              <a:rPr dirty="0" sz="1450" spc="-10">
                <a:latin typeface="Times New Roman"/>
                <a:cs typeface="Times New Roman"/>
              </a:rPr>
              <a:t>human creature for </a:t>
            </a:r>
            <a:r>
              <a:rPr dirty="0" sz="1450" spc="-5">
                <a:latin typeface="Times New Roman"/>
                <a:cs typeface="Times New Roman"/>
              </a:rPr>
              <a:t>a </a:t>
            </a:r>
            <a:r>
              <a:rPr dirty="0" sz="1450" spc="-10">
                <a:latin typeface="Times New Roman"/>
                <a:cs typeface="Times New Roman"/>
              </a:rPr>
              <a:t>life  spent in this </a:t>
            </a:r>
            <a:r>
              <a:rPr dirty="0" sz="1450" spc="-5">
                <a:latin typeface="Times New Roman"/>
                <a:cs typeface="Times New Roman"/>
              </a:rPr>
              <a:t>huge </a:t>
            </a:r>
            <a:r>
              <a:rPr dirty="0" sz="1450" spc="-10">
                <a:latin typeface="Times New Roman"/>
                <a:cs typeface="Times New Roman"/>
              </a:rPr>
              <a:t>sameness? He is cut </a:t>
            </a:r>
            <a:r>
              <a:rPr dirty="0" sz="1450" spc="-15">
                <a:latin typeface="Times New Roman"/>
                <a:cs typeface="Times New Roman"/>
              </a:rPr>
              <a:t>off </a:t>
            </a:r>
            <a:r>
              <a:rPr dirty="0" sz="1450" spc="-10">
                <a:latin typeface="Times New Roman"/>
                <a:cs typeface="Times New Roman"/>
              </a:rPr>
              <a:t>from </a:t>
            </a:r>
            <a:r>
              <a:rPr dirty="0" sz="1450" spc="-5">
                <a:latin typeface="Times New Roman"/>
                <a:cs typeface="Times New Roman"/>
              </a:rPr>
              <a:t>books, </a:t>
            </a:r>
            <a:r>
              <a:rPr dirty="0" sz="1450" spc="-10">
                <a:latin typeface="Times New Roman"/>
                <a:cs typeface="Times New Roman"/>
              </a:rPr>
              <a:t>from news, from  </a:t>
            </a:r>
            <a:r>
              <a:rPr dirty="0" sz="1450" spc="-20">
                <a:latin typeface="Times New Roman"/>
                <a:cs typeface="Times New Roman"/>
              </a:rPr>
              <a:t>company, </a:t>
            </a:r>
            <a:r>
              <a:rPr dirty="0" sz="1450" spc="-10">
                <a:latin typeface="Times New Roman"/>
                <a:cs typeface="Times New Roman"/>
              </a:rPr>
              <a:t>from all that can relieve existence </a:t>
            </a:r>
            <a:r>
              <a:rPr dirty="0" sz="1450" spc="-5">
                <a:latin typeface="Times New Roman"/>
                <a:cs typeface="Times New Roman"/>
              </a:rPr>
              <a:t>but </a:t>
            </a:r>
            <a:r>
              <a:rPr dirty="0" sz="1450" spc="-10">
                <a:latin typeface="Times New Roman"/>
                <a:cs typeface="Times New Roman"/>
              </a:rPr>
              <a:t>the prosecution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affairs.  </a:t>
            </a:r>
            <a:r>
              <a:rPr dirty="0" sz="1450" spc="-10">
                <a:latin typeface="Times New Roman"/>
                <a:cs typeface="Times New Roman"/>
              </a:rPr>
              <a:t>A sky full </a:t>
            </a:r>
            <a:r>
              <a:rPr dirty="0" sz="1450" spc="-5">
                <a:latin typeface="Times New Roman"/>
                <a:cs typeface="Times New Roman"/>
              </a:rPr>
              <a:t>of </a:t>
            </a:r>
            <a:r>
              <a:rPr dirty="0" sz="1450" spc="-10">
                <a:latin typeface="Times New Roman"/>
                <a:cs typeface="Times New Roman"/>
              </a:rPr>
              <a:t>stars is the most varied spectacle that </a:t>
            </a:r>
            <a:r>
              <a:rPr dirty="0" sz="1450" spc="-5">
                <a:latin typeface="Times New Roman"/>
                <a:cs typeface="Times New Roman"/>
              </a:rPr>
              <a:t>he </a:t>
            </a:r>
            <a:r>
              <a:rPr dirty="0" sz="1450" spc="-10">
                <a:latin typeface="Times New Roman"/>
                <a:cs typeface="Times New Roman"/>
              </a:rPr>
              <a:t>can hope. He may walk  five miles and see nothing; ten, and it is as though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moved; </a:t>
            </a:r>
            <a:r>
              <a:rPr dirty="0" sz="1450" spc="-25">
                <a:latin typeface="Times New Roman"/>
                <a:cs typeface="Times New Roman"/>
              </a:rPr>
              <a:t>twenty,  </a:t>
            </a:r>
            <a:r>
              <a:rPr dirty="0" sz="1450" spc="-10">
                <a:latin typeface="Times New Roman"/>
                <a:cs typeface="Times New Roman"/>
              </a:rPr>
              <a:t>and still </a:t>
            </a:r>
            <a:r>
              <a:rPr dirty="0" sz="1450" spc="-5">
                <a:latin typeface="Times New Roman"/>
                <a:cs typeface="Times New Roman"/>
              </a:rPr>
              <a:t>he </a:t>
            </a:r>
            <a:r>
              <a:rPr dirty="0" sz="1450" spc="-10">
                <a:latin typeface="Times New Roman"/>
                <a:cs typeface="Times New Roman"/>
              </a:rPr>
              <a:t>is in the midst </a:t>
            </a:r>
            <a:r>
              <a:rPr dirty="0" sz="1450" spc="-5">
                <a:latin typeface="Times New Roman"/>
                <a:cs typeface="Times New Roman"/>
              </a:rPr>
              <a:t>of </a:t>
            </a:r>
            <a:r>
              <a:rPr dirty="0" sz="1450" spc="-10">
                <a:latin typeface="Times New Roman"/>
                <a:cs typeface="Times New Roman"/>
              </a:rPr>
              <a:t>the same great level, and has approached </a:t>
            </a:r>
            <a:r>
              <a:rPr dirty="0" sz="1450" spc="-5">
                <a:latin typeface="Times New Roman"/>
                <a:cs typeface="Times New Roman"/>
              </a:rPr>
              <a:t>no  </a:t>
            </a:r>
            <a:r>
              <a:rPr dirty="0" sz="1450" spc="-10">
                <a:latin typeface="Times New Roman"/>
                <a:cs typeface="Times New Roman"/>
              </a:rPr>
              <a:t>nearer to the </a:t>
            </a:r>
            <a:r>
              <a:rPr dirty="0" sz="1450" spc="-5">
                <a:latin typeface="Times New Roman"/>
                <a:cs typeface="Times New Roman"/>
              </a:rPr>
              <a:t>one </a:t>
            </a:r>
            <a:r>
              <a:rPr dirty="0" sz="1450" spc="-10">
                <a:latin typeface="Times New Roman"/>
                <a:cs typeface="Times New Roman"/>
              </a:rPr>
              <a:t>object within </a:t>
            </a:r>
            <a:r>
              <a:rPr dirty="0" sz="1450" spc="-30">
                <a:latin typeface="Times New Roman"/>
                <a:cs typeface="Times New Roman"/>
              </a:rPr>
              <a:t>view, </a:t>
            </a:r>
            <a:r>
              <a:rPr dirty="0" sz="1450" spc="-10">
                <a:latin typeface="Times New Roman"/>
                <a:cs typeface="Times New Roman"/>
              </a:rPr>
              <a:t>the flat horizon which keeps pace with  his advance. </a:t>
            </a:r>
            <a:r>
              <a:rPr dirty="0" sz="1450" spc="-70">
                <a:latin typeface="Times New Roman"/>
                <a:cs typeface="Times New Roman"/>
              </a:rPr>
              <a:t>We </a:t>
            </a:r>
            <a:r>
              <a:rPr dirty="0" sz="1450" spc="-10">
                <a:latin typeface="Times New Roman"/>
                <a:cs typeface="Times New Roman"/>
              </a:rPr>
              <a:t>are full at home </a:t>
            </a:r>
            <a:r>
              <a:rPr dirty="0" sz="1450" spc="-5">
                <a:latin typeface="Times New Roman"/>
                <a:cs typeface="Times New Roman"/>
              </a:rPr>
              <a:t>of </a:t>
            </a:r>
            <a:r>
              <a:rPr dirty="0" sz="1450" spc="-10">
                <a:latin typeface="Times New Roman"/>
                <a:cs typeface="Times New Roman"/>
              </a:rPr>
              <a:t>the question </a:t>
            </a:r>
            <a:r>
              <a:rPr dirty="0" sz="1450" spc="-5">
                <a:latin typeface="Times New Roman"/>
                <a:cs typeface="Times New Roman"/>
              </a:rPr>
              <a:t>of </a:t>
            </a:r>
            <a:r>
              <a:rPr dirty="0" sz="1450" spc="-10">
                <a:latin typeface="Times New Roman"/>
                <a:cs typeface="Times New Roman"/>
              </a:rPr>
              <a:t>agreeable wall-papers, and  wise people are </a:t>
            </a:r>
            <a:r>
              <a:rPr dirty="0" sz="1450" spc="-5">
                <a:latin typeface="Times New Roman"/>
                <a:cs typeface="Times New Roman"/>
              </a:rPr>
              <a:t>of </a:t>
            </a:r>
            <a:r>
              <a:rPr dirty="0" sz="1450" spc="-10">
                <a:latin typeface="Times New Roman"/>
                <a:cs typeface="Times New Roman"/>
              </a:rPr>
              <a:t>opinion that the temper may </a:t>
            </a:r>
            <a:r>
              <a:rPr dirty="0" sz="1450" spc="-5">
                <a:latin typeface="Times New Roman"/>
                <a:cs typeface="Times New Roman"/>
              </a:rPr>
              <a:t>be </a:t>
            </a:r>
            <a:r>
              <a:rPr dirty="0" sz="1450" spc="-10">
                <a:latin typeface="Times New Roman"/>
                <a:cs typeface="Times New Roman"/>
              </a:rPr>
              <a:t>quieted </a:t>
            </a:r>
            <a:r>
              <a:rPr dirty="0" sz="1450" spc="-5">
                <a:latin typeface="Times New Roman"/>
                <a:cs typeface="Times New Roman"/>
              </a:rPr>
              <a:t>by </a:t>
            </a:r>
            <a:r>
              <a:rPr dirty="0" sz="1450" spc="-10">
                <a:latin typeface="Times New Roman"/>
                <a:cs typeface="Times New Roman"/>
              </a:rPr>
              <a:t>sedative  surroundings. But what is to </a:t>
            </a:r>
            <a:r>
              <a:rPr dirty="0" sz="1450" spc="-5">
                <a:latin typeface="Times New Roman"/>
                <a:cs typeface="Times New Roman"/>
              </a:rPr>
              <a:t>be </a:t>
            </a:r>
            <a:r>
              <a:rPr dirty="0" sz="1450" spc="-10">
                <a:latin typeface="Times New Roman"/>
                <a:cs typeface="Times New Roman"/>
              </a:rPr>
              <a:t>said </a:t>
            </a:r>
            <a:r>
              <a:rPr dirty="0" sz="1450" spc="-5">
                <a:latin typeface="Times New Roman"/>
                <a:cs typeface="Times New Roman"/>
              </a:rPr>
              <a:t>of </a:t>
            </a:r>
            <a:r>
              <a:rPr dirty="0" sz="1450" spc="-10">
                <a:latin typeface="Times New Roman"/>
                <a:cs typeface="Times New Roman"/>
              </a:rPr>
              <a:t>the Nebraskan settler? His is </a:t>
            </a:r>
            <a:r>
              <a:rPr dirty="0" sz="1450" spc="-5">
                <a:latin typeface="Times New Roman"/>
                <a:cs typeface="Times New Roman"/>
              </a:rPr>
              <a:t>a </a:t>
            </a:r>
            <a:r>
              <a:rPr dirty="0" sz="1450" spc="-10">
                <a:latin typeface="Times New Roman"/>
                <a:cs typeface="Times New Roman"/>
              </a:rPr>
              <a:t>wall-  paper with </a:t>
            </a:r>
            <a:r>
              <a:rPr dirty="0" sz="1450" spc="-5">
                <a:latin typeface="Times New Roman"/>
                <a:cs typeface="Times New Roman"/>
              </a:rPr>
              <a:t>a </a:t>
            </a:r>
            <a:r>
              <a:rPr dirty="0" sz="1450" spc="-10">
                <a:latin typeface="Times New Roman"/>
                <a:cs typeface="Times New Roman"/>
              </a:rPr>
              <a:t>vengeance—one quarter </a:t>
            </a:r>
            <a:r>
              <a:rPr dirty="0" sz="1450" spc="-5">
                <a:latin typeface="Times New Roman"/>
                <a:cs typeface="Times New Roman"/>
              </a:rPr>
              <a:t>of </a:t>
            </a:r>
            <a:r>
              <a:rPr dirty="0" sz="1450" spc="-10">
                <a:latin typeface="Times New Roman"/>
                <a:cs typeface="Times New Roman"/>
              </a:rPr>
              <a:t>the universe laid bare in all its  gauntness.</a:t>
            </a:r>
            <a:endParaRPr sz="1450">
              <a:latin typeface="Times New Roman"/>
              <a:cs typeface="Times New Roman"/>
            </a:endParaRPr>
          </a:p>
          <a:p>
            <a:pPr algn="just" marL="12700" marR="8890">
              <a:lnSpc>
                <a:spcPts val="1730"/>
              </a:lnSpc>
              <a:spcBef>
                <a:spcPts val="535"/>
              </a:spcBef>
            </a:pPr>
            <a:r>
              <a:rPr dirty="0" sz="1450" spc="-10">
                <a:latin typeface="Times New Roman"/>
                <a:cs typeface="Times New Roman"/>
              </a:rPr>
              <a:t>His eye must embrace at every glance the whole seeming concave </a:t>
            </a:r>
            <a:r>
              <a:rPr dirty="0" sz="1450" spc="-5">
                <a:latin typeface="Times New Roman"/>
                <a:cs typeface="Times New Roman"/>
              </a:rPr>
              <a:t>of </a:t>
            </a:r>
            <a:r>
              <a:rPr dirty="0" sz="1450" spc="-10">
                <a:latin typeface="Times New Roman"/>
                <a:cs typeface="Times New Roman"/>
              </a:rPr>
              <a:t>the  visible world; it quails before so vast an outlook, it is tortured </a:t>
            </a:r>
            <a:r>
              <a:rPr dirty="0" sz="1450" spc="-5">
                <a:latin typeface="Times New Roman"/>
                <a:cs typeface="Times New Roman"/>
              </a:rPr>
              <a:t>by </a:t>
            </a:r>
            <a:r>
              <a:rPr dirty="0" sz="1450" spc="-10">
                <a:latin typeface="Times New Roman"/>
                <a:cs typeface="Times New Roman"/>
              </a:rPr>
              <a:t>distance; yet  there is </a:t>
            </a:r>
            <a:r>
              <a:rPr dirty="0" sz="1450" spc="-5">
                <a:latin typeface="Times New Roman"/>
                <a:cs typeface="Times New Roman"/>
              </a:rPr>
              <a:t>no </a:t>
            </a:r>
            <a:r>
              <a:rPr dirty="0" sz="1450" spc="-10">
                <a:latin typeface="Times New Roman"/>
                <a:cs typeface="Times New Roman"/>
              </a:rPr>
              <a:t>rest </a:t>
            </a:r>
            <a:r>
              <a:rPr dirty="0" sz="1450" spc="-5">
                <a:latin typeface="Times New Roman"/>
                <a:cs typeface="Times New Roman"/>
              </a:rPr>
              <a:t>or </a:t>
            </a:r>
            <a:r>
              <a:rPr dirty="0" sz="1450" spc="-10">
                <a:latin typeface="Times New Roman"/>
                <a:cs typeface="Times New Roman"/>
              </a:rPr>
              <a:t>shelter till the man runs into his cabin, and can repose his  sight </a:t>
            </a:r>
            <a:r>
              <a:rPr dirty="0" sz="1450" spc="-5">
                <a:latin typeface="Times New Roman"/>
                <a:cs typeface="Times New Roman"/>
              </a:rPr>
              <a:t>upon </a:t>
            </a:r>
            <a:r>
              <a:rPr dirty="0" sz="1450" spc="-10">
                <a:latin typeface="Times New Roman"/>
                <a:cs typeface="Times New Roman"/>
              </a:rPr>
              <a:t>things near at hand. Hence, </a:t>
            </a:r>
            <a:r>
              <a:rPr dirty="0" sz="1450" spc="-5">
                <a:latin typeface="Times New Roman"/>
                <a:cs typeface="Times New Roman"/>
              </a:rPr>
              <a:t>I </a:t>
            </a:r>
            <a:r>
              <a:rPr dirty="0" sz="1450" spc="-10">
                <a:latin typeface="Times New Roman"/>
                <a:cs typeface="Times New Roman"/>
              </a:rPr>
              <a:t>am told, </a:t>
            </a:r>
            <a:r>
              <a:rPr dirty="0" sz="1450" spc="-5">
                <a:latin typeface="Times New Roman"/>
                <a:cs typeface="Times New Roman"/>
              </a:rPr>
              <a:t>a </a:t>
            </a:r>
            <a:r>
              <a:rPr dirty="0" sz="1450" spc="-10">
                <a:latin typeface="Times New Roman"/>
                <a:cs typeface="Times New Roman"/>
              </a:rPr>
              <a:t>sickness </a:t>
            </a:r>
            <a:r>
              <a:rPr dirty="0" sz="1450" spc="-5">
                <a:latin typeface="Times New Roman"/>
                <a:cs typeface="Times New Roman"/>
              </a:rPr>
              <a:t>of </a:t>
            </a:r>
            <a:r>
              <a:rPr dirty="0" sz="1450" spc="-10">
                <a:latin typeface="Times New Roman"/>
                <a:cs typeface="Times New Roman"/>
              </a:rPr>
              <a:t>the vision  peculiar to these empty</a:t>
            </a:r>
            <a:r>
              <a:rPr dirty="0" sz="1450" spc="5">
                <a:latin typeface="Times New Roman"/>
                <a:cs typeface="Times New Roman"/>
              </a:rPr>
              <a:t> </a:t>
            </a:r>
            <a:r>
              <a:rPr dirty="0" sz="1450" spc="-10">
                <a:latin typeface="Times New Roman"/>
                <a:cs typeface="Times New Roman"/>
              </a:rPr>
              <a:t>plains.</a:t>
            </a:r>
            <a:endParaRPr sz="1450">
              <a:latin typeface="Times New Roman"/>
              <a:cs typeface="Times New Roman"/>
            </a:endParaRPr>
          </a:p>
          <a:p>
            <a:pPr algn="just" marL="12700" marR="5715">
              <a:lnSpc>
                <a:spcPts val="1730"/>
              </a:lnSpc>
              <a:spcBef>
                <a:spcPts val="570"/>
              </a:spcBef>
            </a:pPr>
            <a:r>
              <a:rPr dirty="0" sz="1450" spc="-60">
                <a:latin typeface="Times New Roman"/>
                <a:cs typeface="Times New Roman"/>
              </a:rPr>
              <a:t>Yet </a:t>
            </a:r>
            <a:r>
              <a:rPr dirty="0" sz="1450" spc="-10">
                <a:latin typeface="Times New Roman"/>
                <a:cs typeface="Times New Roman"/>
              </a:rPr>
              <a:t>perhaps with sunflowers and cicadæ, summer and </a:t>
            </a:r>
            <a:r>
              <a:rPr dirty="0" sz="1450" spc="-20">
                <a:latin typeface="Times New Roman"/>
                <a:cs typeface="Times New Roman"/>
              </a:rPr>
              <a:t>winter, </a:t>
            </a:r>
            <a:r>
              <a:rPr dirty="0" sz="1450" spc="-10">
                <a:latin typeface="Times New Roman"/>
                <a:cs typeface="Times New Roman"/>
              </a:rPr>
              <a:t>cattle, wife and  </a:t>
            </a:r>
            <a:r>
              <a:rPr dirty="0" sz="1450" spc="-25">
                <a:latin typeface="Times New Roman"/>
                <a:cs typeface="Times New Roman"/>
              </a:rPr>
              <a:t>family, </a:t>
            </a:r>
            <a:r>
              <a:rPr dirty="0" sz="1450" spc="-10">
                <a:latin typeface="Times New Roman"/>
                <a:cs typeface="Times New Roman"/>
              </a:rPr>
              <a:t>the settler may create </a:t>
            </a:r>
            <a:r>
              <a:rPr dirty="0" sz="1450" spc="-5">
                <a:latin typeface="Times New Roman"/>
                <a:cs typeface="Times New Roman"/>
              </a:rPr>
              <a:t>a </a:t>
            </a:r>
            <a:r>
              <a:rPr dirty="0" sz="1450" spc="-10">
                <a:latin typeface="Times New Roman"/>
                <a:cs typeface="Times New Roman"/>
              </a:rPr>
              <a:t>full and various existence. One person at least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upon </a:t>
            </a:r>
            <a:r>
              <a:rPr dirty="0" sz="1450" spc="-10">
                <a:latin typeface="Times New Roman"/>
                <a:cs typeface="Times New Roman"/>
              </a:rPr>
              <a:t>the plains who seemed in every way superior to her lot. This was </a:t>
            </a:r>
            <a:r>
              <a:rPr dirty="0" sz="1450" spc="-5">
                <a:latin typeface="Times New Roman"/>
                <a:cs typeface="Times New Roman"/>
              </a:rPr>
              <a:t>a  </a:t>
            </a:r>
            <a:r>
              <a:rPr dirty="0" sz="1450" spc="-10">
                <a:latin typeface="Times New Roman"/>
                <a:cs typeface="Times New Roman"/>
              </a:rPr>
              <a:t>woman who boarded </a:t>
            </a:r>
            <a:r>
              <a:rPr dirty="0" sz="1450" spc="-5">
                <a:latin typeface="Times New Roman"/>
                <a:cs typeface="Times New Roman"/>
              </a:rPr>
              <a:t>us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way station, selling milk. She was </a:t>
            </a:r>
            <a:r>
              <a:rPr dirty="0" sz="1450" spc="-15">
                <a:latin typeface="Times New Roman"/>
                <a:cs typeface="Times New Roman"/>
              </a:rPr>
              <a:t>largely </a:t>
            </a:r>
            <a:r>
              <a:rPr dirty="0" sz="1450" spc="-10">
                <a:latin typeface="Times New Roman"/>
                <a:cs typeface="Times New Roman"/>
              </a:rPr>
              <a:t>formed;  her features were more than comely; she had that great rarity—a fine  complexion</a:t>
            </a:r>
            <a:r>
              <a:rPr dirty="0" sz="1450" spc="80">
                <a:latin typeface="Times New Roman"/>
                <a:cs typeface="Times New Roman"/>
              </a:rPr>
              <a:t> </a:t>
            </a:r>
            <a:r>
              <a:rPr dirty="0" sz="1450" spc="-10">
                <a:latin typeface="Times New Roman"/>
                <a:cs typeface="Times New Roman"/>
              </a:rPr>
              <a:t>which</a:t>
            </a:r>
            <a:r>
              <a:rPr dirty="0" sz="1450" spc="85">
                <a:latin typeface="Times New Roman"/>
                <a:cs typeface="Times New Roman"/>
              </a:rPr>
              <a:t> </a:t>
            </a:r>
            <a:r>
              <a:rPr dirty="0" sz="1450" spc="-10">
                <a:latin typeface="Times New Roman"/>
                <a:cs typeface="Times New Roman"/>
              </a:rPr>
              <a:t>became</a:t>
            </a:r>
            <a:r>
              <a:rPr dirty="0" sz="1450" spc="80">
                <a:latin typeface="Times New Roman"/>
                <a:cs typeface="Times New Roman"/>
              </a:rPr>
              <a:t> </a:t>
            </a:r>
            <a:r>
              <a:rPr dirty="0" sz="1450" spc="-10">
                <a:latin typeface="Times New Roman"/>
                <a:cs typeface="Times New Roman"/>
              </a:rPr>
              <a:t>her;</a:t>
            </a:r>
            <a:r>
              <a:rPr dirty="0" sz="1450" spc="80">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10">
                <a:latin typeface="Times New Roman"/>
                <a:cs typeface="Times New Roman"/>
              </a:rPr>
              <a:t>her</a:t>
            </a:r>
            <a:r>
              <a:rPr dirty="0" sz="1450" spc="85">
                <a:latin typeface="Times New Roman"/>
                <a:cs typeface="Times New Roman"/>
              </a:rPr>
              <a:t> </a:t>
            </a:r>
            <a:r>
              <a:rPr dirty="0" sz="1450" spc="-10">
                <a:latin typeface="Times New Roman"/>
                <a:cs typeface="Times New Roman"/>
              </a:rPr>
              <a:t>eyes</a:t>
            </a:r>
            <a:r>
              <a:rPr dirty="0" sz="1450" spc="80">
                <a:latin typeface="Times New Roman"/>
                <a:cs typeface="Times New Roman"/>
              </a:rPr>
              <a:t> </a:t>
            </a:r>
            <a:r>
              <a:rPr dirty="0" sz="1450" spc="-10">
                <a:latin typeface="Times New Roman"/>
                <a:cs typeface="Times New Roman"/>
              </a:rPr>
              <a:t>were</a:t>
            </a:r>
            <a:r>
              <a:rPr dirty="0" sz="1450" spc="85">
                <a:latin typeface="Times New Roman"/>
                <a:cs typeface="Times New Roman"/>
              </a:rPr>
              <a:t> </a:t>
            </a:r>
            <a:r>
              <a:rPr dirty="0" sz="1450" spc="-5">
                <a:latin typeface="Times New Roman"/>
                <a:cs typeface="Times New Roman"/>
              </a:rPr>
              <a:t>kind,</a:t>
            </a:r>
            <a:r>
              <a:rPr dirty="0" sz="1450" spc="80">
                <a:latin typeface="Times New Roman"/>
                <a:cs typeface="Times New Roman"/>
              </a:rPr>
              <a:t> </a:t>
            </a:r>
            <a:r>
              <a:rPr dirty="0" sz="1450" spc="-10">
                <a:latin typeface="Times New Roman"/>
                <a:cs typeface="Times New Roman"/>
              </a:rPr>
              <a:t>dark,</a:t>
            </a:r>
            <a:r>
              <a:rPr dirty="0" sz="1450" spc="85">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25">
                <a:latin typeface="Times New Roman"/>
                <a:cs typeface="Times New Roman"/>
              </a:rPr>
              <a:t>steady.</a:t>
            </a:r>
            <a:r>
              <a:rPr dirty="0" sz="1450" spc="80">
                <a:latin typeface="Times New Roman"/>
                <a:cs typeface="Times New Roman"/>
              </a:rPr>
              <a:t> </a:t>
            </a:r>
            <a:r>
              <a:rPr dirty="0" sz="1450" spc="-10">
                <a:latin typeface="Times New Roman"/>
                <a:cs typeface="Times New Roman"/>
              </a:rPr>
              <a:t>She</a:t>
            </a:r>
            <a:endParaRPr sz="145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sold milk with patriarchal grace. There was </a:t>
            </a:r>
            <a:r>
              <a:rPr dirty="0" sz="1450" spc="-5">
                <a:latin typeface="Times New Roman"/>
                <a:cs typeface="Times New Roman"/>
              </a:rPr>
              <a:t>not a </a:t>
            </a:r>
            <a:r>
              <a:rPr dirty="0" sz="1450" spc="-10">
                <a:latin typeface="Times New Roman"/>
                <a:cs typeface="Times New Roman"/>
              </a:rPr>
              <a:t>line in her countenance, </a:t>
            </a:r>
            <a:r>
              <a:rPr dirty="0" sz="1450" spc="-5">
                <a:latin typeface="Times New Roman"/>
                <a:cs typeface="Times New Roman"/>
              </a:rPr>
              <a:t>not a  </a:t>
            </a:r>
            <a:r>
              <a:rPr dirty="0" sz="1450" spc="-10">
                <a:latin typeface="Times New Roman"/>
                <a:cs typeface="Times New Roman"/>
              </a:rPr>
              <a:t>note in her soft and sleepy voice, </a:t>
            </a:r>
            <a:r>
              <a:rPr dirty="0" sz="1450" spc="-5">
                <a:latin typeface="Times New Roman"/>
                <a:cs typeface="Times New Roman"/>
              </a:rPr>
              <a:t>but </a:t>
            </a:r>
            <a:r>
              <a:rPr dirty="0" sz="1450" spc="-10">
                <a:latin typeface="Times New Roman"/>
                <a:cs typeface="Times New Roman"/>
              </a:rPr>
              <a:t>spoke </a:t>
            </a:r>
            <a:r>
              <a:rPr dirty="0" sz="1450" spc="-5">
                <a:latin typeface="Times New Roman"/>
                <a:cs typeface="Times New Roman"/>
              </a:rPr>
              <a:t>of </a:t>
            </a:r>
            <a:r>
              <a:rPr dirty="0" sz="1450" spc="-10">
                <a:latin typeface="Times New Roman"/>
                <a:cs typeface="Times New Roman"/>
              </a:rPr>
              <a:t>an entire contentment with her  life. It would have been fatuous arrogance to pity such </a:t>
            </a:r>
            <a:r>
              <a:rPr dirty="0" sz="1450" spc="-5">
                <a:latin typeface="Times New Roman"/>
                <a:cs typeface="Times New Roman"/>
              </a:rPr>
              <a:t>a </a:t>
            </a:r>
            <a:r>
              <a:rPr dirty="0" sz="1450" spc="-10">
                <a:latin typeface="Times New Roman"/>
                <a:cs typeface="Times New Roman"/>
              </a:rPr>
              <a:t>woman. </a:t>
            </a:r>
            <a:r>
              <a:rPr dirty="0" sz="1450" spc="-60">
                <a:latin typeface="Times New Roman"/>
                <a:cs typeface="Times New Roman"/>
              </a:rPr>
              <a:t>Yet </a:t>
            </a:r>
            <a:r>
              <a:rPr dirty="0" sz="1450" spc="-10">
                <a:latin typeface="Times New Roman"/>
                <a:cs typeface="Times New Roman"/>
              </a:rPr>
              <a:t>the place  where she lived was to me almost </a:t>
            </a:r>
            <a:r>
              <a:rPr dirty="0" sz="1450" spc="-20">
                <a:latin typeface="Times New Roman"/>
                <a:cs typeface="Times New Roman"/>
              </a:rPr>
              <a:t>ghastly. </a:t>
            </a:r>
            <a:r>
              <a:rPr dirty="0" sz="1450" spc="-10">
                <a:latin typeface="Times New Roman"/>
                <a:cs typeface="Times New Roman"/>
              </a:rPr>
              <a:t>Less than </a:t>
            </a:r>
            <a:r>
              <a:rPr dirty="0" sz="1450" spc="-5">
                <a:latin typeface="Times New Roman"/>
                <a:cs typeface="Times New Roman"/>
              </a:rPr>
              <a:t>a </a:t>
            </a:r>
            <a:r>
              <a:rPr dirty="0" sz="1450" spc="-10">
                <a:latin typeface="Times New Roman"/>
                <a:cs typeface="Times New Roman"/>
              </a:rPr>
              <a:t>dozen wooden houses,  all </a:t>
            </a:r>
            <a:r>
              <a:rPr dirty="0" sz="1450" spc="-5">
                <a:latin typeface="Times New Roman"/>
                <a:cs typeface="Times New Roman"/>
              </a:rPr>
              <a:t>of a </a:t>
            </a:r>
            <a:r>
              <a:rPr dirty="0" sz="1450" spc="-10">
                <a:latin typeface="Times New Roman"/>
                <a:cs typeface="Times New Roman"/>
              </a:rPr>
              <a:t>shape and all nearly </a:t>
            </a:r>
            <a:r>
              <a:rPr dirty="0" sz="1450" spc="-5">
                <a:latin typeface="Times New Roman"/>
                <a:cs typeface="Times New Roman"/>
              </a:rPr>
              <a:t>of a </a:t>
            </a:r>
            <a:r>
              <a:rPr dirty="0" sz="1450" spc="-10">
                <a:latin typeface="Times New Roman"/>
                <a:cs typeface="Times New Roman"/>
              </a:rPr>
              <a:t>size, stood planted along the railway lines.  Each stood apart in its own lot. Each opened direct </a:t>
            </a:r>
            <a:r>
              <a:rPr dirty="0" sz="1450" spc="-15">
                <a:latin typeface="Times New Roman"/>
                <a:cs typeface="Times New Roman"/>
              </a:rPr>
              <a:t>off </a:t>
            </a:r>
            <a:r>
              <a:rPr dirty="0" sz="1450" spc="-10">
                <a:latin typeface="Times New Roman"/>
                <a:cs typeface="Times New Roman"/>
              </a:rPr>
              <a:t>the billiard-board, as if  it were </a:t>
            </a:r>
            <a:r>
              <a:rPr dirty="0" sz="1450" spc="-5">
                <a:latin typeface="Times New Roman"/>
                <a:cs typeface="Times New Roman"/>
              </a:rPr>
              <a:t>a </a:t>
            </a:r>
            <a:r>
              <a:rPr dirty="0" sz="1450" spc="-10">
                <a:latin typeface="Times New Roman"/>
                <a:cs typeface="Times New Roman"/>
              </a:rPr>
              <a:t>billiard-board indeed, and these only models that had been set down  </a:t>
            </a:r>
            <a:r>
              <a:rPr dirty="0" sz="1450" spc="-5">
                <a:latin typeface="Times New Roman"/>
                <a:cs typeface="Times New Roman"/>
              </a:rPr>
              <a:t>upon </a:t>
            </a:r>
            <a:r>
              <a:rPr dirty="0" sz="1450" spc="-10">
                <a:latin typeface="Times New Roman"/>
                <a:cs typeface="Times New Roman"/>
              </a:rPr>
              <a:t>it ready made. Her own, into which </a:t>
            </a:r>
            <a:r>
              <a:rPr dirty="0" sz="1450" spc="-5">
                <a:latin typeface="Times New Roman"/>
                <a:cs typeface="Times New Roman"/>
              </a:rPr>
              <a:t>I </a:t>
            </a:r>
            <a:r>
              <a:rPr dirty="0" sz="1450" spc="-10">
                <a:latin typeface="Times New Roman"/>
                <a:cs typeface="Times New Roman"/>
              </a:rPr>
              <a:t>looked, was clean </a:t>
            </a:r>
            <a:r>
              <a:rPr dirty="0" sz="1450" spc="-5">
                <a:latin typeface="Times New Roman"/>
                <a:cs typeface="Times New Roman"/>
              </a:rPr>
              <a:t>but </a:t>
            </a:r>
            <a:r>
              <a:rPr dirty="0" sz="1450" spc="-10">
                <a:latin typeface="Times New Roman"/>
                <a:cs typeface="Times New Roman"/>
              </a:rPr>
              <a:t>very </a:t>
            </a:r>
            <a:r>
              <a:rPr dirty="0" sz="1450" spc="-25">
                <a:latin typeface="Times New Roman"/>
                <a:cs typeface="Times New Roman"/>
              </a:rPr>
              <a:t>empty,  </a:t>
            </a:r>
            <a:r>
              <a:rPr dirty="0" sz="1450" spc="-10">
                <a:latin typeface="Times New Roman"/>
                <a:cs typeface="Times New Roman"/>
              </a:rPr>
              <a:t>and showed nothing homelike </a:t>
            </a:r>
            <a:r>
              <a:rPr dirty="0" sz="1450" spc="-5">
                <a:latin typeface="Times New Roman"/>
                <a:cs typeface="Times New Roman"/>
              </a:rPr>
              <a:t>but </a:t>
            </a:r>
            <a:r>
              <a:rPr dirty="0" sz="1450" spc="-10">
                <a:latin typeface="Times New Roman"/>
                <a:cs typeface="Times New Roman"/>
              </a:rPr>
              <a:t>the burning fire. This extreme newness,  above all in so naked and flat </a:t>
            </a:r>
            <a:r>
              <a:rPr dirty="0" sz="1450" spc="-5">
                <a:latin typeface="Times New Roman"/>
                <a:cs typeface="Times New Roman"/>
              </a:rPr>
              <a:t>a </a:t>
            </a:r>
            <a:r>
              <a:rPr dirty="0" sz="1450" spc="-20">
                <a:latin typeface="Times New Roman"/>
                <a:cs typeface="Times New Roman"/>
              </a:rPr>
              <a:t>country,</a:t>
            </a:r>
            <a:r>
              <a:rPr dirty="0" sz="1450" spc="320">
                <a:latin typeface="Times New Roman"/>
                <a:cs typeface="Times New Roman"/>
              </a:rPr>
              <a:t> </a:t>
            </a:r>
            <a:r>
              <a:rPr dirty="0" sz="1450" spc="-10">
                <a:latin typeface="Times New Roman"/>
                <a:cs typeface="Times New Roman"/>
              </a:rPr>
              <a:t>gives </a:t>
            </a:r>
            <a:r>
              <a:rPr dirty="0" sz="1450" spc="-5">
                <a:latin typeface="Times New Roman"/>
                <a:cs typeface="Times New Roman"/>
              </a:rPr>
              <a:t>a </a:t>
            </a:r>
            <a:r>
              <a:rPr dirty="0" sz="1450" spc="-10">
                <a:latin typeface="Times New Roman"/>
                <a:cs typeface="Times New Roman"/>
              </a:rPr>
              <a:t>strong impression </a:t>
            </a:r>
            <a:r>
              <a:rPr dirty="0" sz="1450" spc="-5">
                <a:latin typeface="Times New Roman"/>
                <a:cs typeface="Times New Roman"/>
              </a:rPr>
              <a:t>of  </a:t>
            </a:r>
            <a:r>
              <a:rPr dirty="0" sz="1450" spc="-15">
                <a:latin typeface="Times New Roman"/>
                <a:cs typeface="Times New Roman"/>
              </a:rPr>
              <a:t>artificiality. </a:t>
            </a:r>
            <a:r>
              <a:rPr dirty="0" sz="1450" spc="-25">
                <a:latin typeface="Times New Roman"/>
                <a:cs typeface="Times New Roman"/>
              </a:rPr>
              <a:t>With </a:t>
            </a:r>
            <a:r>
              <a:rPr dirty="0" sz="1450" spc="-5">
                <a:latin typeface="Times New Roman"/>
                <a:cs typeface="Times New Roman"/>
              </a:rPr>
              <a:t>none of </a:t>
            </a:r>
            <a:r>
              <a:rPr dirty="0" sz="1450" spc="-10">
                <a:latin typeface="Times New Roman"/>
                <a:cs typeface="Times New Roman"/>
              </a:rPr>
              <a:t>the litter and discoloration </a:t>
            </a:r>
            <a:r>
              <a:rPr dirty="0" sz="1450" spc="-5">
                <a:latin typeface="Times New Roman"/>
                <a:cs typeface="Times New Roman"/>
              </a:rPr>
              <a:t>of </a:t>
            </a:r>
            <a:r>
              <a:rPr dirty="0" sz="1450" spc="-10">
                <a:latin typeface="Times New Roman"/>
                <a:cs typeface="Times New Roman"/>
              </a:rPr>
              <a:t>human life; with the  paths unworn, and the houses still sweating from the axe, such </a:t>
            </a:r>
            <a:r>
              <a:rPr dirty="0" sz="1450" spc="-5">
                <a:latin typeface="Times New Roman"/>
                <a:cs typeface="Times New Roman"/>
              </a:rPr>
              <a:t>a </a:t>
            </a:r>
            <a:r>
              <a:rPr dirty="0" sz="1450" spc="-10">
                <a:latin typeface="Times New Roman"/>
                <a:cs typeface="Times New Roman"/>
              </a:rPr>
              <a:t>settlement as  this seems purely scenic. The mind is loth to accept it for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reality;  and it seems incredible that life can </a:t>
            </a:r>
            <a:r>
              <a:rPr dirty="0" sz="1450" spc="-5">
                <a:latin typeface="Times New Roman"/>
                <a:cs typeface="Times New Roman"/>
              </a:rPr>
              <a:t>go on </a:t>
            </a:r>
            <a:r>
              <a:rPr dirty="0" sz="1450" spc="-10">
                <a:latin typeface="Times New Roman"/>
                <a:cs typeface="Times New Roman"/>
              </a:rPr>
              <a:t>with so few properties, </a:t>
            </a:r>
            <a:r>
              <a:rPr dirty="0" sz="1450" spc="-5">
                <a:latin typeface="Times New Roman"/>
                <a:cs typeface="Times New Roman"/>
              </a:rPr>
              <a:t>or </a:t>
            </a:r>
            <a:r>
              <a:rPr dirty="0" sz="1450" spc="-10">
                <a:latin typeface="Times New Roman"/>
                <a:cs typeface="Times New Roman"/>
              </a:rPr>
              <a:t>the great  child, man, find entertainment in so bare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playroom.</a:t>
            </a:r>
            <a:endParaRPr sz="1450">
              <a:latin typeface="Times New Roman"/>
              <a:cs typeface="Times New Roman"/>
            </a:endParaRPr>
          </a:p>
          <a:p>
            <a:pPr algn="just" marL="12700" marR="5080">
              <a:lnSpc>
                <a:spcPts val="1730"/>
              </a:lnSpc>
              <a:spcBef>
                <a:spcPts val="550"/>
              </a:spcBef>
            </a:pPr>
            <a:r>
              <a:rPr dirty="0" sz="1450" spc="-10">
                <a:latin typeface="Times New Roman"/>
                <a:cs typeface="Times New Roman"/>
              </a:rPr>
              <a:t>And truly it is as yet an incomplete society in some points; </a:t>
            </a:r>
            <a:r>
              <a:rPr dirty="0" sz="1450" spc="-5">
                <a:latin typeface="Times New Roman"/>
                <a:cs typeface="Times New Roman"/>
              </a:rPr>
              <a:t>or </a:t>
            </a:r>
            <a:r>
              <a:rPr dirty="0" sz="1450" spc="-10">
                <a:latin typeface="Times New Roman"/>
                <a:cs typeface="Times New Roman"/>
              </a:rPr>
              <a:t>at least it  contained, as </a:t>
            </a:r>
            <a:r>
              <a:rPr dirty="0" sz="1450" spc="-5">
                <a:latin typeface="Times New Roman"/>
                <a:cs typeface="Times New Roman"/>
              </a:rPr>
              <a:t>I </a:t>
            </a:r>
            <a:r>
              <a:rPr dirty="0" sz="1450" spc="-10">
                <a:latin typeface="Times New Roman"/>
                <a:cs typeface="Times New Roman"/>
              </a:rPr>
              <a:t>passed through, </a:t>
            </a:r>
            <a:r>
              <a:rPr dirty="0" sz="1450" spc="-5">
                <a:latin typeface="Times New Roman"/>
                <a:cs typeface="Times New Roman"/>
              </a:rPr>
              <a:t>one </a:t>
            </a:r>
            <a:r>
              <a:rPr dirty="0" sz="1450" spc="-10">
                <a:latin typeface="Times New Roman"/>
                <a:cs typeface="Times New Roman"/>
              </a:rPr>
              <a:t>person incompletely civilised. At North  Platte, where we supped that evening, </a:t>
            </a:r>
            <a:r>
              <a:rPr dirty="0" sz="1450" spc="-5">
                <a:latin typeface="Times New Roman"/>
                <a:cs typeface="Times New Roman"/>
              </a:rPr>
              <a:t>one </a:t>
            </a:r>
            <a:r>
              <a:rPr dirty="0" sz="1450" spc="-10">
                <a:latin typeface="Times New Roman"/>
                <a:cs typeface="Times New Roman"/>
              </a:rPr>
              <a:t>man asked another to pass the milk-  </a:t>
            </a:r>
            <a:r>
              <a:rPr dirty="0" sz="1450" spc="-5">
                <a:latin typeface="Times New Roman"/>
                <a:cs typeface="Times New Roman"/>
              </a:rPr>
              <a:t>jug. </a:t>
            </a:r>
            <a:r>
              <a:rPr dirty="0" sz="1450" spc="-10">
                <a:latin typeface="Times New Roman"/>
                <a:cs typeface="Times New Roman"/>
              </a:rPr>
              <a:t>This other was well-dressed and </a:t>
            </a:r>
            <a:r>
              <a:rPr dirty="0" sz="1450" spc="-5">
                <a:latin typeface="Times New Roman"/>
                <a:cs typeface="Times New Roman"/>
              </a:rPr>
              <a:t>of </a:t>
            </a:r>
            <a:r>
              <a:rPr dirty="0" sz="1450" spc="-10">
                <a:latin typeface="Times New Roman"/>
                <a:cs typeface="Times New Roman"/>
              </a:rPr>
              <a:t>what we should call </a:t>
            </a:r>
            <a:r>
              <a:rPr dirty="0" sz="1450" spc="-5">
                <a:latin typeface="Times New Roman"/>
                <a:cs typeface="Times New Roman"/>
              </a:rPr>
              <a:t>a </a:t>
            </a:r>
            <a:r>
              <a:rPr dirty="0" sz="1450" spc="-10">
                <a:latin typeface="Times New Roman"/>
                <a:cs typeface="Times New Roman"/>
              </a:rPr>
              <a:t>respectable  appearance; </a:t>
            </a:r>
            <a:r>
              <a:rPr dirty="0" sz="1450" spc="-5">
                <a:latin typeface="Times New Roman"/>
                <a:cs typeface="Times New Roman"/>
              </a:rPr>
              <a:t>a </a:t>
            </a:r>
            <a:r>
              <a:rPr dirty="0" sz="1450" spc="-10">
                <a:latin typeface="Times New Roman"/>
                <a:cs typeface="Times New Roman"/>
              </a:rPr>
              <a:t>darkish man, high spoken, eating as though </a:t>
            </a:r>
            <a:r>
              <a:rPr dirty="0" sz="1450" spc="-5">
                <a:latin typeface="Times New Roman"/>
                <a:cs typeface="Times New Roman"/>
              </a:rPr>
              <a:t>he </a:t>
            </a:r>
            <a:r>
              <a:rPr dirty="0" sz="1450" spc="-10">
                <a:latin typeface="Times New Roman"/>
                <a:cs typeface="Times New Roman"/>
              </a:rPr>
              <a:t>had some usage  </a:t>
            </a:r>
            <a:r>
              <a:rPr dirty="0" sz="1450" spc="-5">
                <a:latin typeface="Times New Roman"/>
                <a:cs typeface="Times New Roman"/>
              </a:rPr>
              <a:t>of </a:t>
            </a:r>
            <a:r>
              <a:rPr dirty="0" sz="1450" spc="-10">
                <a:latin typeface="Times New Roman"/>
                <a:cs typeface="Times New Roman"/>
              </a:rPr>
              <a:t>society; </a:t>
            </a:r>
            <a:r>
              <a:rPr dirty="0" sz="1450" spc="-5">
                <a:latin typeface="Times New Roman"/>
                <a:cs typeface="Times New Roman"/>
              </a:rPr>
              <a:t>but he </a:t>
            </a:r>
            <a:r>
              <a:rPr dirty="0" sz="1450" spc="-10">
                <a:latin typeface="Times New Roman"/>
                <a:cs typeface="Times New Roman"/>
              </a:rPr>
              <a:t>turned </a:t>
            </a:r>
            <a:r>
              <a:rPr dirty="0" sz="1450" spc="-5">
                <a:latin typeface="Times New Roman"/>
                <a:cs typeface="Times New Roman"/>
              </a:rPr>
              <a:t>upon </a:t>
            </a:r>
            <a:r>
              <a:rPr dirty="0" sz="1450" spc="-10">
                <a:latin typeface="Times New Roman"/>
                <a:cs typeface="Times New Roman"/>
              </a:rPr>
              <a:t>the first speaker with extraordinary vehemence  </a:t>
            </a:r>
            <a:r>
              <a:rPr dirty="0" sz="1450" spc="-5">
                <a:latin typeface="Times New Roman"/>
                <a:cs typeface="Times New Roman"/>
              </a:rPr>
              <a:t>of</a:t>
            </a:r>
            <a:r>
              <a:rPr dirty="0" sz="1450" spc="-10">
                <a:latin typeface="Times New Roman"/>
                <a:cs typeface="Times New Roman"/>
              </a:rPr>
              <a:t> tone—</a:t>
            </a:r>
            <a:endParaRPr sz="1450">
              <a:latin typeface="Times New Roman"/>
              <a:cs typeface="Times New Roman"/>
            </a:endParaRPr>
          </a:p>
          <a:p>
            <a:pPr algn="just" marL="12700">
              <a:lnSpc>
                <a:spcPct val="100000"/>
              </a:lnSpc>
              <a:spcBef>
                <a:spcPts val="500"/>
              </a:spcBef>
            </a:pPr>
            <a:r>
              <a:rPr dirty="0" sz="1450" spc="-20">
                <a:latin typeface="Times New Roman"/>
                <a:cs typeface="Times New Roman"/>
              </a:rPr>
              <a:t>“There’s </a:t>
            </a:r>
            <a:r>
              <a:rPr dirty="0" sz="1450" spc="-5">
                <a:latin typeface="Times New Roman"/>
                <a:cs typeface="Times New Roman"/>
              </a:rPr>
              <a:t>a </a:t>
            </a:r>
            <a:r>
              <a:rPr dirty="0" sz="1450" spc="-10">
                <a:latin typeface="Times New Roman"/>
                <a:cs typeface="Times New Roman"/>
              </a:rPr>
              <a:t>waiter here!” </a:t>
            </a:r>
            <a:r>
              <a:rPr dirty="0" sz="1450" spc="-5">
                <a:latin typeface="Times New Roman"/>
                <a:cs typeface="Times New Roman"/>
              </a:rPr>
              <a:t>he</a:t>
            </a:r>
            <a:r>
              <a:rPr dirty="0" sz="1450" spc="15">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1753235">
              <a:lnSpc>
                <a:spcPct val="132400"/>
              </a:lnSpc>
            </a:pPr>
            <a:r>
              <a:rPr dirty="0" sz="1450" spc="-10">
                <a:latin typeface="Times New Roman"/>
                <a:cs typeface="Times New Roman"/>
              </a:rPr>
              <a:t>“I only asked </a:t>
            </a:r>
            <a:r>
              <a:rPr dirty="0" sz="1450" spc="-5">
                <a:latin typeface="Times New Roman"/>
                <a:cs typeface="Times New Roman"/>
              </a:rPr>
              <a:t>you </a:t>
            </a:r>
            <a:r>
              <a:rPr dirty="0" sz="1450" spc="-10">
                <a:latin typeface="Times New Roman"/>
                <a:cs typeface="Times New Roman"/>
              </a:rPr>
              <a:t>to pass the milk,” explained the first.  Here is the retort</a:t>
            </a:r>
            <a:r>
              <a:rPr dirty="0" sz="1450" spc="5">
                <a:latin typeface="Times New Roman"/>
                <a:cs typeface="Times New Roman"/>
              </a:rPr>
              <a:t> </a:t>
            </a:r>
            <a:r>
              <a:rPr dirty="0" sz="1450" spc="-10">
                <a:latin typeface="Times New Roman"/>
                <a:cs typeface="Times New Roman"/>
              </a:rPr>
              <a:t>verbatim—</a:t>
            </a:r>
            <a:endParaRPr sz="1450">
              <a:latin typeface="Times New Roman"/>
              <a:cs typeface="Times New Roman"/>
            </a:endParaRPr>
          </a:p>
          <a:p>
            <a:pPr algn="just" marL="12700" marR="8255">
              <a:lnSpc>
                <a:spcPts val="1730"/>
              </a:lnSpc>
              <a:spcBef>
                <a:spcPts val="635"/>
              </a:spcBef>
            </a:pPr>
            <a:r>
              <a:rPr dirty="0" sz="1450" spc="-10">
                <a:latin typeface="Times New Roman"/>
                <a:cs typeface="Times New Roman"/>
              </a:rPr>
              <a:t>“Pass! Hell! I’m </a:t>
            </a:r>
            <a:r>
              <a:rPr dirty="0" sz="1450" spc="-5">
                <a:latin typeface="Times New Roman"/>
                <a:cs typeface="Times New Roman"/>
              </a:rPr>
              <a:t>not </a:t>
            </a:r>
            <a:r>
              <a:rPr dirty="0" sz="1450" spc="-10">
                <a:latin typeface="Times New Roman"/>
                <a:cs typeface="Times New Roman"/>
              </a:rPr>
              <a:t>paid for that business; the </a:t>
            </a:r>
            <a:r>
              <a:rPr dirty="0" sz="1450" spc="-15">
                <a:latin typeface="Times New Roman"/>
                <a:cs typeface="Times New Roman"/>
              </a:rPr>
              <a:t>waiter’s </a:t>
            </a:r>
            <a:r>
              <a:rPr dirty="0" sz="1450" spc="-10">
                <a:latin typeface="Times New Roman"/>
                <a:cs typeface="Times New Roman"/>
              </a:rPr>
              <a:t>paid for it. </a:t>
            </a:r>
            <a:r>
              <a:rPr dirty="0" sz="1450" spc="-60">
                <a:latin typeface="Times New Roman"/>
                <a:cs typeface="Times New Roman"/>
              </a:rPr>
              <a:t>You </a:t>
            </a:r>
            <a:r>
              <a:rPr dirty="0" sz="1450" spc="-10">
                <a:latin typeface="Times New Roman"/>
                <a:cs typeface="Times New Roman"/>
              </a:rPr>
              <a:t>should  use civility at table, and, </a:t>
            </a:r>
            <a:r>
              <a:rPr dirty="0" sz="1450" spc="-5">
                <a:latin typeface="Times New Roman"/>
                <a:cs typeface="Times New Roman"/>
              </a:rPr>
              <a:t>by </a:t>
            </a:r>
            <a:r>
              <a:rPr dirty="0" sz="1450" spc="-10">
                <a:latin typeface="Times New Roman"/>
                <a:cs typeface="Times New Roman"/>
              </a:rPr>
              <a:t>God, I’ll show </a:t>
            </a:r>
            <a:r>
              <a:rPr dirty="0" sz="1450" spc="-5">
                <a:latin typeface="Times New Roman"/>
                <a:cs typeface="Times New Roman"/>
              </a:rPr>
              <a:t>you</a:t>
            </a:r>
            <a:r>
              <a:rPr dirty="0" sz="1450" spc="40">
                <a:latin typeface="Times New Roman"/>
                <a:cs typeface="Times New Roman"/>
              </a:rPr>
              <a:t> </a:t>
            </a:r>
            <a:r>
              <a:rPr dirty="0" sz="1450" spc="-10">
                <a:latin typeface="Times New Roman"/>
                <a:cs typeface="Times New Roman"/>
              </a:rPr>
              <a:t>how!”</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The other man very wisely made </a:t>
            </a:r>
            <a:r>
              <a:rPr dirty="0" sz="1450" spc="-5">
                <a:latin typeface="Times New Roman"/>
                <a:cs typeface="Times New Roman"/>
              </a:rPr>
              <a:t>no </a:t>
            </a:r>
            <a:r>
              <a:rPr dirty="0" sz="1450" spc="-20">
                <a:latin typeface="Times New Roman"/>
                <a:cs typeface="Times New Roman"/>
              </a:rPr>
              <a:t>answer, </a:t>
            </a:r>
            <a:r>
              <a:rPr dirty="0" sz="1450" spc="-10">
                <a:latin typeface="Times New Roman"/>
                <a:cs typeface="Times New Roman"/>
              </a:rPr>
              <a:t>and the bully went </a:t>
            </a:r>
            <a:r>
              <a:rPr dirty="0" sz="1450" spc="-5">
                <a:latin typeface="Times New Roman"/>
                <a:cs typeface="Times New Roman"/>
              </a:rPr>
              <a:t>on </a:t>
            </a:r>
            <a:r>
              <a:rPr dirty="0" sz="1450" spc="-10">
                <a:latin typeface="Times New Roman"/>
                <a:cs typeface="Times New Roman"/>
              </a:rPr>
              <a:t>with his  supper as though nothing had occurred. It pleases me to think that some day  soon </a:t>
            </a:r>
            <a:r>
              <a:rPr dirty="0" sz="1450" spc="-5">
                <a:latin typeface="Times New Roman"/>
                <a:cs typeface="Times New Roman"/>
              </a:rPr>
              <a:t>he </a:t>
            </a:r>
            <a:r>
              <a:rPr dirty="0" sz="1450" spc="-10">
                <a:latin typeface="Times New Roman"/>
                <a:cs typeface="Times New Roman"/>
              </a:rPr>
              <a:t>will meet with </a:t>
            </a:r>
            <a:r>
              <a:rPr dirty="0" sz="1450" spc="-5">
                <a:latin typeface="Times New Roman"/>
                <a:cs typeface="Times New Roman"/>
              </a:rPr>
              <a:t>one of </a:t>
            </a:r>
            <a:r>
              <a:rPr dirty="0" sz="1450" spc="-10">
                <a:latin typeface="Times New Roman"/>
                <a:cs typeface="Times New Roman"/>
              </a:rPr>
              <a:t>his own kidney; and that perhaps both may</a:t>
            </a:r>
            <a:r>
              <a:rPr dirty="0" sz="1450" spc="130">
                <a:latin typeface="Times New Roman"/>
                <a:cs typeface="Times New Roman"/>
              </a:rPr>
              <a:t> </a:t>
            </a:r>
            <a:r>
              <a:rPr dirty="0" sz="1450" spc="-10">
                <a:latin typeface="Times New Roman"/>
                <a:cs typeface="Times New Roman"/>
              </a:rPr>
              <a:t>fall.</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1800">
              <a:latin typeface="Times New Roman"/>
              <a:cs typeface="Times New Roman"/>
            </a:endParaRPr>
          </a:p>
          <a:p>
            <a:pPr algn="ctr">
              <a:lnSpc>
                <a:spcPct val="100000"/>
              </a:lnSpc>
            </a:pPr>
            <a:r>
              <a:rPr dirty="0" sz="1450" spc="-10" b="1">
                <a:latin typeface="Times New Roman"/>
                <a:cs typeface="Times New Roman"/>
              </a:rPr>
              <a:t>THE </a:t>
            </a:r>
            <a:r>
              <a:rPr dirty="0" sz="1450" spc="-20" b="1">
                <a:latin typeface="Times New Roman"/>
                <a:cs typeface="Times New Roman"/>
              </a:rPr>
              <a:t>DESERT </a:t>
            </a:r>
            <a:r>
              <a:rPr dirty="0" sz="1450" spc="-10" b="1">
                <a:latin typeface="Times New Roman"/>
                <a:cs typeface="Times New Roman"/>
              </a:rPr>
              <a:t>OF</a:t>
            </a:r>
            <a:r>
              <a:rPr dirty="0" sz="1450" spc="-70" b="1">
                <a:latin typeface="Times New Roman"/>
                <a:cs typeface="Times New Roman"/>
              </a:rPr>
              <a:t> </a:t>
            </a:r>
            <a:r>
              <a:rPr dirty="0" sz="1450" spc="-15" b="1">
                <a:latin typeface="Times New Roman"/>
                <a:cs typeface="Times New Roman"/>
              </a:rPr>
              <a:t>WYOMING</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60">
                <a:latin typeface="Times New Roman"/>
                <a:cs typeface="Times New Roman"/>
              </a:rPr>
              <a:t>To </a:t>
            </a:r>
            <a:r>
              <a:rPr dirty="0" sz="1450" spc="-10">
                <a:latin typeface="Times New Roman"/>
                <a:cs typeface="Times New Roman"/>
              </a:rPr>
              <a:t>cross such </a:t>
            </a:r>
            <a:r>
              <a:rPr dirty="0" sz="1450" spc="-5">
                <a:latin typeface="Times New Roman"/>
                <a:cs typeface="Times New Roman"/>
              </a:rPr>
              <a:t>a </a:t>
            </a:r>
            <a:r>
              <a:rPr dirty="0" sz="1450" spc="-10">
                <a:latin typeface="Times New Roman"/>
                <a:cs typeface="Times New Roman"/>
              </a:rPr>
              <a:t>plain is to grow homesick for the mountains. </a:t>
            </a:r>
            <a:r>
              <a:rPr dirty="0" sz="1450" spc="-5">
                <a:latin typeface="Times New Roman"/>
                <a:cs typeface="Times New Roman"/>
              </a:rPr>
              <a:t>I </a:t>
            </a:r>
            <a:r>
              <a:rPr dirty="0" sz="1450" spc="-10">
                <a:latin typeface="Times New Roman"/>
                <a:cs typeface="Times New Roman"/>
              </a:rPr>
              <a:t>longed for the  Black Hills </a:t>
            </a:r>
            <a:r>
              <a:rPr dirty="0" sz="1450" spc="-5">
                <a:latin typeface="Times New Roman"/>
                <a:cs typeface="Times New Roman"/>
              </a:rPr>
              <a:t>of </a:t>
            </a:r>
            <a:r>
              <a:rPr dirty="0" sz="1450" spc="-20">
                <a:latin typeface="Times New Roman"/>
                <a:cs typeface="Times New Roman"/>
              </a:rPr>
              <a:t>Wyoming,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knew we were soon to </a:t>
            </a:r>
            <a:r>
              <a:rPr dirty="0" sz="1450" spc="-20">
                <a:latin typeface="Times New Roman"/>
                <a:cs typeface="Times New Roman"/>
              </a:rPr>
              <a:t>enter, </a:t>
            </a:r>
            <a:r>
              <a:rPr dirty="0" sz="1450" spc="-10">
                <a:latin typeface="Times New Roman"/>
                <a:cs typeface="Times New Roman"/>
              </a:rPr>
              <a:t>like an ice-  </a:t>
            </a:r>
            <a:r>
              <a:rPr dirty="0" sz="1450" spc="-5">
                <a:latin typeface="Times New Roman"/>
                <a:cs typeface="Times New Roman"/>
              </a:rPr>
              <a:t>bound </a:t>
            </a:r>
            <a:r>
              <a:rPr dirty="0" sz="1450" spc="-10">
                <a:latin typeface="Times New Roman"/>
                <a:cs typeface="Times New Roman"/>
              </a:rPr>
              <a:t>whaler for the spring. Alas! and it was </a:t>
            </a:r>
            <a:r>
              <a:rPr dirty="0" sz="1450" spc="-5">
                <a:latin typeface="Times New Roman"/>
                <a:cs typeface="Times New Roman"/>
              </a:rPr>
              <a:t>a </a:t>
            </a:r>
            <a:r>
              <a:rPr dirty="0" sz="1450" spc="-10">
                <a:latin typeface="Times New Roman"/>
                <a:cs typeface="Times New Roman"/>
              </a:rPr>
              <a:t>worse country than the </a:t>
            </a:r>
            <a:r>
              <a:rPr dirty="0" sz="1450" spc="-20">
                <a:latin typeface="Times New Roman"/>
                <a:cs typeface="Times New Roman"/>
              </a:rPr>
              <a:t>other.  </a:t>
            </a:r>
            <a:r>
              <a:rPr dirty="0" sz="1450" spc="-10">
                <a:latin typeface="Times New Roman"/>
                <a:cs typeface="Times New Roman"/>
              </a:rPr>
              <a:t>All Sunday and Monday we travelled through these sad mountains, </a:t>
            </a:r>
            <a:r>
              <a:rPr dirty="0" sz="1450" spc="-5">
                <a:latin typeface="Times New Roman"/>
                <a:cs typeface="Times New Roman"/>
              </a:rPr>
              <a:t>or </a:t>
            </a:r>
            <a:r>
              <a:rPr dirty="0" sz="1450" spc="-10">
                <a:latin typeface="Times New Roman"/>
                <a:cs typeface="Times New Roman"/>
              </a:rPr>
              <a:t>over the  main ridge </a:t>
            </a:r>
            <a:r>
              <a:rPr dirty="0" sz="1450" spc="-5">
                <a:latin typeface="Times New Roman"/>
                <a:cs typeface="Times New Roman"/>
              </a:rPr>
              <a:t>of </a:t>
            </a:r>
            <a:r>
              <a:rPr dirty="0" sz="1450" spc="-10">
                <a:latin typeface="Times New Roman"/>
                <a:cs typeface="Times New Roman"/>
              </a:rPr>
              <a:t>the Rockies, which is </a:t>
            </a:r>
            <a:r>
              <a:rPr dirty="0" sz="1450" spc="-5">
                <a:latin typeface="Times New Roman"/>
                <a:cs typeface="Times New Roman"/>
              </a:rPr>
              <a:t>a </a:t>
            </a:r>
            <a:r>
              <a:rPr dirty="0" sz="1450" spc="-10">
                <a:latin typeface="Times New Roman"/>
                <a:cs typeface="Times New Roman"/>
              </a:rPr>
              <a:t>fair match to them for misery </a:t>
            </a:r>
            <a:r>
              <a:rPr dirty="0" sz="1450" spc="-5">
                <a:latin typeface="Times New Roman"/>
                <a:cs typeface="Times New Roman"/>
              </a:rPr>
              <a:t>of </a:t>
            </a:r>
            <a:r>
              <a:rPr dirty="0" sz="1450" spc="-10">
                <a:latin typeface="Times New Roman"/>
                <a:cs typeface="Times New Roman"/>
              </a:rPr>
              <a:t>aspect.  Hour after </a:t>
            </a:r>
            <a:r>
              <a:rPr dirty="0" sz="1450" spc="-5">
                <a:latin typeface="Times New Roman"/>
                <a:cs typeface="Times New Roman"/>
              </a:rPr>
              <a:t>hour </a:t>
            </a:r>
            <a:r>
              <a:rPr dirty="0" sz="1450" spc="-10">
                <a:latin typeface="Times New Roman"/>
                <a:cs typeface="Times New Roman"/>
              </a:rPr>
              <a:t>it was the same unhomely and unkindly world about</a:t>
            </a:r>
            <a:r>
              <a:rPr dirty="0" sz="1450" spc="-5">
                <a:latin typeface="Times New Roman"/>
                <a:cs typeface="Times New Roman"/>
              </a:rPr>
              <a:t> our</a:t>
            </a:r>
            <a:endParaRPr sz="145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onward path; tumbled boulders, </a:t>
            </a:r>
            <a:r>
              <a:rPr dirty="0" sz="1450" spc="-15">
                <a:latin typeface="Times New Roman"/>
                <a:cs typeface="Times New Roman"/>
              </a:rPr>
              <a:t>cliffs </a:t>
            </a:r>
            <a:r>
              <a:rPr dirty="0" sz="1450" spc="-10">
                <a:latin typeface="Times New Roman"/>
                <a:cs typeface="Times New Roman"/>
              </a:rPr>
              <a:t>that drearily imitate the shape </a:t>
            </a:r>
            <a:r>
              <a:rPr dirty="0" sz="1450" spc="-5">
                <a:latin typeface="Times New Roman"/>
                <a:cs typeface="Times New Roman"/>
              </a:rPr>
              <a:t>of  </a:t>
            </a:r>
            <a:r>
              <a:rPr dirty="0" sz="1450" spc="-10">
                <a:latin typeface="Times New Roman"/>
                <a:cs typeface="Times New Roman"/>
              </a:rPr>
              <a:t>monuments and fortifications—how </a:t>
            </a:r>
            <a:r>
              <a:rPr dirty="0" sz="1450" spc="-20">
                <a:latin typeface="Times New Roman"/>
                <a:cs typeface="Times New Roman"/>
              </a:rPr>
              <a:t>drearily, </a:t>
            </a:r>
            <a:r>
              <a:rPr dirty="0" sz="1450" spc="-10">
                <a:latin typeface="Times New Roman"/>
                <a:cs typeface="Times New Roman"/>
              </a:rPr>
              <a:t>how </a:t>
            </a:r>
            <a:r>
              <a:rPr dirty="0" sz="1450" spc="-25">
                <a:latin typeface="Times New Roman"/>
                <a:cs typeface="Times New Roman"/>
              </a:rPr>
              <a:t>tamely, </a:t>
            </a:r>
            <a:r>
              <a:rPr dirty="0" sz="1450" spc="-5">
                <a:latin typeface="Times New Roman"/>
                <a:cs typeface="Times New Roman"/>
              </a:rPr>
              <a:t>none </a:t>
            </a:r>
            <a:r>
              <a:rPr dirty="0" sz="1450" spc="-10">
                <a:latin typeface="Times New Roman"/>
                <a:cs typeface="Times New Roman"/>
              </a:rPr>
              <a:t>can tell who  has </a:t>
            </a:r>
            <a:r>
              <a:rPr dirty="0" sz="1450" spc="-5">
                <a:latin typeface="Times New Roman"/>
                <a:cs typeface="Times New Roman"/>
              </a:rPr>
              <a:t>not </a:t>
            </a:r>
            <a:r>
              <a:rPr dirty="0" sz="1450" spc="-10">
                <a:latin typeface="Times New Roman"/>
                <a:cs typeface="Times New Roman"/>
              </a:rPr>
              <a:t>seen them; </a:t>
            </a:r>
            <a:r>
              <a:rPr dirty="0" sz="1450" spc="-5">
                <a:latin typeface="Times New Roman"/>
                <a:cs typeface="Times New Roman"/>
              </a:rPr>
              <a:t>not a </a:t>
            </a:r>
            <a:r>
              <a:rPr dirty="0" sz="1450" spc="-10">
                <a:latin typeface="Times New Roman"/>
                <a:cs typeface="Times New Roman"/>
              </a:rPr>
              <a:t>tree, </a:t>
            </a:r>
            <a:r>
              <a:rPr dirty="0" sz="1450" spc="-5">
                <a:latin typeface="Times New Roman"/>
                <a:cs typeface="Times New Roman"/>
              </a:rPr>
              <a:t>not a </a:t>
            </a:r>
            <a:r>
              <a:rPr dirty="0" sz="1450" spc="-10">
                <a:latin typeface="Times New Roman"/>
                <a:cs typeface="Times New Roman"/>
              </a:rPr>
              <a:t>patch </a:t>
            </a:r>
            <a:r>
              <a:rPr dirty="0" sz="1450" spc="-5">
                <a:latin typeface="Times New Roman"/>
                <a:cs typeface="Times New Roman"/>
              </a:rPr>
              <a:t>of </a:t>
            </a:r>
            <a:r>
              <a:rPr dirty="0" sz="1450" spc="-10">
                <a:latin typeface="Times New Roman"/>
                <a:cs typeface="Times New Roman"/>
              </a:rPr>
              <a:t>sward, </a:t>
            </a:r>
            <a:r>
              <a:rPr dirty="0" sz="1450" spc="-5">
                <a:latin typeface="Times New Roman"/>
                <a:cs typeface="Times New Roman"/>
              </a:rPr>
              <a:t>not one </a:t>
            </a:r>
            <a:r>
              <a:rPr dirty="0" sz="1450" spc="-10">
                <a:latin typeface="Times New Roman"/>
                <a:cs typeface="Times New Roman"/>
              </a:rPr>
              <a:t>shapely </a:t>
            </a:r>
            <a:r>
              <a:rPr dirty="0" sz="1450" spc="-5">
                <a:latin typeface="Times New Roman"/>
                <a:cs typeface="Times New Roman"/>
              </a:rPr>
              <a:t>or  </a:t>
            </a:r>
            <a:r>
              <a:rPr dirty="0" sz="1450" spc="-10">
                <a:latin typeface="Times New Roman"/>
                <a:cs typeface="Times New Roman"/>
              </a:rPr>
              <a:t>commanding mountain form; sage-brush, eternal sage-brush; over all, the  same weariful and gloomy colouring, grays warming into brown, grays  darkening towards black; and for sole sign </a:t>
            </a:r>
            <a:r>
              <a:rPr dirty="0" sz="1450" spc="-5">
                <a:latin typeface="Times New Roman"/>
                <a:cs typeface="Times New Roman"/>
              </a:rPr>
              <a:t>of </a:t>
            </a:r>
            <a:r>
              <a:rPr dirty="0" sz="1450" spc="-10">
                <a:latin typeface="Times New Roman"/>
                <a:cs typeface="Times New Roman"/>
              </a:rPr>
              <a:t>life, here and there </a:t>
            </a:r>
            <a:r>
              <a:rPr dirty="0" sz="1450" spc="-5">
                <a:latin typeface="Times New Roman"/>
                <a:cs typeface="Times New Roman"/>
              </a:rPr>
              <a:t>a </a:t>
            </a:r>
            <a:r>
              <a:rPr dirty="0" sz="1450" spc="-10">
                <a:latin typeface="Times New Roman"/>
                <a:cs typeface="Times New Roman"/>
              </a:rPr>
              <a:t>few fleeing  antelopes; here and there, </a:t>
            </a:r>
            <a:r>
              <a:rPr dirty="0" sz="1450" spc="-5">
                <a:latin typeface="Times New Roman"/>
                <a:cs typeface="Times New Roman"/>
              </a:rPr>
              <a:t>but </a:t>
            </a:r>
            <a:r>
              <a:rPr dirty="0" sz="1450" spc="-10">
                <a:latin typeface="Times New Roman"/>
                <a:cs typeface="Times New Roman"/>
              </a:rPr>
              <a:t>at incredible intervals, </a:t>
            </a:r>
            <a:r>
              <a:rPr dirty="0" sz="1450" spc="-5">
                <a:latin typeface="Times New Roman"/>
                <a:cs typeface="Times New Roman"/>
              </a:rPr>
              <a:t>a </a:t>
            </a:r>
            <a:r>
              <a:rPr dirty="0" sz="1450" spc="-10">
                <a:latin typeface="Times New Roman"/>
                <a:cs typeface="Times New Roman"/>
              </a:rPr>
              <a:t>creek running in </a:t>
            </a:r>
            <a:r>
              <a:rPr dirty="0" sz="1450" spc="-5">
                <a:latin typeface="Times New Roman"/>
                <a:cs typeface="Times New Roman"/>
              </a:rPr>
              <a:t>a  </a:t>
            </a:r>
            <a:r>
              <a:rPr dirty="0" sz="1450" spc="-10">
                <a:latin typeface="Times New Roman"/>
                <a:cs typeface="Times New Roman"/>
              </a:rPr>
              <a:t>cañon. The plains have </a:t>
            </a:r>
            <a:r>
              <a:rPr dirty="0" sz="1450" spc="-5">
                <a:latin typeface="Times New Roman"/>
                <a:cs typeface="Times New Roman"/>
              </a:rPr>
              <a:t>a </a:t>
            </a:r>
            <a:r>
              <a:rPr dirty="0" sz="1450" spc="-10">
                <a:latin typeface="Times New Roman"/>
                <a:cs typeface="Times New Roman"/>
              </a:rPr>
              <a:t>grandeur </a:t>
            </a:r>
            <a:r>
              <a:rPr dirty="0" sz="1450" spc="-5">
                <a:latin typeface="Times New Roman"/>
                <a:cs typeface="Times New Roman"/>
              </a:rPr>
              <a:t>of </a:t>
            </a:r>
            <a:r>
              <a:rPr dirty="0" sz="1450" spc="-10">
                <a:latin typeface="Times New Roman"/>
                <a:cs typeface="Times New Roman"/>
              </a:rPr>
              <a:t>their own; </a:t>
            </a:r>
            <a:r>
              <a:rPr dirty="0" sz="1450" spc="-5">
                <a:latin typeface="Times New Roman"/>
                <a:cs typeface="Times New Roman"/>
              </a:rPr>
              <a:t>but </a:t>
            </a:r>
            <a:r>
              <a:rPr dirty="0" sz="1450" spc="-10">
                <a:latin typeface="Times New Roman"/>
                <a:cs typeface="Times New Roman"/>
              </a:rPr>
              <a:t>here there is nothing </a:t>
            </a:r>
            <a:r>
              <a:rPr dirty="0" sz="1450" spc="-5">
                <a:latin typeface="Times New Roman"/>
                <a:cs typeface="Times New Roman"/>
              </a:rPr>
              <a:t>but a  </a:t>
            </a:r>
            <a:r>
              <a:rPr dirty="0" sz="1450" spc="-10">
                <a:latin typeface="Times New Roman"/>
                <a:cs typeface="Times New Roman"/>
              </a:rPr>
              <a:t>contorted smallness. Except for the </a:t>
            </a:r>
            <a:r>
              <a:rPr dirty="0" sz="1450" spc="-25">
                <a:latin typeface="Times New Roman"/>
                <a:cs typeface="Times New Roman"/>
              </a:rPr>
              <a:t>air, </a:t>
            </a:r>
            <a:r>
              <a:rPr dirty="0" sz="1450" spc="-10">
                <a:latin typeface="Times New Roman"/>
                <a:cs typeface="Times New Roman"/>
              </a:rPr>
              <a:t>which was light and stimulating, there  was </a:t>
            </a:r>
            <a:r>
              <a:rPr dirty="0" sz="1450" spc="-5">
                <a:latin typeface="Times New Roman"/>
                <a:cs typeface="Times New Roman"/>
              </a:rPr>
              <a:t>not one good </a:t>
            </a:r>
            <a:r>
              <a:rPr dirty="0" sz="1450" spc="-10">
                <a:latin typeface="Times New Roman"/>
                <a:cs typeface="Times New Roman"/>
              </a:rPr>
              <a:t>circumstance in that God-forsaken</a:t>
            </a:r>
            <a:r>
              <a:rPr dirty="0" sz="1450" spc="15">
                <a:latin typeface="Times New Roman"/>
                <a:cs typeface="Times New Roman"/>
              </a:rPr>
              <a:t> </a:t>
            </a:r>
            <a:r>
              <a:rPr dirty="0" sz="1450" spc="-10">
                <a:latin typeface="Times New Roman"/>
                <a:cs typeface="Times New Roman"/>
              </a:rPr>
              <a:t>land.</a:t>
            </a:r>
            <a:endParaRPr sz="1450">
              <a:latin typeface="Times New Roman"/>
              <a:cs typeface="Times New Roman"/>
            </a:endParaRPr>
          </a:p>
          <a:p>
            <a:pPr algn="just" marL="12700" marR="5080">
              <a:lnSpc>
                <a:spcPts val="1730"/>
              </a:lnSpc>
              <a:spcBef>
                <a:spcPts val="560"/>
              </a:spcBef>
            </a:pPr>
            <a:r>
              <a:rPr dirty="0" sz="1450" spc="-5">
                <a:latin typeface="Times New Roman"/>
                <a:cs typeface="Times New Roman"/>
              </a:rPr>
              <a:t>I </a:t>
            </a:r>
            <a:r>
              <a:rPr dirty="0" sz="1450" spc="-10">
                <a:latin typeface="Times New Roman"/>
                <a:cs typeface="Times New Roman"/>
              </a:rPr>
              <a:t>had been suffering in my health </a:t>
            </a:r>
            <a:r>
              <a:rPr dirty="0" sz="1450" spc="-5">
                <a:latin typeface="Times New Roman"/>
                <a:cs typeface="Times New Roman"/>
              </a:rPr>
              <a:t>a good </a:t>
            </a:r>
            <a:r>
              <a:rPr dirty="0" sz="1450" spc="-10">
                <a:latin typeface="Times New Roman"/>
                <a:cs typeface="Times New Roman"/>
              </a:rPr>
              <a:t>deal all the way; and at last, whether  </a:t>
            </a:r>
            <a:r>
              <a:rPr dirty="0" sz="1450" spc="-5">
                <a:latin typeface="Times New Roman"/>
                <a:cs typeface="Times New Roman"/>
              </a:rPr>
              <a:t>I </a:t>
            </a:r>
            <a:r>
              <a:rPr dirty="0" sz="1450" spc="-10">
                <a:latin typeface="Times New Roman"/>
                <a:cs typeface="Times New Roman"/>
              </a:rPr>
              <a:t>was exhausted </a:t>
            </a:r>
            <a:r>
              <a:rPr dirty="0" sz="1450" spc="-5">
                <a:latin typeface="Times New Roman"/>
                <a:cs typeface="Times New Roman"/>
              </a:rPr>
              <a:t>by </a:t>
            </a:r>
            <a:r>
              <a:rPr dirty="0" sz="1450" spc="-10">
                <a:latin typeface="Times New Roman"/>
                <a:cs typeface="Times New Roman"/>
              </a:rPr>
              <a:t>my complaint </a:t>
            </a:r>
            <a:r>
              <a:rPr dirty="0" sz="1450" spc="-5">
                <a:latin typeface="Times New Roman"/>
                <a:cs typeface="Times New Roman"/>
              </a:rPr>
              <a:t>or </a:t>
            </a:r>
            <a:r>
              <a:rPr dirty="0" sz="1450" spc="-10">
                <a:latin typeface="Times New Roman"/>
                <a:cs typeface="Times New Roman"/>
              </a:rPr>
              <a:t>poisoned in some wayside eating-house,  the evening we left Laramie, </a:t>
            </a:r>
            <a:r>
              <a:rPr dirty="0" sz="1450" spc="-5">
                <a:latin typeface="Times New Roman"/>
                <a:cs typeface="Times New Roman"/>
              </a:rPr>
              <a:t>I </a:t>
            </a:r>
            <a:r>
              <a:rPr dirty="0" sz="1450" spc="-10">
                <a:latin typeface="Times New Roman"/>
                <a:cs typeface="Times New Roman"/>
              </a:rPr>
              <a:t>fell sick outright. That was </a:t>
            </a:r>
            <a:r>
              <a:rPr dirty="0" sz="1450" spc="-5">
                <a:latin typeface="Times New Roman"/>
                <a:cs typeface="Times New Roman"/>
              </a:rPr>
              <a:t>a night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readily forget. The lamps did </a:t>
            </a:r>
            <a:r>
              <a:rPr dirty="0" sz="1450" spc="-5">
                <a:latin typeface="Times New Roman"/>
                <a:cs typeface="Times New Roman"/>
              </a:rPr>
              <a:t>not go out; </a:t>
            </a:r>
            <a:r>
              <a:rPr dirty="0" sz="1450" spc="-10">
                <a:latin typeface="Times New Roman"/>
                <a:cs typeface="Times New Roman"/>
              </a:rPr>
              <a:t>each made </a:t>
            </a:r>
            <a:r>
              <a:rPr dirty="0" sz="1450" spc="-5">
                <a:latin typeface="Times New Roman"/>
                <a:cs typeface="Times New Roman"/>
              </a:rPr>
              <a:t>a </a:t>
            </a:r>
            <a:r>
              <a:rPr dirty="0" sz="1450" spc="-10">
                <a:latin typeface="Times New Roman"/>
                <a:cs typeface="Times New Roman"/>
              </a:rPr>
              <a:t>faint shining in its  own neighbourhood, and the shadows were confounded together in the </a:t>
            </a:r>
            <a:r>
              <a:rPr dirty="0" sz="1450" spc="-5">
                <a:latin typeface="Times New Roman"/>
                <a:cs typeface="Times New Roman"/>
              </a:rPr>
              <a:t>long,  </a:t>
            </a:r>
            <a:r>
              <a:rPr dirty="0" sz="1450" spc="-10">
                <a:latin typeface="Times New Roman"/>
                <a:cs typeface="Times New Roman"/>
              </a:rPr>
              <a:t>hollow </a:t>
            </a:r>
            <a:r>
              <a:rPr dirty="0" sz="1450" spc="-5">
                <a:latin typeface="Times New Roman"/>
                <a:cs typeface="Times New Roman"/>
              </a:rPr>
              <a:t>box of </a:t>
            </a:r>
            <a:r>
              <a:rPr dirty="0" sz="1450" spc="-10">
                <a:latin typeface="Times New Roman"/>
                <a:cs typeface="Times New Roman"/>
              </a:rPr>
              <a:t>the </a:t>
            </a:r>
            <a:r>
              <a:rPr dirty="0" sz="1450" spc="-30">
                <a:latin typeface="Times New Roman"/>
                <a:cs typeface="Times New Roman"/>
              </a:rPr>
              <a:t>car. </a:t>
            </a:r>
            <a:r>
              <a:rPr dirty="0" sz="1450" spc="-10">
                <a:latin typeface="Times New Roman"/>
                <a:cs typeface="Times New Roman"/>
              </a:rPr>
              <a:t>The sleepers lay in uneasy attitudes; here two chums  alongside, flat </a:t>
            </a:r>
            <a:r>
              <a:rPr dirty="0" sz="1450" spc="-5">
                <a:latin typeface="Times New Roman"/>
                <a:cs typeface="Times New Roman"/>
              </a:rPr>
              <a:t>upon </a:t>
            </a:r>
            <a:r>
              <a:rPr dirty="0" sz="1450" spc="-10">
                <a:latin typeface="Times New Roman"/>
                <a:cs typeface="Times New Roman"/>
              </a:rPr>
              <a:t>their backs like dead folk; there </a:t>
            </a:r>
            <a:r>
              <a:rPr dirty="0" sz="1450" spc="-5">
                <a:latin typeface="Times New Roman"/>
                <a:cs typeface="Times New Roman"/>
              </a:rPr>
              <a:t>a </a:t>
            </a:r>
            <a:r>
              <a:rPr dirty="0" sz="1450" spc="-10">
                <a:latin typeface="Times New Roman"/>
                <a:cs typeface="Times New Roman"/>
              </a:rPr>
              <a:t>man sprawling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floor, </a:t>
            </a:r>
            <a:r>
              <a:rPr dirty="0" sz="1450" spc="-10">
                <a:latin typeface="Times New Roman"/>
                <a:cs typeface="Times New Roman"/>
              </a:rPr>
              <a:t>with his face </a:t>
            </a:r>
            <a:r>
              <a:rPr dirty="0" sz="1450" spc="-5">
                <a:latin typeface="Times New Roman"/>
                <a:cs typeface="Times New Roman"/>
              </a:rPr>
              <a:t>upon </a:t>
            </a:r>
            <a:r>
              <a:rPr dirty="0" sz="1450" spc="-10">
                <a:latin typeface="Times New Roman"/>
                <a:cs typeface="Times New Roman"/>
              </a:rPr>
              <a:t>his arm; there another half seated with his head and  shoulders </a:t>
            </a:r>
            <a:r>
              <a:rPr dirty="0" sz="1450" spc="-5">
                <a:latin typeface="Times New Roman"/>
                <a:cs typeface="Times New Roman"/>
              </a:rPr>
              <a:t>on </a:t>
            </a:r>
            <a:r>
              <a:rPr dirty="0" sz="1450" spc="-10">
                <a:latin typeface="Times New Roman"/>
                <a:cs typeface="Times New Roman"/>
              </a:rPr>
              <a:t>the bench. The most passive were continually and roughly  shaken </a:t>
            </a:r>
            <a:r>
              <a:rPr dirty="0" sz="1450" spc="-5">
                <a:latin typeface="Times New Roman"/>
                <a:cs typeface="Times New Roman"/>
              </a:rPr>
              <a:t>by </a:t>
            </a:r>
            <a:r>
              <a:rPr dirty="0" sz="1450" spc="-10">
                <a:latin typeface="Times New Roman"/>
                <a:cs typeface="Times New Roman"/>
              </a:rPr>
              <a:t>the movement </a:t>
            </a:r>
            <a:r>
              <a:rPr dirty="0" sz="1450" spc="-5">
                <a:latin typeface="Times New Roman"/>
                <a:cs typeface="Times New Roman"/>
              </a:rPr>
              <a:t>of </a:t>
            </a:r>
            <a:r>
              <a:rPr dirty="0" sz="1450" spc="-10">
                <a:latin typeface="Times New Roman"/>
                <a:cs typeface="Times New Roman"/>
              </a:rPr>
              <a:t>the train; others stirred, turned, </a:t>
            </a:r>
            <a:r>
              <a:rPr dirty="0" sz="1450" spc="-5">
                <a:latin typeface="Times New Roman"/>
                <a:cs typeface="Times New Roman"/>
              </a:rPr>
              <a:t>or </a:t>
            </a:r>
            <a:r>
              <a:rPr dirty="0" sz="1450" spc="-10">
                <a:latin typeface="Times New Roman"/>
                <a:cs typeface="Times New Roman"/>
              </a:rPr>
              <a:t>stretched </a:t>
            </a:r>
            <a:r>
              <a:rPr dirty="0" sz="1450" spc="-5">
                <a:latin typeface="Times New Roman"/>
                <a:cs typeface="Times New Roman"/>
              </a:rPr>
              <a:t>out  </a:t>
            </a:r>
            <a:r>
              <a:rPr dirty="0" sz="1450" spc="-10">
                <a:latin typeface="Times New Roman"/>
                <a:cs typeface="Times New Roman"/>
              </a:rPr>
              <a:t>their arms like children; it was surprising how many groaned and murmured in  their sleep; and as </a:t>
            </a:r>
            <a:r>
              <a:rPr dirty="0" sz="1450" spc="-5">
                <a:latin typeface="Times New Roman"/>
                <a:cs typeface="Times New Roman"/>
              </a:rPr>
              <a:t>I </a:t>
            </a:r>
            <a:r>
              <a:rPr dirty="0" sz="1450" spc="-10">
                <a:latin typeface="Times New Roman"/>
                <a:cs typeface="Times New Roman"/>
              </a:rPr>
              <a:t>passed to and fro, stepping across the prostrate, and caught  now </a:t>
            </a:r>
            <a:r>
              <a:rPr dirty="0" sz="1450" spc="-5">
                <a:latin typeface="Times New Roman"/>
                <a:cs typeface="Times New Roman"/>
              </a:rPr>
              <a:t>a </a:t>
            </a:r>
            <a:r>
              <a:rPr dirty="0" sz="1450" spc="-10">
                <a:latin typeface="Times New Roman"/>
                <a:cs typeface="Times New Roman"/>
              </a:rPr>
              <a:t>snore, now </a:t>
            </a:r>
            <a:r>
              <a:rPr dirty="0" sz="1450" spc="-5">
                <a:latin typeface="Times New Roman"/>
                <a:cs typeface="Times New Roman"/>
              </a:rPr>
              <a:t>a </a:t>
            </a:r>
            <a:r>
              <a:rPr dirty="0" sz="1450" spc="-10">
                <a:latin typeface="Times New Roman"/>
                <a:cs typeface="Times New Roman"/>
              </a:rPr>
              <a:t>gasp, now </a:t>
            </a:r>
            <a:r>
              <a:rPr dirty="0" sz="1450" spc="-5">
                <a:latin typeface="Times New Roman"/>
                <a:cs typeface="Times New Roman"/>
              </a:rPr>
              <a:t>a </a:t>
            </a:r>
            <a:r>
              <a:rPr dirty="0" sz="1450" spc="-10">
                <a:latin typeface="Times New Roman"/>
                <a:cs typeface="Times New Roman"/>
              </a:rPr>
              <a:t>half-formed word, it gave me </a:t>
            </a:r>
            <a:r>
              <a:rPr dirty="0" sz="1450" spc="-5">
                <a:latin typeface="Times New Roman"/>
                <a:cs typeface="Times New Roman"/>
              </a:rPr>
              <a:t>a </a:t>
            </a:r>
            <a:r>
              <a:rPr dirty="0" sz="1450" spc="-10">
                <a:latin typeface="Times New Roman"/>
                <a:cs typeface="Times New Roman"/>
              </a:rPr>
              <a:t>measure </a:t>
            </a:r>
            <a:r>
              <a:rPr dirty="0" sz="1450" spc="-5">
                <a:latin typeface="Times New Roman"/>
                <a:cs typeface="Times New Roman"/>
              </a:rPr>
              <a:t>of </a:t>
            </a:r>
            <a:r>
              <a:rPr dirty="0" sz="1450" spc="-10">
                <a:latin typeface="Times New Roman"/>
                <a:cs typeface="Times New Roman"/>
              </a:rPr>
              <a:t>the  worthlessness </a:t>
            </a:r>
            <a:r>
              <a:rPr dirty="0" sz="1450" spc="-5">
                <a:latin typeface="Times New Roman"/>
                <a:cs typeface="Times New Roman"/>
              </a:rPr>
              <a:t>of </a:t>
            </a:r>
            <a:r>
              <a:rPr dirty="0" sz="1450" spc="-10">
                <a:latin typeface="Times New Roman"/>
                <a:cs typeface="Times New Roman"/>
              </a:rPr>
              <a:t>rest in that unresting vehicle. Although it was chill, </a:t>
            </a:r>
            <a:r>
              <a:rPr dirty="0" sz="1450" spc="-5">
                <a:latin typeface="Times New Roman"/>
                <a:cs typeface="Times New Roman"/>
              </a:rPr>
              <a:t>I </a:t>
            </a:r>
            <a:r>
              <a:rPr dirty="0" sz="1450" spc="-10">
                <a:latin typeface="Times New Roman"/>
                <a:cs typeface="Times New Roman"/>
              </a:rPr>
              <a:t>was  obliged to open my </a:t>
            </a:r>
            <a:r>
              <a:rPr dirty="0" sz="1450" spc="-20">
                <a:latin typeface="Times New Roman"/>
                <a:cs typeface="Times New Roman"/>
              </a:rPr>
              <a:t>window, </a:t>
            </a:r>
            <a:r>
              <a:rPr dirty="0" sz="1450" spc="-10">
                <a:latin typeface="Times New Roman"/>
                <a:cs typeface="Times New Roman"/>
              </a:rPr>
              <a:t>for the degradation </a:t>
            </a:r>
            <a:r>
              <a:rPr dirty="0" sz="1450" spc="-5">
                <a:latin typeface="Times New Roman"/>
                <a:cs typeface="Times New Roman"/>
              </a:rPr>
              <a:t>of </a:t>
            </a:r>
            <a:r>
              <a:rPr dirty="0" sz="1450" spc="-10">
                <a:latin typeface="Times New Roman"/>
                <a:cs typeface="Times New Roman"/>
              </a:rPr>
              <a:t>the air soon became  intolerable to </a:t>
            </a:r>
            <a:r>
              <a:rPr dirty="0" sz="1450" spc="-5">
                <a:latin typeface="Times New Roman"/>
                <a:cs typeface="Times New Roman"/>
              </a:rPr>
              <a:t>one </a:t>
            </a:r>
            <a:r>
              <a:rPr dirty="0" sz="1450" spc="-10">
                <a:latin typeface="Times New Roman"/>
                <a:cs typeface="Times New Roman"/>
              </a:rPr>
              <a:t>who was awake and using the full supply </a:t>
            </a:r>
            <a:r>
              <a:rPr dirty="0" sz="1450" spc="-5">
                <a:latin typeface="Times New Roman"/>
                <a:cs typeface="Times New Roman"/>
              </a:rPr>
              <a:t>of </a:t>
            </a:r>
            <a:r>
              <a:rPr dirty="0" sz="1450" spc="-10">
                <a:latin typeface="Times New Roman"/>
                <a:cs typeface="Times New Roman"/>
              </a:rPr>
              <a:t>life. Outside, in  </a:t>
            </a:r>
            <a:r>
              <a:rPr dirty="0" sz="1450" spc="-5">
                <a:latin typeface="Times New Roman"/>
                <a:cs typeface="Times New Roman"/>
              </a:rPr>
              <a:t>a </a:t>
            </a:r>
            <a:r>
              <a:rPr dirty="0" sz="1450" spc="-10">
                <a:latin typeface="Times New Roman"/>
                <a:cs typeface="Times New Roman"/>
              </a:rPr>
              <a:t>glimmering night, </a:t>
            </a:r>
            <a:r>
              <a:rPr dirty="0" sz="1450" spc="-5">
                <a:latin typeface="Times New Roman"/>
                <a:cs typeface="Times New Roman"/>
              </a:rPr>
              <a:t>I </a:t>
            </a:r>
            <a:r>
              <a:rPr dirty="0" sz="1450" spc="-10">
                <a:latin typeface="Times New Roman"/>
                <a:cs typeface="Times New Roman"/>
              </a:rPr>
              <a:t>saw the black, amorphous hills </a:t>
            </a:r>
            <a:r>
              <a:rPr dirty="0" sz="1450" spc="-5">
                <a:latin typeface="Times New Roman"/>
                <a:cs typeface="Times New Roman"/>
              </a:rPr>
              <a:t>shoot by </a:t>
            </a:r>
            <a:r>
              <a:rPr dirty="0" sz="1450" spc="-10">
                <a:latin typeface="Times New Roman"/>
                <a:cs typeface="Times New Roman"/>
              </a:rPr>
              <a:t>unweariedly  into </a:t>
            </a:r>
            <a:r>
              <a:rPr dirty="0" sz="1450" spc="-5">
                <a:latin typeface="Times New Roman"/>
                <a:cs typeface="Times New Roman"/>
              </a:rPr>
              <a:t>our </a:t>
            </a:r>
            <a:r>
              <a:rPr dirty="0" sz="1450" spc="-10">
                <a:latin typeface="Times New Roman"/>
                <a:cs typeface="Times New Roman"/>
              </a:rPr>
              <a:t>wake. They that long for morning have never longed for it more  earnestly than</a:t>
            </a:r>
            <a:r>
              <a:rPr dirty="0" sz="1450" spc="-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080">
              <a:lnSpc>
                <a:spcPts val="1730"/>
              </a:lnSpc>
              <a:spcBef>
                <a:spcPts val="545"/>
              </a:spcBef>
            </a:pPr>
            <a:r>
              <a:rPr dirty="0" sz="1450" spc="-10">
                <a:latin typeface="Times New Roman"/>
                <a:cs typeface="Times New Roman"/>
              </a:rPr>
              <a:t>And yet when day came, it was to shine </a:t>
            </a:r>
            <a:r>
              <a:rPr dirty="0" sz="1450" spc="-5">
                <a:latin typeface="Times New Roman"/>
                <a:cs typeface="Times New Roman"/>
              </a:rPr>
              <a:t>upon </a:t>
            </a:r>
            <a:r>
              <a:rPr dirty="0" sz="1450" spc="-10">
                <a:latin typeface="Times New Roman"/>
                <a:cs typeface="Times New Roman"/>
              </a:rPr>
              <a:t>the same broken and unsightly  quarter </a:t>
            </a:r>
            <a:r>
              <a:rPr dirty="0" sz="1450" spc="-5">
                <a:latin typeface="Times New Roman"/>
                <a:cs typeface="Times New Roman"/>
              </a:rPr>
              <a:t>of </a:t>
            </a:r>
            <a:r>
              <a:rPr dirty="0" sz="1450" spc="-10">
                <a:latin typeface="Times New Roman"/>
                <a:cs typeface="Times New Roman"/>
              </a:rPr>
              <a:t>the world. Mile </a:t>
            </a:r>
            <a:r>
              <a:rPr dirty="0" sz="1450" spc="-5">
                <a:latin typeface="Times New Roman"/>
                <a:cs typeface="Times New Roman"/>
              </a:rPr>
              <a:t>upon </a:t>
            </a:r>
            <a:r>
              <a:rPr dirty="0" sz="1450" spc="-10">
                <a:latin typeface="Times New Roman"/>
                <a:cs typeface="Times New Roman"/>
              </a:rPr>
              <a:t>mile, and </a:t>
            </a:r>
            <a:r>
              <a:rPr dirty="0" sz="1450" spc="-5">
                <a:latin typeface="Times New Roman"/>
                <a:cs typeface="Times New Roman"/>
              </a:rPr>
              <a:t>not a </a:t>
            </a:r>
            <a:r>
              <a:rPr dirty="0" sz="1450" spc="-10">
                <a:latin typeface="Times New Roman"/>
                <a:cs typeface="Times New Roman"/>
              </a:rPr>
              <a:t>tree, </a:t>
            </a:r>
            <a:r>
              <a:rPr dirty="0" sz="1450" spc="-5">
                <a:latin typeface="Times New Roman"/>
                <a:cs typeface="Times New Roman"/>
              </a:rPr>
              <a:t>a </a:t>
            </a:r>
            <a:r>
              <a:rPr dirty="0" sz="1450" spc="-10">
                <a:latin typeface="Times New Roman"/>
                <a:cs typeface="Times New Roman"/>
              </a:rPr>
              <a:t>bird, </a:t>
            </a:r>
            <a:r>
              <a:rPr dirty="0" sz="1450" spc="-5">
                <a:latin typeface="Times New Roman"/>
                <a:cs typeface="Times New Roman"/>
              </a:rPr>
              <a:t>or a </a:t>
            </a:r>
            <a:r>
              <a:rPr dirty="0" sz="1450" spc="-20">
                <a:latin typeface="Times New Roman"/>
                <a:cs typeface="Times New Roman"/>
              </a:rPr>
              <a:t>river. </a:t>
            </a:r>
            <a:r>
              <a:rPr dirty="0" sz="1450" spc="-10">
                <a:latin typeface="Times New Roman"/>
                <a:cs typeface="Times New Roman"/>
              </a:rPr>
              <a:t>Only  down the </a:t>
            </a:r>
            <a:r>
              <a:rPr dirty="0" sz="1450" spc="-5">
                <a:latin typeface="Times New Roman"/>
                <a:cs typeface="Times New Roman"/>
              </a:rPr>
              <a:t>long, </a:t>
            </a:r>
            <a:r>
              <a:rPr dirty="0" sz="1450" spc="-10">
                <a:latin typeface="Times New Roman"/>
                <a:cs typeface="Times New Roman"/>
              </a:rPr>
              <a:t>sterile cañons, the train shot hooting and awoke the resting  echo. That train was the </a:t>
            </a:r>
            <a:r>
              <a:rPr dirty="0" sz="1450" spc="-5">
                <a:latin typeface="Times New Roman"/>
                <a:cs typeface="Times New Roman"/>
              </a:rPr>
              <a:t>one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life in all the deadly land; it was the </a:t>
            </a:r>
            <a:r>
              <a:rPr dirty="0" sz="1450" spc="-5">
                <a:latin typeface="Times New Roman"/>
                <a:cs typeface="Times New Roman"/>
              </a:rPr>
              <a:t>one  </a:t>
            </a:r>
            <a:r>
              <a:rPr dirty="0" sz="1450" spc="-20">
                <a:latin typeface="Times New Roman"/>
                <a:cs typeface="Times New Roman"/>
              </a:rPr>
              <a:t>actor,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spectacle fit to </a:t>
            </a:r>
            <a:r>
              <a:rPr dirty="0" sz="1450" spc="-5">
                <a:latin typeface="Times New Roman"/>
                <a:cs typeface="Times New Roman"/>
              </a:rPr>
              <a:t>be </a:t>
            </a:r>
            <a:r>
              <a:rPr dirty="0" sz="1450" spc="-10">
                <a:latin typeface="Times New Roman"/>
                <a:cs typeface="Times New Roman"/>
              </a:rPr>
              <a:t>observed in this paralysis </a:t>
            </a:r>
            <a:r>
              <a:rPr dirty="0" sz="1450" spc="-5">
                <a:latin typeface="Times New Roman"/>
                <a:cs typeface="Times New Roman"/>
              </a:rPr>
              <a:t>of </a:t>
            </a:r>
            <a:r>
              <a:rPr dirty="0" sz="1450" spc="-10">
                <a:latin typeface="Times New Roman"/>
                <a:cs typeface="Times New Roman"/>
              </a:rPr>
              <a:t>man and nature.  And when </a:t>
            </a:r>
            <a:r>
              <a:rPr dirty="0" sz="1450" spc="-5">
                <a:latin typeface="Times New Roman"/>
                <a:cs typeface="Times New Roman"/>
              </a:rPr>
              <a:t>I </a:t>
            </a:r>
            <a:r>
              <a:rPr dirty="0" sz="1450" spc="-10">
                <a:latin typeface="Times New Roman"/>
                <a:cs typeface="Times New Roman"/>
              </a:rPr>
              <a:t>think how the railroad has been pushed through this unwatered  wilderness and haunt </a:t>
            </a:r>
            <a:r>
              <a:rPr dirty="0" sz="1450" spc="-5">
                <a:latin typeface="Times New Roman"/>
                <a:cs typeface="Times New Roman"/>
              </a:rPr>
              <a:t>of </a:t>
            </a:r>
            <a:r>
              <a:rPr dirty="0" sz="1450" spc="-10">
                <a:latin typeface="Times New Roman"/>
                <a:cs typeface="Times New Roman"/>
              </a:rPr>
              <a:t>savage tribes, and now will bear an emigrant for </a:t>
            </a:r>
            <a:r>
              <a:rPr dirty="0" sz="1450">
                <a:latin typeface="Times New Roman"/>
                <a:cs typeface="Times New Roman"/>
              </a:rPr>
              <a:t> </a:t>
            </a:r>
            <a:r>
              <a:rPr dirty="0" sz="1450" spc="-10">
                <a:latin typeface="Times New Roman"/>
                <a:cs typeface="Times New Roman"/>
              </a:rPr>
              <a:t>some</a:t>
            </a:r>
            <a:endParaRPr sz="1450">
              <a:latin typeface="Times New Roman"/>
              <a:cs typeface="Times New Roman"/>
            </a:endParaRPr>
          </a:p>
          <a:p>
            <a:pPr algn="just" marL="12700">
              <a:lnSpc>
                <a:spcPts val="1655"/>
              </a:lnSpc>
            </a:pPr>
            <a:r>
              <a:rPr dirty="0" sz="1450" spc="-5">
                <a:latin typeface="Times New Roman"/>
                <a:cs typeface="Times New Roman"/>
              </a:rPr>
              <a:t>£12 </a:t>
            </a:r>
            <a:r>
              <a:rPr dirty="0" sz="1450" spc="140">
                <a:latin typeface="Times New Roman"/>
                <a:cs typeface="Times New Roman"/>
              </a:rPr>
              <a:t> </a:t>
            </a:r>
            <a:r>
              <a:rPr dirty="0" sz="1450" spc="-10">
                <a:latin typeface="Times New Roman"/>
                <a:cs typeface="Times New Roman"/>
              </a:rPr>
              <a:t>from </a:t>
            </a:r>
            <a:r>
              <a:rPr dirty="0" sz="1450" spc="150">
                <a:latin typeface="Times New Roman"/>
                <a:cs typeface="Times New Roman"/>
              </a:rPr>
              <a:t> </a:t>
            </a:r>
            <a:r>
              <a:rPr dirty="0" sz="1450" spc="-10">
                <a:latin typeface="Times New Roman"/>
                <a:cs typeface="Times New Roman"/>
              </a:rPr>
              <a:t>the </a:t>
            </a:r>
            <a:r>
              <a:rPr dirty="0" sz="1450" spc="150">
                <a:latin typeface="Times New Roman"/>
                <a:cs typeface="Times New Roman"/>
              </a:rPr>
              <a:t> </a:t>
            </a:r>
            <a:r>
              <a:rPr dirty="0" sz="1450" spc="-10">
                <a:latin typeface="Times New Roman"/>
                <a:cs typeface="Times New Roman"/>
              </a:rPr>
              <a:t>Atlantic </a:t>
            </a:r>
            <a:r>
              <a:rPr dirty="0" sz="1450" spc="150">
                <a:latin typeface="Times New Roman"/>
                <a:cs typeface="Times New Roman"/>
              </a:rPr>
              <a:t> </a:t>
            </a:r>
            <a:r>
              <a:rPr dirty="0" sz="1450" spc="-10">
                <a:latin typeface="Times New Roman"/>
                <a:cs typeface="Times New Roman"/>
              </a:rPr>
              <a:t>to </a:t>
            </a:r>
            <a:r>
              <a:rPr dirty="0" sz="1450" spc="150">
                <a:latin typeface="Times New Roman"/>
                <a:cs typeface="Times New Roman"/>
              </a:rPr>
              <a:t> </a:t>
            </a:r>
            <a:r>
              <a:rPr dirty="0" sz="1450" spc="-10">
                <a:latin typeface="Times New Roman"/>
                <a:cs typeface="Times New Roman"/>
              </a:rPr>
              <a:t>the </a:t>
            </a:r>
            <a:r>
              <a:rPr dirty="0" sz="1450" spc="150">
                <a:latin typeface="Times New Roman"/>
                <a:cs typeface="Times New Roman"/>
              </a:rPr>
              <a:t> </a:t>
            </a:r>
            <a:r>
              <a:rPr dirty="0" sz="1450" spc="-10">
                <a:latin typeface="Times New Roman"/>
                <a:cs typeface="Times New Roman"/>
              </a:rPr>
              <a:t>Golden </a:t>
            </a:r>
            <a:r>
              <a:rPr dirty="0" sz="1450" spc="150">
                <a:latin typeface="Times New Roman"/>
                <a:cs typeface="Times New Roman"/>
              </a:rPr>
              <a:t> </a:t>
            </a:r>
            <a:r>
              <a:rPr dirty="0" sz="1450" spc="-10">
                <a:latin typeface="Times New Roman"/>
                <a:cs typeface="Times New Roman"/>
              </a:rPr>
              <a:t>Gates; </a:t>
            </a:r>
            <a:r>
              <a:rPr dirty="0" sz="1450" spc="150">
                <a:latin typeface="Times New Roman"/>
                <a:cs typeface="Times New Roman"/>
              </a:rPr>
              <a:t> </a:t>
            </a:r>
            <a:r>
              <a:rPr dirty="0" sz="1450" spc="-10">
                <a:latin typeface="Times New Roman"/>
                <a:cs typeface="Times New Roman"/>
              </a:rPr>
              <a:t>how </a:t>
            </a:r>
            <a:r>
              <a:rPr dirty="0" sz="1450" spc="150">
                <a:latin typeface="Times New Roman"/>
                <a:cs typeface="Times New Roman"/>
              </a:rPr>
              <a:t> </a:t>
            </a:r>
            <a:r>
              <a:rPr dirty="0" sz="1450" spc="-10">
                <a:latin typeface="Times New Roman"/>
                <a:cs typeface="Times New Roman"/>
              </a:rPr>
              <a:t>at </a:t>
            </a:r>
            <a:r>
              <a:rPr dirty="0" sz="1450" spc="150">
                <a:latin typeface="Times New Roman"/>
                <a:cs typeface="Times New Roman"/>
              </a:rPr>
              <a:t> </a:t>
            </a:r>
            <a:r>
              <a:rPr dirty="0" sz="1450" spc="-10">
                <a:latin typeface="Times New Roman"/>
                <a:cs typeface="Times New Roman"/>
              </a:rPr>
              <a:t>each </a:t>
            </a:r>
            <a:r>
              <a:rPr dirty="0" sz="1450" spc="150">
                <a:latin typeface="Times New Roman"/>
                <a:cs typeface="Times New Roman"/>
              </a:rPr>
              <a:t> </a:t>
            </a:r>
            <a:r>
              <a:rPr dirty="0" sz="1450" spc="-10">
                <a:latin typeface="Times New Roman"/>
                <a:cs typeface="Times New Roman"/>
              </a:rPr>
              <a:t>stage </a:t>
            </a:r>
            <a:r>
              <a:rPr dirty="0" sz="1450" spc="150">
                <a:latin typeface="Times New Roman"/>
                <a:cs typeface="Times New Roman"/>
              </a:rPr>
              <a:t> </a:t>
            </a:r>
            <a:r>
              <a:rPr dirty="0" sz="1450" spc="-5">
                <a:latin typeface="Times New Roman"/>
                <a:cs typeface="Times New Roman"/>
              </a:rPr>
              <a:t>of </a:t>
            </a:r>
            <a:r>
              <a:rPr dirty="0" sz="1450" spc="145">
                <a:latin typeface="Times New Roman"/>
                <a:cs typeface="Times New Roman"/>
              </a:rPr>
              <a:t> </a:t>
            </a:r>
            <a:r>
              <a:rPr dirty="0" sz="1450" spc="-10">
                <a:latin typeface="Times New Roman"/>
                <a:cs typeface="Times New Roman"/>
              </a:rPr>
              <a:t>the</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construction, roaring, impromptu cities, full </a:t>
            </a:r>
            <a:r>
              <a:rPr dirty="0" sz="1450" spc="-5">
                <a:latin typeface="Times New Roman"/>
                <a:cs typeface="Times New Roman"/>
              </a:rPr>
              <a:t>of </a:t>
            </a:r>
            <a:r>
              <a:rPr dirty="0" sz="1450" spc="-10">
                <a:latin typeface="Times New Roman"/>
                <a:cs typeface="Times New Roman"/>
              </a:rPr>
              <a:t>gold and lust and death, sprang  </a:t>
            </a:r>
            <a:r>
              <a:rPr dirty="0" sz="1450" spc="-5">
                <a:latin typeface="Times New Roman"/>
                <a:cs typeface="Times New Roman"/>
              </a:rPr>
              <a:t>up </a:t>
            </a:r>
            <a:r>
              <a:rPr dirty="0" sz="1450" spc="-10">
                <a:latin typeface="Times New Roman"/>
                <a:cs typeface="Times New Roman"/>
              </a:rPr>
              <a:t>and then died away again, and are now </a:t>
            </a:r>
            <a:r>
              <a:rPr dirty="0" sz="1450" spc="-5">
                <a:latin typeface="Times New Roman"/>
                <a:cs typeface="Times New Roman"/>
              </a:rPr>
              <a:t>but </a:t>
            </a:r>
            <a:r>
              <a:rPr dirty="0" sz="1450" spc="-10">
                <a:latin typeface="Times New Roman"/>
                <a:cs typeface="Times New Roman"/>
              </a:rPr>
              <a:t>wayside stations in the desert;  how in these uncouth places pig-tailed Chinese pirates worked side </a:t>
            </a:r>
            <a:r>
              <a:rPr dirty="0" sz="1450" spc="-5">
                <a:latin typeface="Times New Roman"/>
                <a:cs typeface="Times New Roman"/>
              </a:rPr>
              <a:t>by </a:t>
            </a:r>
            <a:r>
              <a:rPr dirty="0" sz="1450" spc="-10">
                <a:latin typeface="Times New Roman"/>
                <a:cs typeface="Times New Roman"/>
              </a:rPr>
              <a:t>side  with border ruffians and broken men from Europe, talking together in </a:t>
            </a:r>
            <a:r>
              <a:rPr dirty="0" sz="1450" spc="-5">
                <a:latin typeface="Times New Roman"/>
                <a:cs typeface="Times New Roman"/>
              </a:rPr>
              <a:t>a </a:t>
            </a:r>
            <a:r>
              <a:rPr dirty="0" sz="1450" spc="-10">
                <a:latin typeface="Times New Roman"/>
                <a:cs typeface="Times New Roman"/>
              </a:rPr>
              <a:t>mixed  dialect, </a:t>
            </a:r>
            <a:r>
              <a:rPr dirty="0" sz="1450" spc="100">
                <a:latin typeface="Times New Roman"/>
                <a:cs typeface="Times New Roman"/>
              </a:rPr>
              <a:t> </a:t>
            </a:r>
            <a:r>
              <a:rPr dirty="0" sz="1450" spc="-10">
                <a:latin typeface="Times New Roman"/>
                <a:cs typeface="Times New Roman"/>
              </a:rPr>
              <a:t>mostly </a:t>
            </a:r>
            <a:r>
              <a:rPr dirty="0" sz="1450" spc="100">
                <a:latin typeface="Times New Roman"/>
                <a:cs typeface="Times New Roman"/>
              </a:rPr>
              <a:t> </a:t>
            </a:r>
            <a:r>
              <a:rPr dirty="0" sz="1450" spc="-10">
                <a:latin typeface="Times New Roman"/>
                <a:cs typeface="Times New Roman"/>
              </a:rPr>
              <a:t>oaths, </a:t>
            </a:r>
            <a:r>
              <a:rPr dirty="0" sz="1450" spc="100">
                <a:latin typeface="Times New Roman"/>
                <a:cs typeface="Times New Roman"/>
              </a:rPr>
              <a:t> </a:t>
            </a:r>
            <a:r>
              <a:rPr dirty="0" sz="1450" spc="-10">
                <a:latin typeface="Times New Roman"/>
                <a:cs typeface="Times New Roman"/>
              </a:rPr>
              <a:t>gambling, </a:t>
            </a:r>
            <a:r>
              <a:rPr dirty="0" sz="1450" spc="100">
                <a:latin typeface="Times New Roman"/>
                <a:cs typeface="Times New Roman"/>
              </a:rPr>
              <a:t> </a:t>
            </a:r>
            <a:r>
              <a:rPr dirty="0" sz="1450" spc="-10">
                <a:latin typeface="Times New Roman"/>
                <a:cs typeface="Times New Roman"/>
              </a:rPr>
              <a:t>drinking, </a:t>
            </a:r>
            <a:r>
              <a:rPr dirty="0" sz="1450" spc="100">
                <a:latin typeface="Times New Roman"/>
                <a:cs typeface="Times New Roman"/>
              </a:rPr>
              <a:t> </a:t>
            </a:r>
            <a:r>
              <a:rPr dirty="0" sz="1450" spc="-10">
                <a:latin typeface="Times New Roman"/>
                <a:cs typeface="Times New Roman"/>
              </a:rPr>
              <a:t>quarrelling </a:t>
            </a:r>
            <a:r>
              <a:rPr dirty="0" sz="1450" spc="100">
                <a:latin typeface="Times New Roman"/>
                <a:cs typeface="Times New Roman"/>
              </a:rPr>
              <a:t> </a:t>
            </a:r>
            <a:r>
              <a:rPr dirty="0" sz="1450" spc="-10">
                <a:latin typeface="Times New Roman"/>
                <a:cs typeface="Times New Roman"/>
              </a:rPr>
              <a:t>and </a:t>
            </a:r>
            <a:r>
              <a:rPr dirty="0" sz="1450" spc="100">
                <a:latin typeface="Times New Roman"/>
                <a:cs typeface="Times New Roman"/>
              </a:rPr>
              <a:t> </a:t>
            </a:r>
            <a:r>
              <a:rPr dirty="0" sz="1450" spc="-10">
                <a:latin typeface="Times New Roman"/>
                <a:cs typeface="Times New Roman"/>
              </a:rPr>
              <a:t>murdering </a:t>
            </a:r>
            <a:r>
              <a:rPr dirty="0" sz="1450" spc="100">
                <a:latin typeface="Times New Roman"/>
                <a:cs typeface="Times New Roman"/>
              </a:rPr>
              <a:t> </a:t>
            </a:r>
            <a:r>
              <a:rPr dirty="0" sz="1450" spc="-10">
                <a:latin typeface="Times New Roman"/>
                <a:cs typeface="Times New Roman"/>
              </a:rPr>
              <a:t>like</a:t>
            </a:r>
            <a:endParaRPr sz="145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wolves; how the plumed hereditary lord </a:t>
            </a:r>
            <a:r>
              <a:rPr dirty="0" sz="1450" spc="-5">
                <a:latin typeface="Times New Roman"/>
                <a:cs typeface="Times New Roman"/>
              </a:rPr>
              <a:t>of </a:t>
            </a:r>
            <a:r>
              <a:rPr dirty="0" sz="1450" spc="-10">
                <a:latin typeface="Times New Roman"/>
                <a:cs typeface="Times New Roman"/>
              </a:rPr>
              <a:t>all America heard, in this last  fastness, the scream </a:t>
            </a:r>
            <a:r>
              <a:rPr dirty="0" sz="1450" spc="-5">
                <a:latin typeface="Times New Roman"/>
                <a:cs typeface="Times New Roman"/>
              </a:rPr>
              <a:t>of </a:t>
            </a:r>
            <a:r>
              <a:rPr dirty="0" sz="1450" spc="-10">
                <a:latin typeface="Times New Roman"/>
                <a:cs typeface="Times New Roman"/>
              </a:rPr>
              <a:t>the “bad medicine waggon” charioting his foes; and  then when </a:t>
            </a:r>
            <a:r>
              <a:rPr dirty="0" sz="1450" spc="-5">
                <a:latin typeface="Times New Roman"/>
                <a:cs typeface="Times New Roman"/>
              </a:rPr>
              <a:t>I go on </a:t>
            </a:r>
            <a:r>
              <a:rPr dirty="0" sz="1450" spc="-10">
                <a:latin typeface="Times New Roman"/>
                <a:cs typeface="Times New Roman"/>
              </a:rPr>
              <a:t>to remember that all this epical turmoil was conducted </a:t>
            </a:r>
            <a:r>
              <a:rPr dirty="0" sz="1450" spc="-5">
                <a:latin typeface="Times New Roman"/>
                <a:cs typeface="Times New Roman"/>
              </a:rPr>
              <a:t>by  </a:t>
            </a:r>
            <a:r>
              <a:rPr dirty="0" sz="1450" spc="-10">
                <a:latin typeface="Times New Roman"/>
                <a:cs typeface="Times New Roman"/>
              </a:rPr>
              <a:t>gentlemen in frock coats, and with </a:t>
            </a:r>
            <a:r>
              <a:rPr dirty="0" sz="1450" spc="-5">
                <a:latin typeface="Times New Roman"/>
                <a:cs typeface="Times New Roman"/>
              </a:rPr>
              <a:t>a </a:t>
            </a:r>
            <a:r>
              <a:rPr dirty="0" sz="1450" spc="-10">
                <a:latin typeface="Times New Roman"/>
                <a:cs typeface="Times New Roman"/>
              </a:rPr>
              <a:t>view to nothing more extraordinary than  </a:t>
            </a:r>
            <a:r>
              <a:rPr dirty="0" sz="1450" spc="-5">
                <a:latin typeface="Times New Roman"/>
                <a:cs typeface="Times New Roman"/>
              </a:rPr>
              <a:t>a </a:t>
            </a:r>
            <a:r>
              <a:rPr dirty="0" sz="1450" spc="-10">
                <a:latin typeface="Times New Roman"/>
                <a:cs typeface="Times New Roman"/>
              </a:rPr>
              <a:t>fortune and </a:t>
            </a:r>
            <a:r>
              <a:rPr dirty="0" sz="1450" spc="-5">
                <a:latin typeface="Times New Roman"/>
                <a:cs typeface="Times New Roman"/>
              </a:rPr>
              <a:t>a </a:t>
            </a:r>
            <a:r>
              <a:rPr dirty="0" sz="1450" spc="-10">
                <a:latin typeface="Times New Roman"/>
                <a:cs typeface="Times New Roman"/>
              </a:rPr>
              <a:t>subsequent visit to Paris, it seems to me, </a:t>
            </a:r>
            <a:r>
              <a:rPr dirty="0" sz="1450" spc="-5">
                <a:latin typeface="Times New Roman"/>
                <a:cs typeface="Times New Roman"/>
              </a:rPr>
              <a:t>I </a:t>
            </a:r>
            <a:r>
              <a:rPr dirty="0" sz="1450" spc="-10">
                <a:latin typeface="Times New Roman"/>
                <a:cs typeface="Times New Roman"/>
              </a:rPr>
              <a:t>own, as if this  railway were the </a:t>
            </a:r>
            <a:r>
              <a:rPr dirty="0" sz="1450" spc="-5">
                <a:latin typeface="Times New Roman"/>
                <a:cs typeface="Times New Roman"/>
              </a:rPr>
              <a:t>one </a:t>
            </a:r>
            <a:r>
              <a:rPr dirty="0" sz="1450" spc="-10">
                <a:latin typeface="Times New Roman"/>
                <a:cs typeface="Times New Roman"/>
              </a:rPr>
              <a:t>typical achievement </a:t>
            </a:r>
            <a:r>
              <a:rPr dirty="0" sz="1450" spc="-5">
                <a:latin typeface="Times New Roman"/>
                <a:cs typeface="Times New Roman"/>
              </a:rPr>
              <a:t>of </a:t>
            </a:r>
            <a:r>
              <a:rPr dirty="0" sz="1450" spc="-10">
                <a:latin typeface="Times New Roman"/>
                <a:cs typeface="Times New Roman"/>
              </a:rPr>
              <a:t>the age in which we live, as if it  </a:t>
            </a:r>
            <a:r>
              <a:rPr dirty="0" sz="1450" spc="-5">
                <a:latin typeface="Times New Roman"/>
                <a:cs typeface="Times New Roman"/>
              </a:rPr>
              <a:t>brought </a:t>
            </a:r>
            <a:r>
              <a:rPr dirty="0" sz="1450" spc="-10">
                <a:latin typeface="Times New Roman"/>
                <a:cs typeface="Times New Roman"/>
              </a:rPr>
              <a:t>together into </a:t>
            </a:r>
            <a:r>
              <a:rPr dirty="0" sz="1450" spc="-5">
                <a:latin typeface="Times New Roman"/>
                <a:cs typeface="Times New Roman"/>
              </a:rPr>
              <a:t>one plot </a:t>
            </a:r>
            <a:r>
              <a:rPr dirty="0" sz="1450" spc="-10">
                <a:latin typeface="Times New Roman"/>
                <a:cs typeface="Times New Roman"/>
              </a:rPr>
              <a:t>all the ends </a:t>
            </a:r>
            <a:r>
              <a:rPr dirty="0" sz="1450" spc="-5">
                <a:latin typeface="Times New Roman"/>
                <a:cs typeface="Times New Roman"/>
              </a:rPr>
              <a:t>of </a:t>
            </a:r>
            <a:r>
              <a:rPr dirty="0" sz="1450" spc="-10">
                <a:latin typeface="Times New Roman"/>
                <a:cs typeface="Times New Roman"/>
              </a:rPr>
              <a:t>the world and all the degrees </a:t>
            </a:r>
            <a:r>
              <a:rPr dirty="0" sz="1450" spc="-5">
                <a:latin typeface="Times New Roman"/>
                <a:cs typeface="Times New Roman"/>
              </a:rPr>
              <a:t>of  </a:t>
            </a:r>
            <a:r>
              <a:rPr dirty="0" sz="1450" spc="-10">
                <a:latin typeface="Times New Roman"/>
                <a:cs typeface="Times New Roman"/>
              </a:rPr>
              <a:t>social rank, and </a:t>
            </a:r>
            <a:r>
              <a:rPr dirty="0" sz="1450" spc="-15">
                <a:latin typeface="Times New Roman"/>
                <a:cs typeface="Times New Roman"/>
              </a:rPr>
              <a:t>offered </a:t>
            </a:r>
            <a:r>
              <a:rPr dirty="0" sz="1450" spc="-10">
                <a:latin typeface="Times New Roman"/>
                <a:cs typeface="Times New Roman"/>
              </a:rPr>
              <a:t>to some great writer the busiest, the most extended,  and the most varied subject for an enduring literary work. If it </a:t>
            </a:r>
            <a:r>
              <a:rPr dirty="0" sz="1450" spc="-5">
                <a:latin typeface="Times New Roman"/>
                <a:cs typeface="Times New Roman"/>
              </a:rPr>
              <a:t>be </a:t>
            </a:r>
            <a:r>
              <a:rPr dirty="0" sz="1450" spc="-10">
                <a:latin typeface="Times New Roman"/>
                <a:cs typeface="Times New Roman"/>
              </a:rPr>
              <a:t>romance, if it  </a:t>
            </a:r>
            <a:r>
              <a:rPr dirty="0" sz="1450" spc="-5">
                <a:latin typeface="Times New Roman"/>
                <a:cs typeface="Times New Roman"/>
              </a:rPr>
              <a:t>be </a:t>
            </a:r>
            <a:r>
              <a:rPr dirty="0" sz="1450" spc="-10">
                <a:latin typeface="Times New Roman"/>
                <a:cs typeface="Times New Roman"/>
              </a:rPr>
              <a:t>contrast, if it </a:t>
            </a:r>
            <a:r>
              <a:rPr dirty="0" sz="1450" spc="-5">
                <a:latin typeface="Times New Roman"/>
                <a:cs typeface="Times New Roman"/>
              </a:rPr>
              <a:t>be </a:t>
            </a:r>
            <a:r>
              <a:rPr dirty="0" sz="1450" spc="-10">
                <a:latin typeface="Times New Roman"/>
                <a:cs typeface="Times New Roman"/>
              </a:rPr>
              <a:t>heroism that we require, what was </a:t>
            </a:r>
            <a:r>
              <a:rPr dirty="0" sz="1450" spc="-20">
                <a:latin typeface="Times New Roman"/>
                <a:cs typeface="Times New Roman"/>
              </a:rPr>
              <a:t>Troy </a:t>
            </a:r>
            <a:r>
              <a:rPr dirty="0" sz="1450" spc="-10">
                <a:latin typeface="Times New Roman"/>
                <a:cs typeface="Times New Roman"/>
              </a:rPr>
              <a:t>town to this? But,  alas! it is </a:t>
            </a:r>
            <a:r>
              <a:rPr dirty="0" sz="1450" spc="-5">
                <a:latin typeface="Times New Roman"/>
                <a:cs typeface="Times New Roman"/>
              </a:rPr>
              <a:t>not </a:t>
            </a:r>
            <a:r>
              <a:rPr dirty="0" sz="1450" spc="-10">
                <a:latin typeface="Times New Roman"/>
                <a:cs typeface="Times New Roman"/>
              </a:rPr>
              <a:t>these things that are necessary—it is only</a:t>
            </a:r>
            <a:r>
              <a:rPr dirty="0" sz="1450" spc="60">
                <a:latin typeface="Times New Roman"/>
                <a:cs typeface="Times New Roman"/>
              </a:rPr>
              <a:t> </a:t>
            </a:r>
            <a:r>
              <a:rPr dirty="0" sz="1450" spc="-25">
                <a:latin typeface="Times New Roman"/>
                <a:cs typeface="Times New Roman"/>
              </a:rPr>
              <a:t>Homer.</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Here also we are grateful to the train, as to some </a:t>
            </a:r>
            <a:r>
              <a:rPr dirty="0" sz="1450" spc="-5">
                <a:latin typeface="Times New Roman"/>
                <a:cs typeface="Times New Roman"/>
              </a:rPr>
              <a:t>god </a:t>
            </a:r>
            <a:r>
              <a:rPr dirty="0" sz="1450" spc="-10">
                <a:latin typeface="Times New Roman"/>
                <a:cs typeface="Times New Roman"/>
              </a:rPr>
              <a:t>who conducts </a:t>
            </a:r>
            <a:r>
              <a:rPr dirty="0" sz="1450" spc="-5">
                <a:latin typeface="Times New Roman"/>
                <a:cs typeface="Times New Roman"/>
              </a:rPr>
              <a:t>us </a:t>
            </a:r>
            <a:r>
              <a:rPr dirty="0" sz="1450" spc="-10">
                <a:latin typeface="Times New Roman"/>
                <a:cs typeface="Times New Roman"/>
              </a:rPr>
              <a:t>swiftly  through these shades and </a:t>
            </a:r>
            <a:r>
              <a:rPr dirty="0" sz="1450" spc="-5">
                <a:latin typeface="Times New Roman"/>
                <a:cs typeface="Times New Roman"/>
              </a:rPr>
              <a:t>by </a:t>
            </a:r>
            <a:r>
              <a:rPr dirty="0" sz="1450" spc="-10">
                <a:latin typeface="Times New Roman"/>
                <a:cs typeface="Times New Roman"/>
              </a:rPr>
              <a:t>so many hidden perils. Thirst, </a:t>
            </a:r>
            <a:r>
              <a:rPr dirty="0" sz="1450" spc="-15">
                <a:latin typeface="Times New Roman"/>
                <a:cs typeface="Times New Roman"/>
              </a:rPr>
              <a:t>hunger, </a:t>
            </a:r>
            <a:r>
              <a:rPr dirty="0" sz="1450" spc="-10">
                <a:latin typeface="Times New Roman"/>
                <a:cs typeface="Times New Roman"/>
              </a:rPr>
              <a:t>the sleight  and ferocity </a:t>
            </a:r>
            <a:r>
              <a:rPr dirty="0" sz="1450" spc="-5">
                <a:latin typeface="Times New Roman"/>
                <a:cs typeface="Times New Roman"/>
              </a:rPr>
              <a:t>of </a:t>
            </a:r>
            <a:r>
              <a:rPr dirty="0" sz="1450" spc="-10">
                <a:latin typeface="Times New Roman"/>
                <a:cs typeface="Times New Roman"/>
              </a:rPr>
              <a:t>Indians are all </a:t>
            </a:r>
            <a:r>
              <a:rPr dirty="0" sz="1450" spc="-5">
                <a:latin typeface="Times New Roman"/>
                <a:cs typeface="Times New Roman"/>
              </a:rPr>
              <a:t>no </a:t>
            </a:r>
            <a:r>
              <a:rPr dirty="0" sz="1450" spc="-10">
                <a:latin typeface="Times New Roman"/>
                <a:cs typeface="Times New Roman"/>
              </a:rPr>
              <a:t>more feared, so lightly </a:t>
            </a:r>
            <a:r>
              <a:rPr dirty="0" sz="1450" spc="-5">
                <a:latin typeface="Times New Roman"/>
                <a:cs typeface="Times New Roman"/>
              </a:rPr>
              <a:t>do </a:t>
            </a:r>
            <a:r>
              <a:rPr dirty="0" sz="1450" spc="-10">
                <a:latin typeface="Times New Roman"/>
                <a:cs typeface="Times New Roman"/>
              </a:rPr>
              <a:t>we skim these  horrible lands; as the gull, who wings safely through the hurricane and past the  shark. </a:t>
            </a:r>
            <a:r>
              <a:rPr dirty="0" sz="1450" spc="-60">
                <a:latin typeface="Times New Roman"/>
                <a:cs typeface="Times New Roman"/>
              </a:rPr>
              <a:t>Yet </a:t>
            </a:r>
            <a:r>
              <a:rPr dirty="0" sz="1450" spc="-10">
                <a:latin typeface="Times New Roman"/>
                <a:cs typeface="Times New Roman"/>
              </a:rPr>
              <a:t>we should </a:t>
            </a:r>
            <a:r>
              <a:rPr dirty="0" sz="1450" spc="-5">
                <a:latin typeface="Times New Roman"/>
                <a:cs typeface="Times New Roman"/>
              </a:rPr>
              <a:t>not be </a:t>
            </a:r>
            <a:r>
              <a:rPr dirty="0" sz="1450" spc="-10">
                <a:latin typeface="Times New Roman"/>
                <a:cs typeface="Times New Roman"/>
              </a:rPr>
              <a:t>forgetful </a:t>
            </a:r>
            <a:r>
              <a:rPr dirty="0" sz="1450" spc="-5">
                <a:latin typeface="Times New Roman"/>
                <a:cs typeface="Times New Roman"/>
              </a:rPr>
              <a:t>of </a:t>
            </a:r>
            <a:r>
              <a:rPr dirty="0" sz="1450" spc="-10">
                <a:latin typeface="Times New Roman"/>
                <a:cs typeface="Times New Roman"/>
              </a:rPr>
              <a:t>these hardships </a:t>
            </a:r>
            <a:r>
              <a:rPr dirty="0" sz="1450" spc="-5">
                <a:latin typeface="Times New Roman"/>
                <a:cs typeface="Times New Roman"/>
              </a:rPr>
              <a:t>of </a:t>
            </a:r>
            <a:r>
              <a:rPr dirty="0" sz="1450" spc="-10">
                <a:latin typeface="Times New Roman"/>
                <a:cs typeface="Times New Roman"/>
              </a:rPr>
              <a:t>the past; and to  keep the balance true, since </a:t>
            </a:r>
            <a:r>
              <a:rPr dirty="0" sz="1450" spc="-5">
                <a:latin typeface="Times New Roman"/>
                <a:cs typeface="Times New Roman"/>
              </a:rPr>
              <a:t>I </a:t>
            </a:r>
            <a:r>
              <a:rPr dirty="0" sz="1450" spc="-10">
                <a:latin typeface="Times New Roman"/>
                <a:cs typeface="Times New Roman"/>
              </a:rPr>
              <a:t>have complained </a:t>
            </a:r>
            <a:r>
              <a:rPr dirty="0" sz="1450" spc="-5">
                <a:latin typeface="Times New Roman"/>
                <a:cs typeface="Times New Roman"/>
              </a:rPr>
              <a:t>of </a:t>
            </a:r>
            <a:r>
              <a:rPr dirty="0" sz="1450" spc="-10">
                <a:latin typeface="Times New Roman"/>
                <a:cs typeface="Times New Roman"/>
              </a:rPr>
              <a:t>the trifling discomforts </a:t>
            </a:r>
            <a:r>
              <a:rPr dirty="0" sz="1450" spc="-5">
                <a:latin typeface="Times New Roman"/>
                <a:cs typeface="Times New Roman"/>
              </a:rPr>
              <a:t>of  </a:t>
            </a:r>
            <a:r>
              <a:rPr dirty="0" sz="1450" spc="-10">
                <a:latin typeface="Times New Roman"/>
                <a:cs typeface="Times New Roman"/>
              </a:rPr>
              <a:t>my </a:t>
            </a:r>
            <a:r>
              <a:rPr dirty="0" sz="1450" spc="-20">
                <a:latin typeface="Times New Roman"/>
                <a:cs typeface="Times New Roman"/>
              </a:rPr>
              <a:t>journey, </a:t>
            </a:r>
            <a:r>
              <a:rPr dirty="0" sz="1450" spc="-10">
                <a:latin typeface="Times New Roman"/>
                <a:cs typeface="Times New Roman"/>
              </a:rPr>
              <a:t>perhaps more than was </a:t>
            </a:r>
            <a:r>
              <a:rPr dirty="0" sz="1450" spc="-5">
                <a:latin typeface="Times New Roman"/>
                <a:cs typeface="Times New Roman"/>
              </a:rPr>
              <a:t>enough, </a:t>
            </a:r>
            <a:r>
              <a:rPr dirty="0" sz="1450" spc="-10">
                <a:latin typeface="Times New Roman"/>
                <a:cs typeface="Times New Roman"/>
              </a:rPr>
              <a:t>let me add an original document.  It was </a:t>
            </a:r>
            <a:r>
              <a:rPr dirty="0" sz="1450" spc="-5">
                <a:latin typeface="Times New Roman"/>
                <a:cs typeface="Times New Roman"/>
              </a:rPr>
              <a:t>not </a:t>
            </a:r>
            <a:r>
              <a:rPr dirty="0" sz="1450" spc="-10">
                <a:latin typeface="Times New Roman"/>
                <a:cs typeface="Times New Roman"/>
              </a:rPr>
              <a:t>written </a:t>
            </a:r>
            <a:r>
              <a:rPr dirty="0" sz="1450" spc="-5">
                <a:latin typeface="Times New Roman"/>
                <a:cs typeface="Times New Roman"/>
              </a:rPr>
              <a:t>by </a:t>
            </a:r>
            <a:r>
              <a:rPr dirty="0" sz="1450" spc="-20">
                <a:latin typeface="Times New Roman"/>
                <a:cs typeface="Times New Roman"/>
              </a:rPr>
              <a:t>Homer, </a:t>
            </a:r>
            <a:r>
              <a:rPr dirty="0" sz="1450" spc="-5">
                <a:latin typeface="Times New Roman"/>
                <a:cs typeface="Times New Roman"/>
              </a:rPr>
              <a:t>but by a boy of </a:t>
            </a:r>
            <a:r>
              <a:rPr dirty="0" sz="1450" spc="-10">
                <a:latin typeface="Times New Roman"/>
                <a:cs typeface="Times New Roman"/>
              </a:rPr>
              <a:t>eleven, long since dead, and is  dated only twenty years ago. </a:t>
            </a:r>
            <a:r>
              <a:rPr dirty="0" sz="1450" spc="-5">
                <a:latin typeface="Times New Roman"/>
                <a:cs typeface="Times New Roman"/>
              </a:rPr>
              <a:t>I </a:t>
            </a:r>
            <a:r>
              <a:rPr dirty="0" sz="1450" spc="-10">
                <a:latin typeface="Times New Roman"/>
                <a:cs typeface="Times New Roman"/>
              </a:rPr>
              <a:t>shall punctuate, to make things </a:t>
            </a:r>
            <a:r>
              <a:rPr dirty="0" sz="1450" spc="-15">
                <a:latin typeface="Times New Roman"/>
                <a:cs typeface="Times New Roman"/>
              </a:rPr>
              <a:t>clearer, </a:t>
            </a:r>
            <a:r>
              <a:rPr dirty="0" sz="1450" spc="-5">
                <a:latin typeface="Times New Roman"/>
                <a:cs typeface="Times New Roman"/>
              </a:rPr>
              <a:t>but not  </a:t>
            </a:r>
            <a:r>
              <a:rPr dirty="0" sz="1450" spc="-10">
                <a:latin typeface="Times New Roman"/>
                <a:cs typeface="Times New Roman"/>
              </a:rPr>
              <a:t>change the</a:t>
            </a:r>
            <a:r>
              <a:rPr dirty="0" sz="1450" spc="-5">
                <a:latin typeface="Times New Roman"/>
                <a:cs typeface="Times New Roman"/>
              </a:rPr>
              <a:t> </a:t>
            </a:r>
            <a:r>
              <a:rPr dirty="0" sz="1450" spc="-10">
                <a:latin typeface="Times New Roman"/>
                <a:cs typeface="Times New Roman"/>
              </a:rPr>
              <a:t>spelling.</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“My dear Sister </a:t>
            </a:r>
            <a:r>
              <a:rPr dirty="0" sz="1450" spc="-25">
                <a:latin typeface="Times New Roman"/>
                <a:cs typeface="Times New Roman"/>
              </a:rPr>
              <a:t>Mary,—I </a:t>
            </a:r>
            <a:r>
              <a:rPr dirty="0" sz="1450" spc="-10">
                <a:latin typeface="Times New Roman"/>
                <a:cs typeface="Times New Roman"/>
              </a:rPr>
              <a:t>am afraid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go </a:t>
            </a:r>
            <a:r>
              <a:rPr dirty="0" sz="1450" spc="-10">
                <a:latin typeface="Times New Roman"/>
                <a:cs typeface="Times New Roman"/>
              </a:rPr>
              <a:t>nearly crazy when </a:t>
            </a:r>
            <a:r>
              <a:rPr dirty="0" sz="1450" spc="-5">
                <a:latin typeface="Times New Roman"/>
                <a:cs typeface="Times New Roman"/>
              </a:rPr>
              <a:t>you </a:t>
            </a:r>
            <a:r>
              <a:rPr dirty="0" sz="1450" spc="-10">
                <a:latin typeface="Times New Roman"/>
                <a:cs typeface="Times New Roman"/>
              </a:rPr>
              <a:t>read  my </a:t>
            </a:r>
            <a:r>
              <a:rPr dirty="0" sz="1450" spc="-20">
                <a:latin typeface="Times New Roman"/>
                <a:cs typeface="Times New Roman"/>
              </a:rPr>
              <a:t>letter. </a:t>
            </a:r>
            <a:r>
              <a:rPr dirty="0" sz="1450" spc="-10">
                <a:latin typeface="Times New Roman"/>
                <a:cs typeface="Times New Roman"/>
              </a:rPr>
              <a:t>If Jerry” (the </a:t>
            </a:r>
            <a:r>
              <a:rPr dirty="0" sz="1450" spc="-15">
                <a:latin typeface="Times New Roman"/>
                <a:cs typeface="Times New Roman"/>
              </a:rPr>
              <a:t>writer’s </a:t>
            </a:r>
            <a:r>
              <a:rPr dirty="0" sz="1450" spc="-10">
                <a:latin typeface="Times New Roman"/>
                <a:cs typeface="Times New Roman"/>
              </a:rPr>
              <a:t>eldest brother) “has </a:t>
            </a:r>
            <a:r>
              <a:rPr dirty="0" sz="1450" spc="-5">
                <a:latin typeface="Times New Roman"/>
                <a:cs typeface="Times New Roman"/>
              </a:rPr>
              <a:t>not </a:t>
            </a:r>
            <a:r>
              <a:rPr dirty="0" sz="1450" spc="-10">
                <a:latin typeface="Times New Roman"/>
                <a:cs typeface="Times New Roman"/>
              </a:rPr>
              <a:t>written to </a:t>
            </a:r>
            <a:r>
              <a:rPr dirty="0" sz="1450" spc="-5">
                <a:latin typeface="Times New Roman"/>
                <a:cs typeface="Times New Roman"/>
              </a:rPr>
              <a:t>you </a:t>
            </a:r>
            <a:r>
              <a:rPr dirty="0" sz="1450" spc="-10">
                <a:latin typeface="Times New Roman"/>
                <a:cs typeface="Times New Roman"/>
              </a:rPr>
              <a:t>before  </a:t>
            </a:r>
            <a:r>
              <a:rPr dirty="0" sz="1450" spc="-30">
                <a:latin typeface="Times New Roman"/>
                <a:cs typeface="Times New Roman"/>
              </a:rPr>
              <a:t>now,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surprised to heare that we are in California, and that </a:t>
            </a:r>
            <a:r>
              <a:rPr dirty="0" sz="1450" spc="-5">
                <a:latin typeface="Times New Roman"/>
                <a:cs typeface="Times New Roman"/>
              </a:rPr>
              <a:t>poor  </a:t>
            </a:r>
            <a:r>
              <a:rPr dirty="0" sz="1450" spc="-10">
                <a:latin typeface="Times New Roman"/>
                <a:cs typeface="Times New Roman"/>
              </a:rPr>
              <a:t>Thomas” (another </a:t>
            </a:r>
            <a:r>
              <a:rPr dirty="0" sz="1450" spc="-15">
                <a:latin typeface="Times New Roman"/>
                <a:cs typeface="Times New Roman"/>
              </a:rPr>
              <a:t>brother, </a:t>
            </a:r>
            <a:r>
              <a:rPr dirty="0" sz="1450" spc="-5">
                <a:latin typeface="Times New Roman"/>
                <a:cs typeface="Times New Roman"/>
              </a:rPr>
              <a:t>of </a:t>
            </a:r>
            <a:r>
              <a:rPr dirty="0" sz="1450" spc="-10">
                <a:latin typeface="Times New Roman"/>
                <a:cs typeface="Times New Roman"/>
              </a:rPr>
              <a:t>fifteen) “is dead. </a:t>
            </a:r>
            <a:r>
              <a:rPr dirty="0" sz="1450" spc="-70">
                <a:latin typeface="Times New Roman"/>
                <a:cs typeface="Times New Roman"/>
              </a:rPr>
              <a:t>We </a:t>
            </a:r>
            <a:r>
              <a:rPr dirty="0" sz="1450" spc="-10">
                <a:latin typeface="Times New Roman"/>
                <a:cs typeface="Times New Roman"/>
              </a:rPr>
              <a:t>started from — in </a:t>
            </a:r>
            <a:r>
              <a:rPr dirty="0" sz="1450" spc="-25">
                <a:latin typeface="Times New Roman"/>
                <a:cs typeface="Times New Roman"/>
              </a:rPr>
              <a:t>July,  </a:t>
            </a:r>
            <a:r>
              <a:rPr dirty="0" sz="1450" spc="-10">
                <a:latin typeface="Times New Roman"/>
                <a:cs typeface="Times New Roman"/>
              </a:rPr>
              <a:t>with plenly </a:t>
            </a:r>
            <a:r>
              <a:rPr dirty="0" sz="1450" spc="-5">
                <a:latin typeface="Times New Roman"/>
                <a:cs typeface="Times New Roman"/>
              </a:rPr>
              <a:t>of </a:t>
            </a:r>
            <a:r>
              <a:rPr dirty="0" sz="1450" spc="-10">
                <a:latin typeface="Times New Roman"/>
                <a:cs typeface="Times New Roman"/>
              </a:rPr>
              <a:t>provisions and too </a:t>
            </a:r>
            <a:r>
              <a:rPr dirty="0" sz="1450" spc="-5">
                <a:latin typeface="Times New Roman"/>
                <a:cs typeface="Times New Roman"/>
              </a:rPr>
              <a:t>yoke </a:t>
            </a:r>
            <a:r>
              <a:rPr dirty="0" sz="1450" spc="-10">
                <a:latin typeface="Times New Roman"/>
                <a:cs typeface="Times New Roman"/>
              </a:rPr>
              <a:t>oxen. </a:t>
            </a:r>
            <a:r>
              <a:rPr dirty="0" sz="1450" spc="-70">
                <a:latin typeface="Times New Roman"/>
                <a:cs typeface="Times New Roman"/>
              </a:rPr>
              <a:t>We </a:t>
            </a:r>
            <a:r>
              <a:rPr dirty="0" sz="1450" spc="-10">
                <a:latin typeface="Times New Roman"/>
                <a:cs typeface="Times New Roman"/>
              </a:rPr>
              <a:t>went along very well till we  </a:t>
            </a:r>
            <a:r>
              <a:rPr dirty="0" sz="1450" spc="-5">
                <a:latin typeface="Times New Roman"/>
                <a:cs typeface="Times New Roman"/>
              </a:rPr>
              <a:t>got </a:t>
            </a:r>
            <a:r>
              <a:rPr dirty="0" sz="1450" spc="-10">
                <a:latin typeface="Times New Roman"/>
                <a:cs typeface="Times New Roman"/>
              </a:rPr>
              <a:t>within six </a:t>
            </a:r>
            <a:r>
              <a:rPr dirty="0" sz="1450" spc="-5">
                <a:latin typeface="Times New Roman"/>
                <a:cs typeface="Times New Roman"/>
              </a:rPr>
              <a:t>or </a:t>
            </a:r>
            <a:r>
              <a:rPr dirty="0" sz="1450" spc="-10">
                <a:latin typeface="Times New Roman"/>
                <a:cs typeface="Times New Roman"/>
              </a:rPr>
              <a:t>seven hundred miles </a:t>
            </a:r>
            <a:r>
              <a:rPr dirty="0" sz="1450" spc="-5">
                <a:latin typeface="Times New Roman"/>
                <a:cs typeface="Times New Roman"/>
              </a:rPr>
              <a:t>of </a:t>
            </a:r>
            <a:r>
              <a:rPr dirty="0" sz="1450" spc="-10">
                <a:latin typeface="Times New Roman"/>
                <a:cs typeface="Times New Roman"/>
              </a:rPr>
              <a:t>California, when the Indians attacked  us. </a:t>
            </a: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found places where they had killed the emigrants. </a:t>
            </a:r>
            <a:r>
              <a:rPr dirty="0" sz="1450" spc="-70">
                <a:latin typeface="Times New Roman"/>
                <a:cs typeface="Times New Roman"/>
              </a:rPr>
              <a:t>We  </a:t>
            </a:r>
            <a:r>
              <a:rPr dirty="0" sz="1450" spc="-10">
                <a:latin typeface="Times New Roman"/>
                <a:cs typeface="Times New Roman"/>
              </a:rPr>
              <a:t>had </a:t>
            </a:r>
            <a:r>
              <a:rPr dirty="0" sz="1450" spc="-5">
                <a:latin typeface="Times New Roman"/>
                <a:cs typeface="Times New Roman"/>
              </a:rPr>
              <a:t>one  </a:t>
            </a:r>
            <a:r>
              <a:rPr dirty="0" sz="1450" spc="-10">
                <a:latin typeface="Times New Roman"/>
                <a:cs typeface="Times New Roman"/>
              </a:rPr>
              <a:t>passenger with us, too </a:t>
            </a:r>
            <a:r>
              <a:rPr dirty="0" sz="1450" spc="-5">
                <a:latin typeface="Times New Roman"/>
                <a:cs typeface="Times New Roman"/>
              </a:rPr>
              <a:t>guns, </a:t>
            </a:r>
            <a:r>
              <a:rPr dirty="0" sz="1450" spc="-10">
                <a:latin typeface="Times New Roman"/>
                <a:cs typeface="Times New Roman"/>
              </a:rPr>
              <a:t>and </a:t>
            </a:r>
            <a:r>
              <a:rPr dirty="0" sz="1450" spc="-5">
                <a:latin typeface="Times New Roman"/>
                <a:cs typeface="Times New Roman"/>
              </a:rPr>
              <a:t>one </a:t>
            </a:r>
            <a:r>
              <a:rPr dirty="0" sz="1450" spc="-10">
                <a:latin typeface="Times New Roman"/>
                <a:cs typeface="Times New Roman"/>
              </a:rPr>
              <a:t>revolver; so we ran all the lead </a:t>
            </a:r>
            <a:r>
              <a:rPr dirty="0" sz="1450" spc="-70">
                <a:latin typeface="Times New Roman"/>
                <a:cs typeface="Times New Roman"/>
              </a:rPr>
              <a:t>We </a:t>
            </a:r>
            <a:r>
              <a:rPr dirty="0" sz="1450" spc="-10">
                <a:latin typeface="Times New Roman"/>
                <a:cs typeface="Times New Roman"/>
              </a:rPr>
              <a:t>had  into bullets (and) </a:t>
            </a:r>
            <a:r>
              <a:rPr dirty="0" sz="1450" spc="-5">
                <a:latin typeface="Times New Roman"/>
                <a:cs typeface="Times New Roman"/>
              </a:rPr>
              <a:t>hung </a:t>
            </a:r>
            <a:r>
              <a:rPr dirty="0" sz="1450" spc="-10">
                <a:latin typeface="Times New Roman"/>
                <a:cs typeface="Times New Roman"/>
              </a:rPr>
              <a:t>the </a:t>
            </a:r>
            <a:r>
              <a:rPr dirty="0" sz="1450" spc="-5">
                <a:latin typeface="Times New Roman"/>
                <a:cs typeface="Times New Roman"/>
              </a:rPr>
              <a:t>guns up </a:t>
            </a:r>
            <a:r>
              <a:rPr dirty="0" sz="1450" spc="-10">
                <a:latin typeface="Times New Roman"/>
                <a:cs typeface="Times New Roman"/>
              </a:rPr>
              <a:t>in the wagon so that we could get at them  in </a:t>
            </a:r>
            <a:r>
              <a:rPr dirty="0" sz="1450" spc="-5">
                <a:latin typeface="Times New Roman"/>
                <a:cs typeface="Times New Roman"/>
              </a:rPr>
              <a:t>a </a:t>
            </a:r>
            <a:r>
              <a:rPr dirty="0" sz="1450" spc="-10">
                <a:latin typeface="Times New Roman"/>
                <a:cs typeface="Times New Roman"/>
              </a:rPr>
              <a:t>minit. It was about two o’clock in the afternoon; droave the cattel </a:t>
            </a:r>
            <a:r>
              <a:rPr dirty="0" sz="1450" spc="-5">
                <a:latin typeface="Times New Roman"/>
                <a:cs typeface="Times New Roman"/>
              </a:rPr>
              <a:t>a </a:t>
            </a:r>
            <a:r>
              <a:rPr dirty="0" sz="1450" spc="-10">
                <a:latin typeface="Times New Roman"/>
                <a:cs typeface="Times New Roman"/>
              </a:rPr>
              <a:t>little  way; when </a:t>
            </a:r>
            <a:r>
              <a:rPr dirty="0" sz="1450" spc="-5">
                <a:latin typeface="Times New Roman"/>
                <a:cs typeface="Times New Roman"/>
              </a:rPr>
              <a:t>a </a:t>
            </a:r>
            <a:r>
              <a:rPr dirty="0" sz="1450" spc="-10">
                <a:latin typeface="Times New Roman"/>
                <a:cs typeface="Times New Roman"/>
              </a:rPr>
              <a:t>prairie chicken alited </a:t>
            </a:r>
            <a:r>
              <a:rPr dirty="0" sz="1450" spc="-5">
                <a:latin typeface="Times New Roman"/>
                <a:cs typeface="Times New Roman"/>
              </a:rPr>
              <a:t>a </a:t>
            </a:r>
            <a:r>
              <a:rPr dirty="0" sz="1450" spc="-10">
                <a:latin typeface="Times New Roman"/>
                <a:cs typeface="Times New Roman"/>
              </a:rPr>
              <a:t>little way from the</a:t>
            </a:r>
            <a:r>
              <a:rPr dirty="0" sz="1450" spc="50">
                <a:latin typeface="Times New Roman"/>
                <a:cs typeface="Times New Roman"/>
              </a:rPr>
              <a:t> </a:t>
            </a:r>
            <a:r>
              <a:rPr dirty="0" sz="1450" spc="-10">
                <a:latin typeface="Times New Roman"/>
                <a:cs typeface="Times New Roman"/>
              </a:rPr>
              <a:t>wagon.</a:t>
            </a:r>
            <a:endParaRPr sz="1450">
              <a:latin typeface="Times New Roman"/>
              <a:cs typeface="Times New Roman"/>
            </a:endParaRPr>
          </a:p>
          <a:p>
            <a:pPr algn="just" marL="12700" marR="7620">
              <a:lnSpc>
                <a:spcPts val="1730"/>
              </a:lnSpc>
              <a:spcBef>
                <a:spcPts val="560"/>
              </a:spcBef>
            </a:pPr>
            <a:r>
              <a:rPr dirty="0" sz="1450" spc="-10">
                <a:latin typeface="Times New Roman"/>
                <a:cs typeface="Times New Roman"/>
              </a:rPr>
              <a:t>“Jerry took </a:t>
            </a:r>
            <a:r>
              <a:rPr dirty="0" sz="1450" spc="-5">
                <a:latin typeface="Times New Roman"/>
                <a:cs typeface="Times New Roman"/>
              </a:rPr>
              <a:t>out one of </a:t>
            </a:r>
            <a:r>
              <a:rPr dirty="0" sz="1450" spc="-10">
                <a:latin typeface="Times New Roman"/>
                <a:cs typeface="Times New Roman"/>
              </a:rPr>
              <a:t>the </a:t>
            </a:r>
            <a:r>
              <a:rPr dirty="0" sz="1450" spc="-5">
                <a:latin typeface="Times New Roman"/>
                <a:cs typeface="Times New Roman"/>
              </a:rPr>
              <a:t>guns </a:t>
            </a:r>
            <a:r>
              <a:rPr dirty="0" sz="1450" spc="-10">
                <a:latin typeface="Times New Roman"/>
                <a:cs typeface="Times New Roman"/>
              </a:rPr>
              <a:t>to </a:t>
            </a:r>
            <a:r>
              <a:rPr dirty="0" sz="1450" spc="-5">
                <a:latin typeface="Times New Roman"/>
                <a:cs typeface="Times New Roman"/>
              </a:rPr>
              <a:t>shoot </a:t>
            </a:r>
            <a:r>
              <a:rPr dirty="0" sz="1450" spc="-10">
                <a:latin typeface="Times New Roman"/>
                <a:cs typeface="Times New Roman"/>
              </a:rPr>
              <a:t>it, and told </a:t>
            </a:r>
            <a:r>
              <a:rPr dirty="0" sz="1450" spc="-45">
                <a:latin typeface="Times New Roman"/>
                <a:cs typeface="Times New Roman"/>
              </a:rPr>
              <a:t>Tom </a:t>
            </a:r>
            <a:r>
              <a:rPr dirty="0" sz="1450" spc="-10">
                <a:latin typeface="Times New Roman"/>
                <a:cs typeface="Times New Roman"/>
              </a:rPr>
              <a:t>drive the oxen. </a:t>
            </a:r>
            <a:r>
              <a:rPr dirty="0" sz="1450" spc="-45">
                <a:latin typeface="Times New Roman"/>
                <a:cs typeface="Times New Roman"/>
              </a:rPr>
              <a:t>Tom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drove the oxen, and Jerry and the passenger went </a:t>
            </a:r>
            <a:r>
              <a:rPr dirty="0" sz="1450" spc="-5">
                <a:latin typeface="Times New Roman"/>
                <a:cs typeface="Times New Roman"/>
              </a:rPr>
              <a:t>on. </a:t>
            </a:r>
            <a:r>
              <a:rPr dirty="0" sz="1450" spc="-10">
                <a:latin typeface="Times New Roman"/>
                <a:cs typeface="Times New Roman"/>
              </a:rPr>
              <a:t>Then, after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I </a:t>
            </a:r>
            <a:r>
              <a:rPr dirty="0" sz="1450" spc="-10">
                <a:latin typeface="Times New Roman"/>
                <a:cs typeface="Times New Roman"/>
              </a:rPr>
              <a:t>left </a:t>
            </a:r>
            <a:r>
              <a:rPr dirty="0" sz="1450" spc="-45">
                <a:latin typeface="Times New Roman"/>
                <a:cs typeface="Times New Roman"/>
              </a:rPr>
              <a:t>Tom </a:t>
            </a:r>
            <a:r>
              <a:rPr dirty="0" sz="1450" spc="-10">
                <a:latin typeface="Times New Roman"/>
                <a:cs typeface="Times New Roman"/>
              </a:rPr>
              <a:t>and caught </a:t>
            </a:r>
            <a:r>
              <a:rPr dirty="0" sz="1450" spc="-5">
                <a:latin typeface="Times New Roman"/>
                <a:cs typeface="Times New Roman"/>
              </a:rPr>
              <a:t>up </a:t>
            </a:r>
            <a:r>
              <a:rPr dirty="0" sz="1450" spc="-10">
                <a:latin typeface="Times New Roman"/>
                <a:cs typeface="Times New Roman"/>
              </a:rPr>
              <a:t>with Jerry and the other man. Jerry stopped </a:t>
            </a:r>
            <a:r>
              <a:rPr dirty="0" sz="1450" spc="-45">
                <a:latin typeface="Times New Roman"/>
                <a:cs typeface="Times New Roman"/>
              </a:rPr>
              <a:t>Tom </a:t>
            </a:r>
            <a:r>
              <a:rPr dirty="0" sz="1450" spc="-10">
                <a:latin typeface="Times New Roman"/>
                <a:cs typeface="Times New Roman"/>
              </a:rPr>
              <a:t>to  come </a:t>
            </a:r>
            <a:r>
              <a:rPr dirty="0" sz="1450" spc="-5">
                <a:latin typeface="Times New Roman"/>
                <a:cs typeface="Times New Roman"/>
              </a:rPr>
              <a:t>up; </a:t>
            </a:r>
            <a:r>
              <a:rPr dirty="0" sz="1450" spc="-10">
                <a:latin typeface="Times New Roman"/>
                <a:cs typeface="Times New Roman"/>
              </a:rPr>
              <a:t>me and the man went </a:t>
            </a:r>
            <a:r>
              <a:rPr dirty="0" sz="1450" spc="-5">
                <a:latin typeface="Times New Roman"/>
                <a:cs typeface="Times New Roman"/>
              </a:rPr>
              <a:t>on </a:t>
            </a:r>
            <a:r>
              <a:rPr dirty="0" sz="1450" spc="-10">
                <a:latin typeface="Times New Roman"/>
                <a:cs typeface="Times New Roman"/>
              </a:rPr>
              <a:t>and sit down </a:t>
            </a:r>
            <a:r>
              <a:rPr dirty="0" sz="1450" spc="-5">
                <a:latin typeface="Times New Roman"/>
                <a:cs typeface="Times New Roman"/>
              </a:rPr>
              <a:t>by a </a:t>
            </a:r>
            <a:r>
              <a:rPr dirty="0" sz="1450" spc="-10">
                <a:latin typeface="Times New Roman"/>
                <a:cs typeface="Times New Roman"/>
              </a:rPr>
              <a:t>little stream. In </a:t>
            </a:r>
            <a:r>
              <a:rPr dirty="0" sz="1450" spc="-5">
                <a:latin typeface="Times New Roman"/>
                <a:cs typeface="Times New Roman"/>
              </a:rPr>
              <a:t>a </a:t>
            </a:r>
            <a:r>
              <a:rPr dirty="0" sz="1450" spc="-10">
                <a:latin typeface="Times New Roman"/>
                <a:cs typeface="Times New Roman"/>
              </a:rPr>
              <a:t>few  minutes, we heard some noise; then three shots (they all struck </a:t>
            </a:r>
            <a:r>
              <a:rPr dirty="0" sz="1450" spc="-5">
                <a:latin typeface="Times New Roman"/>
                <a:cs typeface="Times New Roman"/>
              </a:rPr>
              <a:t>poor </a:t>
            </a:r>
            <a:r>
              <a:rPr dirty="0" sz="1450" spc="-35">
                <a:latin typeface="Times New Roman"/>
                <a:cs typeface="Times New Roman"/>
              </a:rPr>
              <a:t>Tom, </a:t>
            </a:r>
            <a:r>
              <a:rPr dirty="0" sz="1450" spc="-5">
                <a:latin typeface="Times New Roman"/>
                <a:cs typeface="Times New Roman"/>
              </a:rPr>
              <a:t>I  </a:t>
            </a:r>
            <a:r>
              <a:rPr dirty="0" sz="1450" spc="-10">
                <a:latin typeface="Times New Roman"/>
                <a:cs typeface="Times New Roman"/>
              </a:rPr>
              <a:t>suppose); then they gave the war </a:t>
            </a:r>
            <a:r>
              <a:rPr dirty="0" sz="1450" spc="-5">
                <a:latin typeface="Times New Roman"/>
                <a:cs typeface="Times New Roman"/>
              </a:rPr>
              <a:t>hoop, </a:t>
            </a:r>
            <a:r>
              <a:rPr dirty="0" sz="1450" spc="-10">
                <a:latin typeface="Times New Roman"/>
                <a:cs typeface="Times New Roman"/>
              </a:rPr>
              <a:t>and as many as twenty </a:t>
            </a:r>
            <a:r>
              <a:rPr dirty="0" sz="1450" spc="-5">
                <a:latin typeface="Times New Roman"/>
                <a:cs typeface="Times New Roman"/>
              </a:rPr>
              <a:t>of </a:t>
            </a:r>
            <a:r>
              <a:rPr dirty="0" sz="1450" spc="-10">
                <a:latin typeface="Times New Roman"/>
                <a:cs typeface="Times New Roman"/>
              </a:rPr>
              <a:t>the redskins  came down </a:t>
            </a:r>
            <a:r>
              <a:rPr dirty="0" sz="1450" spc="-5">
                <a:latin typeface="Times New Roman"/>
                <a:cs typeface="Times New Roman"/>
              </a:rPr>
              <a:t>upon </a:t>
            </a:r>
            <a:r>
              <a:rPr dirty="0" sz="1450" spc="-10">
                <a:latin typeface="Times New Roman"/>
                <a:cs typeface="Times New Roman"/>
              </a:rPr>
              <a:t>us. The three that shot </a:t>
            </a:r>
            <a:r>
              <a:rPr dirty="0" sz="1450" spc="-45">
                <a:latin typeface="Times New Roman"/>
                <a:cs typeface="Times New Roman"/>
              </a:rPr>
              <a:t>Tom </a:t>
            </a:r>
            <a:r>
              <a:rPr dirty="0" sz="1450" spc="-10">
                <a:latin typeface="Times New Roman"/>
                <a:cs typeface="Times New Roman"/>
              </a:rPr>
              <a:t>was hid </a:t>
            </a:r>
            <a:r>
              <a:rPr dirty="0" sz="1450" spc="-5">
                <a:latin typeface="Times New Roman"/>
                <a:cs typeface="Times New Roman"/>
              </a:rPr>
              <a:t>by </a:t>
            </a: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the road in  the bushes.</a:t>
            </a:r>
            <a:endParaRPr sz="1450">
              <a:latin typeface="Times New Roman"/>
              <a:cs typeface="Times New Roman"/>
            </a:endParaRPr>
          </a:p>
          <a:p>
            <a:pPr algn="just" marL="12700">
              <a:lnSpc>
                <a:spcPct val="100000"/>
              </a:lnSpc>
              <a:spcBef>
                <a:spcPts val="495"/>
              </a:spcBef>
            </a:pPr>
            <a:r>
              <a:rPr dirty="0" sz="1450" spc="-10">
                <a:latin typeface="Times New Roman"/>
                <a:cs typeface="Times New Roman"/>
              </a:rPr>
              <a:t>“I</a:t>
            </a:r>
            <a:r>
              <a:rPr dirty="0" sz="1450" spc="75">
                <a:latin typeface="Times New Roman"/>
                <a:cs typeface="Times New Roman"/>
              </a:rPr>
              <a:t> </a:t>
            </a:r>
            <a:r>
              <a:rPr dirty="0" sz="1450" spc="-5">
                <a:latin typeface="Times New Roman"/>
                <a:cs typeface="Times New Roman"/>
              </a:rPr>
              <a:t>thought</a:t>
            </a:r>
            <a:r>
              <a:rPr dirty="0" sz="1450" spc="75">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45">
                <a:latin typeface="Times New Roman"/>
                <a:cs typeface="Times New Roman"/>
              </a:rPr>
              <a:t>Tom</a:t>
            </a:r>
            <a:r>
              <a:rPr dirty="0" sz="1450" spc="75">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Jerry</a:t>
            </a:r>
            <a:r>
              <a:rPr dirty="0" sz="1450" spc="75">
                <a:latin typeface="Times New Roman"/>
                <a:cs typeface="Times New Roman"/>
              </a:rPr>
              <a:t> </a:t>
            </a:r>
            <a:r>
              <a:rPr dirty="0" sz="1450" spc="-10">
                <a:latin typeface="Times New Roman"/>
                <a:cs typeface="Times New Roman"/>
              </a:rPr>
              <a:t>were</a:t>
            </a:r>
            <a:r>
              <a:rPr dirty="0" sz="1450" spc="75">
                <a:latin typeface="Times New Roman"/>
                <a:cs typeface="Times New Roman"/>
              </a:rPr>
              <a:t> </a:t>
            </a:r>
            <a:r>
              <a:rPr dirty="0" sz="1450" spc="-10">
                <a:latin typeface="Times New Roman"/>
                <a:cs typeface="Times New Roman"/>
              </a:rPr>
              <a:t>shot;</a:t>
            </a:r>
            <a:r>
              <a:rPr dirty="0" sz="1450" spc="75">
                <a:latin typeface="Times New Roman"/>
                <a:cs typeface="Times New Roman"/>
              </a:rPr>
              <a:t> </a:t>
            </a:r>
            <a:r>
              <a:rPr dirty="0" sz="1450" spc="-10">
                <a:latin typeface="Times New Roman"/>
                <a:cs typeface="Times New Roman"/>
              </a:rPr>
              <a:t>so</a:t>
            </a:r>
            <a:r>
              <a:rPr dirty="0" sz="1450" spc="75">
                <a:latin typeface="Times New Roman"/>
                <a:cs typeface="Times New Roman"/>
              </a:rPr>
              <a:t> </a:t>
            </a:r>
            <a:r>
              <a:rPr dirty="0" sz="1450" spc="-5">
                <a:latin typeface="Times New Roman"/>
                <a:cs typeface="Times New Roman"/>
              </a:rPr>
              <a:t>I</a:t>
            </a:r>
            <a:r>
              <a:rPr dirty="0" sz="1450" spc="75">
                <a:latin typeface="Times New Roman"/>
                <a:cs typeface="Times New Roman"/>
              </a:rPr>
              <a:t> </a:t>
            </a:r>
            <a:r>
              <a:rPr dirty="0" sz="1450" spc="-10">
                <a:latin typeface="Times New Roman"/>
                <a:cs typeface="Times New Roman"/>
              </a:rPr>
              <a:t>told</a:t>
            </a:r>
            <a:r>
              <a:rPr dirty="0" sz="1450" spc="80">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other</a:t>
            </a:r>
            <a:r>
              <a:rPr dirty="0" sz="1450" spc="75">
                <a:latin typeface="Times New Roman"/>
                <a:cs typeface="Times New Roman"/>
              </a:rPr>
              <a:t> </a:t>
            </a:r>
            <a:r>
              <a:rPr dirty="0" sz="1450" spc="-10">
                <a:latin typeface="Times New Roman"/>
                <a:cs typeface="Times New Roman"/>
              </a:rPr>
              <a:t>man</a:t>
            </a:r>
            <a:r>
              <a:rPr dirty="0" sz="1450" spc="75">
                <a:latin typeface="Times New Roman"/>
                <a:cs typeface="Times New Roman"/>
              </a:rPr>
              <a:t> </a:t>
            </a:r>
            <a:r>
              <a:rPr dirty="0" sz="1450" spc="-10">
                <a:latin typeface="Times New Roman"/>
                <a:cs typeface="Times New Roman"/>
              </a:rPr>
              <a:t>that</a:t>
            </a:r>
            <a:r>
              <a:rPr dirty="0" sz="1450" spc="75">
                <a:latin typeface="Times New Roman"/>
                <a:cs typeface="Times New Roman"/>
              </a:rPr>
              <a:t> </a:t>
            </a:r>
            <a:r>
              <a:rPr dirty="0" sz="1450" spc="-45">
                <a:latin typeface="Times New Roman"/>
                <a:cs typeface="Times New Roman"/>
              </a:rPr>
              <a:t>Tom</a:t>
            </a:r>
            <a:r>
              <a:rPr dirty="0" sz="1450" spc="7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6440" cy="9318625"/>
          </a:xfrm>
          <a:prstGeom prst="rect">
            <a:avLst/>
          </a:prstGeom>
        </p:spPr>
        <p:txBody>
          <a:bodyPr wrap="square" lIns="0" tIns="84455" rIns="0" bIns="0" rtlCol="0" vert="horz">
            <a:spAutoFit/>
          </a:bodyPr>
          <a:lstStyle/>
          <a:p>
            <a:pPr marL="12700">
              <a:lnSpc>
                <a:spcPct val="100000"/>
              </a:lnSpc>
              <a:spcBef>
                <a:spcPts val="665"/>
              </a:spcBef>
            </a:pPr>
            <a:r>
              <a:rPr dirty="0" sz="1450" spc="-10">
                <a:latin typeface="Times New Roman"/>
                <a:cs typeface="Times New Roman"/>
              </a:rPr>
              <a:t>passengers.</a:t>
            </a:r>
            <a:endParaRPr sz="1450">
              <a:latin typeface="Times New Roman"/>
              <a:cs typeface="Times New Roman"/>
            </a:endParaRPr>
          </a:p>
          <a:p>
            <a:pPr marL="12700" marR="10795">
              <a:lnSpc>
                <a:spcPts val="1730"/>
              </a:lnSpc>
              <a:spcBef>
                <a:spcPts val="630"/>
              </a:spcBef>
            </a:pPr>
            <a:r>
              <a:rPr dirty="0" sz="1450" spc="-10">
                <a:latin typeface="Times New Roman"/>
                <a:cs typeface="Times New Roman"/>
              </a:rPr>
              <a:t>My own ticket was given me at once, and an oldish man, who preserved his  head in the midst </a:t>
            </a:r>
            <a:r>
              <a:rPr dirty="0" sz="1450" spc="-5">
                <a:latin typeface="Times New Roman"/>
                <a:cs typeface="Times New Roman"/>
              </a:rPr>
              <a:t>of </a:t>
            </a:r>
            <a:r>
              <a:rPr dirty="0" sz="1450" spc="-10">
                <a:latin typeface="Times New Roman"/>
                <a:cs typeface="Times New Roman"/>
              </a:rPr>
              <a:t>this turmoil, </a:t>
            </a:r>
            <a:r>
              <a:rPr dirty="0" sz="1450" spc="-5">
                <a:latin typeface="Times New Roman"/>
                <a:cs typeface="Times New Roman"/>
              </a:rPr>
              <a:t>got </a:t>
            </a:r>
            <a:r>
              <a:rPr dirty="0" sz="1450" spc="-10">
                <a:latin typeface="Times New Roman"/>
                <a:cs typeface="Times New Roman"/>
              </a:rPr>
              <a:t>my baggage registered, and counselled  me to stay quietly where </a:t>
            </a:r>
            <a:r>
              <a:rPr dirty="0" sz="1450" spc="-5">
                <a:latin typeface="Times New Roman"/>
                <a:cs typeface="Times New Roman"/>
              </a:rPr>
              <a:t>I </a:t>
            </a:r>
            <a:r>
              <a:rPr dirty="0" sz="1450" spc="-10">
                <a:latin typeface="Times New Roman"/>
                <a:cs typeface="Times New Roman"/>
              </a:rPr>
              <a:t>was till </a:t>
            </a:r>
            <a:r>
              <a:rPr dirty="0" sz="1450" spc="-5">
                <a:latin typeface="Times New Roman"/>
                <a:cs typeface="Times New Roman"/>
              </a:rPr>
              <a:t>he </a:t>
            </a:r>
            <a:r>
              <a:rPr dirty="0" sz="1450" spc="-10">
                <a:latin typeface="Times New Roman"/>
                <a:cs typeface="Times New Roman"/>
              </a:rPr>
              <a:t>should give me the word to move. </a:t>
            </a:r>
            <a:r>
              <a:rPr dirty="0" sz="1450" spc="-5">
                <a:latin typeface="Times New Roman"/>
                <a:cs typeface="Times New Roman"/>
              </a:rPr>
              <a:t>I </a:t>
            </a:r>
            <a:r>
              <a:rPr dirty="0" sz="1450" spc="-10">
                <a:latin typeface="Times New Roman"/>
                <a:cs typeface="Times New Roman"/>
              </a:rPr>
              <a:t>had  taken along with me </a:t>
            </a:r>
            <a:r>
              <a:rPr dirty="0" sz="1450" spc="-5">
                <a:latin typeface="Times New Roman"/>
                <a:cs typeface="Times New Roman"/>
              </a:rPr>
              <a:t>a </a:t>
            </a:r>
            <a:r>
              <a:rPr dirty="0" sz="1450" spc="-10">
                <a:latin typeface="Times New Roman"/>
                <a:cs typeface="Times New Roman"/>
              </a:rPr>
              <a:t>small valise, </a:t>
            </a:r>
            <a:r>
              <a:rPr dirty="0" sz="1450" spc="-5">
                <a:latin typeface="Times New Roman"/>
                <a:cs typeface="Times New Roman"/>
              </a:rPr>
              <a:t>a </a:t>
            </a:r>
            <a:r>
              <a:rPr dirty="0" sz="1450" spc="-10">
                <a:latin typeface="Times New Roman"/>
                <a:cs typeface="Times New Roman"/>
              </a:rPr>
              <a:t>knapsack, which </a:t>
            </a:r>
            <a:r>
              <a:rPr dirty="0" sz="1450" spc="-5">
                <a:latin typeface="Times New Roman"/>
                <a:cs typeface="Times New Roman"/>
              </a:rPr>
              <a:t>I </a:t>
            </a:r>
            <a:r>
              <a:rPr dirty="0" sz="1450" spc="-10">
                <a:latin typeface="Times New Roman"/>
                <a:cs typeface="Times New Roman"/>
              </a:rPr>
              <a:t>carried </a:t>
            </a:r>
            <a:r>
              <a:rPr dirty="0" sz="1450" spc="-5">
                <a:latin typeface="Times New Roman"/>
                <a:cs typeface="Times New Roman"/>
              </a:rPr>
              <a:t>on </a:t>
            </a:r>
            <a:r>
              <a:rPr dirty="0" sz="1450" spc="-10">
                <a:latin typeface="Times New Roman"/>
                <a:cs typeface="Times New Roman"/>
              </a:rPr>
              <a:t>my  shoulders, and in the bag </a:t>
            </a:r>
            <a:r>
              <a:rPr dirty="0" sz="1450" spc="-5">
                <a:latin typeface="Times New Roman"/>
                <a:cs typeface="Times New Roman"/>
              </a:rPr>
              <a:t>of </a:t>
            </a:r>
            <a:r>
              <a:rPr dirty="0" sz="1450" spc="-10">
                <a:latin typeface="Times New Roman"/>
                <a:cs typeface="Times New Roman"/>
              </a:rPr>
              <a:t>my railway rug the whole </a:t>
            </a:r>
            <a:r>
              <a:rPr dirty="0" sz="1450" spc="-5">
                <a:latin typeface="Times New Roman"/>
                <a:cs typeface="Times New Roman"/>
              </a:rPr>
              <a:t>of </a:t>
            </a:r>
            <a:r>
              <a:rPr dirty="0" sz="1450" spc="-20">
                <a:latin typeface="Times New Roman"/>
                <a:cs typeface="Times New Roman"/>
              </a:rPr>
              <a:t>Bancroft’s </a:t>
            </a:r>
            <a:r>
              <a:rPr dirty="0" sz="1450" spc="-10">
                <a:latin typeface="Times New Roman"/>
                <a:cs typeface="Times New Roman"/>
              </a:rPr>
              <a:t>History </a:t>
            </a:r>
            <a:r>
              <a:rPr dirty="0" sz="1450" spc="-5">
                <a:latin typeface="Times New Roman"/>
                <a:cs typeface="Times New Roman"/>
              </a:rPr>
              <a:t>of  </a:t>
            </a:r>
            <a:r>
              <a:rPr dirty="0" sz="1450" spc="-10">
                <a:latin typeface="Times New Roman"/>
                <a:cs typeface="Times New Roman"/>
              </a:rPr>
              <a:t>the United States, in six fat volumes. It was as much as </a:t>
            </a:r>
            <a:r>
              <a:rPr dirty="0" sz="1450" spc="-5">
                <a:latin typeface="Times New Roman"/>
                <a:cs typeface="Times New Roman"/>
              </a:rPr>
              <a:t>I </a:t>
            </a:r>
            <a:r>
              <a:rPr dirty="0" sz="1450" spc="-10">
                <a:latin typeface="Times New Roman"/>
                <a:cs typeface="Times New Roman"/>
              </a:rPr>
              <a:t>could carry with  convenience even for short distances, </a:t>
            </a:r>
            <a:r>
              <a:rPr dirty="0" sz="1450" spc="-5">
                <a:latin typeface="Times New Roman"/>
                <a:cs typeface="Times New Roman"/>
              </a:rPr>
              <a:t>but </a:t>
            </a:r>
            <a:r>
              <a:rPr dirty="0" sz="1450" spc="-10">
                <a:latin typeface="Times New Roman"/>
                <a:cs typeface="Times New Roman"/>
              </a:rPr>
              <a:t>it insured me plenty </a:t>
            </a:r>
            <a:r>
              <a:rPr dirty="0" sz="1450" spc="-5">
                <a:latin typeface="Times New Roman"/>
                <a:cs typeface="Times New Roman"/>
              </a:rPr>
              <a:t>of </a:t>
            </a:r>
            <a:r>
              <a:rPr dirty="0" sz="1450" spc="-10">
                <a:latin typeface="Times New Roman"/>
                <a:cs typeface="Times New Roman"/>
              </a:rPr>
              <a:t>clothing, and  the valise was at that moment, and often </a:t>
            </a:r>
            <a:r>
              <a:rPr dirty="0" sz="1450" spc="-20">
                <a:latin typeface="Times New Roman"/>
                <a:cs typeface="Times New Roman"/>
              </a:rPr>
              <a:t>after, </a:t>
            </a:r>
            <a:r>
              <a:rPr dirty="0" sz="1450" spc="-10">
                <a:latin typeface="Times New Roman"/>
                <a:cs typeface="Times New Roman"/>
              </a:rPr>
              <a:t>useful for </a:t>
            </a:r>
            <a:r>
              <a:rPr dirty="0" sz="1450" spc="-5">
                <a:latin typeface="Times New Roman"/>
                <a:cs typeface="Times New Roman"/>
              </a:rPr>
              <a:t>a </a:t>
            </a:r>
            <a:r>
              <a:rPr dirty="0" sz="1450" spc="-10">
                <a:latin typeface="Times New Roman"/>
                <a:cs typeface="Times New Roman"/>
              </a:rPr>
              <a:t>stool.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a:t>
            </a:r>
            <a:r>
              <a:rPr dirty="0" sz="1450" spc="-10">
                <a:latin typeface="Times New Roman"/>
                <a:cs typeface="Times New Roman"/>
              </a:rPr>
              <a:t>sat for an </a:t>
            </a:r>
            <a:r>
              <a:rPr dirty="0" sz="1450" spc="-5">
                <a:latin typeface="Times New Roman"/>
                <a:cs typeface="Times New Roman"/>
              </a:rPr>
              <a:t>hour </a:t>
            </a:r>
            <a:r>
              <a:rPr dirty="0" sz="1450" spc="-10">
                <a:latin typeface="Times New Roman"/>
                <a:cs typeface="Times New Roman"/>
              </a:rPr>
              <a:t>in the baggage-room, and wretched enough it was; yet, when at  last the word was passed to me and </a:t>
            </a:r>
            <a:r>
              <a:rPr dirty="0" sz="1450" spc="-5">
                <a:latin typeface="Times New Roman"/>
                <a:cs typeface="Times New Roman"/>
              </a:rPr>
              <a:t>I </a:t>
            </a:r>
            <a:r>
              <a:rPr dirty="0" sz="1450" spc="-10">
                <a:latin typeface="Times New Roman"/>
                <a:cs typeface="Times New Roman"/>
              </a:rPr>
              <a:t>picked </a:t>
            </a:r>
            <a:r>
              <a:rPr dirty="0" sz="1450" spc="-5">
                <a:latin typeface="Times New Roman"/>
                <a:cs typeface="Times New Roman"/>
              </a:rPr>
              <a:t>up </a:t>
            </a:r>
            <a:r>
              <a:rPr dirty="0" sz="1450" spc="-10">
                <a:latin typeface="Times New Roman"/>
                <a:cs typeface="Times New Roman"/>
              </a:rPr>
              <a:t>my bundles and </a:t>
            </a:r>
            <a:r>
              <a:rPr dirty="0" sz="1450" spc="-5">
                <a:latin typeface="Times New Roman"/>
                <a:cs typeface="Times New Roman"/>
              </a:rPr>
              <a:t>got </a:t>
            </a:r>
            <a:r>
              <a:rPr dirty="0" sz="1450" spc="-10">
                <a:latin typeface="Times New Roman"/>
                <a:cs typeface="Times New Roman"/>
              </a:rPr>
              <a:t>under </a:t>
            </a:r>
            <a:r>
              <a:rPr dirty="0" sz="1450" spc="-35">
                <a:latin typeface="Times New Roman"/>
                <a:cs typeface="Times New Roman"/>
              </a:rPr>
              <a:t>way,  </a:t>
            </a:r>
            <a:r>
              <a:rPr dirty="0" sz="1450" spc="-10">
                <a:latin typeface="Times New Roman"/>
                <a:cs typeface="Times New Roman"/>
              </a:rPr>
              <a:t>it was only to exchange discomfort for downright misery and</a:t>
            </a:r>
            <a:r>
              <a:rPr dirty="0" sz="1450" spc="70">
                <a:latin typeface="Times New Roman"/>
                <a:cs typeface="Times New Roman"/>
              </a:rPr>
              <a:t> </a:t>
            </a:r>
            <a:r>
              <a:rPr dirty="0" sz="1450" spc="-20">
                <a:latin typeface="Times New Roman"/>
                <a:cs typeface="Times New Roman"/>
              </a:rPr>
              <a:t>danger.</a:t>
            </a:r>
            <a:endParaRPr sz="1450">
              <a:latin typeface="Times New Roman"/>
              <a:cs typeface="Times New Roman"/>
            </a:endParaRPr>
          </a:p>
          <a:p>
            <a:pPr algn="just" marL="12700" marR="5080">
              <a:lnSpc>
                <a:spcPts val="1730"/>
              </a:lnSpc>
              <a:spcBef>
                <a:spcPts val="560"/>
              </a:spcBef>
            </a:pPr>
            <a:r>
              <a:rPr dirty="0" sz="1450" spc="-5">
                <a:latin typeface="Times New Roman"/>
                <a:cs typeface="Times New Roman"/>
              </a:rPr>
              <a:t>I </a:t>
            </a:r>
            <a:r>
              <a:rPr dirty="0" sz="1450" spc="-10">
                <a:latin typeface="Times New Roman"/>
                <a:cs typeface="Times New Roman"/>
              </a:rPr>
              <a:t>followed the porters into </a:t>
            </a:r>
            <a:r>
              <a:rPr dirty="0" sz="1450" spc="-5">
                <a:latin typeface="Times New Roman"/>
                <a:cs typeface="Times New Roman"/>
              </a:rPr>
              <a:t>a </a:t>
            </a:r>
            <a:r>
              <a:rPr dirty="0" sz="1450" spc="-10">
                <a:latin typeface="Times New Roman"/>
                <a:cs typeface="Times New Roman"/>
              </a:rPr>
              <a:t>long shed reaching downhill from </a:t>
            </a:r>
            <a:r>
              <a:rPr dirty="0" sz="1450" spc="-40">
                <a:latin typeface="Times New Roman"/>
                <a:cs typeface="Times New Roman"/>
              </a:rPr>
              <a:t>West </a:t>
            </a:r>
            <a:r>
              <a:rPr dirty="0" sz="1450" spc="-10">
                <a:latin typeface="Times New Roman"/>
                <a:cs typeface="Times New Roman"/>
              </a:rPr>
              <a:t>Street to  the </a:t>
            </a:r>
            <a:r>
              <a:rPr dirty="0" sz="1450" spc="-20">
                <a:latin typeface="Times New Roman"/>
                <a:cs typeface="Times New Roman"/>
              </a:rPr>
              <a:t>river. </a:t>
            </a:r>
            <a:r>
              <a:rPr dirty="0" sz="1450" spc="-10">
                <a:latin typeface="Times New Roman"/>
                <a:cs typeface="Times New Roman"/>
              </a:rPr>
              <a:t>It was dark, the wind blew clean through it from end to end; and here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great block </a:t>
            </a:r>
            <a:r>
              <a:rPr dirty="0" sz="1450" spc="-5">
                <a:latin typeface="Times New Roman"/>
                <a:cs typeface="Times New Roman"/>
              </a:rPr>
              <a:t>of </a:t>
            </a:r>
            <a:r>
              <a:rPr dirty="0" sz="1450" spc="-10">
                <a:latin typeface="Times New Roman"/>
                <a:cs typeface="Times New Roman"/>
              </a:rPr>
              <a:t>passengers and baggage, hundreds </a:t>
            </a:r>
            <a:r>
              <a:rPr dirty="0" sz="1450" spc="-5">
                <a:latin typeface="Times New Roman"/>
                <a:cs typeface="Times New Roman"/>
              </a:rPr>
              <a:t>of one </a:t>
            </a:r>
            <a:r>
              <a:rPr dirty="0" sz="1450" spc="-10">
                <a:latin typeface="Times New Roman"/>
                <a:cs typeface="Times New Roman"/>
              </a:rPr>
              <a:t>and tons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other. </a:t>
            </a:r>
            <a:r>
              <a:rPr dirty="0" sz="1450" spc="-5">
                <a:latin typeface="Times New Roman"/>
                <a:cs typeface="Times New Roman"/>
              </a:rPr>
              <a:t>I </a:t>
            </a:r>
            <a:r>
              <a:rPr dirty="0" sz="1450" spc="-10">
                <a:latin typeface="Times New Roman"/>
                <a:cs typeface="Times New Roman"/>
              </a:rPr>
              <a:t>feel </a:t>
            </a:r>
            <a:r>
              <a:rPr dirty="0" sz="1450" spc="-5">
                <a:latin typeface="Times New Roman"/>
                <a:cs typeface="Times New Roman"/>
              </a:rPr>
              <a:t>I </a:t>
            </a:r>
            <a:r>
              <a:rPr dirty="0" sz="1450" spc="-10">
                <a:latin typeface="Times New Roman"/>
                <a:cs typeface="Times New Roman"/>
              </a:rPr>
              <a:t>shall have </a:t>
            </a:r>
            <a:r>
              <a:rPr dirty="0" sz="1450" spc="-5">
                <a:latin typeface="Times New Roman"/>
                <a:cs typeface="Times New Roman"/>
              </a:rPr>
              <a:t>a </a:t>
            </a:r>
            <a:r>
              <a:rPr dirty="0" sz="1450" spc="-10">
                <a:latin typeface="Times New Roman"/>
                <a:cs typeface="Times New Roman"/>
              </a:rPr>
              <a:t>difficulty to make myself believed; and certainly  the scene must have been exceptional, for it was too dangerous for daily  repetition. It was </a:t>
            </a:r>
            <a:r>
              <a:rPr dirty="0" sz="1450" spc="-5">
                <a:latin typeface="Times New Roman"/>
                <a:cs typeface="Times New Roman"/>
              </a:rPr>
              <a:t>a </a:t>
            </a:r>
            <a:r>
              <a:rPr dirty="0" sz="1450" spc="-10">
                <a:latin typeface="Times New Roman"/>
                <a:cs typeface="Times New Roman"/>
              </a:rPr>
              <a:t>tight jam; there was </a:t>
            </a:r>
            <a:r>
              <a:rPr dirty="0" sz="1450" spc="-5">
                <a:latin typeface="Times New Roman"/>
                <a:cs typeface="Times New Roman"/>
              </a:rPr>
              <a:t>no </a:t>
            </a:r>
            <a:r>
              <a:rPr dirty="0" sz="1450" spc="-10">
                <a:latin typeface="Times New Roman"/>
                <a:cs typeface="Times New Roman"/>
              </a:rPr>
              <a:t>fair way through the mingled mass  </a:t>
            </a:r>
            <a:r>
              <a:rPr dirty="0" sz="1450" spc="-5">
                <a:latin typeface="Times New Roman"/>
                <a:cs typeface="Times New Roman"/>
              </a:rPr>
              <a:t>of </a:t>
            </a:r>
            <a:r>
              <a:rPr dirty="0" sz="1450" spc="-10">
                <a:latin typeface="Times New Roman"/>
                <a:cs typeface="Times New Roman"/>
              </a:rPr>
              <a:t>brute and living obstruction. Into the upper skirts </a:t>
            </a:r>
            <a:r>
              <a:rPr dirty="0" sz="1450" spc="-5">
                <a:latin typeface="Times New Roman"/>
                <a:cs typeface="Times New Roman"/>
              </a:rPr>
              <a:t>of </a:t>
            </a:r>
            <a:r>
              <a:rPr dirty="0" sz="1450" spc="-10">
                <a:latin typeface="Times New Roman"/>
                <a:cs typeface="Times New Roman"/>
              </a:rPr>
              <a:t>the crowd porters,  infuriated </a:t>
            </a:r>
            <a:r>
              <a:rPr dirty="0" sz="1450" spc="-5">
                <a:latin typeface="Times New Roman"/>
                <a:cs typeface="Times New Roman"/>
              </a:rPr>
              <a:t>by </a:t>
            </a:r>
            <a:r>
              <a:rPr dirty="0" sz="1450" spc="-10">
                <a:latin typeface="Times New Roman"/>
                <a:cs typeface="Times New Roman"/>
              </a:rPr>
              <a:t>hurry and overwork, clove their way with shouts. </a:t>
            </a:r>
            <a:r>
              <a:rPr dirty="0" sz="1450" spc="-5">
                <a:latin typeface="Times New Roman"/>
                <a:cs typeface="Times New Roman"/>
              </a:rPr>
              <a:t>I </a:t>
            </a:r>
            <a:r>
              <a:rPr dirty="0" sz="1450" spc="-10">
                <a:latin typeface="Times New Roman"/>
                <a:cs typeface="Times New Roman"/>
              </a:rPr>
              <a:t>may say that  we stood like sheep, and that the porters </a:t>
            </a:r>
            <a:r>
              <a:rPr dirty="0" sz="1450" spc="-15">
                <a:latin typeface="Times New Roman"/>
                <a:cs typeface="Times New Roman"/>
              </a:rPr>
              <a:t>charged </a:t>
            </a:r>
            <a:r>
              <a:rPr dirty="0" sz="1450" spc="-10">
                <a:latin typeface="Times New Roman"/>
                <a:cs typeface="Times New Roman"/>
              </a:rPr>
              <a:t>among </a:t>
            </a:r>
            <a:r>
              <a:rPr dirty="0" sz="1450" spc="-5">
                <a:latin typeface="Times New Roman"/>
                <a:cs typeface="Times New Roman"/>
              </a:rPr>
              <a:t>us </a:t>
            </a:r>
            <a:r>
              <a:rPr dirty="0" sz="1450" spc="-10">
                <a:latin typeface="Times New Roman"/>
                <a:cs typeface="Times New Roman"/>
              </a:rPr>
              <a:t>like so many  maddened sheep-dogs; and </a:t>
            </a:r>
            <a:r>
              <a:rPr dirty="0" sz="1450" spc="-5">
                <a:latin typeface="Times New Roman"/>
                <a:cs typeface="Times New Roman"/>
              </a:rPr>
              <a:t>I </a:t>
            </a:r>
            <a:r>
              <a:rPr dirty="0" sz="1450" spc="-10">
                <a:latin typeface="Times New Roman"/>
                <a:cs typeface="Times New Roman"/>
              </a:rPr>
              <a:t>believe these men were </a:t>
            </a:r>
            <a:r>
              <a:rPr dirty="0" sz="1450" spc="-5">
                <a:latin typeface="Times New Roman"/>
                <a:cs typeface="Times New Roman"/>
              </a:rPr>
              <a:t>no </a:t>
            </a:r>
            <a:r>
              <a:rPr dirty="0" sz="1450" spc="-10">
                <a:latin typeface="Times New Roman"/>
                <a:cs typeface="Times New Roman"/>
              </a:rPr>
              <a:t>longer answerable for  their acts. It mattered </a:t>
            </a:r>
            <a:r>
              <a:rPr dirty="0" sz="1450" spc="-5">
                <a:latin typeface="Times New Roman"/>
                <a:cs typeface="Times New Roman"/>
              </a:rPr>
              <a:t>not </a:t>
            </a:r>
            <a:r>
              <a:rPr dirty="0" sz="1450" spc="-10">
                <a:latin typeface="Times New Roman"/>
                <a:cs typeface="Times New Roman"/>
              </a:rPr>
              <a:t>what they were carrying, they drove straight into the  press, and when they could get </a:t>
            </a:r>
            <a:r>
              <a:rPr dirty="0" sz="1450" spc="-5">
                <a:latin typeface="Times New Roman"/>
                <a:cs typeface="Times New Roman"/>
              </a:rPr>
              <a:t>no </a:t>
            </a:r>
            <a:r>
              <a:rPr dirty="0" sz="1450" spc="-15">
                <a:latin typeface="Times New Roman"/>
                <a:cs typeface="Times New Roman"/>
              </a:rPr>
              <a:t>farther, </a:t>
            </a:r>
            <a:r>
              <a:rPr dirty="0" sz="1450" spc="-10">
                <a:latin typeface="Times New Roman"/>
                <a:cs typeface="Times New Roman"/>
              </a:rPr>
              <a:t>blindly discharged their barrowful.  </a:t>
            </a:r>
            <a:r>
              <a:rPr dirty="0" sz="1450" spc="-25">
                <a:latin typeface="Times New Roman"/>
                <a:cs typeface="Times New Roman"/>
              </a:rPr>
              <a:t>With </a:t>
            </a:r>
            <a:r>
              <a:rPr dirty="0" sz="1450" spc="-10">
                <a:latin typeface="Times New Roman"/>
                <a:cs typeface="Times New Roman"/>
              </a:rPr>
              <a:t>my own hand, for instance, </a:t>
            </a:r>
            <a:r>
              <a:rPr dirty="0" sz="1450" spc="-5">
                <a:latin typeface="Times New Roman"/>
                <a:cs typeface="Times New Roman"/>
              </a:rPr>
              <a:t>I </a:t>
            </a:r>
            <a:r>
              <a:rPr dirty="0" sz="1450" spc="-10">
                <a:latin typeface="Times New Roman"/>
                <a:cs typeface="Times New Roman"/>
              </a:rPr>
              <a:t>saved the life </a:t>
            </a:r>
            <a:r>
              <a:rPr dirty="0" sz="1450" spc="-5">
                <a:latin typeface="Times New Roman"/>
                <a:cs typeface="Times New Roman"/>
              </a:rPr>
              <a:t>of a </a:t>
            </a:r>
            <a:r>
              <a:rPr dirty="0" sz="1450" spc="-10">
                <a:latin typeface="Times New Roman"/>
                <a:cs typeface="Times New Roman"/>
              </a:rPr>
              <a:t>child as it sat </a:t>
            </a:r>
            <a:r>
              <a:rPr dirty="0" sz="1450" spc="-5">
                <a:latin typeface="Times New Roman"/>
                <a:cs typeface="Times New Roman"/>
              </a:rPr>
              <a:t>upon </a:t>
            </a:r>
            <a:r>
              <a:rPr dirty="0" sz="1450" spc="-10">
                <a:latin typeface="Times New Roman"/>
                <a:cs typeface="Times New Roman"/>
              </a:rPr>
              <a:t>its  </a:t>
            </a:r>
            <a:r>
              <a:rPr dirty="0" sz="1450" spc="-15">
                <a:latin typeface="Times New Roman"/>
                <a:cs typeface="Times New Roman"/>
              </a:rPr>
              <a:t>mother’s </a:t>
            </a:r>
            <a:r>
              <a:rPr dirty="0" sz="1450" spc="-10">
                <a:latin typeface="Times New Roman"/>
                <a:cs typeface="Times New Roman"/>
              </a:rPr>
              <a:t>knee, she sitting </a:t>
            </a:r>
            <a:r>
              <a:rPr dirty="0" sz="1450" spc="-5">
                <a:latin typeface="Times New Roman"/>
                <a:cs typeface="Times New Roman"/>
              </a:rPr>
              <a:t>on a box; </a:t>
            </a:r>
            <a:r>
              <a:rPr dirty="0" sz="1450" spc="-10">
                <a:latin typeface="Times New Roman"/>
                <a:cs typeface="Times New Roman"/>
              </a:rPr>
              <a:t>and since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of no </a:t>
            </a:r>
            <a:r>
              <a:rPr dirty="0" sz="1450" spc="-10">
                <a:latin typeface="Times New Roman"/>
                <a:cs typeface="Times New Roman"/>
              </a:rPr>
              <a:t>accident, </a:t>
            </a:r>
            <a:r>
              <a:rPr dirty="0" sz="1450" spc="-5">
                <a:latin typeface="Times New Roman"/>
                <a:cs typeface="Times New Roman"/>
              </a:rPr>
              <a:t>I </a:t>
            </a:r>
            <a:r>
              <a:rPr dirty="0" sz="1450" spc="-10">
                <a:latin typeface="Times New Roman"/>
                <a:cs typeface="Times New Roman"/>
              </a:rPr>
              <a:t>must  suppose that there were many similar interpositions in the course </a:t>
            </a:r>
            <a:r>
              <a:rPr dirty="0" sz="1450" spc="-5">
                <a:latin typeface="Times New Roman"/>
                <a:cs typeface="Times New Roman"/>
              </a:rPr>
              <a:t>of </a:t>
            </a:r>
            <a:r>
              <a:rPr dirty="0" sz="1450" spc="-10">
                <a:latin typeface="Times New Roman"/>
                <a:cs typeface="Times New Roman"/>
              </a:rPr>
              <a:t>the  evening. It will give some idea </a:t>
            </a:r>
            <a:r>
              <a:rPr dirty="0" sz="1450" spc="-5">
                <a:latin typeface="Times New Roman"/>
                <a:cs typeface="Times New Roman"/>
              </a:rPr>
              <a:t>of </a:t>
            </a:r>
            <a:r>
              <a:rPr dirty="0" sz="1450" spc="-10">
                <a:latin typeface="Times New Roman"/>
                <a:cs typeface="Times New Roman"/>
              </a:rPr>
              <a:t>the state </a:t>
            </a:r>
            <a:r>
              <a:rPr dirty="0" sz="1450" spc="-5">
                <a:latin typeface="Times New Roman"/>
                <a:cs typeface="Times New Roman"/>
              </a:rPr>
              <a:t>of </a:t>
            </a:r>
            <a:r>
              <a:rPr dirty="0" sz="1450" spc="-10">
                <a:latin typeface="Times New Roman"/>
                <a:cs typeface="Times New Roman"/>
              </a:rPr>
              <a:t>mind to which we were reduced  if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that neither the porter </a:t>
            </a:r>
            <a:r>
              <a:rPr dirty="0" sz="1450" spc="-5">
                <a:latin typeface="Times New Roman"/>
                <a:cs typeface="Times New Roman"/>
              </a:rPr>
              <a:t>nor </a:t>
            </a:r>
            <a:r>
              <a:rPr dirty="0" sz="1450" spc="-10">
                <a:latin typeface="Times New Roman"/>
                <a:cs typeface="Times New Roman"/>
              </a:rPr>
              <a:t>the mother </a:t>
            </a:r>
            <a:r>
              <a:rPr dirty="0" sz="1450" spc="-5">
                <a:latin typeface="Times New Roman"/>
                <a:cs typeface="Times New Roman"/>
              </a:rPr>
              <a:t>of </a:t>
            </a:r>
            <a:r>
              <a:rPr dirty="0" sz="1450" spc="-10">
                <a:latin typeface="Times New Roman"/>
                <a:cs typeface="Times New Roman"/>
              </a:rPr>
              <a:t>the child paid the least  attention to my act. It was </a:t>
            </a:r>
            <a:r>
              <a:rPr dirty="0" sz="1450" spc="-5">
                <a:latin typeface="Times New Roman"/>
                <a:cs typeface="Times New Roman"/>
              </a:rPr>
              <a:t>not </a:t>
            </a:r>
            <a:r>
              <a:rPr dirty="0" sz="1450" spc="-10">
                <a:latin typeface="Times New Roman"/>
                <a:cs typeface="Times New Roman"/>
              </a:rPr>
              <a:t>till some time after that </a:t>
            </a:r>
            <a:r>
              <a:rPr dirty="0" sz="1450" spc="-5">
                <a:latin typeface="Times New Roman"/>
                <a:cs typeface="Times New Roman"/>
              </a:rPr>
              <a:t>I </a:t>
            </a:r>
            <a:r>
              <a:rPr dirty="0" sz="1450" spc="-10">
                <a:latin typeface="Times New Roman"/>
                <a:cs typeface="Times New Roman"/>
              </a:rPr>
              <a:t>understood what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myself, for to ward </a:t>
            </a:r>
            <a:r>
              <a:rPr dirty="0" sz="1450" spc="-15">
                <a:latin typeface="Times New Roman"/>
                <a:cs typeface="Times New Roman"/>
              </a:rPr>
              <a:t>off </a:t>
            </a:r>
            <a:r>
              <a:rPr dirty="0" sz="1450" spc="-10">
                <a:latin typeface="Times New Roman"/>
                <a:cs typeface="Times New Roman"/>
              </a:rPr>
              <a:t>heavy boxes seemed at the moment </a:t>
            </a:r>
            <a:r>
              <a:rPr dirty="0" sz="1450" spc="-5">
                <a:latin typeface="Times New Roman"/>
                <a:cs typeface="Times New Roman"/>
              </a:rPr>
              <a:t>a </a:t>
            </a:r>
            <a:r>
              <a:rPr dirty="0" sz="1450" spc="-10">
                <a:latin typeface="Times New Roman"/>
                <a:cs typeface="Times New Roman"/>
              </a:rPr>
              <a:t>natural  incident </a:t>
            </a:r>
            <a:r>
              <a:rPr dirty="0" sz="1450" spc="-5">
                <a:latin typeface="Times New Roman"/>
                <a:cs typeface="Times New Roman"/>
              </a:rPr>
              <a:t>of </a:t>
            </a:r>
            <a:r>
              <a:rPr dirty="0" sz="1450" spc="-10">
                <a:latin typeface="Times New Roman"/>
                <a:cs typeface="Times New Roman"/>
              </a:rPr>
              <a:t>human life. Cold, wet, </a:t>
            </a:r>
            <a:r>
              <a:rPr dirty="0" sz="1450" spc="-15">
                <a:latin typeface="Times New Roman"/>
                <a:cs typeface="Times New Roman"/>
              </a:rPr>
              <a:t>clamour, </a:t>
            </a:r>
            <a:r>
              <a:rPr dirty="0" sz="1450" spc="-10">
                <a:latin typeface="Times New Roman"/>
                <a:cs typeface="Times New Roman"/>
              </a:rPr>
              <a:t>dead opposition to progress, such  as </a:t>
            </a:r>
            <a:r>
              <a:rPr dirty="0" sz="1450" spc="-5">
                <a:latin typeface="Times New Roman"/>
                <a:cs typeface="Times New Roman"/>
              </a:rPr>
              <a:t>one </a:t>
            </a:r>
            <a:r>
              <a:rPr dirty="0" sz="1450" spc="-10">
                <a:latin typeface="Times New Roman"/>
                <a:cs typeface="Times New Roman"/>
              </a:rPr>
              <a:t>encounters in an evil dream, had utterly daunted the spirits. </a:t>
            </a:r>
            <a:r>
              <a:rPr dirty="0" sz="1450" spc="-70">
                <a:latin typeface="Times New Roman"/>
                <a:cs typeface="Times New Roman"/>
              </a:rPr>
              <a:t>We </a:t>
            </a:r>
            <a:r>
              <a:rPr dirty="0" sz="1450" spc="-10">
                <a:latin typeface="Times New Roman"/>
                <a:cs typeface="Times New Roman"/>
              </a:rPr>
              <a:t>had  accepted this purgatory as </a:t>
            </a:r>
            <a:r>
              <a:rPr dirty="0" sz="1450" spc="-5">
                <a:latin typeface="Times New Roman"/>
                <a:cs typeface="Times New Roman"/>
              </a:rPr>
              <a:t>a </a:t>
            </a:r>
            <a:r>
              <a:rPr dirty="0" sz="1450" spc="-10">
                <a:latin typeface="Times New Roman"/>
                <a:cs typeface="Times New Roman"/>
              </a:rPr>
              <a:t>child accepts the conditions </a:t>
            </a:r>
            <a:r>
              <a:rPr dirty="0" sz="1450" spc="-5">
                <a:latin typeface="Times New Roman"/>
                <a:cs typeface="Times New Roman"/>
              </a:rPr>
              <a:t>of </a:t>
            </a:r>
            <a:r>
              <a:rPr dirty="0" sz="1450" spc="-10">
                <a:latin typeface="Times New Roman"/>
                <a:cs typeface="Times New Roman"/>
              </a:rPr>
              <a:t>the world. For my  part, </a:t>
            </a:r>
            <a:r>
              <a:rPr dirty="0" sz="1450" spc="-5">
                <a:latin typeface="Times New Roman"/>
                <a:cs typeface="Times New Roman"/>
              </a:rPr>
              <a:t>I </a:t>
            </a:r>
            <a:r>
              <a:rPr dirty="0" sz="1450" spc="-10">
                <a:latin typeface="Times New Roman"/>
                <a:cs typeface="Times New Roman"/>
              </a:rPr>
              <a:t>shivered </a:t>
            </a:r>
            <a:r>
              <a:rPr dirty="0" sz="1450" spc="-5">
                <a:latin typeface="Times New Roman"/>
                <a:cs typeface="Times New Roman"/>
              </a:rPr>
              <a:t>a </a:t>
            </a:r>
            <a:r>
              <a:rPr dirty="0" sz="1450" spc="-10">
                <a:latin typeface="Times New Roman"/>
                <a:cs typeface="Times New Roman"/>
              </a:rPr>
              <a:t>little, and my back ached wearily; </a:t>
            </a:r>
            <a:r>
              <a:rPr dirty="0" sz="1450" spc="-5">
                <a:latin typeface="Times New Roman"/>
                <a:cs typeface="Times New Roman"/>
              </a:rPr>
              <a:t>but 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had neither  </a:t>
            </a:r>
            <a:r>
              <a:rPr dirty="0" sz="1450" spc="-5">
                <a:latin typeface="Times New Roman"/>
                <a:cs typeface="Times New Roman"/>
              </a:rPr>
              <a:t>a hope nor a </a:t>
            </a:r>
            <a:r>
              <a:rPr dirty="0" sz="1450" spc="-20">
                <a:latin typeface="Times New Roman"/>
                <a:cs typeface="Times New Roman"/>
              </a:rPr>
              <a:t>fear, </a:t>
            </a:r>
            <a:r>
              <a:rPr dirty="0" sz="1450" spc="-10">
                <a:latin typeface="Times New Roman"/>
                <a:cs typeface="Times New Roman"/>
              </a:rPr>
              <a:t>and all the activities </a:t>
            </a:r>
            <a:r>
              <a:rPr dirty="0" sz="1450" spc="-5">
                <a:latin typeface="Times New Roman"/>
                <a:cs typeface="Times New Roman"/>
              </a:rPr>
              <a:t>of </a:t>
            </a:r>
            <a:r>
              <a:rPr dirty="0" sz="1450" spc="-10">
                <a:latin typeface="Times New Roman"/>
                <a:cs typeface="Times New Roman"/>
              </a:rPr>
              <a:t>my nature had become tributary to  </a:t>
            </a:r>
            <a:r>
              <a:rPr dirty="0" sz="1450" spc="-5">
                <a:latin typeface="Times New Roman"/>
                <a:cs typeface="Times New Roman"/>
              </a:rPr>
              <a:t>one </a:t>
            </a:r>
            <a:r>
              <a:rPr dirty="0" sz="1450" spc="-10">
                <a:latin typeface="Times New Roman"/>
                <a:cs typeface="Times New Roman"/>
              </a:rPr>
              <a:t>massive sensation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discomfort.</a:t>
            </a:r>
            <a:endParaRPr sz="1450">
              <a:latin typeface="Times New Roman"/>
              <a:cs typeface="Times New Roman"/>
            </a:endParaRPr>
          </a:p>
          <a:p>
            <a:pPr marL="12700" marR="157480">
              <a:lnSpc>
                <a:spcPts val="1730"/>
              </a:lnSpc>
              <a:spcBef>
                <a:spcPts val="535"/>
              </a:spcBef>
            </a:pPr>
            <a:r>
              <a:rPr dirty="0" sz="1450" spc="-10">
                <a:latin typeface="Times New Roman"/>
                <a:cs typeface="Times New Roman"/>
              </a:rPr>
              <a:t>At length, and after how long an interval </a:t>
            </a:r>
            <a:r>
              <a:rPr dirty="0" sz="1450" spc="-5">
                <a:latin typeface="Times New Roman"/>
                <a:cs typeface="Times New Roman"/>
              </a:rPr>
              <a:t>I </a:t>
            </a:r>
            <a:r>
              <a:rPr dirty="0" sz="1450" spc="-10">
                <a:latin typeface="Times New Roman"/>
                <a:cs typeface="Times New Roman"/>
              </a:rPr>
              <a:t>hesitate to guess, the crowd began  to move, heavily straining through itself. About the same time some lamps  were lighted, and threw </a:t>
            </a:r>
            <a:r>
              <a:rPr dirty="0" sz="1450" spc="-5">
                <a:latin typeface="Times New Roman"/>
                <a:cs typeface="Times New Roman"/>
              </a:rPr>
              <a:t>a </a:t>
            </a:r>
            <a:r>
              <a:rPr dirty="0" sz="1450" spc="-10">
                <a:latin typeface="Times New Roman"/>
                <a:cs typeface="Times New Roman"/>
              </a:rPr>
              <a:t>sudden flare over the shed. </a:t>
            </a:r>
            <a:r>
              <a:rPr dirty="0" sz="1450" spc="-70">
                <a:latin typeface="Times New Roman"/>
                <a:cs typeface="Times New Roman"/>
              </a:rPr>
              <a:t>We </a:t>
            </a:r>
            <a:r>
              <a:rPr dirty="0" sz="1450" spc="-10">
                <a:latin typeface="Times New Roman"/>
                <a:cs typeface="Times New Roman"/>
              </a:rPr>
              <a:t>were being filtered  </a:t>
            </a:r>
            <a:r>
              <a:rPr dirty="0" sz="1450" spc="-5">
                <a:latin typeface="Times New Roman"/>
                <a:cs typeface="Times New Roman"/>
              </a:rPr>
              <a:t>out </a:t>
            </a:r>
            <a:r>
              <a:rPr dirty="0" sz="1450" spc="-10">
                <a:latin typeface="Times New Roman"/>
                <a:cs typeface="Times New Roman"/>
              </a:rPr>
              <a:t>into the river boat for Jersey </a:t>
            </a:r>
            <a:r>
              <a:rPr dirty="0" sz="1450" spc="-30">
                <a:latin typeface="Times New Roman"/>
                <a:cs typeface="Times New Roman"/>
              </a:rPr>
              <a:t>City. </a:t>
            </a:r>
            <a:r>
              <a:rPr dirty="0" sz="1450" spc="-60">
                <a:latin typeface="Times New Roman"/>
                <a:cs typeface="Times New Roman"/>
              </a:rPr>
              <a:t>You </a:t>
            </a:r>
            <a:r>
              <a:rPr dirty="0" sz="1450" spc="-10">
                <a:latin typeface="Times New Roman"/>
                <a:cs typeface="Times New Roman"/>
              </a:rPr>
              <a:t>may imagine how slowly</a:t>
            </a:r>
            <a:r>
              <a:rPr dirty="0" sz="1450" spc="215">
                <a:latin typeface="Times New Roman"/>
                <a:cs typeface="Times New Roman"/>
              </a:rPr>
              <a:t> </a:t>
            </a:r>
            <a:r>
              <a:rPr dirty="0" sz="1450" spc="-10">
                <a:latin typeface="Times New Roman"/>
                <a:cs typeface="Times New Roman"/>
              </a:rPr>
              <a:t>this</a:t>
            </a:r>
            <a:endParaRPr sz="145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09891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Jerry were dead, and that we had better try to escape, if possible.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shoes </a:t>
            </a:r>
            <a:r>
              <a:rPr dirty="0" sz="1450" spc="-5">
                <a:latin typeface="Times New Roman"/>
                <a:cs typeface="Times New Roman"/>
              </a:rPr>
              <a:t>on; </a:t>
            </a:r>
            <a:r>
              <a:rPr dirty="0" sz="1450" spc="-10">
                <a:latin typeface="Times New Roman"/>
                <a:cs typeface="Times New Roman"/>
              </a:rPr>
              <a:t>having </a:t>
            </a:r>
            <a:r>
              <a:rPr dirty="0" sz="1450" spc="-5">
                <a:latin typeface="Times New Roman"/>
                <a:cs typeface="Times New Roman"/>
              </a:rPr>
              <a:t>a </a:t>
            </a:r>
            <a:r>
              <a:rPr dirty="0" sz="1450" spc="-10">
                <a:latin typeface="Times New Roman"/>
                <a:cs typeface="Times New Roman"/>
              </a:rPr>
              <a:t>sore foot, </a:t>
            </a:r>
            <a:r>
              <a:rPr dirty="0" sz="1450" spc="-5">
                <a:latin typeface="Times New Roman"/>
                <a:cs typeface="Times New Roman"/>
              </a:rPr>
              <a:t>I thought I </a:t>
            </a:r>
            <a:r>
              <a:rPr dirty="0" sz="1450" spc="-10">
                <a:latin typeface="Times New Roman"/>
                <a:cs typeface="Times New Roman"/>
              </a:rPr>
              <a:t>would </a:t>
            </a:r>
            <a:r>
              <a:rPr dirty="0" sz="1450" spc="-5">
                <a:latin typeface="Times New Roman"/>
                <a:cs typeface="Times New Roman"/>
              </a:rPr>
              <a:t>not put </a:t>
            </a:r>
            <a:r>
              <a:rPr dirty="0" sz="1450" spc="-10">
                <a:latin typeface="Times New Roman"/>
                <a:cs typeface="Times New Roman"/>
              </a:rPr>
              <a:t>them </a:t>
            </a:r>
            <a:r>
              <a:rPr dirty="0" sz="1450" spc="-5">
                <a:latin typeface="Times New Roman"/>
                <a:cs typeface="Times New Roman"/>
              </a:rPr>
              <a:t>on. </a:t>
            </a:r>
            <a:r>
              <a:rPr dirty="0" sz="1450" spc="-10">
                <a:latin typeface="Times New Roman"/>
                <a:cs typeface="Times New Roman"/>
              </a:rPr>
              <a:t>The man and  me run down the road, </a:t>
            </a:r>
            <a:r>
              <a:rPr dirty="0" sz="1450" spc="-5">
                <a:latin typeface="Times New Roman"/>
                <a:cs typeface="Times New Roman"/>
              </a:rPr>
              <a:t>but </a:t>
            </a:r>
            <a:r>
              <a:rPr dirty="0" sz="1450" spc="-70">
                <a:latin typeface="Times New Roman"/>
                <a:cs typeface="Times New Roman"/>
              </a:rPr>
              <a:t>We </a:t>
            </a:r>
            <a:r>
              <a:rPr dirty="0" sz="1450" spc="-10">
                <a:latin typeface="Times New Roman"/>
                <a:cs typeface="Times New Roman"/>
              </a:rPr>
              <a:t>was soon stopped </a:t>
            </a:r>
            <a:r>
              <a:rPr dirty="0" sz="1450" spc="-5">
                <a:latin typeface="Times New Roman"/>
                <a:cs typeface="Times New Roman"/>
              </a:rPr>
              <a:t>by </a:t>
            </a:r>
            <a:r>
              <a:rPr dirty="0" sz="1450" spc="-10">
                <a:latin typeface="Times New Roman"/>
                <a:cs typeface="Times New Roman"/>
              </a:rPr>
              <a:t>an Indian </a:t>
            </a:r>
            <a:r>
              <a:rPr dirty="0" sz="1450" spc="-5">
                <a:latin typeface="Times New Roman"/>
                <a:cs typeface="Times New Roman"/>
              </a:rPr>
              <a:t>on a </a:t>
            </a:r>
            <a:r>
              <a:rPr dirty="0" sz="1450" spc="-25">
                <a:latin typeface="Times New Roman"/>
                <a:cs typeface="Times New Roman"/>
              </a:rPr>
              <a:t>pony. </a:t>
            </a:r>
            <a:r>
              <a:rPr dirty="0" sz="1450" spc="-70">
                <a:latin typeface="Times New Roman"/>
                <a:cs typeface="Times New Roman"/>
              </a:rPr>
              <a:t>We  </a:t>
            </a:r>
            <a:r>
              <a:rPr dirty="0" sz="1450" spc="-10">
                <a:latin typeface="Times New Roman"/>
                <a:cs typeface="Times New Roman"/>
              </a:rPr>
              <a:t>then turend the other </a:t>
            </a:r>
            <a:r>
              <a:rPr dirty="0" sz="1450" spc="-35">
                <a:latin typeface="Times New Roman"/>
                <a:cs typeface="Times New Roman"/>
              </a:rPr>
              <a:t>way, </a:t>
            </a:r>
            <a:r>
              <a:rPr dirty="0" sz="1450" spc="-10">
                <a:latin typeface="Times New Roman"/>
                <a:cs typeface="Times New Roman"/>
              </a:rPr>
              <a:t>and run </a:t>
            </a:r>
            <a:r>
              <a:rPr dirty="0" sz="1450" spc="-5">
                <a:latin typeface="Times New Roman"/>
                <a:cs typeface="Times New Roman"/>
              </a:rPr>
              <a:t>up </a:t>
            </a: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the Mountain, and hid behind  some cedar trees, and stayed there till dark. The Indians hunted all over after  us, and verry close to us, so close that we could here there tomyhawks Jingle.  At dark the man and me started </a:t>
            </a:r>
            <a:r>
              <a:rPr dirty="0" sz="1450" spc="-5">
                <a:latin typeface="Times New Roman"/>
                <a:cs typeface="Times New Roman"/>
              </a:rPr>
              <a:t>on, I </a:t>
            </a:r>
            <a:r>
              <a:rPr dirty="0" sz="1450" spc="-10">
                <a:latin typeface="Times New Roman"/>
                <a:cs typeface="Times New Roman"/>
              </a:rPr>
              <a:t>stubing my toes against sticks and stones.  </a:t>
            </a:r>
            <a:r>
              <a:rPr dirty="0" sz="1450" spc="-70">
                <a:latin typeface="Times New Roman"/>
                <a:cs typeface="Times New Roman"/>
              </a:rPr>
              <a:t>We </a:t>
            </a:r>
            <a:r>
              <a:rPr dirty="0" sz="1450" spc="-10">
                <a:latin typeface="Times New Roman"/>
                <a:cs typeface="Times New Roman"/>
              </a:rPr>
              <a:t>traveld </a:t>
            </a:r>
            <a:r>
              <a:rPr dirty="0" sz="1450" spc="-5">
                <a:latin typeface="Times New Roman"/>
                <a:cs typeface="Times New Roman"/>
              </a:rPr>
              <a:t>on </a:t>
            </a:r>
            <a:r>
              <a:rPr dirty="0" sz="1450" spc="-10">
                <a:latin typeface="Times New Roman"/>
                <a:cs typeface="Times New Roman"/>
              </a:rPr>
              <a:t>all night; and next morning, just as it was getting </a:t>
            </a:r>
            <a:r>
              <a:rPr dirty="0" sz="1450" spc="-25">
                <a:latin typeface="Times New Roman"/>
                <a:cs typeface="Times New Roman"/>
              </a:rPr>
              <a:t>gray, </a:t>
            </a:r>
            <a:r>
              <a:rPr dirty="0" sz="1450" spc="-10">
                <a:latin typeface="Times New Roman"/>
                <a:cs typeface="Times New Roman"/>
              </a:rPr>
              <a:t>we saw  something in the shape </a:t>
            </a:r>
            <a:r>
              <a:rPr dirty="0" sz="1450" spc="-5">
                <a:latin typeface="Times New Roman"/>
                <a:cs typeface="Times New Roman"/>
              </a:rPr>
              <a:t>of a </a:t>
            </a:r>
            <a:r>
              <a:rPr dirty="0" sz="1450" spc="-10">
                <a:latin typeface="Times New Roman"/>
                <a:cs typeface="Times New Roman"/>
              </a:rPr>
              <a:t>man. It layed Down in the grass. </a:t>
            </a:r>
            <a:r>
              <a:rPr dirty="0" sz="1450" spc="-70">
                <a:latin typeface="Times New Roman"/>
                <a:cs typeface="Times New Roman"/>
              </a:rPr>
              <a:t>We </a:t>
            </a:r>
            <a:r>
              <a:rPr dirty="0" sz="1450" spc="-10">
                <a:latin typeface="Times New Roman"/>
                <a:cs typeface="Times New Roman"/>
              </a:rPr>
              <a:t>went </a:t>
            </a:r>
            <a:r>
              <a:rPr dirty="0" sz="1450" spc="-5">
                <a:latin typeface="Times New Roman"/>
                <a:cs typeface="Times New Roman"/>
              </a:rPr>
              <a:t>up </a:t>
            </a:r>
            <a:r>
              <a:rPr dirty="0" sz="1450" spc="-10">
                <a:latin typeface="Times New Roman"/>
                <a:cs typeface="Times New Roman"/>
              </a:rPr>
              <a:t>to it,  and it was </a:t>
            </a:r>
            <a:r>
              <a:rPr dirty="0" sz="1450" spc="-25">
                <a:latin typeface="Times New Roman"/>
                <a:cs typeface="Times New Roman"/>
              </a:rPr>
              <a:t>Jerry. </a:t>
            </a:r>
            <a:r>
              <a:rPr dirty="0" sz="1450" spc="-10">
                <a:latin typeface="Times New Roman"/>
                <a:cs typeface="Times New Roman"/>
              </a:rPr>
              <a:t>He </a:t>
            </a:r>
            <a:r>
              <a:rPr dirty="0" sz="1450" spc="-5">
                <a:latin typeface="Times New Roman"/>
                <a:cs typeface="Times New Roman"/>
              </a:rPr>
              <a:t>thought </a:t>
            </a:r>
            <a:r>
              <a:rPr dirty="0" sz="1450" spc="-10">
                <a:latin typeface="Times New Roman"/>
                <a:cs typeface="Times New Roman"/>
              </a:rPr>
              <a:t>we ware Indians. </a:t>
            </a:r>
            <a:r>
              <a:rPr dirty="0" sz="1450" spc="-60">
                <a:latin typeface="Times New Roman"/>
                <a:cs typeface="Times New Roman"/>
              </a:rPr>
              <a:t>You </a:t>
            </a:r>
            <a:r>
              <a:rPr dirty="0" sz="1450" spc="-10">
                <a:latin typeface="Times New Roman"/>
                <a:cs typeface="Times New Roman"/>
              </a:rPr>
              <a:t>can imagine how glad </a:t>
            </a:r>
            <a:r>
              <a:rPr dirty="0" sz="1450" spc="-5">
                <a:latin typeface="Times New Roman"/>
                <a:cs typeface="Times New Roman"/>
              </a:rPr>
              <a:t>he  </a:t>
            </a:r>
            <a:r>
              <a:rPr dirty="0" sz="1450" spc="-10">
                <a:latin typeface="Times New Roman"/>
                <a:cs typeface="Times New Roman"/>
              </a:rPr>
              <a:t>was to see me. He </a:t>
            </a:r>
            <a:r>
              <a:rPr dirty="0" sz="1450" spc="-5">
                <a:latin typeface="Times New Roman"/>
                <a:cs typeface="Times New Roman"/>
              </a:rPr>
              <a:t>thought </a:t>
            </a:r>
            <a:r>
              <a:rPr dirty="0" sz="1450" spc="-10">
                <a:latin typeface="Times New Roman"/>
                <a:cs typeface="Times New Roman"/>
              </a:rPr>
              <a:t>we was all dead </a:t>
            </a:r>
            <a:r>
              <a:rPr dirty="0" sz="1450" spc="-5">
                <a:latin typeface="Times New Roman"/>
                <a:cs typeface="Times New Roman"/>
              </a:rPr>
              <a:t>but </a:t>
            </a:r>
            <a:r>
              <a:rPr dirty="0" sz="1450" spc="-10">
                <a:latin typeface="Times New Roman"/>
                <a:cs typeface="Times New Roman"/>
              </a:rPr>
              <a:t>him, and we </a:t>
            </a:r>
            <a:r>
              <a:rPr dirty="0" sz="1450" spc="-5">
                <a:latin typeface="Times New Roman"/>
                <a:cs typeface="Times New Roman"/>
              </a:rPr>
              <a:t>thought </a:t>
            </a:r>
            <a:r>
              <a:rPr dirty="0" sz="1450" spc="-10">
                <a:latin typeface="Times New Roman"/>
                <a:cs typeface="Times New Roman"/>
              </a:rPr>
              <a:t>him and  </a:t>
            </a:r>
            <a:r>
              <a:rPr dirty="0" sz="1450" spc="-45">
                <a:latin typeface="Times New Roman"/>
                <a:cs typeface="Times New Roman"/>
              </a:rPr>
              <a:t>Tom </a:t>
            </a:r>
            <a:r>
              <a:rPr dirty="0" sz="1450" spc="-10">
                <a:latin typeface="Times New Roman"/>
                <a:cs typeface="Times New Roman"/>
              </a:rPr>
              <a:t>was dead. He had the </a:t>
            </a:r>
            <a:r>
              <a:rPr dirty="0" sz="1450" spc="-5">
                <a:latin typeface="Times New Roman"/>
                <a:cs typeface="Times New Roman"/>
              </a:rPr>
              <a:t>gun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took </a:t>
            </a:r>
            <a:r>
              <a:rPr dirty="0" sz="1450" spc="-5">
                <a:latin typeface="Times New Roman"/>
                <a:cs typeface="Times New Roman"/>
              </a:rPr>
              <a:t>out of </a:t>
            </a:r>
            <a:r>
              <a:rPr dirty="0" sz="1450" spc="-10">
                <a:latin typeface="Times New Roman"/>
                <a:cs typeface="Times New Roman"/>
              </a:rPr>
              <a:t>the wagon to </a:t>
            </a:r>
            <a:r>
              <a:rPr dirty="0" sz="1450" spc="-5">
                <a:latin typeface="Times New Roman"/>
                <a:cs typeface="Times New Roman"/>
              </a:rPr>
              <a:t>shoot </a:t>
            </a:r>
            <a:r>
              <a:rPr dirty="0" sz="1450" spc="-10">
                <a:latin typeface="Times New Roman"/>
                <a:cs typeface="Times New Roman"/>
              </a:rPr>
              <a:t>the  prairie Chicken; all </a:t>
            </a:r>
            <a:r>
              <a:rPr dirty="0" sz="1450" spc="-5">
                <a:latin typeface="Times New Roman"/>
                <a:cs typeface="Times New Roman"/>
              </a:rPr>
              <a:t>he </a:t>
            </a:r>
            <a:r>
              <a:rPr dirty="0" sz="1450" spc="-10">
                <a:latin typeface="Times New Roman"/>
                <a:cs typeface="Times New Roman"/>
              </a:rPr>
              <a:t>had was the load that was in</a:t>
            </a:r>
            <a:r>
              <a:rPr dirty="0" sz="1450" spc="4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a:lnSpc>
                <a:spcPts val="1730"/>
              </a:lnSpc>
              <a:spcBef>
                <a:spcPts val="555"/>
              </a:spcBef>
            </a:pPr>
            <a:r>
              <a:rPr dirty="0" sz="1450" spc="-50">
                <a:latin typeface="Times New Roman"/>
                <a:cs typeface="Times New Roman"/>
              </a:rPr>
              <a:t>“We </a:t>
            </a:r>
            <a:r>
              <a:rPr dirty="0" sz="1450" spc="-10">
                <a:latin typeface="Times New Roman"/>
                <a:cs typeface="Times New Roman"/>
              </a:rPr>
              <a:t>traveld </a:t>
            </a:r>
            <a:r>
              <a:rPr dirty="0" sz="1450" spc="-5">
                <a:latin typeface="Times New Roman"/>
                <a:cs typeface="Times New Roman"/>
              </a:rPr>
              <a:t>on </a:t>
            </a:r>
            <a:r>
              <a:rPr dirty="0" sz="1450" spc="-10">
                <a:latin typeface="Times New Roman"/>
                <a:cs typeface="Times New Roman"/>
              </a:rPr>
              <a:t>till about eight o’clock, </a:t>
            </a:r>
            <a:r>
              <a:rPr dirty="0" sz="1450" spc="-70">
                <a:latin typeface="Times New Roman"/>
                <a:cs typeface="Times New Roman"/>
              </a:rPr>
              <a:t>We </a:t>
            </a:r>
            <a:r>
              <a:rPr dirty="0" sz="1450" spc="-10">
                <a:latin typeface="Times New Roman"/>
                <a:cs typeface="Times New Roman"/>
              </a:rPr>
              <a:t>caught </a:t>
            </a:r>
            <a:r>
              <a:rPr dirty="0" sz="1450" spc="-5">
                <a:latin typeface="Times New Roman"/>
                <a:cs typeface="Times New Roman"/>
              </a:rPr>
              <a:t>up </a:t>
            </a:r>
            <a:r>
              <a:rPr dirty="0" sz="1450" spc="-10">
                <a:latin typeface="Times New Roman"/>
                <a:cs typeface="Times New Roman"/>
              </a:rPr>
              <a:t>with </a:t>
            </a:r>
            <a:r>
              <a:rPr dirty="0" sz="1450" spc="-5">
                <a:latin typeface="Times New Roman"/>
                <a:cs typeface="Times New Roman"/>
              </a:rPr>
              <a:t>one </a:t>
            </a:r>
            <a:r>
              <a:rPr dirty="0" sz="1450" spc="-10">
                <a:latin typeface="Times New Roman"/>
                <a:cs typeface="Times New Roman"/>
              </a:rPr>
              <a:t>wagon with too  men with it. </a:t>
            </a:r>
            <a:r>
              <a:rPr dirty="0" sz="1450" spc="-70">
                <a:latin typeface="Times New Roman"/>
                <a:cs typeface="Times New Roman"/>
              </a:rPr>
              <a:t>We </a:t>
            </a:r>
            <a:r>
              <a:rPr dirty="0" sz="1450" spc="-10">
                <a:latin typeface="Times New Roman"/>
                <a:cs typeface="Times New Roman"/>
              </a:rPr>
              <a:t>had traveld with them before </a:t>
            </a:r>
            <a:r>
              <a:rPr dirty="0" sz="1450" spc="-5">
                <a:latin typeface="Times New Roman"/>
                <a:cs typeface="Times New Roman"/>
              </a:rPr>
              <a:t>one </a:t>
            </a:r>
            <a:r>
              <a:rPr dirty="0" sz="1450" spc="-10">
                <a:latin typeface="Times New Roman"/>
                <a:cs typeface="Times New Roman"/>
              </a:rPr>
              <a:t>day; we stopt and they  Drove </a:t>
            </a:r>
            <a:r>
              <a:rPr dirty="0" sz="1450" spc="-5">
                <a:latin typeface="Times New Roman"/>
                <a:cs typeface="Times New Roman"/>
              </a:rPr>
              <a:t>on; </a:t>
            </a:r>
            <a:r>
              <a:rPr dirty="0" sz="1450" spc="-10">
                <a:latin typeface="Times New Roman"/>
                <a:cs typeface="Times New Roman"/>
              </a:rPr>
              <a:t>we knew that they was ahead </a:t>
            </a:r>
            <a:r>
              <a:rPr dirty="0" sz="1450" spc="-5">
                <a:latin typeface="Times New Roman"/>
                <a:cs typeface="Times New Roman"/>
              </a:rPr>
              <a:t>of </a:t>
            </a:r>
            <a:r>
              <a:rPr dirty="0" sz="1450" spc="-10">
                <a:latin typeface="Times New Roman"/>
                <a:cs typeface="Times New Roman"/>
              </a:rPr>
              <a:t>us, unless they had been killed </a:t>
            </a:r>
            <a:r>
              <a:rPr dirty="0" sz="1450" spc="-5">
                <a:latin typeface="Times New Roman"/>
                <a:cs typeface="Times New Roman"/>
              </a:rPr>
              <a:t>to.  </a:t>
            </a:r>
            <a:r>
              <a:rPr dirty="0" sz="1450" spc="-10">
                <a:latin typeface="Times New Roman"/>
                <a:cs typeface="Times New Roman"/>
              </a:rPr>
              <a:t>My feet was so sore when we caught </a:t>
            </a:r>
            <a:r>
              <a:rPr dirty="0" sz="1450" spc="-5">
                <a:latin typeface="Times New Roman"/>
                <a:cs typeface="Times New Roman"/>
              </a:rPr>
              <a:t>up </a:t>
            </a:r>
            <a:r>
              <a:rPr dirty="0" sz="1450" spc="-10">
                <a:latin typeface="Times New Roman"/>
                <a:cs typeface="Times New Roman"/>
              </a:rPr>
              <a:t>with them that </a:t>
            </a:r>
            <a:r>
              <a:rPr dirty="0" sz="1450" spc="-5">
                <a:latin typeface="Times New Roman"/>
                <a:cs typeface="Times New Roman"/>
              </a:rPr>
              <a:t>I </a:t>
            </a:r>
            <a:r>
              <a:rPr dirty="0" sz="1450" spc="-10">
                <a:latin typeface="Times New Roman"/>
                <a:cs typeface="Times New Roman"/>
              </a:rPr>
              <a:t>had to ride;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step. </a:t>
            </a:r>
            <a:r>
              <a:rPr dirty="0" sz="1450" spc="-70">
                <a:latin typeface="Times New Roman"/>
                <a:cs typeface="Times New Roman"/>
              </a:rPr>
              <a:t>We </a:t>
            </a:r>
            <a:r>
              <a:rPr dirty="0" sz="1450" spc="-10">
                <a:latin typeface="Times New Roman"/>
                <a:cs typeface="Times New Roman"/>
              </a:rPr>
              <a:t>traveld </a:t>
            </a:r>
            <a:r>
              <a:rPr dirty="0" sz="1450" spc="-5">
                <a:latin typeface="Times New Roman"/>
                <a:cs typeface="Times New Roman"/>
              </a:rPr>
              <a:t>on </a:t>
            </a:r>
            <a:r>
              <a:rPr dirty="0" sz="1450" spc="-10">
                <a:latin typeface="Times New Roman"/>
                <a:cs typeface="Times New Roman"/>
              </a:rPr>
              <a:t>for too days, when the men that owned the cattle said  they would (could) </a:t>
            </a:r>
            <a:r>
              <a:rPr dirty="0" sz="1450" spc="-5">
                <a:latin typeface="Times New Roman"/>
                <a:cs typeface="Times New Roman"/>
              </a:rPr>
              <a:t>not </a:t>
            </a:r>
            <a:r>
              <a:rPr dirty="0" sz="1450" spc="-10">
                <a:latin typeface="Times New Roman"/>
                <a:cs typeface="Times New Roman"/>
              </a:rPr>
              <a:t>drive them another inch. </a:t>
            </a:r>
            <a:r>
              <a:rPr dirty="0" sz="1450" spc="-70">
                <a:latin typeface="Times New Roman"/>
                <a:cs typeface="Times New Roman"/>
              </a:rPr>
              <a:t>We </a:t>
            </a:r>
            <a:r>
              <a:rPr dirty="0" sz="1450" spc="-10">
                <a:latin typeface="Times New Roman"/>
                <a:cs typeface="Times New Roman"/>
              </a:rPr>
              <a:t>unyoked the oxen; we had  about seventy </a:t>
            </a:r>
            <a:r>
              <a:rPr dirty="0" sz="1450" spc="-5">
                <a:latin typeface="Times New Roman"/>
                <a:cs typeface="Times New Roman"/>
              </a:rPr>
              <a:t>pounds of </a:t>
            </a:r>
            <a:r>
              <a:rPr dirty="0" sz="1450" spc="-10">
                <a:latin typeface="Times New Roman"/>
                <a:cs typeface="Times New Roman"/>
              </a:rPr>
              <a:t>flour; we took it </a:t>
            </a:r>
            <a:r>
              <a:rPr dirty="0" sz="1450" spc="-5">
                <a:latin typeface="Times New Roman"/>
                <a:cs typeface="Times New Roman"/>
              </a:rPr>
              <a:t>out </a:t>
            </a:r>
            <a:r>
              <a:rPr dirty="0" sz="1450" spc="-10">
                <a:latin typeface="Times New Roman"/>
                <a:cs typeface="Times New Roman"/>
              </a:rPr>
              <a:t>and divided it into four packs.  Each </a:t>
            </a:r>
            <a:r>
              <a:rPr dirty="0" sz="1450" spc="-5">
                <a:latin typeface="Times New Roman"/>
                <a:cs typeface="Times New Roman"/>
              </a:rPr>
              <a:t>of </a:t>
            </a:r>
            <a:r>
              <a:rPr dirty="0" sz="1450" spc="-10">
                <a:latin typeface="Times New Roman"/>
                <a:cs typeface="Times New Roman"/>
              </a:rPr>
              <a:t>the men took about </a:t>
            </a:r>
            <a:r>
              <a:rPr dirty="0" sz="1450" spc="-5">
                <a:latin typeface="Times New Roman"/>
                <a:cs typeface="Times New Roman"/>
              </a:rPr>
              <a:t>18 pounds </a:t>
            </a:r>
            <a:r>
              <a:rPr dirty="0" sz="1450" spc="-10">
                <a:latin typeface="Times New Roman"/>
                <a:cs typeface="Times New Roman"/>
              </a:rPr>
              <a:t>apiece and </a:t>
            </a:r>
            <a:r>
              <a:rPr dirty="0" sz="1450" spc="-5">
                <a:latin typeface="Times New Roman"/>
                <a:cs typeface="Times New Roman"/>
              </a:rPr>
              <a:t>a </a:t>
            </a:r>
            <a:r>
              <a:rPr dirty="0" sz="1450" spc="-10">
                <a:latin typeface="Times New Roman"/>
                <a:cs typeface="Times New Roman"/>
              </a:rPr>
              <a:t>blanket. </a:t>
            </a:r>
            <a:r>
              <a:rPr dirty="0" sz="1450" spc="-5">
                <a:latin typeface="Times New Roman"/>
                <a:cs typeface="Times New Roman"/>
              </a:rPr>
              <a:t>I </a:t>
            </a:r>
            <a:r>
              <a:rPr dirty="0" sz="1450" spc="-10">
                <a:latin typeface="Times New Roman"/>
                <a:cs typeface="Times New Roman"/>
              </a:rPr>
              <a:t>carried </a:t>
            </a:r>
            <a:r>
              <a:rPr dirty="0" sz="1450" spc="-5">
                <a:latin typeface="Times New Roman"/>
                <a:cs typeface="Times New Roman"/>
              </a:rPr>
              <a:t>a </a:t>
            </a:r>
            <a:r>
              <a:rPr dirty="0" sz="1450" spc="-10">
                <a:latin typeface="Times New Roman"/>
                <a:cs typeface="Times New Roman"/>
              </a:rPr>
              <a:t>little  bacon, dried meat, and little quilt; </a:t>
            </a:r>
            <a:r>
              <a:rPr dirty="0" sz="1450" spc="-5">
                <a:latin typeface="Times New Roman"/>
                <a:cs typeface="Times New Roman"/>
              </a:rPr>
              <a:t>I </a:t>
            </a:r>
            <a:r>
              <a:rPr dirty="0" sz="1450" spc="-10">
                <a:latin typeface="Times New Roman"/>
                <a:cs typeface="Times New Roman"/>
              </a:rPr>
              <a:t>had in all about twelve </a:t>
            </a:r>
            <a:r>
              <a:rPr dirty="0" sz="1450" spc="-5">
                <a:latin typeface="Times New Roman"/>
                <a:cs typeface="Times New Roman"/>
              </a:rPr>
              <a:t>pounds. </a:t>
            </a:r>
            <a:r>
              <a:rPr dirty="0" sz="1450" spc="-70">
                <a:latin typeface="Times New Roman"/>
                <a:cs typeface="Times New Roman"/>
              </a:rPr>
              <a:t>We </a:t>
            </a:r>
            <a:r>
              <a:rPr dirty="0" sz="1450" spc="-10">
                <a:latin typeface="Times New Roman"/>
                <a:cs typeface="Times New Roman"/>
              </a:rPr>
              <a:t>had  </a:t>
            </a:r>
            <a:r>
              <a:rPr dirty="0" sz="1450" spc="-5">
                <a:latin typeface="Times New Roman"/>
                <a:cs typeface="Times New Roman"/>
              </a:rPr>
              <a:t>one pint of </a:t>
            </a:r>
            <a:r>
              <a:rPr dirty="0" sz="1450" spc="-10">
                <a:latin typeface="Times New Roman"/>
                <a:cs typeface="Times New Roman"/>
              </a:rPr>
              <a:t>flour </a:t>
            </a:r>
            <a:r>
              <a:rPr dirty="0" sz="1450" spc="-5">
                <a:latin typeface="Times New Roman"/>
                <a:cs typeface="Times New Roman"/>
              </a:rPr>
              <a:t>a </a:t>
            </a:r>
            <a:r>
              <a:rPr dirty="0" sz="1450" spc="-10">
                <a:latin typeface="Times New Roman"/>
                <a:cs typeface="Times New Roman"/>
              </a:rPr>
              <a:t>day for </a:t>
            </a:r>
            <a:r>
              <a:rPr dirty="0" sz="1450" spc="-5">
                <a:latin typeface="Times New Roman"/>
                <a:cs typeface="Times New Roman"/>
              </a:rPr>
              <a:t>our </a:t>
            </a:r>
            <a:r>
              <a:rPr dirty="0" sz="1450" spc="-10">
                <a:latin typeface="Times New Roman"/>
                <a:cs typeface="Times New Roman"/>
              </a:rPr>
              <a:t>alloyance. Sometimes we made soup </a:t>
            </a:r>
            <a:r>
              <a:rPr dirty="0" sz="1450" spc="-5">
                <a:latin typeface="Times New Roman"/>
                <a:cs typeface="Times New Roman"/>
              </a:rPr>
              <a:t>of </a:t>
            </a:r>
            <a:r>
              <a:rPr dirty="0" sz="1450" spc="-10">
                <a:latin typeface="Times New Roman"/>
                <a:cs typeface="Times New Roman"/>
              </a:rPr>
              <a:t>it;  sometimes we (made) pancakes; and sometimes mixed it </a:t>
            </a:r>
            <a:r>
              <a:rPr dirty="0" sz="1450" spc="-5">
                <a:latin typeface="Times New Roman"/>
                <a:cs typeface="Times New Roman"/>
              </a:rPr>
              <a:t>up </a:t>
            </a:r>
            <a:r>
              <a:rPr dirty="0" sz="1450" spc="-10">
                <a:latin typeface="Times New Roman"/>
                <a:cs typeface="Times New Roman"/>
              </a:rPr>
              <a:t>with cold water  and eat it that </a:t>
            </a:r>
            <a:r>
              <a:rPr dirty="0" sz="1450" spc="-35">
                <a:latin typeface="Times New Roman"/>
                <a:cs typeface="Times New Roman"/>
              </a:rPr>
              <a:t>way. </a:t>
            </a:r>
            <a:r>
              <a:rPr dirty="0" sz="1450" spc="-70">
                <a:latin typeface="Times New Roman"/>
                <a:cs typeface="Times New Roman"/>
              </a:rPr>
              <a:t>We </a:t>
            </a:r>
            <a:r>
              <a:rPr dirty="0" sz="1450" spc="-10">
                <a:latin typeface="Times New Roman"/>
                <a:cs typeface="Times New Roman"/>
              </a:rPr>
              <a:t>traveld twelve </a:t>
            </a:r>
            <a:r>
              <a:rPr dirty="0" sz="1450" spc="-5">
                <a:latin typeface="Times New Roman"/>
                <a:cs typeface="Times New Roman"/>
              </a:rPr>
              <a:t>or </a:t>
            </a:r>
            <a:r>
              <a:rPr dirty="0" sz="1450" spc="-10">
                <a:latin typeface="Times New Roman"/>
                <a:cs typeface="Times New Roman"/>
              </a:rPr>
              <a:t>fourteen days. The time came at last  when we should have to reach some place </a:t>
            </a:r>
            <a:r>
              <a:rPr dirty="0" sz="1450" spc="-5">
                <a:latin typeface="Times New Roman"/>
                <a:cs typeface="Times New Roman"/>
              </a:rPr>
              <a:t>or </a:t>
            </a:r>
            <a:r>
              <a:rPr dirty="0" sz="1450" spc="-10">
                <a:latin typeface="Times New Roman"/>
                <a:cs typeface="Times New Roman"/>
              </a:rPr>
              <a:t>starve. </a:t>
            </a:r>
            <a:r>
              <a:rPr dirty="0" sz="1450" spc="-70">
                <a:latin typeface="Times New Roman"/>
                <a:cs typeface="Times New Roman"/>
              </a:rPr>
              <a:t>We </a:t>
            </a:r>
            <a:r>
              <a:rPr dirty="0" sz="1450" spc="-10">
                <a:latin typeface="Times New Roman"/>
                <a:cs typeface="Times New Roman"/>
              </a:rPr>
              <a:t>saw fresh horse and  cattle tracks. The morning come, we scraped all the flour </a:t>
            </a:r>
            <a:r>
              <a:rPr dirty="0" sz="1450" spc="-5">
                <a:latin typeface="Times New Roman"/>
                <a:cs typeface="Times New Roman"/>
              </a:rPr>
              <a:t>out of </a:t>
            </a:r>
            <a:r>
              <a:rPr dirty="0" sz="1450" spc="-10">
                <a:latin typeface="Times New Roman"/>
                <a:cs typeface="Times New Roman"/>
              </a:rPr>
              <a:t>the  sack,mixed it </a:t>
            </a:r>
            <a:r>
              <a:rPr dirty="0" sz="1450" spc="-5">
                <a:latin typeface="Times New Roman"/>
                <a:cs typeface="Times New Roman"/>
              </a:rPr>
              <a:t>up, </a:t>
            </a:r>
            <a:r>
              <a:rPr dirty="0" sz="1450" spc="-10">
                <a:latin typeface="Times New Roman"/>
                <a:cs typeface="Times New Roman"/>
              </a:rPr>
              <a:t>and baked it into bread, and made some </a:t>
            </a:r>
            <a:r>
              <a:rPr dirty="0" sz="1450" spc="-5">
                <a:latin typeface="Times New Roman"/>
                <a:cs typeface="Times New Roman"/>
              </a:rPr>
              <a:t>soup, </a:t>
            </a:r>
            <a:r>
              <a:rPr dirty="0" sz="1450" spc="-10">
                <a:latin typeface="Times New Roman"/>
                <a:cs typeface="Times New Roman"/>
              </a:rPr>
              <a:t>and eat  everything we had. </a:t>
            </a:r>
            <a:r>
              <a:rPr dirty="0" sz="1450" spc="-70">
                <a:latin typeface="Times New Roman"/>
                <a:cs typeface="Times New Roman"/>
              </a:rPr>
              <a:t>We </a:t>
            </a:r>
            <a:r>
              <a:rPr dirty="0" sz="1450" spc="-10">
                <a:latin typeface="Times New Roman"/>
                <a:cs typeface="Times New Roman"/>
              </a:rPr>
              <a:t>traveld </a:t>
            </a:r>
            <a:r>
              <a:rPr dirty="0" sz="1450" spc="-5">
                <a:latin typeface="Times New Roman"/>
                <a:cs typeface="Times New Roman"/>
              </a:rPr>
              <a:t>on </a:t>
            </a:r>
            <a:r>
              <a:rPr dirty="0" sz="1450" spc="-10">
                <a:latin typeface="Times New Roman"/>
                <a:cs typeface="Times New Roman"/>
              </a:rPr>
              <a:t>all day without anything to eat, and that  evening we Caught </a:t>
            </a:r>
            <a:r>
              <a:rPr dirty="0" sz="1450" spc="-5">
                <a:latin typeface="Times New Roman"/>
                <a:cs typeface="Times New Roman"/>
              </a:rPr>
              <a:t>up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sheep train </a:t>
            </a:r>
            <a:r>
              <a:rPr dirty="0" sz="1450" spc="-5">
                <a:latin typeface="Times New Roman"/>
                <a:cs typeface="Times New Roman"/>
              </a:rPr>
              <a:t>of </a:t>
            </a:r>
            <a:r>
              <a:rPr dirty="0" sz="1450" spc="-10">
                <a:latin typeface="Times New Roman"/>
                <a:cs typeface="Times New Roman"/>
              </a:rPr>
              <a:t>eight wagons. </a:t>
            </a:r>
            <a:r>
              <a:rPr dirty="0" sz="1450" spc="-70">
                <a:latin typeface="Times New Roman"/>
                <a:cs typeface="Times New Roman"/>
              </a:rPr>
              <a:t>We </a:t>
            </a:r>
            <a:r>
              <a:rPr dirty="0" sz="1450" spc="-10">
                <a:latin typeface="Times New Roman"/>
                <a:cs typeface="Times New Roman"/>
              </a:rPr>
              <a:t>traveld with  them till we arrived at the settlements; and know </a:t>
            </a:r>
            <a:r>
              <a:rPr dirty="0" sz="1450" spc="-5">
                <a:latin typeface="Times New Roman"/>
                <a:cs typeface="Times New Roman"/>
              </a:rPr>
              <a:t>I </a:t>
            </a:r>
            <a:r>
              <a:rPr dirty="0" sz="1450" spc="-10">
                <a:latin typeface="Times New Roman"/>
                <a:cs typeface="Times New Roman"/>
              </a:rPr>
              <a:t>am safe in California, and  </a:t>
            </a:r>
            <a:r>
              <a:rPr dirty="0" sz="1450" spc="-5">
                <a:latin typeface="Times New Roman"/>
                <a:cs typeface="Times New Roman"/>
              </a:rPr>
              <a:t>got </a:t>
            </a:r>
            <a:r>
              <a:rPr dirty="0" sz="1450" spc="-10">
                <a:latin typeface="Times New Roman"/>
                <a:cs typeface="Times New Roman"/>
              </a:rPr>
              <a:t>to </a:t>
            </a:r>
            <a:r>
              <a:rPr dirty="0" sz="1450" spc="-5">
                <a:latin typeface="Times New Roman"/>
                <a:cs typeface="Times New Roman"/>
              </a:rPr>
              <a:t>good </a:t>
            </a:r>
            <a:r>
              <a:rPr dirty="0" sz="1450" spc="-10">
                <a:latin typeface="Times New Roman"/>
                <a:cs typeface="Times New Roman"/>
              </a:rPr>
              <a:t>home, and going to</a:t>
            </a:r>
            <a:r>
              <a:rPr dirty="0" sz="1450" spc="15">
                <a:latin typeface="Times New Roman"/>
                <a:cs typeface="Times New Roman"/>
              </a:rPr>
              <a:t> </a:t>
            </a:r>
            <a:r>
              <a:rPr dirty="0" sz="1450" spc="-10">
                <a:latin typeface="Times New Roman"/>
                <a:cs typeface="Times New Roman"/>
              </a:rPr>
              <a:t>school.</a:t>
            </a:r>
            <a:endParaRPr sz="1450">
              <a:latin typeface="Times New Roman"/>
              <a:cs typeface="Times New Roman"/>
            </a:endParaRPr>
          </a:p>
          <a:p>
            <a:pPr algn="just" marL="12700" marR="6985">
              <a:lnSpc>
                <a:spcPts val="1730"/>
              </a:lnSpc>
              <a:spcBef>
                <a:spcPts val="545"/>
              </a:spcBef>
            </a:pPr>
            <a:r>
              <a:rPr dirty="0" sz="1450" spc="-10">
                <a:latin typeface="Times New Roman"/>
                <a:cs typeface="Times New Roman"/>
              </a:rPr>
              <a:t>“Jerry is working in —. It is </a:t>
            </a:r>
            <a:r>
              <a:rPr dirty="0" sz="1450" spc="-5">
                <a:latin typeface="Times New Roman"/>
                <a:cs typeface="Times New Roman"/>
              </a:rPr>
              <a:t>a good </a:t>
            </a:r>
            <a:r>
              <a:rPr dirty="0" sz="1450" spc="-20">
                <a:latin typeface="Times New Roman"/>
                <a:cs typeface="Times New Roman"/>
              </a:rPr>
              <a:t>country. </a:t>
            </a:r>
            <a:r>
              <a:rPr dirty="0" sz="1450" spc="-60">
                <a:latin typeface="Times New Roman"/>
                <a:cs typeface="Times New Roman"/>
              </a:rPr>
              <a:t>You </a:t>
            </a:r>
            <a:r>
              <a:rPr dirty="0" sz="1450" spc="-10">
                <a:latin typeface="Times New Roman"/>
                <a:cs typeface="Times New Roman"/>
              </a:rPr>
              <a:t>can get from </a:t>
            </a:r>
            <a:r>
              <a:rPr dirty="0" sz="1450" spc="-5">
                <a:latin typeface="Times New Roman"/>
                <a:cs typeface="Times New Roman"/>
              </a:rPr>
              <a:t>50 </a:t>
            </a:r>
            <a:r>
              <a:rPr dirty="0" sz="1450" spc="-10">
                <a:latin typeface="Times New Roman"/>
                <a:cs typeface="Times New Roman"/>
              </a:rPr>
              <a:t>to </a:t>
            </a:r>
            <a:r>
              <a:rPr dirty="0" sz="1450" spc="-5">
                <a:latin typeface="Times New Roman"/>
                <a:cs typeface="Times New Roman"/>
              </a:rPr>
              <a:t>60 </a:t>
            </a:r>
            <a:r>
              <a:rPr dirty="0" sz="1450" spc="-10">
                <a:latin typeface="Times New Roman"/>
                <a:cs typeface="Times New Roman"/>
              </a:rPr>
              <a:t>and </a:t>
            </a:r>
            <a:r>
              <a:rPr dirty="0" sz="1450" spc="-5">
                <a:latin typeface="Times New Roman"/>
                <a:cs typeface="Times New Roman"/>
              </a:rPr>
              <a:t>75  </a:t>
            </a:r>
            <a:r>
              <a:rPr dirty="0" sz="1450" spc="-10">
                <a:latin typeface="Times New Roman"/>
                <a:cs typeface="Times New Roman"/>
              </a:rPr>
              <a:t>Dollars for cooking. </a:t>
            </a:r>
            <a:r>
              <a:rPr dirty="0" sz="1450" spc="-35">
                <a:latin typeface="Times New Roman"/>
                <a:cs typeface="Times New Roman"/>
              </a:rPr>
              <a:t>Tell </a:t>
            </a:r>
            <a:r>
              <a:rPr dirty="0" sz="1450" spc="-10">
                <a:latin typeface="Times New Roman"/>
                <a:cs typeface="Times New Roman"/>
              </a:rPr>
              <a:t>me all about the </a:t>
            </a:r>
            <a:r>
              <a:rPr dirty="0" sz="1450" spc="-15">
                <a:latin typeface="Times New Roman"/>
                <a:cs typeface="Times New Roman"/>
              </a:rPr>
              <a:t>affairs </a:t>
            </a:r>
            <a:r>
              <a:rPr dirty="0" sz="1450" spc="-10">
                <a:latin typeface="Times New Roman"/>
                <a:cs typeface="Times New Roman"/>
              </a:rPr>
              <a:t>in the States, and how all the  folks get</a:t>
            </a:r>
            <a:r>
              <a:rPr dirty="0" sz="1450" spc="-5">
                <a:latin typeface="Times New Roman"/>
                <a:cs typeface="Times New Roman"/>
              </a:rPr>
              <a:t> </a:t>
            </a:r>
            <a:r>
              <a:rPr dirty="0" sz="1450" spc="-10">
                <a:latin typeface="Times New Roman"/>
                <a:cs typeface="Times New Roman"/>
              </a:rPr>
              <a:t>along.”</a:t>
            </a:r>
            <a:endParaRPr sz="1450">
              <a:latin typeface="Times New Roman"/>
              <a:cs typeface="Times New Roman"/>
            </a:endParaRPr>
          </a:p>
          <a:p>
            <a:pPr algn="just" marL="12700" marR="9525">
              <a:lnSpc>
                <a:spcPts val="1730"/>
              </a:lnSpc>
              <a:spcBef>
                <a:spcPts val="575"/>
              </a:spcBef>
            </a:pPr>
            <a:r>
              <a:rPr dirty="0" sz="1450" spc="-10">
                <a:latin typeface="Times New Roman"/>
                <a:cs typeface="Times New Roman"/>
              </a:rPr>
              <a:t>And so ends this artless narrative. The little man was at school again, God  bless him, while his brother lay scalped </a:t>
            </a:r>
            <a:r>
              <a:rPr dirty="0" sz="1450" spc="-5">
                <a:latin typeface="Times New Roman"/>
                <a:cs typeface="Times New Roman"/>
              </a:rPr>
              <a:t>upon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deserts.</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00">
              <a:latin typeface="Times New Roman"/>
              <a:cs typeface="Times New Roman"/>
            </a:endParaRPr>
          </a:p>
          <a:p>
            <a:pPr algn="ctr" marL="635">
              <a:lnSpc>
                <a:spcPct val="100000"/>
              </a:lnSpc>
              <a:spcBef>
                <a:spcPts val="5"/>
              </a:spcBef>
            </a:pPr>
            <a:r>
              <a:rPr dirty="0" sz="1450" spc="-20" b="1">
                <a:latin typeface="Times New Roman"/>
                <a:cs typeface="Times New Roman"/>
              </a:rPr>
              <a:t>FELLOW-PASSENGERS</a:t>
            </a:r>
            <a:endParaRPr sz="145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At Ogden we changed cars from the Union Pacific to the Central Pacific line  </a:t>
            </a:r>
            <a:r>
              <a:rPr dirty="0" sz="1450" spc="-5">
                <a:latin typeface="Times New Roman"/>
                <a:cs typeface="Times New Roman"/>
              </a:rPr>
              <a:t>of </a:t>
            </a:r>
            <a:r>
              <a:rPr dirty="0" sz="1450" spc="-10">
                <a:latin typeface="Times New Roman"/>
                <a:cs typeface="Times New Roman"/>
              </a:rPr>
              <a:t>railroad. The change was doubly welcome; </a:t>
            </a:r>
            <a:r>
              <a:rPr dirty="0" sz="1450" spc="-20">
                <a:latin typeface="Times New Roman"/>
                <a:cs typeface="Times New Roman"/>
              </a:rPr>
              <a:t>for, </a:t>
            </a:r>
            <a:r>
              <a:rPr dirty="0" sz="1450" spc="-10">
                <a:latin typeface="Times New Roman"/>
                <a:cs typeface="Times New Roman"/>
              </a:rPr>
              <a:t>first, we had better cars </a:t>
            </a:r>
            <a:r>
              <a:rPr dirty="0" sz="1450" spc="-5">
                <a:latin typeface="Times New Roman"/>
                <a:cs typeface="Times New Roman"/>
              </a:rPr>
              <a:t>on  </a:t>
            </a:r>
            <a:r>
              <a:rPr dirty="0" sz="1450" spc="-10">
                <a:latin typeface="Times New Roman"/>
                <a:cs typeface="Times New Roman"/>
              </a:rPr>
              <a:t>the new line; and, second, those in which we had been cooped for more than  ninety hours had begun to stink </a:t>
            </a:r>
            <a:r>
              <a:rPr dirty="0" sz="1450" spc="-20">
                <a:latin typeface="Times New Roman"/>
                <a:cs typeface="Times New Roman"/>
              </a:rPr>
              <a:t>abominably. </a:t>
            </a:r>
            <a:r>
              <a:rPr dirty="0" sz="1450" spc="-10">
                <a:latin typeface="Times New Roman"/>
                <a:cs typeface="Times New Roman"/>
              </a:rPr>
              <a:t>Several yards </a:t>
            </a:r>
            <a:r>
              <a:rPr dirty="0" sz="1450" spc="-30">
                <a:latin typeface="Times New Roman"/>
                <a:cs typeface="Times New Roman"/>
              </a:rPr>
              <a:t>away, </a:t>
            </a:r>
            <a:r>
              <a:rPr dirty="0" sz="1450" spc="-10">
                <a:latin typeface="Times New Roman"/>
                <a:cs typeface="Times New Roman"/>
              </a:rPr>
              <a:t>as we  returned, let </a:t>
            </a:r>
            <a:r>
              <a:rPr dirty="0" sz="1450" spc="-5">
                <a:latin typeface="Times New Roman"/>
                <a:cs typeface="Times New Roman"/>
              </a:rPr>
              <a:t>us </a:t>
            </a:r>
            <a:r>
              <a:rPr dirty="0" sz="1450" spc="-10">
                <a:latin typeface="Times New Roman"/>
                <a:cs typeface="Times New Roman"/>
              </a:rPr>
              <a:t>say from </a:t>
            </a:r>
            <a:r>
              <a:rPr dirty="0" sz="1450" spc="-15">
                <a:latin typeface="Times New Roman"/>
                <a:cs typeface="Times New Roman"/>
              </a:rPr>
              <a:t>dinner, </a:t>
            </a:r>
            <a:r>
              <a:rPr dirty="0" sz="1450" spc="-5">
                <a:latin typeface="Times New Roman"/>
                <a:cs typeface="Times New Roman"/>
              </a:rPr>
              <a:t>our </a:t>
            </a:r>
            <a:r>
              <a:rPr dirty="0" sz="1450" spc="-10">
                <a:latin typeface="Times New Roman"/>
                <a:cs typeface="Times New Roman"/>
              </a:rPr>
              <a:t>nostrils were assailed </a:t>
            </a:r>
            <a:r>
              <a:rPr dirty="0" sz="1450" spc="-5">
                <a:latin typeface="Times New Roman"/>
                <a:cs typeface="Times New Roman"/>
              </a:rPr>
              <a:t>by </a:t>
            </a:r>
            <a:r>
              <a:rPr dirty="0" sz="1450" spc="-10">
                <a:latin typeface="Times New Roman"/>
                <a:cs typeface="Times New Roman"/>
              </a:rPr>
              <a:t>rancid </a:t>
            </a:r>
            <a:r>
              <a:rPr dirty="0" sz="1450" spc="-30">
                <a:latin typeface="Times New Roman"/>
                <a:cs typeface="Times New Roman"/>
              </a:rPr>
              <a:t>air. </a:t>
            </a:r>
            <a:r>
              <a:rPr dirty="0" sz="1450" spc="-5">
                <a:latin typeface="Times New Roman"/>
                <a:cs typeface="Times New Roman"/>
              </a:rPr>
              <a:t>I </a:t>
            </a:r>
            <a:r>
              <a:rPr dirty="0" sz="1450" spc="-10">
                <a:latin typeface="Times New Roman"/>
                <a:cs typeface="Times New Roman"/>
              </a:rPr>
              <a:t>have  stood </a:t>
            </a:r>
            <a:r>
              <a:rPr dirty="0" sz="1450" spc="-5">
                <a:latin typeface="Times New Roman"/>
                <a:cs typeface="Times New Roman"/>
              </a:rPr>
              <a:t>on a </a:t>
            </a:r>
            <a:r>
              <a:rPr dirty="0" sz="1450" spc="-10">
                <a:latin typeface="Times New Roman"/>
                <a:cs typeface="Times New Roman"/>
              </a:rPr>
              <a:t>platform while the whole train was shunting; and as the dwelling-  cars drew </a:t>
            </a:r>
            <a:r>
              <a:rPr dirty="0" sz="1450" spc="-20">
                <a:latin typeface="Times New Roman"/>
                <a:cs typeface="Times New Roman"/>
              </a:rPr>
              <a:t>near, </a:t>
            </a:r>
            <a:r>
              <a:rPr dirty="0" sz="1450" spc="-10">
                <a:latin typeface="Times New Roman"/>
                <a:cs typeface="Times New Roman"/>
              </a:rPr>
              <a:t>there would come </a:t>
            </a:r>
            <a:r>
              <a:rPr dirty="0" sz="1450" spc="-5">
                <a:latin typeface="Times New Roman"/>
                <a:cs typeface="Times New Roman"/>
              </a:rPr>
              <a:t>a </a:t>
            </a:r>
            <a:r>
              <a:rPr dirty="0" sz="1450" spc="-15">
                <a:latin typeface="Times New Roman"/>
                <a:cs typeface="Times New Roman"/>
              </a:rPr>
              <a:t>whiff </a:t>
            </a:r>
            <a:r>
              <a:rPr dirty="0" sz="1450" spc="-5">
                <a:latin typeface="Times New Roman"/>
                <a:cs typeface="Times New Roman"/>
              </a:rPr>
              <a:t>of </a:t>
            </a:r>
            <a:r>
              <a:rPr dirty="0" sz="1450" spc="-10">
                <a:latin typeface="Times New Roman"/>
                <a:cs typeface="Times New Roman"/>
              </a:rPr>
              <a:t>pure menagerie, only </a:t>
            </a:r>
            <a:r>
              <a:rPr dirty="0" sz="1450" spc="-5">
                <a:latin typeface="Times New Roman"/>
                <a:cs typeface="Times New Roman"/>
              </a:rPr>
              <a:t>a </a:t>
            </a:r>
            <a:r>
              <a:rPr dirty="0" sz="1450" spc="-10">
                <a:latin typeface="Times New Roman"/>
                <a:cs typeface="Times New Roman"/>
              </a:rPr>
              <a:t>little  </a:t>
            </a:r>
            <a:r>
              <a:rPr dirty="0" sz="1450" spc="-15">
                <a:latin typeface="Times New Roman"/>
                <a:cs typeface="Times New Roman"/>
              </a:rPr>
              <a:t>sourer, </a:t>
            </a:r>
            <a:r>
              <a:rPr dirty="0" sz="1450" spc="-10">
                <a:latin typeface="Times New Roman"/>
                <a:cs typeface="Times New Roman"/>
              </a:rPr>
              <a:t>as from men instead </a:t>
            </a:r>
            <a:r>
              <a:rPr dirty="0" sz="1450" spc="-5">
                <a:latin typeface="Times New Roman"/>
                <a:cs typeface="Times New Roman"/>
              </a:rPr>
              <a:t>of </a:t>
            </a:r>
            <a:r>
              <a:rPr dirty="0" sz="1450" spc="-10">
                <a:latin typeface="Times New Roman"/>
                <a:cs typeface="Times New Roman"/>
              </a:rPr>
              <a:t>monkeys. </a:t>
            </a:r>
            <a:r>
              <a:rPr dirty="0" sz="1450" spc="-5">
                <a:latin typeface="Times New Roman"/>
                <a:cs typeface="Times New Roman"/>
              </a:rPr>
              <a:t>I </a:t>
            </a:r>
            <a:r>
              <a:rPr dirty="0" sz="1450" spc="-10">
                <a:latin typeface="Times New Roman"/>
                <a:cs typeface="Times New Roman"/>
              </a:rPr>
              <a:t>think we are human only in virtue  </a:t>
            </a:r>
            <a:r>
              <a:rPr dirty="0" sz="1450" spc="-5">
                <a:latin typeface="Times New Roman"/>
                <a:cs typeface="Times New Roman"/>
              </a:rPr>
              <a:t>of </a:t>
            </a:r>
            <a:r>
              <a:rPr dirty="0" sz="1450" spc="-10">
                <a:latin typeface="Times New Roman"/>
                <a:cs typeface="Times New Roman"/>
              </a:rPr>
              <a:t>open windows. </a:t>
            </a:r>
            <a:r>
              <a:rPr dirty="0" sz="1450" spc="-15">
                <a:latin typeface="Times New Roman"/>
                <a:cs typeface="Times New Roman"/>
              </a:rPr>
              <a:t>Without </a:t>
            </a:r>
            <a:r>
              <a:rPr dirty="0" sz="1450" spc="-10">
                <a:latin typeface="Times New Roman"/>
                <a:cs typeface="Times New Roman"/>
              </a:rPr>
              <a:t>fresh </a:t>
            </a:r>
            <a:r>
              <a:rPr dirty="0" sz="1450" spc="-25">
                <a:latin typeface="Times New Roman"/>
                <a:cs typeface="Times New Roman"/>
              </a:rPr>
              <a:t>air, </a:t>
            </a:r>
            <a:r>
              <a:rPr dirty="0" sz="1450" spc="-5">
                <a:latin typeface="Times New Roman"/>
                <a:cs typeface="Times New Roman"/>
              </a:rPr>
              <a:t>you </a:t>
            </a:r>
            <a:r>
              <a:rPr dirty="0" sz="1450" spc="-10">
                <a:latin typeface="Times New Roman"/>
                <a:cs typeface="Times New Roman"/>
              </a:rPr>
              <a:t>only require </a:t>
            </a:r>
            <a:r>
              <a:rPr dirty="0" sz="1450" spc="-5">
                <a:latin typeface="Times New Roman"/>
                <a:cs typeface="Times New Roman"/>
              </a:rPr>
              <a:t>a </a:t>
            </a:r>
            <a:r>
              <a:rPr dirty="0" sz="1450" spc="-10">
                <a:latin typeface="Times New Roman"/>
                <a:cs typeface="Times New Roman"/>
              </a:rPr>
              <a:t>bad heart, and </a:t>
            </a:r>
            <a:r>
              <a:rPr dirty="0" sz="1450" spc="-5">
                <a:latin typeface="Times New Roman"/>
                <a:cs typeface="Times New Roman"/>
              </a:rPr>
              <a:t>a  </a:t>
            </a:r>
            <a:r>
              <a:rPr dirty="0" sz="1450" spc="-10">
                <a:latin typeface="Times New Roman"/>
                <a:cs typeface="Times New Roman"/>
              </a:rPr>
              <a:t>remarkable command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Queen’s </a:t>
            </a:r>
            <a:r>
              <a:rPr dirty="0" sz="1450" spc="-10">
                <a:latin typeface="Times New Roman"/>
                <a:cs typeface="Times New Roman"/>
              </a:rPr>
              <a:t>English, to become such another as Dean  Swift;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leering, human goat, leaping and wagging </a:t>
            </a:r>
            <a:r>
              <a:rPr dirty="0" sz="1450" spc="-5">
                <a:latin typeface="Times New Roman"/>
                <a:cs typeface="Times New Roman"/>
              </a:rPr>
              <a:t>your </a:t>
            </a:r>
            <a:r>
              <a:rPr dirty="0" sz="1450" spc="-10">
                <a:latin typeface="Times New Roman"/>
                <a:cs typeface="Times New Roman"/>
              </a:rPr>
              <a:t>scut </a:t>
            </a:r>
            <a:r>
              <a:rPr dirty="0" sz="1450" spc="-5">
                <a:latin typeface="Times New Roman"/>
                <a:cs typeface="Times New Roman"/>
              </a:rPr>
              <a:t>on  </a:t>
            </a:r>
            <a:r>
              <a:rPr dirty="0" sz="1450" spc="-10">
                <a:latin typeface="Times New Roman"/>
                <a:cs typeface="Times New Roman"/>
              </a:rPr>
              <a:t>mountains </a:t>
            </a:r>
            <a:r>
              <a:rPr dirty="0" sz="1450" spc="-5">
                <a:latin typeface="Times New Roman"/>
                <a:cs typeface="Times New Roman"/>
              </a:rPr>
              <a:t>of </a:t>
            </a:r>
            <a:r>
              <a:rPr dirty="0" sz="1450" spc="-10">
                <a:latin typeface="Times New Roman"/>
                <a:cs typeface="Times New Roman"/>
              </a:rPr>
              <a:t>offence. </a:t>
            </a:r>
            <a:r>
              <a:rPr dirty="0" sz="1450" spc="-5">
                <a:latin typeface="Times New Roman"/>
                <a:cs typeface="Times New Roman"/>
              </a:rPr>
              <a:t>I do </a:t>
            </a:r>
            <a:r>
              <a:rPr dirty="0" sz="1450" spc="-10">
                <a:latin typeface="Times New Roman"/>
                <a:cs typeface="Times New Roman"/>
              </a:rPr>
              <a:t>my best to keep my head the other </a:t>
            </a:r>
            <a:r>
              <a:rPr dirty="0" sz="1450" spc="-35">
                <a:latin typeface="Times New Roman"/>
                <a:cs typeface="Times New Roman"/>
              </a:rPr>
              <a:t>way, </a:t>
            </a:r>
            <a:r>
              <a:rPr dirty="0" sz="1450" spc="-10">
                <a:latin typeface="Times New Roman"/>
                <a:cs typeface="Times New Roman"/>
              </a:rPr>
              <a:t>and look  for the human rather than the bestial in this </a:t>
            </a:r>
            <a:r>
              <a:rPr dirty="0" sz="1450" spc="-25">
                <a:latin typeface="Times New Roman"/>
                <a:cs typeface="Times New Roman"/>
              </a:rPr>
              <a:t>Yahoo-like </a:t>
            </a:r>
            <a:r>
              <a:rPr dirty="0" sz="1450" spc="-10">
                <a:latin typeface="Times New Roman"/>
                <a:cs typeface="Times New Roman"/>
              </a:rPr>
              <a:t>business </a:t>
            </a:r>
            <a:r>
              <a:rPr dirty="0" sz="1450" spc="-5">
                <a:latin typeface="Times New Roman"/>
                <a:cs typeface="Times New Roman"/>
              </a:rPr>
              <a:t>of </a:t>
            </a:r>
            <a:r>
              <a:rPr dirty="0" sz="1450" spc="-10">
                <a:latin typeface="Times New Roman"/>
                <a:cs typeface="Times New Roman"/>
              </a:rPr>
              <a:t>the  emigrant train. But </a:t>
            </a:r>
            <a:r>
              <a:rPr dirty="0" sz="1450" spc="-5">
                <a:latin typeface="Times New Roman"/>
                <a:cs typeface="Times New Roman"/>
              </a:rPr>
              <a:t>one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must </a:t>
            </a:r>
            <a:r>
              <a:rPr dirty="0" sz="1450" spc="-30">
                <a:latin typeface="Times New Roman"/>
                <a:cs typeface="Times New Roman"/>
              </a:rPr>
              <a:t>say, </a:t>
            </a:r>
            <a:r>
              <a:rPr dirty="0" sz="1450" spc="-10">
                <a:latin typeface="Times New Roman"/>
                <a:cs typeface="Times New Roman"/>
              </a:rPr>
              <a:t>the car </a:t>
            </a:r>
            <a:r>
              <a:rPr dirty="0" sz="1450" spc="-5">
                <a:latin typeface="Times New Roman"/>
                <a:cs typeface="Times New Roman"/>
              </a:rPr>
              <a:t>of </a:t>
            </a:r>
            <a:r>
              <a:rPr dirty="0" sz="1450" spc="-10">
                <a:latin typeface="Times New Roman"/>
                <a:cs typeface="Times New Roman"/>
              </a:rPr>
              <a:t>the Chinese was notably  the least</a:t>
            </a:r>
            <a:r>
              <a:rPr dirty="0" sz="1450" spc="-5">
                <a:latin typeface="Times New Roman"/>
                <a:cs typeface="Times New Roman"/>
              </a:rPr>
              <a:t> </a:t>
            </a:r>
            <a:r>
              <a:rPr dirty="0" sz="1450" spc="-10">
                <a:latin typeface="Times New Roman"/>
                <a:cs typeface="Times New Roman"/>
              </a:rPr>
              <a:t>offensive.</a:t>
            </a:r>
            <a:endParaRPr sz="1450">
              <a:latin typeface="Times New Roman"/>
              <a:cs typeface="Times New Roman"/>
            </a:endParaRPr>
          </a:p>
          <a:p>
            <a:pPr algn="just" marL="12700" marR="5080">
              <a:lnSpc>
                <a:spcPts val="1730"/>
              </a:lnSpc>
              <a:spcBef>
                <a:spcPts val="550"/>
              </a:spcBef>
            </a:pPr>
            <a:r>
              <a:rPr dirty="0" sz="1450" spc="-10">
                <a:latin typeface="Times New Roman"/>
                <a:cs typeface="Times New Roman"/>
              </a:rPr>
              <a:t>The cars </a:t>
            </a:r>
            <a:r>
              <a:rPr dirty="0" sz="1450" spc="-5">
                <a:latin typeface="Times New Roman"/>
                <a:cs typeface="Times New Roman"/>
              </a:rPr>
              <a:t>on </a:t>
            </a:r>
            <a:r>
              <a:rPr dirty="0" sz="1450" spc="-10">
                <a:latin typeface="Times New Roman"/>
                <a:cs typeface="Times New Roman"/>
              </a:rPr>
              <a:t>the Central Pacific were nearly twice as </a:t>
            </a:r>
            <a:r>
              <a:rPr dirty="0" sz="1450" spc="-5">
                <a:latin typeface="Times New Roman"/>
                <a:cs typeface="Times New Roman"/>
              </a:rPr>
              <a:t>high, </a:t>
            </a:r>
            <a:r>
              <a:rPr dirty="0" sz="1450" spc="-10">
                <a:latin typeface="Times New Roman"/>
                <a:cs typeface="Times New Roman"/>
              </a:rPr>
              <a:t>and so  proportionally airier; they were freshly varnished, which gave </a:t>
            </a:r>
            <a:r>
              <a:rPr dirty="0" sz="1450" spc="-5">
                <a:latin typeface="Times New Roman"/>
                <a:cs typeface="Times New Roman"/>
              </a:rPr>
              <a:t>us </a:t>
            </a:r>
            <a:r>
              <a:rPr dirty="0" sz="1450" spc="-10">
                <a:latin typeface="Times New Roman"/>
                <a:cs typeface="Times New Roman"/>
              </a:rPr>
              <a:t>all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cleanliness an though we had bathed; the seats drew </a:t>
            </a:r>
            <a:r>
              <a:rPr dirty="0" sz="1450" spc="-5">
                <a:latin typeface="Times New Roman"/>
                <a:cs typeface="Times New Roman"/>
              </a:rPr>
              <a:t>out </a:t>
            </a:r>
            <a:r>
              <a:rPr dirty="0" sz="1450" spc="-10">
                <a:latin typeface="Times New Roman"/>
                <a:cs typeface="Times New Roman"/>
              </a:rPr>
              <a:t>and joined in the  centre, so that there was </a:t>
            </a:r>
            <a:r>
              <a:rPr dirty="0" sz="1450" spc="-5">
                <a:latin typeface="Times New Roman"/>
                <a:cs typeface="Times New Roman"/>
              </a:rPr>
              <a:t>no </a:t>
            </a:r>
            <a:r>
              <a:rPr dirty="0" sz="1450" spc="-10">
                <a:latin typeface="Times New Roman"/>
                <a:cs typeface="Times New Roman"/>
              </a:rPr>
              <a:t>more need for bed boards; and there was an upper  tier </a:t>
            </a:r>
            <a:r>
              <a:rPr dirty="0" sz="1450" spc="-5">
                <a:latin typeface="Times New Roman"/>
                <a:cs typeface="Times New Roman"/>
              </a:rPr>
              <a:t>of </a:t>
            </a:r>
            <a:r>
              <a:rPr dirty="0" sz="1450" spc="-10">
                <a:latin typeface="Times New Roman"/>
                <a:cs typeface="Times New Roman"/>
              </a:rPr>
              <a:t>berths which could </a:t>
            </a:r>
            <a:r>
              <a:rPr dirty="0" sz="1450" spc="-5">
                <a:latin typeface="Times New Roman"/>
                <a:cs typeface="Times New Roman"/>
              </a:rPr>
              <a:t>be </a:t>
            </a:r>
            <a:r>
              <a:rPr dirty="0" sz="1450" spc="-10">
                <a:latin typeface="Times New Roman"/>
                <a:cs typeface="Times New Roman"/>
              </a:rPr>
              <a:t>closed </a:t>
            </a:r>
            <a:r>
              <a:rPr dirty="0" sz="1450" spc="-5">
                <a:latin typeface="Times New Roman"/>
                <a:cs typeface="Times New Roman"/>
              </a:rPr>
              <a:t>by </a:t>
            </a:r>
            <a:r>
              <a:rPr dirty="0" sz="1450" spc="-10">
                <a:latin typeface="Times New Roman"/>
                <a:cs typeface="Times New Roman"/>
              </a:rPr>
              <a:t>day and opened at</a:t>
            </a:r>
            <a:r>
              <a:rPr dirty="0" sz="1450" spc="55">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12700" marR="5080">
              <a:lnSpc>
                <a:spcPts val="1730"/>
              </a:lnSpc>
              <a:spcBef>
                <a:spcPts val="570"/>
              </a:spcBef>
            </a:pP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by </a:t>
            </a:r>
            <a:r>
              <a:rPr dirty="0" sz="1450" spc="-10">
                <a:latin typeface="Times New Roman"/>
                <a:cs typeface="Times New Roman"/>
              </a:rPr>
              <a:t>this time some opportunity </a:t>
            </a:r>
            <a:r>
              <a:rPr dirty="0" sz="1450" spc="-5">
                <a:latin typeface="Times New Roman"/>
                <a:cs typeface="Times New Roman"/>
              </a:rPr>
              <a:t>of </a:t>
            </a:r>
            <a:r>
              <a:rPr dirty="0" sz="1450" spc="-10">
                <a:latin typeface="Times New Roman"/>
                <a:cs typeface="Times New Roman"/>
              </a:rPr>
              <a:t>seeing the people whom </a:t>
            </a:r>
            <a:r>
              <a:rPr dirty="0" sz="1450" spc="-5">
                <a:latin typeface="Times New Roman"/>
                <a:cs typeface="Times New Roman"/>
              </a:rPr>
              <a:t>I </a:t>
            </a:r>
            <a:r>
              <a:rPr dirty="0" sz="1450" spc="-10">
                <a:latin typeface="Times New Roman"/>
                <a:cs typeface="Times New Roman"/>
              </a:rPr>
              <a:t>was among.  They were in rather marked contrast to the emigrants </a:t>
            </a:r>
            <a:r>
              <a:rPr dirty="0" sz="1450" spc="-5">
                <a:latin typeface="Times New Roman"/>
                <a:cs typeface="Times New Roman"/>
              </a:rPr>
              <a:t>I </a:t>
            </a:r>
            <a:r>
              <a:rPr dirty="0" sz="1450" spc="-10">
                <a:latin typeface="Times New Roman"/>
                <a:cs typeface="Times New Roman"/>
              </a:rPr>
              <a:t>had met </a:t>
            </a:r>
            <a:r>
              <a:rPr dirty="0" sz="1450" spc="-5">
                <a:latin typeface="Times New Roman"/>
                <a:cs typeface="Times New Roman"/>
              </a:rPr>
              <a:t>on </a:t>
            </a:r>
            <a:r>
              <a:rPr dirty="0" sz="1450" spc="-10">
                <a:latin typeface="Times New Roman"/>
                <a:cs typeface="Times New Roman"/>
              </a:rPr>
              <a:t>board ship  while crossing the Atlantic. They were mostly lumpish fellows, silent and  </a:t>
            </a:r>
            <a:r>
              <a:rPr dirty="0" sz="1450" spc="-25">
                <a:latin typeface="Times New Roman"/>
                <a:cs typeface="Times New Roman"/>
              </a:rPr>
              <a:t>noisy, </a:t>
            </a:r>
            <a:r>
              <a:rPr dirty="0" sz="1450" spc="-5">
                <a:latin typeface="Times New Roman"/>
                <a:cs typeface="Times New Roman"/>
              </a:rPr>
              <a:t>a </a:t>
            </a:r>
            <a:r>
              <a:rPr dirty="0" sz="1450" spc="-10">
                <a:latin typeface="Times New Roman"/>
                <a:cs typeface="Times New Roman"/>
              </a:rPr>
              <a:t>common combination; somewhat sad, </a:t>
            </a:r>
            <a:r>
              <a:rPr dirty="0" sz="1450" spc="-5">
                <a:latin typeface="Times New Roman"/>
                <a:cs typeface="Times New Roman"/>
              </a:rPr>
              <a:t>I </a:t>
            </a:r>
            <a:r>
              <a:rPr dirty="0" sz="1450" spc="-10">
                <a:latin typeface="Times New Roman"/>
                <a:cs typeface="Times New Roman"/>
              </a:rPr>
              <a:t>should </a:t>
            </a:r>
            <a:r>
              <a:rPr dirty="0" sz="1450" spc="-30">
                <a:latin typeface="Times New Roman"/>
                <a:cs typeface="Times New Roman"/>
              </a:rPr>
              <a:t>say, </a:t>
            </a:r>
            <a:r>
              <a:rPr dirty="0" sz="1450" spc="-10">
                <a:latin typeface="Times New Roman"/>
                <a:cs typeface="Times New Roman"/>
              </a:rPr>
              <a:t>with an  extraordinary </a:t>
            </a:r>
            <a:r>
              <a:rPr dirty="0" sz="1450" spc="-5">
                <a:latin typeface="Times New Roman"/>
                <a:cs typeface="Times New Roman"/>
              </a:rPr>
              <a:t>poor </a:t>
            </a:r>
            <a:r>
              <a:rPr dirty="0" sz="1450" spc="-10">
                <a:latin typeface="Times New Roman"/>
                <a:cs typeface="Times New Roman"/>
              </a:rPr>
              <a:t>taste in </a:t>
            </a:r>
            <a:r>
              <a:rPr dirty="0" sz="1450" spc="-15">
                <a:latin typeface="Times New Roman"/>
                <a:cs typeface="Times New Roman"/>
              </a:rPr>
              <a:t>humour, </a:t>
            </a:r>
            <a:r>
              <a:rPr dirty="0" sz="1450" spc="-10">
                <a:latin typeface="Times New Roman"/>
                <a:cs typeface="Times New Roman"/>
              </a:rPr>
              <a:t>and little interest in their fellow-creatures  beyond that </a:t>
            </a:r>
            <a:r>
              <a:rPr dirty="0" sz="1450" spc="-5">
                <a:latin typeface="Times New Roman"/>
                <a:cs typeface="Times New Roman"/>
              </a:rPr>
              <a:t>of a </a:t>
            </a:r>
            <a:r>
              <a:rPr dirty="0" sz="1450" spc="-10">
                <a:latin typeface="Times New Roman"/>
                <a:cs typeface="Times New Roman"/>
              </a:rPr>
              <a:t>cheap and merely external </a:t>
            </a:r>
            <a:r>
              <a:rPr dirty="0" sz="1450" spc="-20">
                <a:latin typeface="Times New Roman"/>
                <a:cs typeface="Times New Roman"/>
              </a:rPr>
              <a:t>curiosity. </a:t>
            </a:r>
            <a:r>
              <a:rPr dirty="0" sz="1450" spc="-10">
                <a:latin typeface="Times New Roman"/>
                <a:cs typeface="Times New Roman"/>
              </a:rPr>
              <a:t>If they heard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name and business, they seemed to think they had the heart </a:t>
            </a:r>
            <a:r>
              <a:rPr dirty="0" sz="1450" spc="-5">
                <a:latin typeface="Times New Roman"/>
                <a:cs typeface="Times New Roman"/>
              </a:rPr>
              <a:t>of </a:t>
            </a:r>
            <a:r>
              <a:rPr dirty="0" sz="1450" spc="-10">
                <a:latin typeface="Times New Roman"/>
                <a:cs typeface="Times New Roman"/>
              </a:rPr>
              <a:t>that mystery;  </a:t>
            </a:r>
            <a:r>
              <a:rPr dirty="0" sz="1450" spc="-5">
                <a:latin typeface="Times New Roman"/>
                <a:cs typeface="Times New Roman"/>
              </a:rPr>
              <a:t>but </a:t>
            </a:r>
            <a:r>
              <a:rPr dirty="0" sz="1450" spc="-10">
                <a:latin typeface="Times New Roman"/>
                <a:cs typeface="Times New Roman"/>
              </a:rPr>
              <a:t>they were as eager to know that much as they were indifferent to the rest.  Some </a:t>
            </a:r>
            <a:r>
              <a:rPr dirty="0" sz="1450" spc="-5">
                <a:latin typeface="Times New Roman"/>
                <a:cs typeface="Times New Roman"/>
              </a:rPr>
              <a:t>of </a:t>
            </a:r>
            <a:r>
              <a:rPr dirty="0" sz="1450" spc="-10">
                <a:latin typeface="Times New Roman"/>
                <a:cs typeface="Times New Roman"/>
              </a:rPr>
              <a:t>them were </a:t>
            </a:r>
            <a:r>
              <a:rPr dirty="0" sz="1450" spc="-5">
                <a:latin typeface="Times New Roman"/>
                <a:cs typeface="Times New Roman"/>
              </a:rPr>
              <a:t>on </a:t>
            </a:r>
            <a:r>
              <a:rPr dirty="0" sz="1450" spc="-10">
                <a:latin typeface="Times New Roman"/>
                <a:cs typeface="Times New Roman"/>
              </a:rPr>
              <a:t>nettles till they learned </a:t>
            </a:r>
            <a:r>
              <a:rPr dirty="0" sz="1450" spc="-5">
                <a:latin typeface="Times New Roman"/>
                <a:cs typeface="Times New Roman"/>
              </a:rPr>
              <a:t>your </a:t>
            </a:r>
            <a:r>
              <a:rPr dirty="0" sz="1450" spc="-10">
                <a:latin typeface="Times New Roman"/>
                <a:cs typeface="Times New Roman"/>
              </a:rPr>
              <a:t>name was Dickson and  </a:t>
            </a:r>
            <a:r>
              <a:rPr dirty="0" sz="1450" spc="-5">
                <a:latin typeface="Times New Roman"/>
                <a:cs typeface="Times New Roman"/>
              </a:rPr>
              <a:t>you a </a:t>
            </a:r>
            <a:r>
              <a:rPr dirty="0" sz="1450" spc="-10">
                <a:latin typeface="Times New Roman"/>
                <a:cs typeface="Times New Roman"/>
              </a:rPr>
              <a:t>journeyman baker; </a:t>
            </a:r>
            <a:r>
              <a:rPr dirty="0" sz="1450" spc="-5">
                <a:latin typeface="Times New Roman"/>
                <a:cs typeface="Times New Roman"/>
              </a:rPr>
              <a:t>but </a:t>
            </a:r>
            <a:r>
              <a:rPr dirty="0" sz="1450" spc="-10">
                <a:latin typeface="Times New Roman"/>
                <a:cs typeface="Times New Roman"/>
              </a:rPr>
              <a:t>beyond that, whether </a:t>
            </a:r>
            <a:r>
              <a:rPr dirty="0" sz="1450" spc="-5">
                <a:latin typeface="Times New Roman"/>
                <a:cs typeface="Times New Roman"/>
              </a:rPr>
              <a:t>you </a:t>
            </a:r>
            <a:r>
              <a:rPr dirty="0" sz="1450" spc="-10">
                <a:latin typeface="Times New Roman"/>
                <a:cs typeface="Times New Roman"/>
              </a:rPr>
              <a:t>were Catholic </a:t>
            </a:r>
            <a:r>
              <a:rPr dirty="0" sz="1450" spc="-5">
                <a:latin typeface="Times New Roman"/>
                <a:cs typeface="Times New Roman"/>
              </a:rPr>
              <a:t>or  </a:t>
            </a:r>
            <a:r>
              <a:rPr dirty="0" sz="1450" spc="-10">
                <a:latin typeface="Times New Roman"/>
                <a:cs typeface="Times New Roman"/>
              </a:rPr>
              <a:t>Mormon, </a:t>
            </a:r>
            <a:r>
              <a:rPr dirty="0" sz="1450" spc="-5">
                <a:latin typeface="Times New Roman"/>
                <a:cs typeface="Times New Roman"/>
              </a:rPr>
              <a:t>dull or </a:t>
            </a:r>
            <a:r>
              <a:rPr dirty="0" sz="1450" spc="-15">
                <a:latin typeface="Times New Roman"/>
                <a:cs typeface="Times New Roman"/>
              </a:rPr>
              <a:t>clever, </a:t>
            </a:r>
            <a:r>
              <a:rPr dirty="0" sz="1450" spc="-10">
                <a:latin typeface="Times New Roman"/>
                <a:cs typeface="Times New Roman"/>
              </a:rPr>
              <a:t>fierce </a:t>
            </a:r>
            <a:r>
              <a:rPr dirty="0" sz="1450" spc="-5">
                <a:latin typeface="Times New Roman"/>
                <a:cs typeface="Times New Roman"/>
              </a:rPr>
              <a:t>or </a:t>
            </a:r>
            <a:r>
              <a:rPr dirty="0" sz="1450" spc="-20">
                <a:latin typeface="Times New Roman"/>
                <a:cs typeface="Times New Roman"/>
              </a:rPr>
              <a:t>friendly, </a:t>
            </a:r>
            <a:r>
              <a:rPr dirty="0" sz="1450" spc="-10">
                <a:latin typeface="Times New Roman"/>
                <a:cs typeface="Times New Roman"/>
              </a:rPr>
              <a:t>was all </a:t>
            </a:r>
            <a:r>
              <a:rPr dirty="0" sz="1450" spc="-5">
                <a:latin typeface="Times New Roman"/>
                <a:cs typeface="Times New Roman"/>
              </a:rPr>
              <a:t>one </a:t>
            </a:r>
            <a:r>
              <a:rPr dirty="0" sz="1450" spc="-10">
                <a:latin typeface="Times New Roman"/>
                <a:cs typeface="Times New Roman"/>
              </a:rPr>
              <a:t>to them. Others who  were </a:t>
            </a:r>
            <a:r>
              <a:rPr dirty="0" sz="1450" spc="-5">
                <a:latin typeface="Times New Roman"/>
                <a:cs typeface="Times New Roman"/>
              </a:rPr>
              <a:t>not </a:t>
            </a:r>
            <a:r>
              <a:rPr dirty="0" sz="1450" spc="-10">
                <a:latin typeface="Times New Roman"/>
                <a:cs typeface="Times New Roman"/>
              </a:rPr>
              <a:t>so stupid, gossiped </a:t>
            </a:r>
            <a:r>
              <a:rPr dirty="0" sz="1450" spc="-5">
                <a:latin typeface="Times New Roman"/>
                <a:cs typeface="Times New Roman"/>
              </a:rPr>
              <a:t>a </a:t>
            </a:r>
            <a:r>
              <a:rPr dirty="0" sz="1450" spc="-10">
                <a:latin typeface="Times New Roman"/>
                <a:cs typeface="Times New Roman"/>
              </a:rPr>
              <a:t>little, and,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bound </a:t>
            </a:r>
            <a:r>
              <a:rPr dirty="0" sz="1450" spc="-10">
                <a:latin typeface="Times New Roman"/>
                <a:cs typeface="Times New Roman"/>
              </a:rPr>
              <a:t>to </a:t>
            </a:r>
            <a:r>
              <a:rPr dirty="0" sz="1450" spc="-30">
                <a:latin typeface="Times New Roman"/>
                <a:cs typeface="Times New Roman"/>
              </a:rPr>
              <a:t>say, </a:t>
            </a:r>
            <a:r>
              <a:rPr dirty="0" sz="1450" spc="-20">
                <a:latin typeface="Times New Roman"/>
                <a:cs typeface="Times New Roman"/>
              </a:rPr>
              <a:t>unkindly. </a:t>
            </a:r>
            <a:r>
              <a:rPr dirty="0" sz="1450" spc="-10">
                <a:latin typeface="Times New Roman"/>
                <a:cs typeface="Times New Roman"/>
              </a:rPr>
              <a:t>A  favourite witticism was for some </a:t>
            </a:r>
            <a:r>
              <a:rPr dirty="0" sz="1450" spc="-5">
                <a:latin typeface="Times New Roman"/>
                <a:cs typeface="Times New Roman"/>
              </a:rPr>
              <a:t>lout </a:t>
            </a:r>
            <a:r>
              <a:rPr dirty="0" sz="1450" spc="-10">
                <a:latin typeface="Times New Roman"/>
                <a:cs typeface="Times New Roman"/>
              </a:rPr>
              <a:t>to raise the alarm </a:t>
            </a:r>
            <a:r>
              <a:rPr dirty="0" sz="1450" spc="-5">
                <a:latin typeface="Times New Roman"/>
                <a:cs typeface="Times New Roman"/>
              </a:rPr>
              <a:t>of </a:t>
            </a:r>
            <a:r>
              <a:rPr dirty="0" sz="1450" spc="-10">
                <a:latin typeface="Times New Roman"/>
                <a:cs typeface="Times New Roman"/>
              </a:rPr>
              <a:t>“All aboard!” while  the rest </a:t>
            </a:r>
            <a:r>
              <a:rPr dirty="0" sz="1450" spc="-5">
                <a:latin typeface="Times New Roman"/>
                <a:cs typeface="Times New Roman"/>
              </a:rPr>
              <a:t>of us </a:t>
            </a:r>
            <a:r>
              <a:rPr dirty="0" sz="1450" spc="-10">
                <a:latin typeface="Times New Roman"/>
                <a:cs typeface="Times New Roman"/>
              </a:rPr>
              <a:t>were dining, thus contributing his mite to the general discomfort.  Such </a:t>
            </a:r>
            <a:r>
              <a:rPr dirty="0" sz="1450" spc="-5">
                <a:latin typeface="Times New Roman"/>
                <a:cs typeface="Times New Roman"/>
              </a:rPr>
              <a:t>a one </a:t>
            </a:r>
            <a:r>
              <a:rPr dirty="0" sz="1450" spc="-10">
                <a:latin typeface="Times New Roman"/>
                <a:cs typeface="Times New Roman"/>
              </a:rPr>
              <a:t>was always much applauded for his high spirits. When </a:t>
            </a:r>
            <a:r>
              <a:rPr dirty="0" sz="1450" spc="-5">
                <a:latin typeface="Times New Roman"/>
                <a:cs typeface="Times New Roman"/>
              </a:rPr>
              <a:t>I </a:t>
            </a:r>
            <a:r>
              <a:rPr dirty="0" sz="1450" spc="-10">
                <a:latin typeface="Times New Roman"/>
                <a:cs typeface="Times New Roman"/>
              </a:rPr>
              <a:t>was ill  coming through </a:t>
            </a:r>
            <a:r>
              <a:rPr dirty="0" sz="1450" spc="-20">
                <a:latin typeface="Times New Roman"/>
                <a:cs typeface="Times New Roman"/>
              </a:rPr>
              <a:t>Wyoming, </a:t>
            </a:r>
            <a:r>
              <a:rPr dirty="0" sz="1450" spc="-5">
                <a:latin typeface="Times New Roman"/>
                <a:cs typeface="Times New Roman"/>
              </a:rPr>
              <a:t>I </a:t>
            </a:r>
            <a:r>
              <a:rPr dirty="0" sz="1450" spc="-10">
                <a:latin typeface="Times New Roman"/>
                <a:cs typeface="Times New Roman"/>
              </a:rPr>
              <a:t>was astonished—fresh from the eager humanity  </a:t>
            </a:r>
            <a:r>
              <a:rPr dirty="0" sz="1450" spc="-5">
                <a:latin typeface="Times New Roman"/>
                <a:cs typeface="Times New Roman"/>
              </a:rPr>
              <a:t>on </a:t>
            </a:r>
            <a:r>
              <a:rPr dirty="0" sz="1450" spc="-10">
                <a:latin typeface="Times New Roman"/>
                <a:cs typeface="Times New Roman"/>
              </a:rPr>
              <a:t>board ship—to meet with little </a:t>
            </a:r>
            <a:r>
              <a:rPr dirty="0" sz="1450" spc="-5">
                <a:latin typeface="Times New Roman"/>
                <a:cs typeface="Times New Roman"/>
              </a:rPr>
              <a:t>but </a:t>
            </a:r>
            <a:r>
              <a:rPr dirty="0" sz="1450" spc="-20">
                <a:latin typeface="Times New Roman"/>
                <a:cs typeface="Times New Roman"/>
              </a:rPr>
              <a:t>laughter. </a:t>
            </a:r>
            <a:r>
              <a:rPr dirty="0" sz="1450" spc="-10">
                <a:latin typeface="Times New Roman"/>
                <a:cs typeface="Times New Roman"/>
              </a:rPr>
              <a:t>One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men even  amused himself </a:t>
            </a:r>
            <a:r>
              <a:rPr dirty="0" sz="1450" spc="-5">
                <a:latin typeface="Times New Roman"/>
                <a:cs typeface="Times New Roman"/>
              </a:rPr>
              <a:t>by </a:t>
            </a:r>
            <a:r>
              <a:rPr dirty="0" sz="1450" spc="-10">
                <a:latin typeface="Times New Roman"/>
                <a:cs typeface="Times New Roman"/>
              </a:rPr>
              <a:t>incommoding me, as was then very easy; and that </a:t>
            </a:r>
            <a:r>
              <a:rPr dirty="0" sz="1450" spc="-5">
                <a:latin typeface="Times New Roman"/>
                <a:cs typeface="Times New Roman"/>
              </a:rPr>
              <a:t>not </a:t>
            </a:r>
            <a:r>
              <a:rPr dirty="0" sz="1450" spc="-10">
                <a:latin typeface="Times New Roman"/>
                <a:cs typeface="Times New Roman"/>
              </a:rPr>
              <a:t>from  ill-nature, </a:t>
            </a:r>
            <a:r>
              <a:rPr dirty="0" sz="1450" spc="-5">
                <a:latin typeface="Times New Roman"/>
                <a:cs typeface="Times New Roman"/>
              </a:rPr>
              <a:t>but </a:t>
            </a:r>
            <a:r>
              <a:rPr dirty="0" sz="1450" spc="-10">
                <a:latin typeface="Times New Roman"/>
                <a:cs typeface="Times New Roman"/>
              </a:rPr>
              <a:t>mere clodlike incapacity to think, for </a:t>
            </a:r>
            <a:r>
              <a:rPr dirty="0" sz="1450" spc="-5">
                <a:latin typeface="Times New Roman"/>
                <a:cs typeface="Times New Roman"/>
              </a:rPr>
              <a:t>he </a:t>
            </a:r>
            <a:r>
              <a:rPr dirty="0" sz="1450" spc="-10">
                <a:latin typeface="Times New Roman"/>
                <a:cs typeface="Times New Roman"/>
              </a:rPr>
              <a:t>expected me to join the  laugh. </a:t>
            </a:r>
            <a:r>
              <a:rPr dirty="0" sz="1450" spc="-5">
                <a:latin typeface="Times New Roman"/>
                <a:cs typeface="Times New Roman"/>
              </a:rPr>
              <a:t>I </a:t>
            </a:r>
            <a:r>
              <a:rPr dirty="0" sz="1450" spc="-10">
                <a:latin typeface="Times New Roman"/>
                <a:cs typeface="Times New Roman"/>
              </a:rPr>
              <a:t>did so, </a:t>
            </a:r>
            <a:r>
              <a:rPr dirty="0" sz="1450" spc="-5">
                <a:latin typeface="Times New Roman"/>
                <a:cs typeface="Times New Roman"/>
              </a:rPr>
              <a:t>but </a:t>
            </a:r>
            <a:r>
              <a:rPr dirty="0" sz="1450" spc="-10">
                <a:latin typeface="Times New Roman"/>
                <a:cs typeface="Times New Roman"/>
              </a:rPr>
              <a:t>it was phantom merriment. Later </a:t>
            </a:r>
            <a:r>
              <a:rPr dirty="0" sz="1450" spc="-5">
                <a:latin typeface="Times New Roman"/>
                <a:cs typeface="Times New Roman"/>
              </a:rPr>
              <a:t>on, a </a:t>
            </a:r>
            <a:r>
              <a:rPr dirty="0" sz="1450" spc="-10">
                <a:latin typeface="Times New Roman"/>
                <a:cs typeface="Times New Roman"/>
              </a:rPr>
              <a:t>man from Kansas  had three violent epileptic fits, and </a:t>
            </a:r>
            <a:r>
              <a:rPr dirty="0" sz="1450" spc="-5">
                <a:latin typeface="Times New Roman"/>
                <a:cs typeface="Times New Roman"/>
              </a:rPr>
              <a:t>though, of </a:t>
            </a:r>
            <a:r>
              <a:rPr dirty="0" sz="1450" spc="-10">
                <a:latin typeface="Times New Roman"/>
                <a:cs typeface="Times New Roman"/>
              </a:rPr>
              <a:t>course, there were </a:t>
            </a:r>
            <a:r>
              <a:rPr dirty="0" sz="1450" spc="-5">
                <a:latin typeface="Times New Roman"/>
                <a:cs typeface="Times New Roman"/>
              </a:rPr>
              <a:t>not </a:t>
            </a:r>
            <a:r>
              <a:rPr dirty="0" sz="1450" spc="-10">
                <a:latin typeface="Times New Roman"/>
                <a:cs typeface="Times New Roman"/>
              </a:rPr>
              <a:t>wanting  some</a:t>
            </a:r>
            <a:r>
              <a:rPr dirty="0" sz="1450" spc="20">
                <a:latin typeface="Times New Roman"/>
                <a:cs typeface="Times New Roman"/>
              </a:rPr>
              <a:t> </a:t>
            </a:r>
            <a:r>
              <a:rPr dirty="0" sz="1450" spc="-10">
                <a:latin typeface="Times New Roman"/>
                <a:cs typeface="Times New Roman"/>
              </a:rPr>
              <a:t>to</a:t>
            </a:r>
            <a:r>
              <a:rPr dirty="0" sz="1450" spc="30">
                <a:latin typeface="Times New Roman"/>
                <a:cs typeface="Times New Roman"/>
              </a:rPr>
              <a:t> </a:t>
            </a:r>
            <a:r>
              <a:rPr dirty="0" sz="1450" spc="-10">
                <a:latin typeface="Times New Roman"/>
                <a:cs typeface="Times New Roman"/>
              </a:rPr>
              <a:t>help</a:t>
            </a:r>
            <a:r>
              <a:rPr dirty="0" sz="1450" spc="30">
                <a:latin typeface="Times New Roman"/>
                <a:cs typeface="Times New Roman"/>
              </a:rPr>
              <a:t> </a:t>
            </a:r>
            <a:r>
              <a:rPr dirty="0" sz="1450" spc="-10">
                <a:latin typeface="Times New Roman"/>
                <a:cs typeface="Times New Roman"/>
              </a:rPr>
              <a:t>him,</a:t>
            </a:r>
            <a:r>
              <a:rPr dirty="0" sz="1450" spc="25">
                <a:latin typeface="Times New Roman"/>
                <a:cs typeface="Times New Roman"/>
              </a:rPr>
              <a:t> </a:t>
            </a:r>
            <a:r>
              <a:rPr dirty="0" sz="1450" spc="-10">
                <a:latin typeface="Times New Roman"/>
                <a:cs typeface="Times New Roman"/>
              </a:rPr>
              <a:t>it</a:t>
            </a:r>
            <a:r>
              <a:rPr dirty="0" sz="1450" spc="20">
                <a:latin typeface="Times New Roman"/>
                <a:cs typeface="Times New Roman"/>
              </a:rPr>
              <a:t> </a:t>
            </a:r>
            <a:r>
              <a:rPr dirty="0" sz="1450" spc="-10">
                <a:latin typeface="Times New Roman"/>
                <a:cs typeface="Times New Roman"/>
              </a:rPr>
              <a:t>was</a:t>
            </a:r>
            <a:r>
              <a:rPr dirty="0" sz="1450" spc="30">
                <a:latin typeface="Times New Roman"/>
                <a:cs typeface="Times New Roman"/>
              </a:rPr>
              <a:t> </a:t>
            </a:r>
            <a:r>
              <a:rPr dirty="0" sz="1450" spc="-10">
                <a:latin typeface="Times New Roman"/>
                <a:cs typeface="Times New Roman"/>
              </a:rPr>
              <a:t>rather</a:t>
            </a:r>
            <a:r>
              <a:rPr dirty="0" sz="1450" spc="25">
                <a:latin typeface="Times New Roman"/>
                <a:cs typeface="Times New Roman"/>
              </a:rPr>
              <a:t> </a:t>
            </a:r>
            <a:r>
              <a:rPr dirty="0" sz="1450" spc="-10">
                <a:latin typeface="Times New Roman"/>
                <a:cs typeface="Times New Roman"/>
              </a:rPr>
              <a:t>superstitious</a:t>
            </a:r>
            <a:r>
              <a:rPr dirty="0" sz="1450" spc="30">
                <a:latin typeface="Times New Roman"/>
                <a:cs typeface="Times New Roman"/>
              </a:rPr>
              <a:t> </a:t>
            </a:r>
            <a:r>
              <a:rPr dirty="0" sz="1450" spc="-10">
                <a:latin typeface="Times New Roman"/>
                <a:cs typeface="Times New Roman"/>
              </a:rPr>
              <a:t>terror</a:t>
            </a:r>
            <a:r>
              <a:rPr dirty="0" sz="1450" spc="20">
                <a:latin typeface="Times New Roman"/>
                <a:cs typeface="Times New Roman"/>
              </a:rPr>
              <a:t> </a:t>
            </a:r>
            <a:r>
              <a:rPr dirty="0" sz="1450" spc="-10">
                <a:latin typeface="Times New Roman"/>
                <a:cs typeface="Times New Roman"/>
              </a:rPr>
              <a:t>than</a:t>
            </a:r>
            <a:r>
              <a:rPr dirty="0" sz="1450" spc="25">
                <a:latin typeface="Times New Roman"/>
                <a:cs typeface="Times New Roman"/>
              </a:rPr>
              <a:t> </a:t>
            </a:r>
            <a:r>
              <a:rPr dirty="0" sz="1450" spc="-10">
                <a:latin typeface="Times New Roman"/>
                <a:cs typeface="Times New Roman"/>
              </a:rPr>
              <a:t>sympathy</a:t>
            </a:r>
            <a:r>
              <a:rPr dirty="0" sz="1450" spc="30">
                <a:latin typeface="Times New Roman"/>
                <a:cs typeface="Times New Roman"/>
              </a:rPr>
              <a:t> </a:t>
            </a:r>
            <a:r>
              <a:rPr dirty="0" sz="1450" spc="-10">
                <a:latin typeface="Times New Roman"/>
                <a:cs typeface="Times New Roman"/>
              </a:rPr>
              <a:t>that</a:t>
            </a:r>
            <a:r>
              <a:rPr dirty="0" sz="1450" spc="25">
                <a:latin typeface="Times New Roman"/>
                <a:cs typeface="Times New Roman"/>
              </a:rPr>
              <a:t> </a:t>
            </a:r>
            <a:r>
              <a:rPr dirty="0" sz="1450" spc="-10">
                <a:latin typeface="Times New Roman"/>
                <a:cs typeface="Times New Roman"/>
              </a:rPr>
              <a:t>his</a:t>
            </a:r>
            <a:r>
              <a:rPr dirty="0" sz="1450" spc="25">
                <a:latin typeface="Times New Roman"/>
                <a:cs typeface="Times New Roman"/>
              </a:rPr>
              <a:t> </a:t>
            </a:r>
            <a:r>
              <a:rPr dirty="0" sz="1450" spc="-10">
                <a:latin typeface="Times New Roman"/>
                <a:cs typeface="Times New Roman"/>
              </a:rPr>
              <a:t>case</a:t>
            </a:r>
            <a:endParaRPr sz="145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0160">
              <a:lnSpc>
                <a:spcPts val="1730"/>
              </a:lnSpc>
              <a:spcBef>
                <a:spcPts val="155"/>
              </a:spcBef>
            </a:pPr>
            <a:r>
              <a:rPr dirty="0" sz="1450" spc="-10">
                <a:latin typeface="Times New Roman"/>
                <a:cs typeface="Times New Roman"/>
              </a:rPr>
              <a:t>evoked among his fellow-passengers. “Oh, </a:t>
            </a:r>
            <a:r>
              <a:rPr dirty="0" sz="1450" spc="-5">
                <a:latin typeface="Times New Roman"/>
                <a:cs typeface="Times New Roman"/>
              </a:rPr>
              <a:t>I hope </a:t>
            </a:r>
            <a:r>
              <a:rPr dirty="0" sz="1450" spc="-30">
                <a:latin typeface="Times New Roman"/>
                <a:cs typeface="Times New Roman"/>
              </a:rPr>
              <a:t>he’s </a:t>
            </a:r>
            <a:r>
              <a:rPr dirty="0" sz="1450" spc="-5">
                <a:latin typeface="Times New Roman"/>
                <a:cs typeface="Times New Roman"/>
              </a:rPr>
              <a:t>not </a:t>
            </a:r>
            <a:r>
              <a:rPr dirty="0" sz="1450" spc="-10">
                <a:latin typeface="Times New Roman"/>
                <a:cs typeface="Times New Roman"/>
              </a:rPr>
              <a:t>going to die!” cried  </a:t>
            </a:r>
            <a:r>
              <a:rPr dirty="0" sz="1450" spc="-5">
                <a:latin typeface="Times New Roman"/>
                <a:cs typeface="Times New Roman"/>
              </a:rPr>
              <a:t>a </a:t>
            </a:r>
            <a:r>
              <a:rPr dirty="0" sz="1450" spc="-10">
                <a:latin typeface="Times New Roman"/>
                <a:cs typeface="Times New Roman"/>
              </a:rPr>
              <a:t>woman; “it would </a:t>
            </a:r>
            <a:r>
              <a:rPr dirty="0" sz="1450" spc="-5">
                <a:latin typeface="Times New Roman"/>
                <a:cs typeface="Times New Roman"/>
              </a:rPr>
              <a:t>be </a:t>
            </a:r>
            <a:r>
              <a:rPr dirty="0" sz="1450" spc="-10">
                <a:latin typeface="Times New Roman"/>
                <a:cs typeface="Times New Roman"/>
              </a:rPr>
              <a:t>terrible to have </a:t>
            </a:r>
            <a:r>
              <a:rPr dirty="0" sz="1450" spc="-5">
                <a:latin typeface="Times New Roman"/>
                <a:cs typeface="Times New Roman"/>
              </a:rPr>
              <a:t>a </a:t>
            </a:r>
            <a:r>
              <a:rPr dirty="0" sz="1450" spc="-10">
                <a:latin typeface="Times New Roman"/>
                <a:cs typeface="Times New Roman"/>
              </a:rPr>
              <a:t>dead body!” And there was </a:t>
            </a:r>
            <a:r>
              <a:rPr dirty="0" sz="1450" spc="-5">
                <a:latin typeface="Times New Roman"/>
                <a:cs typeface="Times New Roman"/>
              </a:rPr>
              <a:t>a </a:t>
            </a:r>
            <a:r>
              <a:rPr dirty="0" sz="1450" spc="-10">
                <a:latin typeface="Times New Roman"/>
                <a:cs typeface="Times New Roman"/>
              </a:rPr>
              <a:t>very  general movement to leave the man behind at the next station. This, </a:t>
            </a:r>
            <a:r>
              <a:rPr dirty="0" sz="1450" spc="-5">
                <a:latin typeface="Times New Roman"/>
                <a:cs typeface="Times New Roman"/>
              </a:rPr>
              <a:t>by good  </a:t>
            </a:r>
            <a:r>
              <a:rPr dirty="0" sz="1450" spc="-10">
                <a:latin typeface="Times New Roman"/>
                <a:cs typeface="Times New Roman"/>
              </a:rPr>
              <a:t>fortune, the conductor</a:t>
            </a:r>
            <a:r>
              <a:rPr dirty="0" sz="1450" spc="5">
                <a:latin typeface="Times New Roman"/>
                <a:cs typeface="Times New Roman"/>
              </a:rPr>
              <a:t> </a:t>
            </a:r>
            <a:r>
              <a:rPr dirty="0" sz="1450" spc="-10">
                <a:latin typeface="Times New Roman"/>
                <a:cs typeface="Times New Roman"/>
              </a:rPr>
              <a:t>negatived.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There was </a:t>
            </a:r>
            <a:r>
              <a:rPr dirty="0" sz="1450" spc="-5">
                <a:latin typeface="Times New Roman"/>
                <a:cs typeface="Times New Roman"/>
              </a:rPr>
              <a:t>a good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story-telling in some quarters; in others, little </a:t>
            </a:r>
            <a:r>
              <a:rPr dirty="0" sz="1450" spc="-5">
                <a:latin typeface="Times New Roman"/>
                <a:cs typeface="Times New Roman"/>
              </a:rPr>
              <a:t>but  </a:t>
            </a:r>
            <a:r>
              <a:rPr dirty="0" sz="1450" spc="-10">
                <a:latin typeface="Times New Roman"/>
                <a:cs typeface="Times New Roman"/>
              </a:rPr>
              <a:t>silence. In this </a:t>
            </a:r>
            <a:r>
              <a:rPr dirty="0" sz="1450" spc="-20">
                <a:latin typeface="Times New Roman"/>
                <a:cs typeface="Times New Roman"/>
              </a:rPr>
              <a:t>society, </a:t>
            </a:r>
            <a:r>
              <a:rPr dirty="0" sz="1450" spc="-10">
                <a:latin typeface="Times New Roman"/>
                <a:cs typeface="Times New Roman"/>
              </a:rPr>
              <a:t>more than any other that ever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in, </a:t>
            </a:r>
            <a:r>
              <a:rPr dirty="0" sz="1450" spc="-10">
                <a:latin typeface="Times New Roman"/>
                <a:cs typeface="Times New Roman"/>
              </a:rPr>
              <a:t>it was the  narrator alone who seemed to enjoy the narrative. It was rarely that any </a:t>
            </a:r>
            <a:r>
              <a:rPr dirty="0" sz="1450" spc="-5">
                <a:latin typeface="Times New Roman"/>
                <a:cs typeface="Times New Roman"/>
              </a:rPr>
              <a:t>one  </a:t>
            </a:r>
            <a:r>
              <a:rPr dirty="0" sz="1450" spc="-10">
                <a:latin typeface="Times New Roman"/>
                <a:cs typeface="Times New Roman"/>
              </a:rPr>
              <a:t>listened for the listening. If </a:t>
            </a:r>
            <a:r>
              <a:rPr dirty="0" sz="1450" spc="-5">
                <a:latin typeface="Times New Roman"/>
                <a:cs typeface="Times New Roman"/>
              </a:rPr>
              <a:t>he </a:t>
            </a:r>
            <a:r>
              <a:rPr dirty="0" sz="1450" spc="-10">
                <a:latin typeface="Times New Roman"/>
                <a:cs typeface="Times New Roman"/>
              </a:rPr>
              <a:t>lent an ear to another </a:t>
            </a:r>
            <a:r>
              <a:rPr dirty="0" sz="1450" spc="-25">
                <a:latin typeface="Times New Roman"/>
                <a:cs typeface="Times New Roman"/>
              </a:rPr>
              <a:t>man’s story, </a:t>
            </a:r>
            <a:r>
              <a:rPr dirty="0" sz="1450" spc="-10">
                <a:latin typeface="Times New Roman"/>
                <a:cs typeface="Times New Roman"/>
              </a:rPr>
              <a:t>it was  because </a:t>
            </a:r>
            <a:r>
              <a:rPr dirty="0" sz="1450" spc="-5">
                <a:latin typeface="Times New Roman"/>
                <a:cs typeface="Times New Roman"/>
              </a:rPr>
              <a:t>he </a:t>
            </a:r>
            <a:r>
              <a:rPr dirty="0" sz="1450" spc="-10">
                <a:latin typeface="Times New Roman"/>
                <a:cs typeface="Times New Roman"/>
              </a:rPr>
              <a:t>was in immediate want </a:t>
            </a:r>
            <a:r>
              <a:rPr dirty="0" sz="1450" spc="-5">
                <a:latin typeface="Times New Roman"/>
                <a:cs typeface="Times New Roman"/>
              </a:rPr>
              <a:t>of a </a:t>
            </a:r>
            <a:r>
              <a:rPr dirty="0" sz="1450" spc="-10">
                <a:latin typeface="Times New Roman"/>
                <a:cs typeface="Times New Roman"/>
              </a:rPr>
              <a:t>hearer for </a:t>
            </a:r>
            <a:r>
              <a:rPr dirty="0" sz="1450" spc="-5">
                <a:latin typeface="Times New Roman"/>
                <a:cs typeface="Times New Roman"/>
              </a:rPr>
              <a:t>one of </a:t>
            </a:r>
            <a:r>
              <a:rPr dirty="0" sz="1450" spc="-10">
                <a:latin typeface="Times New Roman"/>
                <a:cs typeface="Times New Roman"/>
              </a:rPr>
              <a:t>his own. Food and  the progress </a:t>
            </a:r>
            <a:r>
              <a:rPr dirty="0" sz="1450" spc="-5">
                <a:latin typeface="Times New Roman"/>
                <a:cs typeface="Times New Roman"/>
              </a:rPr>
              <a:t>of </a:t>
            </a:r>
            <a:r>
              <a:rPr dirty="0" sz="1450" spc="-10">
                <a:latin typeface="Times New Roman"/>
                <a:cs typeface="Times New Roman"/>
              </a:rPr>
              <a:t>the train were the subjects most generally treated; many joined  to discuss these who otherwise would hold their tongues. One small </a:t>
            </a:r>
            <a:r>
              <a:rPr dirty="0" sz="1450" spc="-5">
                <a:latin typeface="Times New Roman"/>
                <a:cs typeface="Times New Roman"/>
              </a:rPr>
              <a:t>knot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better occupation than to worm </a:t>
            </a:r>
            <a:r>
              <a:rPr dirty="0" sz="1450" spc="-5">
                <a:latin typeface="Times New Roman"/>
                <a:cs typeface="Times New Roman"/>
              </a:rPr>
              <a:t>out of </a:t>
            </a:r>
            <a:r>
              <a:rPr dirty="0" sz="1450" spc="-10">
                <a:latin typeface="Times New Roman"/>
                <a:cs typeface="Times New Roman"/>
              </a:rPr>
              <a:t>me my name; and the more they  tried, the more obstinately fixed </a:t>
            </a:r>
            <a:r>
              <a:rPr dirty="0" sz="1450" spc="-5">
                <a:latin typeface="Times New Roman"/>
                <a:cs typeface="Times New Roman"/>
              </a:rPr>
              <a:t>I </a:t>
            </a:r>
            <a:r>
              <a:rPr dirty="0" sz="1450" spc="-10">
                <a:latin typeface="Times New Roman"/>
                <a:cs typeface="Times New Roman"/>
              </a:rPr>
              <a:t>grew to </a:t>
            </a:r>
            <a:r>
              <a:rPr dirty="0" sz="1450" spc="-15">
                <a:latin typeface="Times New Roman"/>
                <a:cs typeface="Times New Roman"/>
              </a:rPr>
              <a:t>baffle </a:t>
            </a:r>
            <a:r>
              <a:rPr dirty="0" sz="1450" spc="-10">
                <a:latin typeface="Times New Roman"/>
                <a:cs typeface="Times New Roman"/>
              </a:rPr>
              <a:t>them. They assailed me with  artful questions and insidious </a:t>
            </a:r>
            <a:r>
              <a:rPr dirty="0" sz="1450" spc="-15">
                <a:latin typeface="Times New Roman"/>
                <a:cs typeface="Times New Roman"/>
              </a:rPr>
              <a:t>offers </a:t>
            </a:r>
            <a:r>
              <a:rPr dirty="0" sz="1450" spc="-5">
                <a:latin typeface="Times New Roman"/>
                <a:cs typeface="Times New Roman"/>
              </a:rPr>
              <a:t>of </a:t>
            </a:r>
            <a:r>
              <a:rPr dirty="0" sz="1450" spc="-10">
                <a:latin typeface="Times New Roman"/>
                <a:cs typeface="Times New Roman"/>
              </a:rPr>
              <a:t>correspondence in the future; </a:t>
            </a:r>
            <a:r>
              <a:rPr dirty="0" sz="1450" spc="-5">
                <a:latin typeface="Times New Roman"/>
                <a:cs typeface="Times New Roman"/>
              </a:rPr>
              <a:t>but I </a:t>
            </a:r>
            <a:r>
              <a:rPr dirty="0" sz="1450" spc="-10">
                <a:latin typeface="Times New Roman"/>
                <a:cs typeface="Times New Roman"/>
              </a:rPr>
              <a:t>was  perpetually </a:t>
            </a:r>
            <a:r>
              <a:rPr dirty="0" sz="1450" spc="-5">
                <a:latin typeface="Times New Roman"/>
                <a:cs typeface="Times New Roman"/>
              </a:rPr>
              <a:t>on </a:t>
            </a:r>
            <a:r>
              <a:rPr dirty="0" sz="1450" spc="-10">
                <a:latin typeface="Times New Roman"/>
                <a:cs typeface="Times New Roman"/>
              </a:rPr>
              <a:t>my guard, and parried their assaults with inward </a:t>
            </a:r>
            <a:r>
              <a:rPr dirty="0" sz="1450" spc="-20">
                <a:latin typeface="Times New Roman"/>
                <a:cs typeface="Times New Roman"/>
              </a:rPr>
              <a:t>laughter. </a:t>
            </a:r>
            <a:r>
              <a:rPr dirty="0" sz="1450" spc="-5">
                <a:latin typeface="Times New Roman"/>
                <a:cs typeface="Times New Roman"/>
              </a:rPr>
              <a:t>I </a:t>
            </a:r>
            <a:r>
              <a:rPr dirty="0" sz="1450" spc="-10">
                <a:latin typeface="Times New Roman"/>
                <a:cs typeface="Times New Roman"/>
              </a:rPr>
              <a:t>am  sure Dubuque would have given me ten dollars for the secret. He owed me far  more, had </a:t>
            </a:r>
            <a:r>
              <a:rPr dirty="0" sz="1450" spc="-5">
                <a:latin typeface="Times New Roman"/>
                <a:cs typeface="Times New Roman"/>
              </a:rPr>
              <a:t>he </a:t>
            </a:r>
            <a:r>
              <a:rPr dirty="0" sz="1450" spc="-10">
                <a:latin typeface="Times New Roman"/>
                <a:cs typeface="Times New Roman"/>
              </a:rPr>
              <a:t>understood life, for thus preserving him </a:t>
            </a:r>
            <a:r>
              <a:rPr dirty="0" sz="1450" spc="-5">
                <a:latin typeface="Times New Roman"/>
                <a:cs typeface="Times New Roman"/>
              </a:rPr>
              <a:t>a </a:t>
            </a:r>
            <a:r>
              <a:rPr dirty="0" sz="1450" spc="-10">
                <a:latin typeface="Times New Roman"/>
                <a:cs typeface="Times New Roman"/>
              </a:rPr>
              <a:t>lively interest  throughout the </a:t>
            </a:r>
            <a:r>
              <a:rPr dirty="0" sz="1450" spc="-20">
                <a:latin typeface="Times New Roman"/>
                <a:cs typeface="Times New Roman"/>
              </a:rPr>
              <a:t>journey. </a:t>
            </a:r>
            <a:r>
              <a:rPr dirty="0" sz="1450" spc="-5">
                <a:latin typeface="Times New Roman"/>
                <a:cs typeface="Times New Roman"/>
              </a:rPr>
              <a:t>I </a:t>
            </a:r>
            <a:r>
              <a:rPr dirty="0" sz="1450" spc="-10">
                <a:latin typeface="Times New Roman"/>
                <a:cs typeface="Times New Roman"/>
              </a:rPr>
              <a:t>met </a:t>
            </a:r>
            <a:r>
              <a:rPr dirty="0" sz="1450" spc="-5">
                <a:latin typeface="Times New Roman"/>
                <a:cs typeface="Times New Roman"/>
              </a:rPr>
              <a:t>one of </a:t>
            </a:r>
            <a:r>
              <a:rPr dirty="0" sz="1450" spc="-10">
                <a:latin typeface="Times New Roman"/>
                <a:cs typeface="Times New Roman"/>
              </a:rPr>
              <a:t>my fellow-passengers months </a:t>
            </a:r>
            <a:r>
              <a:rPr dirty="0" sz="1450" spc="-20">
                <a:latin typeface="Times New Roman"/>
                <a:cs typeface="Times New Roman"/>
              </a:rPr>
              <a:t>after,  </a:t>
            </a:r>
            <a:r>
              <a:rPr dirty="0" sz="1450" spc="-10">
                <a:latin typeface="Times New Roman"/>
                <a:cs typeface="Times New Roman"/>
              </a:rPr>
              <a:t>driving </a:t>
            </a:r>
            <a:r>
              <a:rPr dirty="0" sz="1450" spc="-5">
                <a:latin typeface="Times New Roman"/>
                <a:cs typeface="Times New Roman"/>
              </a:rPr>
              <a:t>a </a:t>
            </a:r>
            <a:r>
              <a:rPr dirty="0" sz="1450" spc="-10">
                <a:latin typeface="Times New Roman"/>
                <a:cs typeface="Times New Roman"/>
              </a:rPr>
              <a:t>street tramway car in San Francisco; and, as the joke was now </a:t>
            </a:r>
            <a:r>
              <a:rPr dirty="0" sz="1450" spc="-5">
                <a:latin typeface="Times New Roman"/>
                <a:cs typeface="Times New Roman"/>
              </a:rPr>
              <a:t>out of  </a:t>
            </a:r>
            <a:r>
              <a:rPr dirty="0" sz="1450" spc="-10">
                <a:latin typeface="Times New Roman"/>
                <a:cs typeface="Times New Roman"/>
              </a:rPr>
              <a:t>season, told him my name without subterfuge. </a:t>
            </a:r>
            <a:r>
              <a:rPr dirty="0" sz="1450" spc="-60">
                <a:latin typeface="Times New Roman"/>
                <a:cs typeface="Times New Roman"/>
              </a:rPr>
              <a:t>You </a:t>
            </a:r>
            <a:r>
              <a:rPr dirty="0" sz="1450" spc="-10">
                <a:latin typeface="Times New Roman"/>
                <a:cs typeface="Times New Roman"/>
              </a:rPr>
              <a:t>never saw </a:t>
            </a:r>
            <a:r>
              <a:rPr dirty="0" sz="1450" spc="-5">
                <a:latin typeface="Times New Roman"/>
                <a:cs typeface="Times New Roman"/>
              </a:rPr>
              <a:t>a </a:t>
            </a:r>
            <a:r>
              <a:rPr dirty="0" sz="1450" spc="-10">
                <a:latin typeface="Times New Roman"/>
                <a:cs typeface="Times New Roman"/>
              </a:rPr>
              <a:t>man more  chapfallen. But had my name been Demogorgon, after so prolonged </a:t>
            </a:r>
            <a:r>
              <a:rPr dirty="0" sz="1450" spc="-5">
                <a:latin typeface="Times New Roman"/>
                <a:cs typeface="Times New Roman"/>
              </a:rPr>
              <a:t>a </a:t>
            </a:r>
            <a:r>
              <a:rPr dirty="0" sz="1450" spc="-10">
                <a:latin typeface="Times New Roman"/>
                <a:cs typeface="Times New Roman"/>
              </a:rPr>
              <a:t>mystery  </a:t>
            </a:r>
            <a:r>
              <a:rPr dirty="0" sz="1450" spc="-5">
                <a:latin typeface="Times New Roman"/>
                <a:cs typeface="Times New Roman"/>
              </a:rPr>
              <a:t>he </a:t>
            </a:r>
            <a:r>
              <a:rPr dirty="0" sz="1450" spc="-10">
                <a:latin typeface="Times New Roman"/>
                <a:cs typeface="Times New Roman"/>
              </a:rPr>
              <a:t>had still been</a:t>
            </a:r>
            <a:r>
              <a:rPr dirty="0" sz="1450">
                <a:latin typeface="Times New Roman"/>
                <a:cs typeface="Times New Roman"/>
              </a:rPr>
              <a:t> </a:t>
            </a:r>
            <a:r>
              <a:rPr dirty="0" sz="1450" spc="-10">
                <a:latin typeface="Times New Roman"/>
                <a:cs typeface="Times New Roman"/>
              </a:rPr>
              <a:t>disappointed.</a:t>
            </a:r>
            <a:endParaRPr sz="1450">
              <a:latin typeface="Times New Roman"/>
              <a:cs typeface="Times New Roman"/>
            </a:endParaRPr>
          </a:p>
          <a:p>
            <a:pPr algn="just" marL="12700" marR="5080">
              <a:lnSpc>
                <a:spcPts val="1730"/>
              </a:lnSpc>
              <a:spcBef>
                <a:spcPts val="550"/>
              </a:spcBef>
            </a:pPr>
            <a:r>
              <a:rPr dirty="0" sz="1450" spc="-10">
                <a:latin typeface="Times New Roman"/>
                <a:cs typeface="Times New Roman"/>
              </a:rPr>
              <a:t>There were </a:t>
            </a:r>
            <a:r>
              <a:rPr dirty="0" sz="1450" spc="-5">
                <a:latin typeface="Times New Roman"/>
                <a:cs typeface="Times New Roman"/>
              </a:rPr>
              <a:t>no </a:t>
            </a:r>
            <a:r>
              <a:rPr dirty="0" sz="1450" spc="-10">
                <a:latin typeface="Times New Roman"/>
                <a:cs typeface="Times New Roman"/>
              </a:rPr>
              <a:t>emigrants direct from Europe—save </a:t>
            </a:r>
            <a:r>
              <a:rPr dirty="0" sz="1450" spc="-5">
                <a:latin typeface="Times New Roman"/>
                <a:cs typeface="Times New Roman"/>
              </a:rPr>
              <a:t>one </a:t>
            </a:r>
            <a:r>
              <a:rPr dirty="0" sz="1450" spc="-10">
                <a:latin typeface="Times New Roman"/>
                <a:cs typeface="Times New Roman"/>
              </a:rPr>
              <a:t>German family and </a:t>
            </a:r>
            <a:r>
              <a:rPr dirty="0" sz="1450" spc="-5">
                <a:latin typeface="Times New Roman"/>
                <a:cs typeface="Times New Roman"/>
              </a:rPr>
              <a:t>a  knot of </a:t>
            </a:r>
            <a:r>
              <a:rPr dirty="0" sz="1450" spc="-10">
                <a:latin typeface="Times New Roman"/>
                <a:cs typeface="Times New Roman"/>
              </a:rPr>
              <a:t>Cornish miners who kept grimly </a:t>
            </a:r>
            <a:r>
              <a:rPr dirty="0" sz="1450" spc="-5">
                <a:latin typeface="Times New Roman"/>
                <a:cs typeface="Times New Roman"/>
              </a:rPr>
              <a:t>by </a:t>
            </a:r>
            <a:r>
              <a:rPr dirty="0" sz="1450" spc="-10">
                <a:latin typeface="Times New Roman"/>
                <a:cs typeface="Times New Roman"/>
              </a:rPr>
              <a:t>themselves, </a:t>
            </a:r>
            <a:r>
              <a:rPr dirty="0" sz="1450" spc="-5">
                <a:latin typeface="Times New Roman"/>
                <a:cs typeface="Times New Roman"/>
              </a:rPr>
              <a:t>one </a:t>
            </a:r>
            <a:r>
              <a:rPr dirty="0" sz="1450" spc="-10">
                <a:latin typeface="Times New Roman"/>
                <a:cs typeface="Times New Roman"/>
              </a:rPr>
              <a:t>reading the New  </a:t>
            </a:r>
            <a:r>
              <a:rPr dirty="0" sz="1450" spc="-20">
                <a:latin typeface="Times New Roman"/>
                <a:cs typeface="Times New Roman"/>
              </a:rPr>
              <a:t>Testament </a:t>
            </a:r>
            <a:r>
              <a:rPr dirty="0" sz="1450" spc="-10">
                <a:latin typeface="Times New Roman"/>
                <a:cs typeface="Times New Roman"/>
              </a:rPr>
              <a:t>all day long through steel spectacles, the rest discussing privately  the secrets </a:t>
            </a:r>
            <a:r>
              <a:rPr dirty="0" sz="1450" spc="-5">
                <a:latin typeface="Times New Roman"/>
                <a:cs typeface="Times New Roman"/>
              </a:rPr>
              <a:t>of </a:t>
            </a:r>
            <a:r>
              <a:rPr dirty="0" sz="1450" spc="-10">
                <a:latin typeface="Times New Roman"/>
                <a:cs typeface="Times New Roman"/>
              </a:rPr>
              <a:t>their old-world, mysterious race. Lady Hester Stanhope believed  she could make something great </a:t>
            </a:r>
            <a:r>
              <a:rPr dirty="0" sz="1450" spc="-5">
                <a:latin typeface="Times New Roman"/>
                <a:cs typeface="Times New Roman"/>
              </a:rPr>
              <a:t>of </a:t>
            </a:r>
            <a:r>
              <a:rPr dirty="0" sz="1450" spc="-10">
                <a:latin typeface="Times New Roman"/>
                <a:cs typeface="Times New Roman"/>
              </a:rPr>
              <a:t>the Cornish; for my part, </a:t>
            </a:r>
            <a:r>
              <a:rPr dirty="0" sz="1450" spc="-5">
                <a:latin typeface="Times New Roman"/>
                <a:cs typeface="Times New Roman"/>
              </a:rPr>
              <a:t>I </a:t>
            </a:r>
            <a:r>
              <a:rPr dirty="0" sz="1450" spc="-10">
                <a:latin typeface="Times New Roman"/>
                <a:cs typeface="Times New Roman"/>
              </a:rPr>
              <a:t>can make  nothing </a:t>
            </a:r>
            <a:r>
              <a:rPr dirty="0" sz="1450" spc="-5">
                <a:latin typeface="Times New Roman"/>
                <a:cs typeface="Times New Roman"/>
              </a:rPr>
              <a:t>of </a:t>
            </a:r>
            <a:r>
              <a:rPr dirty="0" sz="1450" spc="-10">
                <a:latin typeface="Times New Roman"/>
                <a:cs typeface="Times New Roman"/>
              </a:rPr>
              <a:t>them at all. A division </a:t>
            </a:r>
            <a:r>
              <a:rPr dirty="0" sz="1450" spc="-5">
                <a:latin typeface="Times New Roman"/>
                <a:cs typeface="Times New Roman"/>
              </a:rPr>
              <a:t>of </a:t>
            </a:r>
            <a:r>
              <a:rPr dirty="0" sz="1450" spc="-10">
                <a:latin typeface="Times New Roman"/>
                <a:cs typeface="Times New Roman"/>
              </a:rPr>
              <a:t>races, older and more original than that </a:t>
            </a:r>
            <a:r>
              <a:rPr dirty="0" sz="1450" spc="-5">
                <a:latin typeface="Times New Roman"/>
                <a:cs typeface="Times New Roman"/>
              </a:rPr>
              <a:t>of  </a:t>
            </a:r>
            <a:r>
              <a:rPr dirty="0" sz="1450" spc="-10">
                <a:latin typeface="Times New Roman"/>
                <a:cs typeface="Times New Roman"/>
              </a:rPr>
              <a:t>Babel, keeps this close, esoteric family apart from neighbouring Englishmen.  Not even </a:t>
            </a:r>
            <a:r>
              <a:rPr dirty="0" sz="1450" spc="-5">
                <a:latin typeface="Times New Roman"/>
                <a:cs typeface="Times New Roman"/>
              </a:rPr>
              <a:t>a </a:t>
            </a:r>
            <a:r>
              <a:rPr dirty="0" sz="1450" spc="-10">
                <a:latin typeface="Times New Roman"/>
                <a:cs typeface="Times New Roman"/>
              </a:rPr>
              <a:t>Red Indian seems more foreign in my eyes. This is </a:t>
            </a:r>
            <a:r>
              <a:rPr dirty="0" sz="1450" spc="-5">
                <a:latin typeface="Times New Roman"/>
                <a:cs typeface="Times New Roman"/>
              </a:rPr>
              <a:t>one of </a:t>
            </a:r>
            <a:r>
              <a:rPr dirty="0" sz="1450" spc="-10">
                <a:latin typeface="Times New Roman"/>
                <a:cs typeface="Times New Roman"/>
              </a:rPr>
              <a:t>the  lessons </a:t>
            </a:r>
            <a:r>
              <a:rPr dirty="0" sz="1450" spc="-5">
                <a:latin typeface="Times New Roman"/>
                <a:cs typeface="Times New Roman"/>
              </a:rPr>
              <a:t>of </a:t>
            </a:r>
            <a:r>
              <a:rPr dirty="0" sz="1450" spc="-10">
                <a:latin typeface="Times New Roman"/>
                <a:cs typeface="Times New Roman"/>
              </a:rPr>
              <a:t>travel—that some </a:t>
            </a:r>
            <a:r>
              <a:rPr dirty="0" sz="1450" spc="-5">
                <a:latin typeface="Times New Roman"/>
                <a:cs typeface="Times New Roman"/>
              </a:rPr>
              <a:t>of </a:t>
            </a:r>
            <a:r>
              <a:rPr dirty="0" sz="1450" spc="-10">
                <a:latin typeface="Times New Roman"/>
                <a:cs typeface="Times New Roman"/>
              </a:rPr>
              <a:t>the strangest races dwell next </a:t>
            </a:r>
            <a:r>
              <a:rPr dirty="0" sz="1450" spc="-5">
                <a:latin typeface="Times New Roman"/>
                <a:cs typeface="Times New Roman"/>
              </a:rPr>
              <a:t>door </a:t>
            </a:r>
            <a:r>
              <a:rPr dirty="0" sz="1450" spc="-10">
                <a:latin typeface="Times New Roman"/>
                <a:cs typeface="Times New Roman"/>
              </a:rPr>
              <a:t>to </a:t>
            </a:r>
            <a:r>
              <a:rPr dirty="0" sz="1450" spc="-5">
                <a:latin typeface="Times New Roman"/>
                <a:cs typeface="Times New Roman"/>
              </a:rPr>
              <a:t>you </a:t>
            </a:r>
            <a:r>
              <a:rPr dirty="0" sz="1450" spc="-10">
                <a:latin typeface="Times New Roman"/>
                <a:cs typeface="Times New Roman"/>
              </a:rPr>
              <a:t>at  home.</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The rest were all American </a:t>
            </a:r>
            <a:r>
              <a:rPr dirty="0" sz="1450" spc="-5">
                <a:latin typeface="Times New Roman"/>
                <a:cs typeface="Times New Roman"/>
              </a:rPr>
              <a:t>born, but </a:t>
            </a:r>
            <a:r>
              <a:rPr dirty="0" sz="1450" spc="-10">
                <a:latin typeface="Times New Roman"/>
                <a:cs typeface="Times New Roman"/>
              </a:rPr>
              <a:t>they came from almost every quarter </a:t>
            </a:r>
            <a:r>
              <a:rPr dirty="0" sz="1450" spc="-5">
                <a:latin typeface="Times New Roman"/>
                <a:cs typeface="Times New Roman"/>
              </a:rPr>
              <a:t>of  </a:t>
            </a:r>
            <a:r>
              <a:rPr dirty="0" sz="1450" spc="-10">
                <a:latin typeface="Times New Roman"/>
                <a:cs typeface="Times New Roman"/>
              </a:rPr>
              <a:t>that Continent. All the States </a:t>
            </a:r>
            <a:r>
              <a:rPr dirty="0" sz="1450" spc="-5">
                <a:latin typeface="Times New Roman"/>
                <a:cs typeface="Times New Roman"/>
              </a:rPr>
              <a:t>of </a:t>
            </a:r>
            <a:r>
              <a:rPr dirty="0" sz="1450" spc="-10">
                <a:latin typeface="Times New Roman"/>
                <a:cs typeface="Times New Roman"/>
              </a:rPr>
              <a:t>the North had sent </a:t>
            </a:r>
            <a:r>
              <a:rPr dirty="0" sz="1450" spc="-5">
                <a:latin typeface="Times New Roman"/>
                <a:cs typeface="Times New Roman"/>
              </a:rPr>
              <a:t>out a </a:t>
            </a:r>
            <a:r>
              <a:rPr dirty="0" sz="1450" spc="-10">
                <a:latin typeface="Times New Roman"/>
                <a:cs typeface="Times New Roman"/>
              </a:rPr>
              <a:t>fugitive to cross the  plains with me. From </a:t>
            </a:r>
            <a:r>
              <a:rPr dirty="0" sz="1450" spc="-20">
                <a:latin typeface="Times New Roman"/>
                <a:cs typeface="Times New Roman"/>
              </a:rPr>
              <a:t>Virginia, </a:t>
            </a:r>
            <a:r>
              <a:rPr dirty="0" sz="1450" spc="-10">
                <a:latin typeface="Times New Roman"/>
                <a:cs typeface="Times New Roman"/>
              </a:rPr>
              <a:t>from Pennsylvania, from New </a:t>
            </a:r>
            <a:r>
              <a:rPr dirty="0" sz="1450" spc="-40">
                <a:latin typeface="Times New Roman"/>
                <a:cs typeface="Times New Roman"/>
              </a:rPr>
              <a:t>York, </a:t>
            </a:r>
            <a:r>
              <a:rPr dirty="0" sz="1450" spc="-10">
                <a:latin typeface="Times New Roman"/>
                <a:cs typeface="Times New Roman"/>
              </a:rPr>
              <a:t>from far  western Iowa and Kansas, from Maime that borders </a:t>
            </a:r>
            <a:r>
              <a:rPr dirty="0" sz="1450" spc="-5">
                <a:latin typeface="Times New Roman"/>
                <a:cs typeface="Times New Roman"/>
              </a:rPr>
              <a:t>on </a:t>
            </a:r>
            <a:r>
              <a:rPr dirty="0" sz="1450" spc="-10">
                <a:latin typeface="Times New Roman"/>
                <a:cs typeface="Times New Roman"/>
              </a:rPr>
              <a:t>the Canadas, and from  the Canadas themselves—some </a:t>
            </a:r>
            <a:r>
              <a:rPr dirty="0" sz="1450" spc="-5">
                <a:latin typeface="Times New Roman"/>
                <a:cs typeface="Times New Roman"/>
              </a:rPr>
              <a:t>one or </a:t>
            </a:r>
            <a:r>
              <a:rPr dirty="0" sz="1450" spc="-10">
                <a:latin typeface="Times New Roman"/>
                <a:cs typeface="Times New Roman"/>
              </a:rPr>
              <a:t>two were fleeing in quest </a:t>
            </a:r>
            <a:r>
              <a:rPr dirty="0" sz="1450" spc="-5">
                <a:latin typeface="Times New Roman"/>
                <a:cs typeface="Times New Roman"/>
              </a:rPr>
              <a:t>of a </a:t>
            </a:r>
            <a:r>
              <a:rPr dirty="0" sz="1450" spc="-10">
                <a:latin typeface="Times New Roman"/>
                <a:cs typeface="Times New Roman"/>
              </a:rPr>
              <a:t>better  land and better wages. The talk in the train, like the talk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steamer, </a:t>
            </a:r>
            <a:r>
              <a:rPr dirty="0" sz="1450" spc="-10">
                <a:latin typeface="Times New Roman"/>
                <a:cs typeface="Times New Roman"/>
              </a:rPr>
              <a:t>ran </a:t>
            </a:r>
            <a:r>
              <a:rPr dirty="0" sz="1450" spc="-5">
                <a:latin typeface="Times New Roman"/>
                <a:cs typeface="Times New Roman"/>
              </a:rPr>
              <a:t>upon </a:t>
            </a:r>
            <a:r>
              <a:rPr dirty="0" sz="1450" spc="-10">
                <a:latin typeface="Times New Roman"/>
                <a:cs typeface="Times New Roman"/>
              </a:rPr>
              <a:t>hard times, short commons, and </a:t>
            </a:r>
            <a:r>
              <a:rPr dirty="0" sz="1450" spc="-5">
                <a:latin typeface="Times New Roman"/>
                <a:cs typeface="Times New Roman"/>
              </a:rPr>
              <a:t>hope </a:t>
            </a:r>
            <a:r>
              <a:rPr dirty="0" sz="1450" spc="-10">
                <a:latin typeface="Times New Roman"/>
                <a:cs typeface="Times New Roman"/>
              </a:rPr>
              <a:t>that moves ever  westward. </a:t>
            </a:r>
            <a:r>
              <a:rPr dirty="0" sz="1450" spc="-5">
                <a:latin typeface="Times New Roman"/>
                <a:cs typeface="Times New Roman"/>
              </a:rPr>
              <a:t>I thought of </a:t>
            </a:r>
            <a:r>
              <a:rPr dirty="0" sz="1450" spc="-10">
                <a:latin typeface="Times New Roman"/>
                <a:cs typeface="Times New Roman"/>
              </a:rPr>
              <a:t>my shipful from Great Britain with </a:t>
            </a:r>
            <a:r>
              <a:rPr dirty="0" sz="1450" spc="-5">
                <a:latin typeface="Times New Roman"/>
                <a:cs typeface="Times New Roman"/>
              </a:rPr>
              <a:t>a </a:t>
            </a:r>
            <a:r>
              <a:rPr dirty="0" sz="1450" spc="-10">
                <a:latin typeface="Times New Roman"/>
                <a:cs typeface="Times New Roman"/>
              </a:rPr>
              <a:t>feeling </a:t>
            </a:r>
            <a:r>
              <a:rPr dirty="0" sz="1450" spc="-5">
                <a:latin typeface="Times New Roman"/>
                <a:cs typeface="Times New Roman"/>
              </a:rPr>
              <a:t>of </a:t>
            </a:r>
            <a:r>
              <a:rPr dirty="0" sz="1450" spc="-20">
                <a:latin typeface="Times New Roman"/>
                <a:cs typeface="Times New Roman"/>
              </a:rPr>
              <a:t>despair.  </a:t>
            </a:r>
            <a:r>
              <a:rPr dirty="0" sz="1450" spc="-10">
                <a:latin typeface="Times New Roman"/>
                <a:cs typeface="Times New Roman"/>
              </a:rPr>
              <a:t>They</a:t>
            </a:r>
            <a:r>
              <a:rPr dirty="0" sz="1450" spc="125">
                <a:latin typeface="Times New Roman"/>
                <a:cs typeface="Times New Roman"/>
              </a:rPr>
              <a:t> </a:t>
            </a:r>
            <a:r>
              <a:rPr dirty="0" sz="1450" spc="-10">
                <a:latin typeface="Times New Roman"/>
                <a:cs typeface="Times New Roman"/>
              </a:rPr>
              <a:t>had</a:t>
            </a:r>
            <a:r>
              <a:rPr dirty="0" sz="1450" spc="125">
                <a:latin typeface="Times New Roman"/>
                <a:cs typeface="Times New Roman"/>
              </a:rPr>
              <a:t> </a:t>
            </a:r>
            <a:r>
              <a:rPr dirty="0" sz="1450" spc="-10">
                <a:latin typeface="Times New Roman"/>
                <a:cs typeface="Times New Roman"/>
              </a:rPr>
              <a:t>come</a:t>
            </a:r>
            <a:r>
              <a:rPr dirty="0" sz="1450" spc="130">
                <a:latin typeface="Times New Roman"/>
                <a:cs typeface="Times New Roman"/>
              </a:rPr>
              <a:t> </a:t>
            </a:r>
            <a:r>
              <a:rPr dirty="0" sz="1450" spc="-5">
                <a:latin typeface="Times New Roman"/>
                <a:cs typeface="Times New Roman"/>
              </a:rPr>
              <a:t>3000</a:t>
            </a:r>
            <a:r>
              <a:rPr dirty="0" sz="1450" spc="125">
                <a:latin typeface="Times New Roman"/>
                <a:cs typeface="Times New Roman"/>
              </a:rPr>
              <a:t> </a:t>
            </a:r>
            <a:r>
              <a:rPr dirty="0" sz="1450" spc="-10">
                <a:latin typeface="Times New Roman"/>
                <a:cs typeface="Times New Roman"/>
              </a:rPr>
              <a:t>miles,</a:t>
            </a:r>
            <a:r>
              <a:rPr dirty="0" sz="1450" spc="130">
                <a:latin typeface="Times New Roman"/>
                <a:cs typeface="Times New Roman"/>
              </a:rPr>
              <a:t> </a:t>
            </a:r>
            <a:r>
              <a:rPr dirty="0" sz="1450" spc="-10">
                <a:latin typeface="Times New Roman"/>
                <a:cs typeface="Times New Roman"/>
              </a:rPr>
              <a:t>and</a:t>
            </a:r>
            <a:r>
              <a:rPr dirty="0" sz="1450" spc="125">
                <a:latin typeface="Times New Roman"/>
                <a:cs typeface="Times New Roman"/>
              </a:rPr>
              <a:t> </a:t>
            </a:r>
            <a:r>
              <a:rPr dirty="0" sz="1450" spc="-10">
                <a:latin typeface="Times New Roman"/>
                <a:cs typeface="Times New Roman"/>
              </a:rPr>
              <a:t>yet</a:t>
            </a:r>
            <a:r>
              <a:rPr dirty="0" sz="1450" spc="130">
                <a:latin typeface="Times New Roman"/>
                <a:cs typeface="Times New Roman"/>
              </a:rPr>
              <a:t> </a:t>
            </a:r>
            <a:r>
              <a:rPr dirty="0" sz="1450" spc="-5">
                <a:latin typeface="Times New Roman"/>
                <a:cs typeface="Times New Roman"/>
              </a:rPr>
              <a:t>not</a:t>
            </a:r>
            <a:r>
              <a:rPr dirty="0" sz="1450" spc="125">
                <a:latin typeface="Times New Roman"/>
                <a:cs typeface="Times New Roman"/>
              </a:rPr>
              <a:t> </a:t>
            </a:r>
            <a:r>
              <a:rPr dirty="0" sz="1450" spc="-10">
                <a:latin typeface="Times New Roman"/>
                <a:cs typeface="Times New Roman"/>
              </a:rPr>
              <a:t>far</a:t>
            </a:r>
            <a:r>
              <a:rPr dirty="0" sz="1450" spc="125">
                <a:latin typeface="Times New Roman"/>
                <a:cs typeface="Times New Roman"/>
              </a:rPr>
              <a:t> </a:t>
            </a:r>
            <a:r>
              <a:rPr dirty="0" sz="1450" spc="-5">
                <a:latin typeface="Times New Roman"/>
                <a:cs typeface="Times New Roman"/>
              </a:rPr>
              <a:t>enough.</a:t>
            </a:r>
            <a:r>
              <a:rPr dirty="0" sz="1450" spc="130">
                <a:latin typeface="Times New Roman"/>
                <a:cs typeface="Times New Roman"/>
              </a:rPr>
              <a:t> </a:t>
            </a:r>
            <a:r>
              <a:rPr dirty="0" sz="1450" spc="-10">
                <a:latin typeface="Times New Roman"/>
                <a:cs typeface="Times New Roman"/>
              </a:rPr>
              <a:t>Hard</a:t>
            </a:r>
            <a:r>
              <a:rPr dirty="0" sz="1450" spc="140">
                <a:latin typeface="Times New Roman"/>
                <a:cs typeface="Times New Roman"/>
              </a:rPr>
              <a:t> </a:t>
            </a:r>
            <a:r>
              <a:rPr dirty="0" sz="1450" spc="-10">
                <a:latin typeface="Times New Roman"/>
                <a:cs typeface="Times New Roman"/>
              </a:rPr>
              <a:t>times</a:t>
            </a:r>
            <a:r>
              <a:rPr dirty="0" sz="1450" spc="145">
                <a:latin typeface="Times New Roman"/>
                <a:cs typeface="Times New Roman"/>
              </a:rPr>
              <a:t> </a:t>
            </a:r>
            <a:r>
              <a:rPr dirty="0" sz="1450" spc="-10">
                <a:latin typeface="Times New Roman"/>
                <a:cs typeface="Times New Roman"/>
              </a:rPr>
              <a:t>bowed</a:t>
            </a:r>
            <a:r>
              <a:rPr dirty="0" sz="1450" spc="140">
                <a:latin typeface="Times New Roman"/>
                <a:cs typeface="Times New Roman"/>
              </a:rPr>
              <a:t> </a:t>
            </a:r>
            <a:r>
              <a:rPr dirty="0" sz="1450" spc="-10">
                <a:latin typeface="Times New Roman"/>
                <a:cs typeface="Times New Roman"/>
              </a:rPr>
              <a:t>them</a:t>
            </a:r>
            <a:endParaRPr sz="145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out of </a:t>
            </a:r>
            <a:r>
              <a:rPr dirty="0" sz="1450" spc="-10">
                <a:latin typeface="Times New Roman"/>
                <a:cs typeface="Times New Roman"/>
              </a:rPr>
              <a:t>the Clyde, and stood to welcome them at Sandy Hook. Where were they  to </a:t>
            </a:r>
            <a:r>
              <a:rPr dirty="0" sz="1450" spc="-5">
                <a:latin typeface="Times New Roman"/>
                <a:cs typeface="Times New Roman"/>
              </a:rPr>
              <a:t>go? </a:t>
            </a:r>
            <a:r>
              <a:rPr dirty="0" sz="1450" spc="-10">
                <a:latin typeface="Times New Roman"/>
                <a:cs typeface="Times New Roman"/>
              </a:rPr>
              <a:t>Pennsylvania, Maine, Iowa, Kansas? These were </a:t>
            </a:r>
            <a:r>
              <a:rPr dirty="0" sz="1450" spc="-5">
                <a:latin typeface="Times New Roman"/>
                <a:cs typeface="Times New Roman"/>
              </a:rPr>
              <a:t>not </a:t>
            </a:r>
            <a:r>
              <a:rPr dirty="0" sz="1450" spc="-10">
                <a:latin typeface="Times New Roman"/>
                <a:cs typeface="Times New Roman"/>
              </a:rPr>
              <a:t>places for  immigration, </a:t>
            </a:r>
            <a:r>
              <a:rPr dirty="0" sz="1450" spc="-5">
                <a:latin typeface="Times New Roman"/>
                <a:cs typeface="Times New Roman"/>
              </a:rPr>
              <a:t>but </a:t>
            </a:r>
            <a:r>
              <a:rPr dirty="0" sz="1450" spc="-10">
                <a:latin typeface="Times New Roman"/>
                <a:cs typeface="Times New Roman"/>
              </a:rPr>
              <a:t>for emigration, it appeared; </a:t>
            </a:r>
            <a:r>
              <a:rPr dirty="0" sz="1450" spc="-5">
                <a:latin typeface="Times New Roman"/>
                <a:cs typeface="Times New Roman"/>
              </a:rPr>
              <a:t>not one of </a:t>
            </a:r>
            <a:r>
              <a:rPr dirty="0" sz="1450" spc="-10">
                <a:latin typeface="Times New Roman"/>
                <a:cs typeface="Times New Roman"/>
              </a:rPr>
              <a:t>them, </a:t>
            </a:r>
            <a:r>
              <a:rPr dirty="0" sz="1450" spc="-5">
                <a:latin typeface="Times New Roman"/>
                <a:cs typeface="Times New Roman"/>
              </a:rPr>
              <a:t>but I </a:t>
            </a:r>
            <a:r>
              <a:rPr dirty="0" sz="1450" spc="-10">
                <a:latin typeface="Times New Roman"/>
                <a:cs typeface="Times New Roman"/>
              </a:rPr>
              <a:t>knew </a:t>
            </a:r>
            <a:r>
              <a:rPr dirty="0" sz="1450" spc="-5">
                <a:latin typeface="Times New Roman"/>
                <a:cs typeface="Times New Roman"/>
              </a:rPr>
              <a:t>a  </a:t>
            </a:r>
            <a:r>
              <a:rPr dirty="0" sz="1450" spc="-10">
                <a:latin typeface="Times New Roman"/>
                <a:cs typeface="Times New Roman"/>
              </a:rPr>
              <a:t>man who had lifted </a:t>
            </a:r>
            <a:r>
              <a:rPr dirty="0" sz="1450" spc="-5">
                <a:latin typeface="Times New Roman"/>
                <a:cs typeface="Times New Roman"/>
              </a:rPr>
              <a:t>up </a:t>
            </a:r>
            <a:r>
              <a:rPr dirty="0" sz="1450" spc="-10">
                <a:latin typeface="Times New Roman"/>
                <a:cs typeface="Times New Roman"/>
              </a:rPr>
              <a:t>his heel and left it for an ungrateful </a:t>
            </a:r>
            <a:r>
              <a:rPr dirty="0" sz="1450" spc="-20">
                <a:latin typeface="Times New Roman"/>
                <a:cs typeface="Times New Roman"/>
              </a:rPr>
              <a:t>country. </a:t>
            </a:r>
            <a:r>
              <a:rPr dirty="0" sz="1450" spc="-10">
                <a:latin typeface="Times New Roman"/>
                <a:cs typeface="Times New Roman"/>
              </a:rPr>
              <a:t>And it was  still westward that they ran. </a:t>
            </a:r>
            <a:r>
              <a:rPr dirty="0" sz="1450" spc="-15">
                <a:latin typeface="Times New Roman"/>
                <a:cs typeface="Times New Roman"/>
              </a:rPr>
              <a:t>Hunger, </a:t>
            </a:r>
            <a:r>
              <a:rPr dirty="0" sz="1450" spc="-5">
                <a:latin typeface="Times New Roman"/>
                <a:cs typeface="Times New Roman"/>
              </a:rPr>
              <a:t>you </a:t>
            </a:r>
            <a:r>
              <a:rPr dirty="0" sz="1450" spc="-10">
                <a:latin typeface="Times New Roman"/>
                <a:cs typeface="Times New Roman"/>
              </a:rPr>
              <a:t>would have thought, came </a:t>
            </a:r>
            <a:r>
              <a:rPr dirty="0" sz="1450" spc="-5">
                <a:latin typeface="Times New Roman"/>
                <a:cs typeface="Times New Roman"/>
              </a:rPr>
              <a:t>out of </a:t>
            </a:r>
            <a:r>
              <a:rPr dirty="0" sz="1450" spc="-10">
                <a:latin typeface="Times New Roman"/>
                <a:cs typeface="Times New Roman"/>
              </a:rPr>
              <a:t>the  east like the </a:t>
            </a:r>
            <a:r>
              <a:rPr dirty="0" sz="1450" spc="-5">
                <a:latin typeface="Times New Roman"/>
                <a:cs typeface="Times New Roman"/>
              </a:rPr>
              <a:t>sun, </a:t>
            </a:r>
            <a:r>
              <a:rPr dirty="0" sz="1450" spc="-10">
                <a:latin typeface="Times New Roman"/>
                <a:cs typeface="Times New Roman"/>
              </a:rPr>
              <a:t>and the evening was made </a:t>
            </a:r>
            <a:r>
              <a:rPr dirty="0" sz="1450" spc="-5">
                <a:latin typeface="Times New Roman"/>
                <a:cs typeface="Times New Roman"/>
              </a:rPr>
              <a:t>of </a:t>
            </a:r>
            <a:r>
              <a:rPr dirty="0" sz="1450" spc="-10">
                <a:latin typeface="Times New Roman"/>
                <a:cs typeface="Times New Roman"/>
              </a:rPr>
              <a:t>edible </a:t>
            </a:r>
            <a:r>
              <a:rPr dirty="0" sz="1450" spc="-5">
                <a:latin typeface="Times New Roman"/>
                <a:cs typeface="Times New Roman"/>
              </a:rPr>
              <a:t>gold. </a:t>
            </a:r>
            <a:r>
              <a:rPr dirty="0" sz="1450" spc="-10">
                <a:latin typeface="Times New Roman"/>
                <a:cs typeface="Times New Roman"/>
              </a:rPr>
              <a:t>And, meantime, in  the car in front </a:t>
            </a:r>
            <a:r>
              <a:rPr dirty="0" sz="1450" spc="-5">
                <a:latin typeface="Times New Roman"/>
                <a:cs typeface="Times New Roman"/>
              </a:rPr>
              <a:t>of </a:t>
            </a:r>
            <a:r>
              <a:rPr dirty="0" sz="1450" spc="-10">
                <a:latin typeface="Times New Roman"/>
                <a:cs typeface="Times New Roman"/>
              </a:rPr>
              <a:t>me, were there </a:t>
            </a:r>
            <a:r>
              <a:rPr dirty="0" sz="1450" spc="-5">
                <a:latin typeface="Times New Roman"/>
                <a:cs typeface="Times New Roman"/>
              </a:rPr>
              <a:t>not </a:t>
            </a:r>
            <a:r>
              <a:rPr dirty="0" sz="1450" spc="-10">
                <a:latin typeface="Times New Roman"/>
                <a:cs typeface="Times New Roman"/>
              </a:rPr>
              <a:t>half </a:t>
            </a:r>
            <a:r>
              <a:rPr dirty="0" sz="1450" spc="-5">
                <a:latin typeface="Times New Roman"/>
                <a:cs typeface="Times New Roman"/>
              </a:rPr>
              <a:t>a </a:t>
            </a:r>
            <a:r>
              <a:rPr dirty="0" sz="1450" spc="-10">
                <a:latin typeface="Times New Roman"/>
                <a:cs typeface="Times New Roman"/>
              </a:rPr>
              <a:t>hundred emigrants from the  opposite quarter? Hungry Europe and hungry China, each pouring from their  gates in search </a:t>
            </a:r>
            <a:r>
              <a:rPr dirty="0" sz="1450" spc="-5">
                <a:latin typeface="Times New Roman"/>
                <a:cs typeface="Times New Roman"/>
              </a:rPr>
              <a:t>of </a:t>
            </a:r>
            <a:r>
              <a:rPr dirty="0" sz="1450" spc="-15">
                <a:latin typeface="Times New Roman"/>
                <a:cs typeface="Times New Roman"/>
              </a:rPr>
              <a:t>provender, </a:t>
            </a:r>
            <a:r>
              <a:rPr dirty="0" sz="1450" spc="-10">
                <a:latin typeface="Times New Roman"/>
                <a:cs typeface="Times New Roman"/>
              </a:rPr>
              <a:t>had here come face to face. The two waves had  met; east and west had alike failed; the whole round world had been  prospected and condemned; there was </a:t>
            </a:r>
            <a:r>
              <a:rPr dirty="0" sz="1450" spc="-5">
                <a:latin typeface="Times New Roman"/>
                <a:cs typeface="Times New Roman"/>
              </a:rPr>
              <a:t>no </a:t>
            </a:r>
            <a:r>
              <a:rPr dirty="0" sz="1450" spc="-10">
                <a:latin typeface="Times New Roman"/>
                <a:cs typeface="Times New Roman"/>
              </a:rPr>
              <a:t>El Dorado anywhere; and till </a:t>
            </a:r>
            <a:r>
              <a:rPr dirty="0" sz="1450" spc="-5">
                <a:latin typeface="Times New Roman"/>
                <a:cs typeface="Times New Roman"/>
              </a:rPr>
              <a:t>one  </a:t>
            </a:r>
            <a:r>
              <a:rPr dirty="0" sz="1450" spc="-10">
                <a:latin typeface="Times New Roman"/>
                <a:cs typeface="Times New Roman"/>
              </a:rPr>
              <a:t>could emigrate to the moon, it seemed as well to stay patiently at home. Nor  was there wanting another sign, at once more picturesque and more  disheartening; </a:t>
            </a:r>
            <a:r>
              <a:rPr dirty="0" sz="1450" spc="-20">
                <a:latin typeface="Times New Roman"/>
                <a:cs typeface="Times New Roman"/>
              </a:rPr>
              <a:t>for, </a:t>
            </a:r>
            <a:r>
              <a:rPr dirty="0" sz="1450" spc="-10">
                <a:latin typeface="Times New Roman"/>
                <a:cs typeface="Times New Roman"/>
              </a:rPr>
              <a:t>as we continued to steam westward toward the land </a:t>
            </a:r>
            <a:r>
              <a:rPr dirty="0" sz="1450" spc="-5">
                <a:latin typeface="Times New Roman"/>
                <a:cs typeface="Times New Roman"/>
              </a:rPr>
              <a:t>of gold,  </a:t>
            </a:r>
            <a:r>
              <a:rPr dirty="0" sz="1450" spc="-10">
                <a:latin typeface="Times New Roman"/>
                <a:cs typeface="Times New Roman"/>
              </a:rPr>
              <a:t>we were continually passing other emigrant trains </a:t>
            </a:r>
            <a:r>
              <a:rPr dirty="0" sz="1450" spc="-5">
                <a:latin typeface="Times New Roman"/>
                <a:cs typeface="Times New Roman"/>
              </a:rPr>
              <a:t>upon </a:t>
            </a:r>
            <a:r>
              <a:rPr dirty="0" sz="1450" spc="-10">
                <a:latin typeface="Times New Roman"/>
                <a:cs typeface="Times New Roman"/>
              </a:rPr>
              <a:t>the journey east; and  these were as crowded as </a:t>
            </a:r>
            <a:r>
              <a:rPr dirty="0" sz="1450" spc="-5">
                <a:latin typeface="Times New Roman"/>
                <a:cs typeface="Times New Roman"/>
              </a:rPr>
              <a:t>our </a:t>
            </a:r>
            <a:r>
              <a:rPr dirty="0" sz="1450" spc="-10">
                <a:latin typeface="Times New Roman"/>
                <a:cs typeface="Times New Roman"/>
              </a:rPr>
              <a:t>own. Had all these return voyagers made </a:t>
            </a:r>
            <a:r>
              <a:rPr dirty="0" sz="1450" spc="-5">
                <a:latin typeface="Times New Roman"/>
                <a:cs typeface="Times New Roman"/>
              </a:rPr>
              <a:t>a  </a:t>
            </a:r>
            <a:r>
              <a:rPr dirty="0" sz="1450" spc="-10">
                <a:latin typeface="Times New Roman"/>
                <a:cs typeface="Times New Roman"/>
              </a:rPr>
              <a:t>fortune in the mines? </a:t>
            </a:r>
            <a:r>
              <a:rPr dirty="0" sz="1450" spc="-40">
                <a:latin typeface="Times New Roman"/>
                <a:cs typeface="Times New Roman"/>
              </a:rPr>
              <a:t>Were </a:t>
            </a:r>
            <a:r>
              <a:rPr dirty="0" sz="1450" spc="-10">
                <a:latin typeface="Times New Roman"/>
                <a:cs typeface="Times New Roman"/>
              </a:rPr>
              <a:t>they all </a:t>
            </a:r>
            <a:r>
              <a:rPr dirty="0" sz="1450" spc="-5">
                <a:latin typeface="Times New Roman"/>
                <a:cs typeface="Times New Roman"/>
              </a:rPr>
              <a:t>bound </a:t>
            </a:r>
            <a:r>
              <a:rPr dirty="0" sz="1450" spc="-10">
                <a:latin typeface="Times New Roman"/>
                <a:cs typeface="Times New Roman"/>
              </a:rPr>
              <a:t>for Paris, and to </a:t>
            </a:r>
            <a:r>
              <a:rPr dirty="0" sz="1450" spc="-5">
                <a:latin typeface="Times New Roman"/>
                <a:cs typeface="Times New Roman"/>
              </a:rPr>
              <a:t>be </a:t>
            </a:r>
            <a:r>
              <a:rPr dirty="0" sz="1450" spc="-10">
                <a:latin typeface="Times New Roman"/>
                <a:cs typeface="Times New Roman"/>
              </a:rPr>
              <a:t>in Rome </a:t>
            </a:r>
            <a:r>
              <a:rPr dirty="0" sz="1450" spc="-5">
                <a:latin typeface="Times New Roman"/>
                <a:cs typeface="Times New Roman"/>
              </a:rPr>
              <a:t>by  </a:t>
            </a:r>
            <a:r>
              <a:rPr dirty="0" sz="1450" spc="-10">
                <a:latin typeface="Times New Roman"/>
                <a:cs typeface="Times New Roman"/>
              </a:rPr>
              <a:t>Easter? It would seem </a:t>
            </a:r>
            <a:r>
              <a:rPr dirty="0" sz="1450" spc="-5">
                <a:latin typeface="Times New Roman"/>
                <a:cs typeface="Times New Roman"/>
              </a:rPr>
              <a:t>not, </a:t>
            </a:r>
            <a:r>
              <a:rPr dirty="0" sz="1450" spc="-20">
                <a:latin typeface="Times New Roman"/>
                <a:cs typeface="Times New Roman"/>
              </a:rPr>
              <a:t>for, </a:t>
            </a:r>
            <a:r>
              <a:rPr dirty="0" sz="1450" spc="-10">
                <a:latin typeface="Times New Roman"/>
                <a:cs typeface="Times New Roman"/>
              </a:rPr>
              <a:t>whenever we met them, the passengers ran </a:t>
            </a:r>
            <a:r>
              <a:rPr dirty="0" sz="1450" spc="-5">
                <a:latin typeface="Times New Roman"/>
                <a:cs typeface="Times New Roman"/>
              </a:rPr>
              <a:t>on  </a:t>
            </a:r>
            <a:r>
              <a:rPr dirty="0" sz="1450" spc="-10">
                <a:latin typeface="Times New Roman"/>
                <a:cs typeface="Times New Roman"/>
              </a:rPr>
              <a:t>the platform and cried to </a:t>
            </a:r>
            <a:r>
              <a:rPr dirty="0" sz="1450" spc="-5">
                <a:latin typeface="Times New Roman"/>
                <a:cs typeface="Times New Roman"/>
              </a:rPr>
              <a:t>us </a:t>
            </a:r>
            <a:r>
              <a:rPr dirty="0" sz="1450" spc="-10">
                <a:latin typeface="Times New Roman"/>
                <a:cs typeface="Times New Roman"/>
              </a:rPr>
              <a:t>through the windows, in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wailing chorus,  to “come back.” On the plains </a:t>
            </a:r>
            <a:r>
              <a:rPr dirty="0" sz="1450" spc="-5">
                <a:latin typeface="Times New Roman"/>
                <a:cs typeface="Times New Roman"/>
              </a:rPr>
              <a:t>of </a:t>
            </a:r>
            <a:r>
              <a:rPr dirty="0" sz="1450" spc="-10">
                <a:latin typeface="Times New Roman"/>
                <a:cs typeface="Times New Roman"/>
              </a:rPr>
              <a:t>Nebraska, in the mountains </a:t>
            </a:r>
            <a:r>
              <a:rPr dirty="0" sz="1450" spc="-5">
                <a:latin typeface="Times New Roman"/>
                <a:cs typeface="Times New Roman"/>
              </a:rPr>
              <a:t>of </a:t>
            </a:r>
            <a:r>
              <a:rPr dirty="0" sz="1450" spc="-20">
                <a:latin typeface="Times New Roman"/>
                <a:cs typeface="Times New Roman"/>
              </a:rPr>
              <a:t>Wyoming, </a:t>
            </a:r>
            <a:r>
              <a:rPr dirty="0" sz="1450" spc="-10">
                <a:latin typeface="Times New Roman"/>
                <a:cs typeface="Times New Roman"/>
              </a:rPr>
              <a:t>it  was still the same </a:t>
            </a:r>
            <a:r>
              <a:rPr dirty="0" sz="1450" spc="-30">
                <a:latin typeface="Times New Roman"/>
                <a:cs typeface="Times New Roman"/>
              </a:rPr>
              <a:t>cry, </a:t>
            </a:r>
            <a:r>
              <a:rPr dirty="0" sz="1450" spc="-10">
                <a:latin typeface="Times New Roman"/>
                <a:cs typeface="Times New Roman"/>
              </a:rPr>
              <a:t>and dismal to my heart, “Come back!” That was what  we heard </a:t>
            </a:r>
            <a:r>
              <a:rPr dirty="0" sz="1450" spc="-5">
                <a:latin typeface="Times New Roman"/>
                <a:cs typeface="Times New Roman"/>
              </a:rPr>
              <a:t>by </a:t>
            </a:r>
            <a:r>
              <a:rPr dirty="0" sz="1450" spc="-10">
                <a:latin typeface="Times New Roman"/>
                <a:cs typeface="Times New Roman"/>
              </a:rPr>
              <a:t>the way “about the </a:t>
            </a:r>
            <a:r>
              <a:rPr dirty="0" sz="1450" spc="-5">
                <a:latin typeface="Times New Roman"/>
                <a:cs typeface="Times New Roman"/>
              </a:rPr>
              <a:t>good </a:t>
            </a:r>
            <a:r>
              <a:rPr dirty="0" sz="1450" spc="-10">
                <a:latin typeface="Times New Roman"/>
                <a:cs typeface="Times New Roman"/>
              </a:rPr>
              <a:t>country we were going </a:t>
            </a:r>
            <a:r>
              <a:rPr dirty="0" sz="1450" spc="-5">
                <a:latin typeface="Times New Roman"/>
                <a:cs typeface="Times New Roman"/>
              </a:rPr>
              <a:t>to.” </a:t>
            </a:r>
            <a:r>
              <a:rPr dirty="0" sz="1450" spc="-10">
                <a:latin typeface="Times New Roman"/>
                <a:cs typeface="Times New Roman"/>
              </a:rPr>
              <a:t>And at that  very </a:t>
            </a:r>
            <a:r>
              <a:rPr dirty="0" sz="1450" spc="-5">
                <a:latin typeface="Times New Roman"/>
                <a:cs typeface="Times New Roman"/>
              </a:rPr>
              <a:t>hour </a:t>
            </a:r>
            <a:r>
              <a:rPr dirty="0" sz="1450" spc="-10">
                <a:latin typeface="Times New Roman"/>
                <a:cs typeface="Times New Roman"/>
              </a:rPr>
              <a:t>the Sand-lot </a:t>
            </a:r>
            <a:r>
              <a:rPr dirty="0" sz="1450" spc="-5">
                <a:latin typeface="Times New Roman"/>
                <a:cs typeface="Times New Roman"/>
              </a:rPr>
              <a:t>of </a:t>
            </a:r>
            <a:r>
              <a:rPr dirty="0" sz="1450" spc="-10">
                <a:latin typeface="Times New Roman"/>
                <a:cs typeface="Times New Roman"/>
              </a:rPr>
              <a:t>San Francisco was crowded with the unemployed,  and the echo from the other side </a:t>
            </a:r>
            <a:r>
              <a:rPr dirty="0" sz="1450" spc="-5">
                <a:latin typeface="Times New Roman"/>
                <a:cs typeface="Times New Roman"/>
              </a:rPr>
              <a:t>of </a:t>
            </a:r>
            <a:r>
              <a:rPr dirty="0" sz="1450" spc="-10">
                <a:latin typeface="Times New Roman"/>
                <a:cs typeface="Times New Roman"/>
              </a:rPr>
              <a:t>Market Street was repeating the rant </a:t>
            </a:r>
            <a:r>
              <a:rPr dirty="0" sz="1450" spc="-5">
                <a:latin typeface="Times New Roman"/>
                <a:cs typeface="Times New Roman"/>
              </a:rPr>
              <a:t>of  </a:t>
            </a:r>
            <a:r>
              <a:rPr dirty="0" sz="1450" spc="-10">
                <a:latin typeface="Times New Roman"/>
                <a:cs typeface="Times New Roman"/>
              </a:rPr>
              <a:t>demagogues.</a:t>
            </a:r>
            <a:endParaRPr sz="1450">
              <a:latin typeface="Times New Roman"/>
              <a:cs typeface="Times New Roman"/>
            </a:endParaRPr>
          </a:p>
          <a:p>
            <a:pPr algn="just" marL="12700" marR="11430">
              <a:lnSpc>
                <a:spcPts val="1730"/>
              </a:lnSpc>
              <a:spcBef>
                <a:spcPts val="535"/>
              </a:spcBef>
            </a:pPr>
            <a:r>
              <a:rPr dirty="0" sz="1450" spc="-10">
                <a:latin typeface="Times New Roman"/>
                <a:cs typeface="Times New Roman"/>
              </a:rPr>
              <a:t>If, in truth, it were only for the sake </a:t>
            </a:r>
            <a:r>
              <a:rPr dirty="0" sz="1450" spc="-5">
                <a:latin typeface="Times New Roman"/>
                <a:cs typeface="Times New Roman"/>
              </a:rPr>
              <a:t>of </a:t>
            </a:r>
            <a:r>
              <a:rPr dirty="0" sz="1450" spc="-10">
                <a:latin typeface="Times New Roman"/>
                <a:cs typeface="Times New Roman"/>
              </a:rPr>
              <a:t>wages that men emigrate, how many  thousands would regret the bargain! But wages, indeed, are only </a:t>
            </a:r>
            <a:r>
              <a:rPr dirty="0" sz="1450" spc="-5">
                <a:latin typeface="Times New Roman"/>
                <a:cs typeface="Times New Roman"/>
              </a:rPr>
              <a:t>one  </a:t>
            </a:r>
            <a:r>
              <a:rPr dirty="0" sz="1450" spc="-10">
                <a:latin typeface="Times New Roman"/>
                <a:cs typeface="Times New Roman"/>
              </a:rPr>
              <a:t>consideration </a:t>
            </a:r>
            <a:r>
              <a:rPr dirty="0" sz="1450" spc="-5">
                <a:latin typeface="Times New Roman"/>
                <a:cs typeface="Times New Roman"/>
              </a:rPr>
              <a:t>out of </a:t>
            </a:r>
            <a:r>
              <a:rPr dirty="0" sz="1450" spc="-10">
                <a:latin typeface="Times New Roman"/>
                <a:cs typeface="Times New Roman"/>
              </a:rPr>
              <a:t>many; for we are </a:t>
            </a:r>
            <a:r>
              <a:rPr dirty="0" sz="1450" spc="-5">
                <a:latin typeface="Times New Roman"/>
                <a:cs typeface="Times New Roman"/>
              </a:rPr>
              <a:t>a </a:t>
            </a:r>
            <a:r>
              <a:rPr dirty="0" sz="1450" spc="-10">
                <a:latin typeface="Times New Roman"/>
                <a:cs typeface="Times New Roman"/>
              </a:rPr>
              <a:t>race </a:t>
            </a:r>
            <a:r>
              <a:rPr dirty="0" sz="1450" spc="-5">
                <a:latin typeface="Times New Roman"/>
                <a:cs typeface="Times New Roman"/>
              </a:rPr>
              <a:t>of </a:t>
            </a:r>
            <a:r>
              <a:rPr dirty="0" sz="1450" spc="-10">
                <a:latin typeface="Times New Roman"/>
                <a:cs typeface="Times New Roman"/>
              </a:rPr>
              <a:t>gipsies, and love change and  travel for</a:t>
            </a:r>
            <a:r>
              <a:rPr dirty="0" sz="1450" spc="-5">
                <a:latin typeface="Times New Roman"/>
                <a:cs typeface="Times New Roman"/>
              </a:rPr>
              <a:t> </a:t>
            </a:r>
            <a:r>
              <a:rPr dirty="0" sz="1450" spc="-10">
                <a:latin typeface="Times New Roman"/>
                <a:cs typeface="Times New Roman"/>
              </a:rPr>
              <a:t>themselves.</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00">
              <a:latin typeface="Times New Roman"/>
              <a:cs typeface="Times New Roman"/>
            </a:endParaRPr>
          </a:p>
          <a:p>
            <a:pPr algn="ctr" marL="635">
              <a:lnSpc>
                <a:spcPct val="100000"/>
              </a:lnSpc>
              <a:spcBef>
                <a:spcPts val="5"/>
              </a:spcBef>
            </a:pPr>
            <a:r>
              <a:rPr dirty="0" sz="1450" spc="-10" b="1">
                <a:latin typeface="Times New Roman"/>
                <a:cs typeface="Times New Roman"/>
              </a:rPr>
              <a:t>DESPISED </a:t>
            </a:r>
            <a:r>
              <a:rPr dirty="0" sz="1450" spc="-15" b="1">
                <a:latin typeface="Times New Roman"/>
                <a:cs typeface="Times New Roman"/>
              </a:rPr>
              <a:t>RACES</a:t>
            </a:r>
            <a:endParaRPr sz="1450">
              <a:latin typeface="Times New Roman"/>
              <a:cs typeface="Times New Roman"/>
            </a:endParaRPr>
          </a:p>
          <a:p>
            <a:pPr>
              <a:lnSpc>
                <a:spcPct val="100000"/>
              </a:lnSpc>
            </a:pPr>
            <a:endParaRPr sz="2050">
              <a:latin typeface="Times New Roman"/>
              <a:cs typeface="Times New Roman"/>
            </a:endParaRPr>
          </a:p>
          <a:p>
            <a:pPr algn="just" marL="12700" marR="5715">
              <a:lnSpc>
                <a:spcPts val="1730"/>
              </a:lnSpc>
            </a:pPr>
            <a:r>
              <a:rPr dirty="0" sz="1450" spc="-10">
                <a:latin typeface="Times New Roman"/>
                <a:cs typeface="Times New Roman"/>
              </a:rPr>
              <a:t>Of all stupid ill-feelings, the sentiment </a:t>
            </a:r>
            <a:r>
              <a:rPr dirty="0" sz="1450" spc="-5">
                <a:latin typeface="Times New Roman"/>
                <a:cs typeface="Times New Roman"/>
              </a:rPr>
              <a:t>of </a:t>
            </a:r>
            <a:r>
              <a:rPr dirty="0" sz="1450" spc="-10">
                <a:latin typeface="Times New Roman"/>
                <a:cs typeface="Times New Roman"/>
              </a:rPr>
              <a:t>my fellow Caucasians towards </a:t>
            </a:r>
            <a:r>
              <a:rPr dirty="0" sz="1450" spc="-5">
                <a:latin typeface="Times New Roman"/>
                <a:cs typeface="Times New Roman"/>
              </a:rPr>
              <a:t>our  </a:t>
            </a:r>
            <a:r>
              <a:rPr dirty="0" sz="1450" spc="-10">
                <a:latin typeface="Times New Roman"/>
                <a:cs typeface="Times New Roman"/>
              </a:rPr>
              <a:t>companions in the Chinese car was the most stupid and the worst. They  seemed never to have looked at them, listened to them, </a:t>
            </a:r>
            <a:r>
              <a:rPr dirty="0" sz="1450" spc="-5">
                <a:latin typeface="Times New Roman"/>
                <a:cs typeface="Times New Roman"/>
              </a:rPr>
              <a:t>or thought of </a:t>
            </a:r>
            <a:r>
              <a:rPr dirty="0" sz="1450" spc="-10">
                <a:latin typeface="Times New Roman"/>
                <a:cs typeface="Times New Roman"/>
              </a:rPr>
              <a:t>them, </a:t>
            </a:r>
            <a:r>
              <a:rPr dirty="0" sz="1450" spc="-5">
                <a:latin typeface="Times New Roman"/>
                <a:cs typeface="Times New Roman"/>
              </a:rPr>
              <a:t>but  </a:t>
            </a:r>
            <a:r>
              <a:rPr dirty="0" sz="1450" spc="-10">
                <a:latin typeface="Times New Roman"/>
                <a:cs typeface="Times New Roman"/>
              </a:rPr>
              <a:t>hated them </a:t>
            </a:r>
            <a:r>
              <a:rPr dirty="0" sz="1450" spc="-5">
                <a:latin typeface="Times New Roman"/>
                <a:cs typeface="Times New Roman"/>
              </a:rPr>
              <a:t>a </a:t>
            </a:r>
            <a:r>
              <a:rPr dirty="0" sz="1450" spc="-10">
                <a:latin typeface="Times New Roman"/>
                <a:cs typeface="Times New Roman"/>
              </a:rPr>
              <a:t>priori. The Mongols were their enemies in that cruel and  treacherous battle-field </a:t>
            </a:r>
            <a:r>
              <a:rPr dirty="0" sz="1450" spc="-5">
                <a:latin typeface="Times New Roman"/>
                <a:cs typeface="Times New Roman"/>
              </a:rPr>
              <a:t>of </a:t>
            </a:r>
            <a:r>
              <a:rPr dirty="0" sz="1450" spc="-25">
                <a:latin typeface="Times New Roman"/>
                <a:cs typeface="Times New Roman"/>
              </a:rPr>
              <a:t>money. </a:t>
            </a:r>
            <a:r>
              <a:rPr dirty="0" sz="1450" spc="-10">
                <a:latin typeface="Times New Roman"/>
                <a:cs typeface="Times New Roman"/>
              </a:rPr>
              <a:t>They could work better and cheaper in half  </a:t>
            </a:r>
            <a:r>
              <a:rPr dirty="0" sz="1450" spc="-5">
                <a:latin typeface="Times New Roman"/>
                <a:cs typeface="Times New Roman"/>
              </a:rPr>
              <a:t>a </a:t>
            </a:r>
            <a:r>
              <a:rPr dirty="0" sz="1450" spc="-10">
                <a:latin typeface="Times New Roman"/>
                <a:cs typeface="Times New Roman"/>
              </a:rPr>
              <a:t>hundred industries, and hence there was </a:t>
            </a:r>
            <a:r>
              <a:rPr dirty="0" sz="1450" spc="-5">
                <a:latin typeface="Times New Roman"/>
                <a:cs typeface="Times New Roman"/>
              </a:rPr>
              <a:t>no </a:t>
            </a:r>
            <a:r>
              <a:rPr dirty="0" sz="1450" spc="-10">
                <a:latin typeface="Times New Roman"/>
                <a:cs typeface="Times New Roman"/>
              </a:rPr>
              <a:t>calumny too idle for the  Caucasians to repeat, and even to believe. They declared them hideous vermin,  and</a:t>
            </a:r>
            <a:r>
              <a:rPr dirty="0" sz="1450" spc="35">
                <a:latin typeface="Times New Roman"/>
                <a:cs typeface="Times New Roman"/>
              </a:rPr>
              <a:t> </a:t>
            </a:r>
            <a:r>
              <a:rPr dirty="0" sz="1450" spc="-15">
                <a:latin typeface="Times New Roman"/>
                <a:cs typeface="Times New Roman"/>
              </a:rPr>
              <a:t>affected</a:t>
            </a:r>
            <a:r>
              <a:rPr dirty="0" sz="1450" spc="40">
                <a:latin typeface="Times New Roman"/>
                <a:cs typeface="Times New Roman"/>
              </a:rPr>
              <a:t>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kind</a:t>
            </a:r>
            <a:r>
              <a:rPr dirty="0" sz="1450" spc="40">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choking</a:t>
            </a:r>
            <a:r>
              <a:rPr dirty="0" sz="1450" spc="35">
                <a:latin typeface="Times New Roman"/>
                <a:cs typeface="Times New Roman"/>
              </a:rPr>
              <a:t> </a:t>
            </a:r>
            <a:r>
              <a:rPr dirty="0" sz="1450" spc="-10">
                <a:latin typeface="Times New Roman"/>
                <a:cs typeface="Times New Roman"/>
              </a:rPr>
              <a:t>in</a:t>
            </a:r>
            <a:r>
              <a:rPr dirty="0" sz="1450" spc="40">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throat</a:t>
            </a:r>
            <a:r>
              <a:rPr dirty="0" sz="1450" spc="35">
                <a:latin typeface="Times New Roman"/>
                <a:cs typeface="Times New Roman"/>
              </a:rPr>
              <a:t> </a:t>
            </a:r>
            <a:r>
              <a:rPr dirty="0" sz="1450" spc="-10">
                <a:latin typeface="Times New Roman"/>
                <a:cs typeface="Times New Roman"/>
              </a:rPr>
              <a:t>when</a:t>
            </a:r>
            <a:r>
              <a:rPr dirty="0" sz="1450" spc="40">
                <a:latin typeface="Times New Roman"/>
                <a:cs typeface="Times New Roman"/>
              </a:rPr>
              <a:t> </a:t>
            </a:r>
            <a:r>
              <a:rPr dirty="0" sz="1450" spc="-10">
                <a:latin typeface="Times New Roman"/>
                <a:cs typeface="Times New Roman"/>
              </a:rPr>
              <a:t>they</a:t>
            </a:r>
            <a:r>
              <a:rPr dirty="0" sz="1450" spc="35">
                <a:latin typeface="Times New Roman"/>
                <a:cs typeface="Times New Roman"/>
              </a:rPr>
              <a:t> </a:t>
            </a:r>
            <a:r>
              <a:rPr dirty="0" sz="1450" spc="-10">
                <a:latin typeface="Times New Roman"/>
                <a:cs typeface="Times New Roman"/>
              </a:rPr>
              <a:t>beheld</a:t>
            </a:r>
            <a:r>
              <a:rPr dirty="0" sz="1450" spc="40">
                <a:latin typeface="Times New Roman"/>
                <a:cs typeface="Times New Roman"/>
              </a:rPr>
              <a:t> </a:t>
            </a:r>
            <a:r>
              <a:rPr dirty="0" sz="1450" spc="-10">
                <a:latin typeface="Times New Roman"/>
                <a:cs typeface="Times New Roman"/>
              </a:rPr>
              <a:t>them.</a:t>
            </a:r>
            <a:r>
              <a:rPr dirty="0" sz="1450" spc="35">
                <a:latin typeface="Times New Roman"/>
                <a:cs typeface="Times New Roman"/>
              </a:rPr>
              <a:t> </a:t>
            </a:r>
            <a:r>
              <a:rPr dirty="0" sz="1450" spc="-35">
                <a:latin typeface="Times New Roman"/>
                <a:cs typeface="Times New Roman"/>
              </a:rPr>
              <a:t>Now,</a:t>
            </a:r>
            <a:r>
              <a:rPr dirty="0" sz="1450" spc="40">
                <a:latin typeface="Times New Roman"/>
                <a:cs typeface="Times New Roman"/>
              </a:rPr>
              <a:t> </a:t>
            </a:r>
            <a:r>
              <a:rPr dirty="0" sz="1450" spc="-10">
                <a:latin typeface="Times New Roman"/>
                <a:cs typeface="Times New Roman"/>
              </a:rPr>
              <a:t>as</a:t>
            </a:r>
            <a:r>
              <a:rPr dirty="0" sz="1450" spc="4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7194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fact, the </a:t>
            </a:r>
            <a:r>
              <a:rPr dirty="0" sz="1450" spc="-5">
                <a:latin typeface="Times New Roman"/>
                <a:cs typeface="Times New Roman"/>
              </a:rPr>
              <a:t>young </a:t>
            </a:r>
            <a:r>
              <a:rPr dirty="0" sz="1450" spc="-10">
                <a:latin typeface="Times New Roman"/>
                <a:cs typeface="Times New Roman"/>
              </a:rPr>
              <a:t>Chinese man is so like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class </a:t>
            </a:r>
            <a:r>
              <a:rPr dirty="0" sz="1450" spc="-5">
                <a:latin typeface="Times New Roman"/>
                <a:cs typeface="Times New Roman"/>
              </a:rPr>
              <a:t>of </a:t>
            </a:r>
            <a:r>
              <a:rPr dirty="0" sz="1450" spc="-10">
                <a:latin typeface="Times New Roman"/>
                <a:cs typeface="Times New Roman"/>
              </a:rPr>
              <a:t>European  women, that </a:t>
            </a:r>
            <a:r>
              <a:rPr dirty="0" sz="1450" spc="-5">
                <a:latin typeface="Times New Roman"/>
                <a:cs typeface="Times New Roman"/>
              </a:rPr>
              <a:t>on </a:t>
            </a:r>
            <a:r>
              <a:rPr dirty="0" sz="1450" spc="-10">
                <a:latin typeface="Times New Roman"/>
                <a:cs typeface="Times New Roman"/>
              </a:rPr>
              <a:t>raising my head and suddenly catching sight </a:t>
            </a:r>
            <a:r>
              <a:rPr dirty="0" sz="1450" spc="-5">
                <a:latin typeface="Times New Roman"/>
                <a:cs typeface="Times New Roman"/>
              </a:rPr>
              <a:t>of one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considerable distance, </a:t>
            </a:r>
            <a:r>
              <a:rPr dirty="0" sz="1450" spc="-5">
                <a:latin typeface="Times New Roman"/>
                <a:cs typeface="Times New Roman"/>
              </a:rPr>
              <a:t>I </a:t>
            </a:r>
            <a:r>
              <a:rPr dirty="0" sz="1450" spc="-10">
                <a:latin typeface="Times New Roman"/>
                <a:cs typeface="Times New Roman"/>
              </a:rPr>
              <a:t>have for an instant been deceived </a:t>
            </a:r>
            <a:r>
              <a:rPr dirty="0" sz="1450" spc="-5">
                <a:latin typeface="Times New Roman"/>
                <a:cs typeface="Times New Roman"/>
              </a:rPr>
              <a:t>by </a:t>
            </a:r>
            <a:r>
              <a:rPr dirty="0" sz="1450" spc="-10">
                <a:latin typeface="Times New Roman"/>
                <a:cs typeface="Times New Roman"/>
              </a:rPr>
              <a:t>the resemblance.  </a:t>
            </a:r>
            <a:r>
              <a:rPr dirty="0" sz="1450" spc="-5">
                <a:latin typeface="Times New Roman"/>
                <a:cs typeface="Times New Roman"/>
              </a:rPr>
              <a:t>I do not </a:t>
            </a:r>
            <a:r>
              <a:rPr dirty="0" sz="1450" spc="-10">
                <a:latin typeface="Times New Roman"/>
                <a:cs typeface="Times New Roman"/>
              </a:rPr>
              <a:t>say it is the most attractive class </a:t>
            </a:r>
            <a:r>
              <a:rPr dirty="0" sz="1450" spc="-5">
                <a:latin typeface="Times New Roman"/>
                <a:cs typeface="Times New Roman"/>
              </a:rPr>
              <a:t>of our </a:t>
            </a:r>
            <a:r>
              <a:rPr dirty="0" sz="1450" spc="-10">
                <a:latin typeface="Times New Roman"/>
                <a:cs typeface="Times New Roman"/>
              </a:rPr>
              <a:t>women, </a:t>
            </a:r>
            <a:r>
              <a:rPr dirty="0" sz="1450" spc="-5">
                <a:latin typeface="Times New Roman"/>
                <a:cs typeface="Times New Roman"/>
              </a:rPr>
              <a:t>but </a:t>
            </a:r>
            <a:r>
              <a:rPr dirty="0" sz="1450" spc="-10">
                <a:latin typeface="Times New Roman"/>
                <a:cs typeface="Times New Roman"/>
              </a:rPr>
              <a:t>for all that many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wife is less pleasantly favoured. Again, my emigrants declared that the  Chinese were </a:t>
            </a:r>
            <a:r>
              <a:rPr dirty="0" sz="1450" spc="-25">
                <a:latin typeface="Times New Roman"/>
                <a:cs typeface="Times New Roman"/>
              </a:rPr>
              <a:t>dirty. </a:t>
            </a:r>
            <a:r>
              <a:rPr dirty="0" sz="1450" spc="-5">
                <a:latin typeface="Times New Roman"/>
                <a:cs typeface="Times New Roman"/>
              </a:rPr>
              <a:t>I </a:t>
            </a:r>
            <a:r>
              <a:rPr dirty="0" sz="1450" spc="-10">
                <a:latin typeface="Times New Roman"/>
                <a:cs typeface="Times New Roman"/>
              </a:rPr>
              <a:t>cannot say they were clean, for that was impossible </a:t>
            </a:r>
            <a:r>
              <a:rPr dirty="0" sz="1450" spc="-5">
                <a:latin typeface="Times New Roman"/>
                <a:cs typeface="Times New Roman"/>
              </a:rPr>
              <a:t>upon  </a:t>
            </a:r>
            <a:r>
              <a:rPr dirty="0" sz="1450" spc="-10">
                <a:latin typeface="Times New Roman"/>
                <a:cs typeface="Times New Roman"/>
              </a:rPr>
              <a:t>the journey; </a:t>
            </a:r>
            <a:r>
              <a:rPr dirty="0" sz="1450" spc="-5">
                <a:latin typeface="Times New Roman"/>
                <a:cs typeface="Times New Roman"/>
              </a:rPr>
              <a:t>but </a:t>
            </a:r>
            <a:r>
              <a:rPr dirty="0" sz="1450" spc="-10">
                <a:latin typeface="Times New Roman"/>
                <a:cs typeface="Times New Roman"/>
              </a:rPr>
              <a:t>in their </a:t>
            </a:r>
            <a:r>
              <a:rPr dirty="0" sz="1450" spc="-15">
                <a:latin typeface="Times New Roman"/>
                <a:cs typeface="Times New Roman"/>
              </a:rPr>
              <a:t>efforts </a:t>
            </a:r>
            <a:r>
              <a:rPr dirty="0" sz="1450" spc="-10">
                <a:latin typeface="Times New Roman"/>
                <a:cs typeface="Times New Roman"/>
              </a:rPr>
              <a:t>after cleanliness they </a:t>
            </a:r>
            <a:r>
              <a:rPr dirty="0" sz="1450" spc="-5">
                <a:latin typeface="Times New Roman"/>
                <a:cs typeface="Times New Roman"/>
              </a:rPr>
              <a:t>put </a:t>
            </a:r>
            <a:r>
              <a:rPr dirty="0" sz="1450" spc="-10">
                <a:latin typeface="Times New Roman"/>
                <a:cs typeface="Times New Roman"/>
              </a:rPr>
              <a:t>the rest </a:t>
            </a:r>
            <a:r>
              <a:rPr dirty="0" sz="1450" spc="-5">
                <a:latin typeface="Times New Roman"/>
                <a:cs typeface="Times New Roman"/>
              </a:rPr>
              <a:t>of us </a:t>
            </a:r>
            <a:r>
              <a:rPr dirty="0" sz="1450" spc="-10">
                <a:latin typeface="Times New Roman"/>
                <a:cs typeface="Times New Roman"/>
              </a:rPr>
              <a:t>to  shame. </a:t>
            </a:r>
            <a:r>
              <a:rPr dirty="0" sz="1450" spc="-70">
                <a:latin typeface="Times New Roman"/>
                <a:cs typeface="Times New Roman"/>
              </a:rPr>
              <a:t>We </a:t>
            </a:r>
            <a:r>
              <a:rPr dirty="0" sz="1450" spc="-10">
                <a:latin typeface="Times New Roman"/>
                <a:cs typeface="Times New Roman"/>
              </a:rPr>
              <a:t>all pigged and stewed in </a:t>
            </a:r>
            <a:r>
              <a:rPr dirty="0" sz="1450" spc="-5">
                <a:latin typeface="Times New Roman"/>
                <a:cs typeface="Times New Roman"/>
              </a:rPr>
              <a:t>one </a:t>
            </a:r>
            <a:r>
              <a:rPr dirty="0" sz="1450" spc="-25">
                <a:latin typeface="Times New Roman"/>
                <a:cs typeface="Times New Roman"/>
              </a:rPr>
              <a:t>infamy, </a:t>
            </a:r>
            <a:r>
              <a:rPr dirty="0" sz="1450" spc="-10">
                <a:latin typeface="Times New Roman"/>
                <a:cs typeface="Times New Roman"/>
              </a:rPr>
              <a:t>wet </a:t>
            </a:r>
            <a:r>
              <a:rPr dirty="0" sz="1450" spc="-5">
                <a:latin typeface="Times New Roman"/>
                <a:cs typeface="Times New Roman"/>
              </a:rPr>
              <a:t>our </a:t>
            </a:r>
            <a:r>
              <a:rPr dirty="0" sz="1450" spc="-10">
                <a:latin typeface="Times New Roman"/>
                <a:cs typeface="Times New Roman"/>
              </a:rPr>
              <a:t>hands and faces for  half </a:t>
            </a:r>
            <a:r>
              <a:rPr dirty="0" sz="1450" spc="-5">
                <a:latin typeface="Times New Roman"/>
                <a:cs typeface="Times New Roman"/>
              </a:rPr>
              <a:t>a </a:t>
            </a:r>
            <a:r>
              <a:rPr dirty="0" sz="1450" spc="-10">
                <a:latin typeface="Times New Roman"/>
                <a:cs typeface="Times New Roman"/>
              </a:rPr>
              <a:t>minute daily </a:t>
            </a:r>
            <a:r>
              <a:rPr dirty="0" sz="1450" spc="-5">
                <a:latin typeface="Times New Roman"/>
                <a:cs typeface="Times New Roman"/>
              </a:rPr>
              <a:t>on </a:t>
            </a:r>
            <a:r>
              <a:rPr dirty="0" sz="1450" spc="-10">
                <a:latin typeface="Times New Roman"/>
                <a:cs typeface="Times New Roman"/>
              </a:rPr>
              <a:t>the platform, and were unashamed. But the Chinese  never lost an </a:t>
            </a:r>
            <a:r>
              <a:rPr dirty="0" sz="1450" spc="-15">
                <a:latin typeface="Times New Roman"/>
                <a:cs typeface="Times New Roman"/>
              </a:rPr>
              <a:t>opportunity,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would see them washing their feet—an act  </a:t>
            </a:r>
            <a:r>
              <a:rPr dirty="0" sz="1450" spc="-5">
                <a:latin typeface="Times New Roman"/>
                <a:cs typeface="Times New Roman"/>
              </a:rPr>
              <a:t>not </a:t>
            </a:r>
            <a:r>
              <a:rPr dirty="0" sz="1450" spc="-10">
                <a:latin typeface="Times New Roman"/>
                <a:cs typeface="Times New Roman"/>
              </a:rPr>
              <a:t>dreamed </a:t>
            </a:r>
            <a:r>
              <a:rPr dirty="0" sz="1450" spc="-5">
                <a:latin typeface="Times New Roman"/>
                <a:cs typeface="Times New Roman"/>
              </a:rPr>
              <a:t>of </a:t>
            </a:r>
            <a:r>
              <a:rPr dirty="0" sz="1450" spc="-10">
                <a:latin typeface="Times New Roman"/>
                <a:cs typeface="Times New Roman"/>
              </a:rPr>
              <a:t>among ourselves—and going as far as decency permitted to  wash their whole bodies. </a:t>
            </a:r>
            <a:r>
              <a:rPr dirty="0" sz="1450" spc="-5">
                <a:latin typeface="Times New Roman"/>
                <a:cs typeface="Times New Roman"/>
              </a:rPr>
              <a:t>I </a:t>
            </a:r>
            <a:r>
              <a:rPr dirty="0" sz="1450" spc="-10">
                <a:latin typeface="Times New Roman"/>
                <a:cs typeface="Times New Roman"/>
              </a:rPr>
              <a:t>may remark </a:t>
            </a:r>
            <a:r>
              <a:rPr dirty="0" sz="1450" spc="-5">
                <a:latin typeface="Times New Roman"/>
                <a:cs typeface="Times New Roman"/>
              </a:rPr>
              <a:t>by </a:t>
            </a:r>
            <a:r>
              <a:rPr dirty="0" sz="1450" spc="-10">
                <a:latin typeface="Times New Roman"/>
                <a:cs typeface="Times New Roman"/>
              </a:rPr>
              <a:t>the way that the dirtier people are in  their persons the more delicate is their sense </a:t>
            </a:r>
            <a:r>
              <a:rPr dirty="0" sz="1450" spc="-5">
                <a:latin typeface="Times New Roman"/>
                <a:cs typeface="Times New Roman"/>
              </a:rPr>
              <a:t>of </a:t>
            </a:r>
            <a:r>
              <a:rPr dirty="0" sz="1450" spc="-20">
                <a:latin typeface="Times New Roman"/>
                <a:cs typeface="Times New Roman"/>
              </a:rPr>
              <a:t>modesty. </a:t>
            </a:r>
            <a:r>
              <a:rPr dirty="0" sz="1450" spc="-10">
                <a:latin typeface="Times New Roman"/>
                <a:cs typeface="Times New Roman"/>
              </a:rPr>
              <a:t>A clean man strips in  </a:t>
            </a:r>
            <a:r>
              <a:rPr dirty="0" sz="1450" spc="-5">
                <a:latin typeface="Times New Roman"/>
                <a:cs typeface="Times New Roman"/>
              </a:rPr>
              <a:t>a </a:t>
            </a:r>
            <a:r>
              <a:rPr dirty="0" sz="1450" spc="-10">
                <a:latin typeface="Times New Roman"/>
                <a:cs typeface="Times New Roman"/>
              </a:rPr>
              <a:t>crowded boathouse; </a:t>
            </a:r>
            <a:r>
              <a:rPr dirty="0" sz="1450" spc="-5">
                <a:latin typeface="Times New Roman"/>
                <a:cs typeface="Times New Roman"/>
              </a:rPr>
              <a:t>but he </a:t>
            </a:r>
            <a:r>
              <a:rPr dirty="0" sz="1450" spc="-10">
                <a:latin typeface="Times New Roman"/>
                <a:cs typeface="Times New Roman"/>
              </a:rPr>
              <a:t>who is unwashed slinks in and </a:t>
            </a:r>
            <a:r>
              <a:rPr dirty="0" sz="1450" spc="-5">
                <a:latin typeface="Times New Roman"/>
                <a:cs typeface="Times New Roman"/>
              </a:rPr>
              <a:t>out of </a:t>
            </a:r>
            <a:r>
              <a:rPr dirty="0" sz="1450" spc="-10">
                <a:latin typeface="Times New Roman"/>
                <a:cs typeface="Times New Roman"/>
              </a:rPr>
              <a:t>bed without  uncovering an inch </a:t>
            </a:r>
            <a:r>
              <a:rPr dirty="0" sz="1450" spc="-5">
                <a:latin typeface="Times New Roman"/>
                <a:cs typeface="Times New Roman"/>
              </a:rPr>
              <a:t>of </a:t>
            </a:r>
            <a:r>
              <a:rPr dirty="0" sz="1450" spc="-10">
                <a:latin typeface="Times New Roman"/>
                <a:cs typeface="Times New Roman"/>
              </a:rPr>
              <a:t>skin. </a:t>
            </a:r>
            <a:r>
              <a:rPr dirty="0" sz="1450" spc="-25">
                <a:latin typeface="Times New Roman"/>
                <a:cs typeface="Times New Roman"/>
              </a:rPr>
              <a:t>Lastly, </a:t>
            </a:r>
            <a:r>
              <a:rPr dirty="0" sz="1450" spc="-10">
                <a:latin typeface="Times New Roman"/>
                <a:cs typeface="Times New Roman"/>
              </a:rPr>
              <a:t>these very </a:t>
            </a:r>
            <a:r>
              <a:rPr dirty="0" sz="1450" spc="-5">
                <a:latin typeface="Times New Roman"/>
                <a:cs typeface="Times New Roman"/>
              </a:rPr>
              <a:t>foul </a:t>
            </a:r>
            <a:r>
              <a:rPr dirty="0" sz="1450" spc="-10">
                <a:latin typeface="Times New Roman"/>
                <a:cs typeface="Times New Roman"/>
              </a:rPr>
              <a:t>and malodorous Caucasians  entertained the surprising illusion that it was the Chinese waggon, and that  alone, which stank. </a:t>
            </a:r>
            <a:r>
              <a:rPr dirty="0" sz="1450" spc="-5">
                <a:latin typeface="Times New Roman"/>
                <a:cs typeface="Times New Roman"/>
              </a:rPr>
              <a:t>I </a:t>
            </a:r>
            <a:r>
              <a:rPr dirty="0" sz="1450" spc="-10">
                <a:latin typeface="Times New Roman"/>
                <a:cs typeface="Times New Roman"/>
              </a:rPr>
              <a:t>have said already that it was the exceptions and notably  the freshest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three.</a:t>
            </a:r>
            <a:endParaRPr sz="1450">
              <a:latin typeface="Times New Roman"/>
              <a:cs typeface="Times New Roman"/>
            </a:endParaRPr>
          </a:p>
          <a:p>
            <a:pPr algn="just" marL="12700" marR="5715">
              <a:lnSpc>
                <a:spcPts val="1730"/>
              </a:lnSpc>
              <a:spcBef>
                <a:spcPts val="550"/>
              </a:spcBef>
            </a:pPr>
            <a:r>
              <a:rPr dirty="0" sz="1450" spc="-10">
                <a:latin typeface="Times New Roman"/>
                <a:cs typeface="Times New Roman"/>
              </a:rPr>
              <a:t>These judgments are typical </a:t>
            </a:r>
            <a:r>
              <a:rPr dirty="0" sz="1450" spc="-5">
                <a:latin typeface="Times New Roman"/>
                <a:cs typeface="Times New Roman"/>
              </a:rPr>
              <a:t>of </a:t>
            </a:r>
            <a:r>
              <a:rPr dirty="0" sz="1450" spc="-10">
                <a:latin typeface="Times New Roman"/>
                <a:cs typeface="Times New Roman"/>
              </a:rPr>
              <a:t>the feeling in all </a:t>
            </a:r>
            <a:r>
              <a:rPr dirty="0" sz="1450" spc="-30">
                <a:latin typeface="Times New Roman"/>
                <a:cs typeface="Times New Roman"/>
              </a:rPr>
              <a:t>Western </a:t>
            </a:r>
            <a:r>
              <a:rPr dirty="0" sz="1450" spc="-10">
                <a:latin typeface="Times New Roman"/>
                <a:cs typeface="Times New Roman"/>
              </a:rPr>
              <a:t>America. The  Chinese are considered stupid, because they are imperfectly acquainted with  English. They are held to </a:t>
            </a:r>
            <a:r>
              <a:rPr dirty="0" sz="1450" spc="-5">
                <a:latin typeface="Times New Roman"/>
                <a:cs typeface="Times New Roman"/>
              </a:rPr>
              <a:t>be </a:t>
            </a:r>
            <a:r>
              <a:rPr dirty="0" sz="1450" spc="-10">
                <a:latin typeface="Times New Roman"/>
                <a:cs typeface="Times New Roman"/>
              </a:rPr>
              <a:t>base, because their dexterity and frugality enable  them to underbid the </a:t>
            </a:r>
            <a:r>
              <a:rPr dirty="0" sz="1450" spc="-30">
                <a:latin typeface="Times New Roman"/>
                <a:cs typeface="Times New Roman"/>
              </a:rPr>
              <a:t>lazy, </a:t>
            </a:r>
            <a:r>
              <a:rPr dirty="0" sz="1450" spc="-10">
                <a:latin typeface="Times New Roman"/>
                <a:cs typeface="Times New Roman"/>
              </a:rPr>
              <a:t>luxurious Caucasian. They are said to </a:t>
            </a:r>
            <a:r>
              <a:rPr dirty="0" sz="1450" spc="-5">
                <a:latin typeface="Times New Roman"/>
                <a:cs typeface="Times New Roman"/>
              </a:rPr>
              <a:t>be </a:t>
            </a:r>
            <a:r>
              <a:rPr dirty="0" sz="1450" spc="-10">
                <a:latin typeface="Times New Roman"/>
                <a:cs typeface="Times New Roman"/>
              </a:rPr>
              <a:t>thieves; </a:t>
            </a:r>
            <a:r>
              <a:rPr dirty="0" sz="1450" spc="-5">
                <a:latin typeface="Times New Roman"/>
                <a:cs typeface="Times New Roman"/>
              </a:rPr>
              <a:t>I  </a:t>
            </a:r>
            <a:r>
              <a:rPr dirty="0" sz="1450" spc="-10">
                <a:latin typeface="Times New Roman"/>
                <a:cs typeface="Times New Roman"/>
              </a:rPr>
              <a:t>am sure they have </a:t>
            </a:r>
            <a:r>
              <a:rPr dirty="0" sz="1450" spc="-5">
                <a:latin typeface="Times New Roman"/>
                <a:cs typeface="Times New Roman"/>
              </a:rPr>
              <a:t>no </a:t>
            </a:r>
            <a:r>
              <a:rPr dirty="0" sz="1450" spc="-10">
                <a:latin typeface="Times New Roman"/>
                <a:cs typeface="Times New Roman"/>
              </a:rPr>
              <a:t>monopoly </a:t>
            </a:r>
            <a:r>
              <a:rPr dirty="0" sz="1450" spc="-5">
                <a:latin typeface="Times New Roman"/>
                <a:cs typeface="Times New Roman"/>
              </a:rPr>
              <a:t>of </a:t>
            </a:r>
            <a:r>
              <a:rPr dirty="0" sz="1450" spc="-10">
                <a:latin typeface="Times New Roman"/>
                <a:cs typeface="Times New Roman"/>
              </a:rPr>
              <a:t>that. They are called cruel; the Anglo-  Saxon and the cheerful Irishman may each reflect before </a:t>
            </a:r>
            <a:r>
              <a:rPr dirty="0" sz="1450" spc="-5">
                <a:latin typeface="Times New Roman"/>
                <a:cs typeface="Times New Roman"/>
              </a:rPr>
              <a:t>he </a:t>
            </a:r>
            <a:r>
              <a:rPr dirty="0" sz="1450" spc="-10">
                <a:latin typeface="Times New Roman"/>
                <a:cs typeface="Times New Roman"/>
              </a:rPr>
              <a:t>bears the  accusation. </a:t>
            </a:r>
            <a:r>
              <a:rPr dirty="0" sz="1450" spc="-5">
                <a:latin typeface="Times New Roman"/>
                <a:cs typeface="Times New Roman"/>
              </a:rPr>
              <a:t>I </a:t>
            </a:r>
            <a:r>
              <a:rPr dirty="0" sz="1450" spc="-10">
                <a:latin typeface="Times New Roman"/>
                <a:cs typeface="Times New Roman"/>
              </a:rPr>
              <a:t>am told, again, that they are </a:t>
            </a:r>
            <a:r>
              <a:rPr dirty="0" sz="1450" spc="-5">
                <a:latin typeface="Times New Roman"/>
                <a:cs typeface="Times New Roman"/>
              </a:rPr>
              <a:t>of </a:t>
            </a:r>
            <a:r>
              <a:rPr dirty="0" sz="1450" spc="-10">
                <a:latin typeface="Times New Roman"/>
                <a:cs typeface="Times New Roman"/>
              </a:rPr>
              <a:t>the race </a:t>
            </a:r>
            <a:r>
              <a:rPr dirty="0" sz="1450" spc="-5">
                <a:latin typeface="Times New Roman"/>
                <a:cs typeface="Times New Roman"/>
              </a:rPr>
              <a:t>of </a:t>
            </a:r>
            <a:r>
              <a:rPr dirty="0" sz="1450" spc="-10">
                <a:latin typeface="Times New Roman"/>
                <a:cs typeface="Times New Roman"/>
              </a:rPr>
              <a:t>river pirates, and  belong to the most despised and dangerous class in the Celestial Empire. But if  this </a:t>
            </a:r>
            <a:r>
              <a:rPr dirty="0" sz="1450" spc="-5">
                <a:latin typeface="Times New Roman"/>
                <a:cs typeface="Times New Roman"/>
              </a:rPr>
              <a:t>be </a:t>
            </a:r>
            <a:r>
              <a:rPr dirty="0" sz="1450" spc="-10">
                <a:latin typeface="Times New Roman"/>
                <a:cs typeface="Times New Roman"/>
              </a:rPr>
              <a:t>so, what remarkable pirates have we here! and what must </a:t>
            </a:r>
            <a:r>
              <a:rPr dirty="0" sz="1450" spc="-5">
                <a:latin typeface="Times New Roman"/>
                <a:cs typeface="Times New Roman"/>
              </a:rPr>
              <a:t>be </a:t>
            </a:r>
            <a:r>
              <a:rPr dirty="0" sz="1450" spc="-10">
                <a:latin typeface="Times New Roman"/>
                <a:cs typeface="Times New Roman"/>
              </a:rPr>
              <a:t>the  virtues, the </a:t>
            </a:r>
            <a:r>
              <a:rPr dirty="0" sz="1450" spc="-20">
                <a:latin typeface="Times New Roman"/>
                <a:cs typeface="Times New Roman"/>
              </a:rPr>
              <a:t>industry, </a:t>
            </a:r>
            <a:r>
              <a:rPr dirty="0" sz="1450" spc="-10">
                <a:latin typeface="Times New Roman"/>
                <a:cs typeface="Times New Roman"/>
              </a:rPr>
              <a:t>the education, and the intelligence </a:t>
            </a:r>
            <a:r>
              <a:rPr dirty="0" sz="1450" spc="-5">
                <a:latin typeface="Times New Roman"/>
                <a:cs typeface="Times New Roman"/>
              </a:rPr>
              <a:t>of </a:t>
            </a:r>
            <a:r>
              <a:rPr dirty="0" sz="1450" spc="-10">
                <a:latin typeface="Times New Roman"/>
                <a:cs typeface="Times New Roman"/>
              </a:rPr>
              <a:t>their superiors at  home!</a:t>
            </a:r>
            <a:endParaRPr sz="1450">
              <a:latin typeface="Times New Roman"/>
              <a:cs typeface="Times New Roman"/>
            </a:endParaRPr>
          </a:p>
          <a:p>
            <a:pPr algn="just" marL="12700" marR="5080">
              <a:lnSpc>
                <a:spcPts val="1730"/>
              </a:lnSpc>
              <a:spcBef>
                <a:spcPts val="555"/>
              </a:spcBef>
            </a:pPr>
            <a:r>
              <a:rPr dirty="0" sz="1450" spc="-30">
                <a:latin typeface="Times New Roman"/>
                <a:cs typeface="Times New Roman"/>
              </a:rPr>
              <a:t>Awhile </a:t>
            </a:r>
            <a:r>
              <a:rPr dirty="0" sz="1450" spc="-10">
                <a:latin typeface="Times New Roman"/>
                <a:cs typeface="Times New Roman"/>
              </a:rPr>
              <a:t>ago it was the Irish, now it is the Chinese that must </a:t>
            </a:r>
            <a:r>
              <a:rPr dirty="0" sz="1450" spc="-5">
                <a:latin typeface="Times New Roman"/>
                <a:cs typeface="Times New Roman"/>
              </a:rPr>
              <a:t>go. </a:t>
            </a:r>
            <a:r>
              <a:rPr dirty="0" sz="1450" spc="-10">
                <a:latin typeface="Times New Roman"/>
                <a:cs typeface="Times New Roman"/>
              </a:rPr>
              <a:t>Such is the </a:t>
            </a:r>
            <a:r>
              <a:rPr dirty="0" sz="1450" spc="-30">
                <a:latin typeface="Times New Roman"/>
                <a:cs typeface="Times New Roman"/>
              </a:rPr>
              <a:t>cry.  </a:t>
            </a:r>
            <a:r>
              <a:rPr dirty="0" sz="1450" spc="-10">
                <a:latin typeface="Times New Roman"/>
                <a:cs typeface="Times New Roman"/>
              </a:rPr>
              <a:t>It seems, after all, that </a:t>
            </a:r>
            <a:r>
              <a:rPr dirty="0" sz="1450" spc="-5">
                <a:latin typeface="Times New Roman"/>
                <a:cs typeface="Times New Roman"/>
              </a:rPr>
              <a:t>no </a:t>
            </a:r>
            <a:r>
              <a:rPr dirty="0" sz="1450" spc="-10">
                <a:latin typeface="Times New Roman"/>
                <a:cs typeface="Times New Roman"/>
              </a:rPr>
              <a:t>country is </a:t>
            </a:r>
            <a:r>
              <a:rPr dirty="0" sz="1450" spc="-5">
                <a:latin typeface="Times New Roman"/>
                <a:cs typeface="Times New Roman"/>
              </a:rPr>
              <a:t>bound </a:t>
            </a:r>
            <a:r>
              <a:rPr dirty="0" sz="1450" spc="-10">
                <a:latin typeface="Times New Roman"/>
                <a:cs typeface="Times New Roman"/>
              </a:rPr>
              <a:t>to submit to immigration any more  than to invasion; each is war to the knife, and resistance to either </a:t>
            </a:r>
            <a:r>
              <a:rPr dirty="0" sz="1450" spc="-5">
                <a:latin typeface="Times New Roman"/>
                <a:cs typeface="Times New Roman"/>
              </a:rPr>
              <a:t>but  </a:t>
            </a:r>
            <a:r>
              <a:rPr dirty="0" sz="1450" spc="-10">
                <a:latin typeface="Times New Roman"/>
                <a:cs typeface="Times New Roman"/>
              </a:rPr>
              <a:t>legitimate defence. </a:t>
            </a:r>
            <a:r>
              <a:rPr dirty="0" sz="1450" spc="-60">
                <a:latin typeface="Times New Roman"/>
                <a:cs typeface="Times New Roman"/>
              </a:rPr>
              <a:t>Yet </a:t>
            </a:r>
            <a:r>
              <a:rPr dirty="0" sz="1450" spc="-10">
                <a:latin typeface="Times New Roman"/>
                <a:cs typeface="Times New Roman"/>
              </a:rPr>
              <a:t>we may regret the free tradition </a:t>
            </a:r>
            <a:r>
              <a:rPr dirty="0" sz="1450" spc="-5">
                <a:latin typeface="Times New Roman"/>
                <a:cs typeface="Times New Roman"/>
              </a:rPr>
              <a:t>of </a:t>
            </a:r>
            <a:r>
              <a:rPr dirty="0" sz="1450" spc="-10">
                <a:latin typeface="Times New Roman"/>
                <a:cs typeface="Times New Roman"/>
              </a:rPr>
              <a:t>the republic, which  loved to depict herself with open arms, welcoming all unfortunates. And  </a:t>
            </a:r>
            <a:r>
              <a:rPr dirty="0" sz="1450" spc="-20">
                <a:latin typeface="Times New Roman"/>
                <a:cs typeface="Times New Roman"/>
              </a:rPr>
              <a:t>certainly,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man who believes that </a:t>
            </a:r>
            <a:r>
              <a:rPr dirty="0" sz="1450" spc="-5">
                <a:latin typeface="Times New Roman"/>
                <a:cs typeface="Times New Roman"/>
              </a:rPr>
              <a:t>he </a:t>
            </a:r>
            <a:r>
              <a:rPr dirty="0" sz="1450" spc="-10">
                <a:latin typeface="Times New Roman"/>
                <a:cs typeface="Times New Roman"/>
              </a:rPr>
              <a:t>loves freedom,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excused  some bitterness when </a:t>
            </a:r>
            <a:r>
              <a:rPr dirty="0" sz="1450" spc="-5">
                <a:latin typeface="Times New Roman"/>
                <a:cs typeface="Times New Roman"/>
              </a:rPr>
              <a:t>I </a:t>
            </a:r>
            <a:r>
              <a:rPr dirty="0" sz="1450" spc="-10">
                <a:latin typeface="Times New Roman"/>
                <a:cs typeface="Times New Roman"/>
              </a:rPr>
              <a:t>find her sacred name misused in the contention. It was  </a:t>
            </a:r>
            <a:r>
              <a:rPr dirty="0" sz="1450" spc="-5">
                <a:latin typeface="Times New Roman"/>
                <a:cs typeface="Times New Roman"/>
              </a:rPr>
              <a:t>but </a:t>
            </a:r>
            <a:r>
              <a:rPr dirty="0" sz="1450" spc="-10">
                <a:latin typeface="Times New Roman"/>
                <a:cs typeface="Times New Roman"/>
              </a:rPr>
              <a:t>the other day that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a </a:t>
            </a:r>
            <a:r>
              <a:rPr dirty="0" sz="1450" spc="-10">
                <a:latin typeface="Times New Roman"/>
                <a:cs typeface="Times New Roman"/>
              </a:rPr>
              <a:t>vulgar fellow in the Sand-lot, the popular  tribune </a:t>
            </a:r>
            <a:r>
              <a:rPr dirty="0" sz="1450" spc="-5">
                <a:latin typeface="Times New Roman"/>
                <a:cs typeface="Times New Roman"/>
              </a:rPr>
              <a:t>of </a:t>
            </a:r>
            <a:r>
              <a:rPr dirty="0" sz="1450" spc="-10">
                <a:latin typeface="Times New Roman"/>
                <a:cs typeface="Times New Roman"/>
              </a:rPr>
              <a:t>San Francisco, roaring for arms and </a:t>
            </a:r>
            <a:r>
              <a:rPr dirty="0" sz="1450" spc="-20">
                <a:latin typeface="Times New Roman"/>
                <a:cs typeface="Times New Roman"/>
              </a:rPr>
              <a:t>butchery. </a:t>
            </a:r>
            <a:r>
              <a:rPr dirty="0" sz="1450" spc="-10">
                <a:latin typeface="Times New Roman"/>
                <a:cs typeface="Times New Roman"/>
              </a:rPr>
              <a:t>“At the call </a:t>
            </a:r>
            <a:r>
              <a:rPr dirty="0" sz="1450" spc="-5">
                <a:latin typeface="Times New Roman"/>
                <a:cs typeface="Times New Roman"/>
              </a:rPr>
              <a:t>of  </a:t>
            </a:r>
            <a:r>
              <a:rPr dirty="0" sz="1450" spc="-10">
                <a:latin typeface="Times New Roman"/>
                <a:cs typeface="Times New Roman"/>
              </a:rPr>
              <a:t>Abraham Lincoln,” said the </a:t>
            </a:r>
            <a:r>
              <a:rPr dirty="0" sz="1450" spc="-15">
                <a:latin typeface="Times New Roman"/>
                <a:cs typeface="Times New Roman"/>
              </a:rPr>
              <a:t>orator, </a:t>
            </a:r>
            <a:r>
              <a:rPr dirty="0" sz="1450" spc="-10">
                <a:latin typeface="Times New Roman"/>
                <a:cs typeface="Times New Roman"/>
              </a:rPr>
              <a:t>“ye rose in the name </a:t>
            </a:r>
            <a:r>
              <a:rPr dirty="0" sz="1450" spc="-5">
                <a:latin typeface="Times New Roman"/>
                <a:cs typeface="Times New Roman"/>
              </a:rPr>
              <a:t>of </a:t>
            </a:r>
            <a:r>
              <a:rPr dirty="0" sz="1450" spc="-10">
                <a:latin typeface="Times New Roman"/>
                <a:cs typeface="Times New Roman"/>
              </a:rPr>
              <a:t>freedom to set free  the negroes; can </a:t>
            </a:r>
            <a:r>
              <a:rPr dirty="0" sz="1450" spc="-5">
                <a:latin typeface="Times New Roman"/>
                <a:cs typeface="Times New Roman"/>
              </a:rPr>
              <a:t>ye not </a:t>
            </a:r>
            <a:r>
              <a:rPr dirty="0" sz="1450" spc="-10">
                <a:latin typeface="Times New Roman"/>
                <a:cs typeface="Times New Roman"/>
              </a:rPr>
              <a:t>rise and liberate yourselves from </a:t>
            </a:r>
            <a:r>
              <a:rPr dirty="0" sz="1450" spc="-5">
                <a:latin typeface="Times New Roman"/>
                <a:cs typeface="Times New Roman"/>
              </a:rPr>
              <a:t>a </a:t>
            </a:r>
            <a:r>
              <a:rPr dirty="0" sz="1450" spc="-10">
                <a:latin typeface="Times New Roman"/>
                <a:cs typeface="Times New Roman"/>
              </a:rPr>
              <a:t>few dirty  Mongolians?”</a:t>
            </a:r>
            <a:endParaRPr sz="145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For my own part,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look </a:t>
            </a:r>
            <a:r>
              <a:rPr dirty="0" sz="1450" spc="-5">
                <a:latin typeface="Times New Roman"/>
                <a:cs typeface="Times New Roman"/>
              </a:rPr>
              <a:t>but </a:t>
            </a:r>
            <a:r>
              <a:rPr dirty="0" sz="1450" spc="-10">
                <a:latin typeface="Times New Roman"/>
                <a:cs typeface="Times New Roman"/>
              </a:rPr>
              <a:t>with wonder and respect </a:t>
            </a:r>
            <a:r>
              <a:rPr dirty="0" sz="1450" spc="-5">
                <a:latin typeface="Times New Roman"/>
                <a:cs typeface="Times New Roman"/>
              </a:rPr>
              <a:t>on </a:t>
            </a:r>
            <a:r>
              <a:rPr dirty="0" sz="1450" spc="-10">
                <a:latin typeface="Times New Roman"/>
                <a:cs typeface="Times New Roman"/>
              </a:rPr>
              <a:t>the Chinese.  Their forefathers watched the stars before mine had begun to keep pigs. Gun-  powder and printing, which the other day we imitated, and </a:t>
            </a:r>
            <a:r>
              <a:rPr dirty="0" sz="1450" spc="-5">
                <a:latin typeface="Times New Roman"/>
                <a:cs typeface="Times New Roman"/>
              </a:rPr>
              <a:t>a </a:t>
            </a:r>
            <a:r>
              <a:rPr dirty="0" sz="1450" spc="-10">
                <a:latin typeface="Times New Roman"/>
                <a:cs typeface="Times New Roman"/>
              </a:rPr>
              <a:t>school </a:t>
            </a:r>
            <a:r>
              <a:rPr dirty="0" sz="1450" spc="-5">
                <a:latin typeface="Times New Roman"/>
                <a:cs typeface="Times New Roman"/>
              </a:rPr>
              <a:t>of  </a:t>
            </a:r>
            <a:r>
              <a:rPr dirty="0" sz="1450" spc="-10">
                <a:latin typeface="Times New Roman"/>
                <a:cs typeface="Times New Roman"/>
              </a:rPr>
              <a:t>manners which we never had the delicacy so much as to desire to imitate, were  theirs in </a:t>
            </a:r>
            <a:r>
              <a:rPr dirty="0" sz="1450" spc="-5">
                <a:latin typeface="Times New Roman"/>
                <a:cs typeface="Times New Roman"/>
              </a:rPr>
              <a:t>a </a:t>
            </a:r>
            <a:r>
              <a:rPr dirty="0" sz="1450" spc="-10">
                <a:latin typeface="Times New Roman"/>
                <a:cs typeface="Times New Roman"/>
              </a:rPr>
              <a:t>long-past </a:t>
            </a:r>
            <a:r>
              <a:rPr dirty="0" sz="1450" spc="-20">
                <a:latin typeface="Times New Roman"/>
                <a:cs typeface="Times New Roman"/>
              </a:rPr>
              <a:t>antiquity. </a:t>
            </a:r>
            <a:r>
              <a:rPr dirty="0" sz="1450" spc="-10">
                <a:latin typeface="Times New Roman"/>
                <a:cs typeface="Times New Roman"/>
              </a:rPr>
              <a:t>They walk the earth with us, </a:t>
            </a:r>
            <a:r>
              <a:rPr dirty="0" sz="1450" spc="-5">
                <a:latin typeface="Times New Roman"/>
                <a:cs typeface="Times New Roman"/>
              </a:rPr>
              <a:t>but </a:t>
            </a:r>
            <a:r>
              <a:rPr dirty="0" sz="1450" spc="-10">
                <a:latin typeface="Times New Roman"/>
                <a:cs typeface="Times New Roman"/>
              </a:rPr>
              <a:t>it seems they  must </a:t>
            </a:r>
            <a:r>
              <a:rPr dirty="0" sz="1450" spc="-5">
                <a:latin typeface="Times New Roman"/>
                <a:cs typeface="Times New Roman"/>
              </a:rPr>
              <a:t>be of </a:t>
            </a:r>
            <a:r>
              <a:rPr dirty="0" sz="1450" spc="-10">
                <a:latin typeface="Times New Roman"/>
                <a:cs typeface="Times New Roman"/>
              </a:rPr>
              <a:t>different </a:t>
            </a:r>
            <a:r>
              <a:rPr dirty="0" sz="1450" spc="-30">
                <a:latin typeface="Times New Roman"/>
                <a:cs typeface="Times New Roman"/>
              </a:rPr>
              <a:t>clay. </a:t>
            </a:r>
            <a:r>
              <a:rPr dirty="0" sz="1450" spc="-10">
                <a:latin typeface="Times New Roman"/>
                <a:cs typeface="Times New Roman"/>
              </a:rPr>
              <a:t>They hear the clock strike the same </a:t>
            </a:r>
            <a:r>
              <a:rPr dirty="0" sz="1450" spc="-20">
                <a:latin typeface="Times New Roman"/>
                <a:cs typeface="Times New Roman"/>
              </a:rPr>
              <a:t>hour, </a:t>
            </a:r>
            <a:r>
              <a:rPr dirty="0" sz="1450" spc="-10">
                <a:latin typeface="Times New Roman"/>
                <a:cs typeface="Times New Roman"/>
              </a:rPr>
              <a:t>yet surely  </a:t>
            </a:r>
            <a:r>
              <a:rPr dirty="0" sz="1450" spc="-5">
                <a:latin typeface="Times New Roman"/>
                <a:cs typeface="Times New Roman"/>
              </a:rPr>
              <a:t>of a </a:t>
            </a:r>
            <a:r>
              <a:rPr dirty="0" sz="1450" spc="-10">
                <a:latin typeface="Times New Roman"/>
                <a:cs typeface="Times New Roman"/>
              </a:rPr>
              <a:t>different epoch. They travel </a:t>
            </a:r>
            <a:r>
              <a:rPr dirty="0" sz="1450" spc="-5">
                <a:latin typeface="Times New Roman"/>
                <a:cs typeface="Times New Roman"/>
              </a:rPr>
              <a:t>by </a:t>
            </a:r>
            <a:r>
              <a:rPr dirty="0" sz="1450" spc="-10">
                <a:latin typeface="Times New Roman"/>
                <a:cs typeface="Times New Roman"/>
              </a:rPr>
              <a:t>steam conveyance, yet with such </a:t>
            </a:r>
            <a:r>
              <a:rPr dirty="0" sz="1450" spc="-5">
                <a:latin typeface="Times New Roman"/>
                <a:cs typeface="Times New Roman"/>
              </a:rPr>
              <a:t>a  </a:t>
            </a:r>
            <a:r>
              <a:rPr dirty="0" sz="1450" spc="-10">
                <a:latin typeface="Times New Roman"/>
                <a:cs typeface="Times New Roman"/>
              </a:rPr>
              <a:t>baggage </a:t>
            </a:r>
            <a:r>
              <a:rPr dirty="0" sz="1450" spc="-5">
                <a:latin typeface="Times New Roman"/>
                <a:cs typeface="Times New Roman"/>
              </a:rPr>
              <a:t>of </a:t>
            </a:r>
            <a:r>
              <a:rPr dirty="0" sz="1450" spc="-10">
                <a:latin typeface="Times New Roman"/>
                <a:cs typeface="Times New Roman"/>
              </a:rPr>
              <a:t>old Asiatic thoughts and superstitions as might check the  locomotive in its course. Whatever is </a:t>
            </a:r>
            <a:r>
              <a:rPr dirty="0" sz="1450" spc="-5">
                <a:latin typeface="Times New Roman"/>
                <a:cs typeface="Times New Roman"/>
              </a:rPr>
              <a:t>thought </a:t>
            </a:r>
            <a:r>
              <a:rPr dirty="0" sz="1450" spc="-10">
                <a:latin typeface="Times New Roman"/>
                <a:cs typeface="Times New Roman"/>
              </a:rPr>
              <a:t>within the circuit </a:t>
            </a:r>
            <a:r>
              <a:rPr dirty="0" sz="1450" spc="-5">
                <a:latin typeface="Times New Roman"/>
                <a:cs typeface="Times New Roman"/>
              </a:rPr>
              <a:t>of </a:t>
            </a:r>
            <a:r>
              <a:rPr dirty="0" sz="1450" spc="-10">
                <a:latin typeface="Times New Roman"/>
                <a:cs typeface="Times New Roman"/>
              </a:rPr>
              <a:t>the Great  </a:t>
            </a:r>
            <a:r>
              <a:rPr dirty="0" sz="1450" spc="-35">
                <a:latin typeface="Times New Roman"/>
                <a:cs typeface="Times New Roman"/>
              </a:rPr>
              <a:t>Wall; </a:t>
            </a:r>
            <a:r>
              <a:rPr dirty="0" sz="1450" spc="-10">
                <a:latin typeface="Times New Roman"/>
                <a:cs typeface="Times New Roman"/>
              </a:rPr>
              <a:t>what the wry-eyed, spectacled schoolmaster teaches in the hamlets  round Pekin; religions so old that </a:t>
            </a:r>
            <a:r>
              <a:rPr dirty="0" sz="1450" spc="-5">
                <a:latin typeface="Times New Roman"/>
                <a:cs typeface="Times New Roman"/>
              </a:rPr>
              <a:t>our </a:t>
            </a:r>
            <a:r>
              <a:rPr dirty="0" sz="1450" spc="-10">
                <a:latin typeface="Times New Roman"/>
                <a:cs typeface="Times New Roman"/>
              </a:rPr>
              <a:t>language </a:t>
            </a:r>
            <a:r>
              <a:rPr dirty="0" sz="1450" spc="-5">
                <a:latin typeface="Times New Roman"/>
                <a:cs typeface="Times New Roman"/>
              </a:rPr>
              <a:t>looks a </a:t>
            </a:r>
            <a:r>
              <a:rPr dirty="0" sz="1450" spc="-10">
                <a:latin typeface="Times New Roman"/>
                <a:cs typeface="Times New Roman"/>
              </a:rPr>
              <a:t>halfing </a:t>
            </a:r>
            <a:r>
              <a:rPr dirty="0" sz="1450" spc="-5">
                <a:latin typeface="Times New Roman"/>
                <a:cs typeface="Times New Roman"/>
              </a:rPr>
              <a:t>boy </a:t>
            </a:r>
            <a:r>
              <a:rPr dirty="0" sz="1450" spc="-10">
                <a:latin typeface="Times New Roman"/>
                <a:cs typeface="Times New Roman"/>
              </a:rPr>
              <a:t>alongside;  philosophy so wise that </a:t>
            </a:r>
            <a:r>
              <a:rPr dirty="0" sz="1450" spc="-5">
                <a:latin typeface="Times New Roman"/>
                <a:cs typeface="Times New Roman"/>
              </a:rPr>
              <a:t>our </a:t>
            </a:r>
            <a:r>
              <a:rPr dirty="0" sz="1450" spc="-10">
                <a:latin typeface="Times New Roman"/>
                <a:cs typeface="Times New Roman"/>
              </a:rPr>
              <a:t>best philosophers find things therein to wonder at;  all this travelled alongside </a:t>
            </a:r>
            <a:r>
              <a:rPr dirty="0" sz="1450" spc="-5">
                <a:latin typeface="Times New Roman"/>
                <a:cs typeface="Times New Roman"/>
              </a:rPr>
              <a:t>of </a:t>
            </a:r>
            <a:r>
              <a:rPr dirty="0" sz="1450" spc="-10">
                <a:latin typeface="Times New Roman"/>
                <a:cs typeface="Times New Roman"/>
              </a:rPr>
              <a:t>me for thousands </a:t>
            </a:r>
            <a:r>
              <a:rPr dirty="0" sz="1450" spc="-5">
                <a:latin typeface="Times New Roman"/>
                <a:cs typeface="Times New Roman"/>
              </a:rPr>
              <a:t>of </a:t>
            </a:r>
            <a:r>
              <a:rPr dirty="0" sz="1450" spc="-10">
                <a:latin typeface="Times New Roman"/>
                <a:cs typeface="Times New Roman"/>
              </a:rPr>
              <a:t>miles over plain and  mountain. Heaven knows if we had </a:t>
            </a:r>
            <a:r>
              <a:rPr dirty="0" sz="1450" spc="-5">
                <a:latin typeface="Times New Roman"/>
                <a:cs typeface="Times New Roman"/>
              </a:rPr>
              <a:t>one </a:t>
            </a:r>
            <a:r>
              <a:rPr dirty="0" sz="1450" spc="-10">
                <a:latin typeface="Times New Roman"/>
                <a:cs typeface="Times New Roman"/>
              </a:rPr>
              <a:t>common </a:t>
            </a:r>
            <a:r>
              <a:rPr dirty="0" sz="1450" spc="-5">
                <a:latin typeface="Times New Roman"/>
                <a:cs typeface="Times New Roman"/>
              </a:rPr>
              <a:t>thought or </a:t>
            </a:r>
            <a:r>
              <a:rPr dirty="0" sz="1450" spc="-10">
                <a:latin typeface="Times New Roman"/>
                <a:cs typeface="Times New Roman"/>
              </a:rPr>
              <a:t>fancy all that </a:t>
            </a:r>
            <a:r>
              <a:rPr dirty="0" sz="1450" spc="-35">
                <a:latin typeface="Times New Roman"/>
                <a:cs typeface="Times New Roman"/>
              </a:rPr>
              <a:t>way,  </a:t>
            </a:r>
            <a:r>
              <a:rPr dirty="0" sz="1450" spc="-5">
                <a:latin typeface="Times New Roman"/>
                <a:cs typeface="Times New Roman"/>
              </a:rPr>
              <a:t>or </a:t>
            </a:r>
            <a:r>
              <a:rPr dirty="0" sz="1450" spc="-10">
                <a:latin typeface="Times New Roman"/>
                <a:cs typeface="Times New Roman"/>
              </a:rPr>
              <a:t>whether </a:t>
            </a:r>
            <a:r>
              <a:rPr dirty="0" sz="1450" spc="-5">
                <a:latin typeface="Times New Roman"/>
                <a:cs typeface="Times New Roman"/>
              </a:rPr>
              <a:t>our </a:t>
            </a:r>
            <a:r>
              <a:rPr dirty="0" sz="1450" spc="-10">
                <a:latin typeface="Times New Roman"/>
                <a:cs typeface="Times New Roman"/>
              </a:rPr>
              <a:t>eyes, which yet were formed </a:t>
            </a:r>
            <a:r>
              <a:rPr dirty="0" sz="1450" spc="-5">
                <a:latin typeface="Times New Roman"/>
                <a:cs typeface="Times New Roman"/>
              </a:rPr>
              <a:t>upon </a:t>
            </a:r>
            <a:r>
              <a:rPr dirty="0" sz="1450" spc="-10">
                <a:latin typeface="Times New Roman"/>
                <a:cs typeface="Times New Roman"/>
              </a:rPr>
              <a:t>the same design, beheld the  same world </a:t>
            </a:r>
            <a:r>
              <a:rPr dirty="0" sz="1450" spc="-5">
                <a:latin typeface="Times New Roman"/>
                <a:cs typeface="Times New Roman"/>
              </a:rPr>
              <a:t>out of </a:t>
            </a:r>
            <a:r>
              <a:rPr dirty="0" sz="1450" spc="-10">
                <a:latin typeface="Times New Roman"/>
                <a:cs typeface="Times New Roman"/>
              </a:rPr>
              <a:t>the railway windows. And when either </a:t>
            </a:r>
            <a:r>
              <a:rPr dirty="0" sz="1450" spc="-5">
                <a:latin typeface="Times New Roman"/>
                <a:cs typeface="Times New Roman"/>
              </a:rPr>
              <a:t>of us </a:t>
            </a:r>
            <a:r>
              <a:rPr dirty="0" sz="1450" spc="-10">
                <a:latin typeface="Times New Roman"/>
                <a:cs typeface="Times New Roman"/>
              </a:rPr>
              <a:t>turned his  thoughts to home and childhood, what </a:t>
            </a:r>
            <a:r>
              <a:rPr dirty="0" sz="1450" spc="-5">
                <a:latin typeface="Times New Roman"/>
                <a:cs typeface="Times New Roman"/>
              </a:rPr>
              <a:t>a </a:t>
            </a:r>
            <a:r>
              <a:rPr dirty="0" sz="1450" spc="-10">
                <a:latin typeface="Times New Roman"/>
                <a:cs typeface="Times New Roman"/>
              </a:rPr>
              <a:t>strange dissimilarity must there </a:t>
            </a:r>
            <a:r>
              <a:rPr dirty="0" sz="1450" spc="-5">
                <a:latin typeface="Times New Roman"/>
                <a:cs typeface="Times New Roman"/>
              </a:rPr>
              <a:t>not  </a:t>
            </a:r>
            <a:r>
              <a:rPr dirty="0" sz="1450" spc="-10">
                <a:latin typeface="Times New Roman"/>
                <a:cs typeface="Times New Roman"/>
              </a:rPr>
              <a:t>have been in these pictures </a:t>
            </a:r>
            <a:r>
              <a:rPr dirty="0" sz="1450" spc="-5">
                <a:latin typeface="Times New Roman"/>
                <a:cs typeface="Times New Roman"/>
              </a:rPr>
              <a:t>of </a:t>
            </a:r>
            <a:r>
              <a:rPr dirty="0" sz="1450" spc="-10">
                <a:latin typeface="Times New Roman"/>
                <a:cs typeface="Times New Roman"/>
              </a:rPr>
              <a:t>the mind—when </a:t>
            </a:r>
            <a:r>
              <a:rPr dirty="0" sz="1450" spc="-5">
                <a:latin typeface="Times New Roman"/>
                <a:cs typeface="Times New Roman"/>
              </a:rPr>
              <a:t>I </a:t>
            </a:r>
            <a:r>
              <a:rPr dirty="0" sz="1450" spc="-10">
                <a:latin typeface="Times New Roman"/>
                <a:cs typeface="Times New Roman"/>
              </a:rPr>
              <a:t>beheld that </a:t>
            </a:r>
            <a:r>
              <a:rPr dirty="0" sz="1450" spc="-5">
                <a:latin typeface="Times New Roman"/>
                <a:cs typeface="Times New Roman"/>
              </a:rPr>
              <a:t>old, </a:t>
            </a:r>
            <a:r>
              <a:rPr dirty="0" sz="1450" spc="-25">
                <a:latin typeface="Times New Roman"/>
                <a:cs typeface="Times New Roman"/>
              </a:rPr>
              <a:t>gray, </a:t>
            </a:r>
            <a:r>
              <a:rPr dirty="0" sz="1450" spc="-10">
                <a:latin typeface="Times New Roman"/>
                <a:cs typeface="Times New Roman"/>
              </a:rPr>
              <a:t>castled  </a:t>
            </a:r>
            <a:r>
              <a:rPr dirty="0" sz="1450" spc="-30">
                <a:latin typeface="Times New Roman"/>
                <a:cs typeface="Times New Roman"/>
              </a:rPr>
              <a:t>city, </a:t>
            </a:r>
            <a:r>
              <a:rPr dirty="0" sz="1450" spc="-10">
                <a:latin typeface="Times New Roman"/>
                <a:cs typeface="Times New Roman"/>
              </a:rPr>
              <a:t>high throned above the firth, with the flag </a:t>
            </a:r>
            <a:r>
              <a:rPr dirty="0" sz="1450" spc="-5">
                <a:latin typeface="Times New Roman"/>
                <a:cs typeface="Times New Roman"/>
              </a:rPr>
              <a:t>of </a:t>
            </a:r>
            <a:r>
              <a:rPr dirty="0" sz="1450" spc="-10">
                <a:latin typeface="Times New Roman"/>
                <a:cs typeface="Times New Roman"/>
              </a:rPr>
              <a:t>Britain flying, and the red-  coat sentry pacing over all; and the man in the next car to me would conjure  </a:t>
            </a:r>
            <a:r>
              <a:rPr dirty="0" sz="1450" spc="-5">
                <a:latin typeface="Times New Roman"/>
                <a:cs typeface="Times New Roman"/>
              </a:rPr>
              <a:t>up </a:t>
            </a:r>
            <a:r>
              <a:rPr dirty="0" sz="1450" spc="-10">
                <a:latin typeface="Times New Roman"/>
                <a:cs typeface="Times New Roman"/>
              </a:rPr>
              <a:t>some </a:t>
            </a:r>
            <a:r>
              <a:rPr dirty="0" sz="1450" spc="-5">
                <a:latin typeface="Times New Roman"/>
                <a:cs typeface="Times New Roman"/>
              </a:rPr>
              <a:t>junks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pagoda and </a:t>
            </a:r>
            <a:r>
              <a:rPr dirty="0" sz="1450" spc="-5">
                <a:latin typeface="Times New Roman"/>
                <a:cs typeface="Times New Roman"/>
              </a:rPr>
              <a:t>a </a:t>
            </a:r>
            <a:r>
              <a:rPr dirty="0" sz="1450" spc="-10">
                <a:latin typeface="Times New Roman"/>
                <a:cs typeface="Times New Roman"/>
              </a:rPr>
              <a:t>fort </a:t>
            </a:r>
            <a:r>
              <a:rPr dirty="0" sz="1450" spc="-5">
                <a:latin typeface="Times New Roman"/>
                <a:cs typeface="Times New Roman"/>
              </a:rPr>
              <a:t>of </a:t>
            </a:r>
            <a:r>
              <a:rPr dirty="0" sz="1450" spc="-10">
                <a:latin typeface="Times New Roman"/>
                <a:cs typeface="Times New Roman"/>
              </a:rPr>
              <a:t>porcelain, and call it, with the same  affection, home.</a:t>
            </a:r>
            <a:endParaRPr sz="1450">
              <a:latin typeface="Times New Roman"/>
              <a:cs typeface="Times New Roman"/>
            </a:endParaRPr>
          </a:p>
          <a:p>
            <a:pPr algn="just" marL="12700" marR="5080">
              <a:lnSpc>
                <a:spcPts val="1730"/>
              </a:lnSpc>
              <a:spcBef>
                <a:spcPts val="540"/>
              </a:spcBef>
            </a:pPr>
            <a:r>
              <a:rPr dirty="0" sz="1450" spc="-10">
                <a:latin typeface="Times New Roman"/>
                <a:cs typeface="Times New Roman"/>
              </a:rPr>
              <a:t>Another race shared among my fellow-passengers in the disfavour </a:t>
            </a:r>
            <a:r>
              <a:rPr dirty="0" sz="1450" spc="-5">
                <a:latin typeface="Times New Roman"/>
                <a:cs typeface="Times New Roman"/>
              </a:rPr>
              <a:t>of </a:t>
            </a:r>
            <a:r>
              <a:rPr dirty="0" sz="1450" spc="-10">
                <a:latin typeface="Times New Roman"/>
                <a:cs typeface="Times New Roman"/>
              </a:rPr>
              <a:t>the  Chinese; and that, it is hardly necessary to </a:t>
            </a:r>
            <a:r>
              <a:rPr dirty="0" sz="1450" spc="-30">
                <a:latin typeface="Times New Roman"/>
                <a:cs typeface="Times New Roman"/>
              </a:rPr>
              <a:t>say, </a:t>
            </a:r>
            <a:r>
              <a:rPr dirty="0" sz="1450" spc="-10">
                <a:latin typeface="Times New Roman"/>
                <a:cs typeface="Times New Roman"/>
              </a:rPr>
              <a:t>was the noble red man </a:t>
            </a:r>
            <a:r>
              <a:rPr dirty="0" sz="1450" spc="-5">
                <a:latin typeface="Times New Roman"/>
                <a:cs typeface="Times New Roman"/>
              </a:rPr>
              <a:t>of </a:t>
            </a:r>
            <a:r>
              <a:rPr dirty="0" sz="1450" spc="-10">
                <a:latin typeface="Times New Roman"/>
                <a:cs typeface="Times New Roman"/>
              </a:rPr>
              <a:t>old  story—over whose own hereditary continent we had been steaming all these  days.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no </a:t>
            </a:r>
            <a:r>
              <a:rPr dirty="0" sz="1450" spc="-10">
                <a:latin typeface="Times New Roman"/>
                <a:cs typeface="Times New Roman"/>
              </a:rPr>
              <a:t>wild </a:t>
            </a:r>
            <a:r>
              <a:rPr dirty="0" sz="1450" spc="-5">
                <a:latin typeface="Times New Roman"/>
                <a:cs typeface="Times New Roman"/>
              </a:rPr>
              <a:t>or </a:t>
            </a:r>
            <a:r>
              <a:rPr dirty="0" sz="1450" spc="-10">
                <a:latin typeface="Times New Roman"/>
                <a:cs typeface="Times New Roman"/>
              </a:rPr>
              <a:t>independent Indian; indeed, </a:t>
            </a:r>
            <a:r>
              <a:rPr dirty="0" sz="1450" spc="-5">
                <a:latin typeface="Times New Roman"/>
                <a:cs typeface="Times New Roman"/>
              </a:rPr>
              <a:t>I </a:t>
            </a:r>
            <a:r>
              <a:rPr dirty="0" sz="1450" spc="-10">
                <a:latin typeface="Times New Roman"/>
                <a:cs typeface="Times New Roman"/>
              </a:rPr>
              <a:t>hear that such avoid the  neighbourhood </a:t>
            </a:r>
            <a:r>
              <a:rPr dirty="0" sz="1450" spc="-5">
                <a:latin typeface="Times New Roman"/>
                <a:cs typeface="Times New Roman"/>
              </a:rPr>
              <a:t>of </a:t>
            </a:r>
            <a:r>
              <a:rPr dirty="0" sz="1450" spc="-10">
                <a:latin typeface="Times New Roman"/>
                <a:cs typeface="Times New Roman"/>
              </a:rPr>
              <a:t>the train; </a:t>
            </a:r>
            <a:r>
              <a:rPr dirty="0" sz="1450" spc="-5">
                <a:latin typeface="Times New Roman"/>
                <a:cs typeface="Times New Roman"/>
              </a:rPr>
              <a:t>but </a:t>
            </a:r>
            <a:r>
              <a:rPr dirty="0" sz="1450" spc="-10">
                <a:latin typeface="Times New Roman"/>
                <a:cs typeface="Times New Roman"/>
              </a:rPr>
              <a:t>now and again at way stations, </a:t>
            </a:r>
            <a:r>
              <a:rPr dirty="0" sz="1450" spc="-5">
                <a:latin typeface="Times New Roman"/>
                <a:cs typeface="Times New Roman"/>
              </a:rPr>
              <a:t>a </a:t>
            </a:r>
            <a:r>
              <a:rPr dirty="0" sz="1450" spc="-10">
                <a:latin typeface="Times New Roman"/>
                <a:cs typeface="Times New Roman"/>
              </a:rPr>
              <a:t>husband and  wife and </a:t>
            </a:r>
            <a:r>
              <a:rPr dirty="0" sz="1450" spc="-5">
                <a:latin typeface="Times New Roman"/>
                <a:cs typeface="Times New Roman"/>
              </a:rPr>
              <a:t>a </a:t>
            </a:r>
            <a:r>
              <a:rPr dirty="0" sz="1450" spc="-10">
                <a:latin typeface="Times New Roman"/>
                <a:cs typeface="Times New Roman"/>
              </a:rPr>
              <a:t>few children, disgracefully dressed </a:t>
            </a:r>
            <a:r>
              <a:rPr dirty="0" sz="1450" spc="-5">
                <a:latin typeface="Times New Roman"/>
                <a:cs typeface="Times New Roman"/>
              </a:rPr>
              <a:t>out </a:t>
            </a:r>
            <a:r>
              <a:rPr dirty="0" sz="1450" spc="-10">
                <a:latin typeface="Times New Roman"/>
                <a:cs typeface="Times New Roman"/>
              </a:rPr>
              <a:t>with the sweepings </a:t>
            </a:r>
            <a:r>
              <a:rPr dirty="0" sz="1450" spc="-5">
                <a:latin typeface="Times New Roman"/>
                <a:cs typeface="Times New Roman"/>
              </a:rPr>
              <a:t>of  </a:t>
            </a:r>
            <a:r>
              <a:rPr dirty="0" sz="1450" spc="-10">
                <a:latin typeface="Times New Roman"/>
                <a:cs typeface="Times New Roman"/>
              </a:rPr>
              <a:t>civilisation, came forth and stared </a:t>
            </a:r>
            <a:r>
              <a:rPr dirty="0" sz="1450" spc="-5">
                <a:latin typeface="Times New Roman"/>
                <a:cs typeface="Times New Roman"/>
              </a:rPr>
              <a:t>upon </a:t>
            </a:r>
            <a:r>
              <a:rPr dirty="0" sz="1450" spc="-10">
                <a:latin typeface="Times New Roman"/>
                <a:cs typeface="Times New Roman"/>
              </a:rPr>
              <a:t>the emigrants. The silent stoicism </a:t>
            </a:r>
            <a:r>
              <a:rPr dirty="0" sz="1450" spc="-5">
                <a:latin typeface="Times New Roman"/>
                <a:cs typeface="Times New Roman"/>
              </a:rPr>
              <a:t>of  </a:t>
            </a:r>
            <a:r>
              <a:rPr dirty="0" sz="1450" spc="-10">
                <a:latin typeface="Times New Roman"/>
                <a:cs typeface="Times New Roman"/>
              </a:rPr>
              <a:t>their conduct, and the pathetic degradation </a:t>
            </a:r>
            <a:r>
              <a:rPr dirty="0" sz="1450" spc="-5">
                <a:latin typeface="Times New Roman"/>
                <a:cs typeface="Times New Roman"/>
              </a:rPr>
              <a:t>of </a:t>
            </a:r>
            <a:r>
              <a:rPr dirty="0" sz="1450" spc="-10">
                <a:latin typeface="Times New Roman"/>
                <a:cs typeface="Times New Roman"/>
              </a:rPr>
              <a:t>their appearance, would have  touched any thinking creature, </a:t>
            </a:r>
            <a:r>
              <a:rPr dirty="0" sz="1450" spc="-5">
                <a:latin typeface="Times New Roman"/>
                <a:cs typeface="Times New Roman"/>
              </a:rPr>
              <a:t>but </a:t>
            </a:r>
            <a:r>
              <a:rPr dirty="0" sz="1450" spc="-10">
                <a:latin typeface="Times New Roman"/>
                <a:cs typeface="Times New Roman"/>
              </a:rPr>
              <a:t>my fellow-passengers danced and jested  round them with </a:t>
            </a:r>
            <a:r>
              <a:rPr dirty="0" sz="1450" spc="-5">
                <a:latin typeface="Times New Roman"/>
                <a:cs typeface="Times New Roman"/>
              </a:rPr>
              <a:t>a </a:t>
            </a:r>
            <a:r>
              <a:rPr dirty="0" sz="1450" spc="-10">
                <a:latin typeface="Times New Roman"/>
                <a:cs typeface="Times New Roman"/>
              </a:rPr>
              <a:t>truly Cockney baseness. </a:t>
            </a:r>
            <a:r>
              <a:rPr dirty="0" sz="1450" spc="-5">
                <a:latin typeface="Times New Roman"/>
                <a:cs typeface="Times New Roman"/>
              </a:rPr>
              <a:t>I </a:t>
            </a:r>
            <a:r>
              <a:rPr dirty="0" sz="1450" spc="-10">
                <a:latin typeface="Times New Roman"/>
                <a:cs typeface="Times New Roman"/>
              </a:rPr>
              <a:t>was ashamed for the thing we  call civilisation. </a:t>
            </a:r>
            <a:r>
              <a:rPr dirty="0" sz="1450" spc="-70">
                <a:latin typeface="Times New Roman"/>
                <a:cs typeface="Times New Roman"/>
              </a:rPr>
              <a:t>We </a:t>
            </a:r>
            <a:r>
              <a:rPr dirty="0" sz="1450" spc="-10">
                <a:latin typeface="Times New Roman"/>
                <a:cs typeface="Times New Roman"/>
              </a:rPr>
              <a:t>should carry </a:t>
            </a:r>
            <a:r>
              <a:rPr dirty="0" sz="1450" spc="-5">
                <a:latin typeface="Times New Roman"/>
                <a:cs typeface="Times New Roman"/>
              </a:rPr>
              <a:t>upon our </a:t>
            </a:r>
            <a:r>
              <a:rPr dirty="0" sz="1450" spc="-10">
                <a:latin typeface="Times New Roman"/>
                <a:cs typeface="Times New Roman"/>
              </a:rPr>
              <a:t>consciences so much, at least, </a:t>
            </a:r>
            <a:r>
              <a:rPr dirty="0" sz="1450" spc="-5">
                <a:latin typeface="Times New Roman"/>
                <a:cs typeface="Times New Roman"/>
              </a:rPr>
              <a:t>of  our </a:t>
            </a:r>
            <a:r>
              <a:rPr dirty="0" sz="1450" spc="-10">
                <a:latin typeface="Times New Roman"/>
                <a:cs typeface="Times New Roman"/>
              </a:rPr>
              <a:t>forefathers’ misconduct as we continue to profit </a:t>
            </a:r>
            <a:r>
              <a:rPr dirty="0" sz="1450" spc="-5">
                <a:latin typeface="Times New Roman"/>
                <a:cs typeface="Times New Roman"/>
              </a:rPr>
              <a:t>by</a:t>
            </a:r>
            <a:r>
              <a:rPr dirty="0" sz="1450" spc="-55">
                <a:latin typeface="Times New Roman"/>
                <a:cs typeface="Times New Roman"/>
              </a:rPr>
              <a:t> </a:t>
            </a:r>
            <a:r>
              <a:rPr dirty="0" sz="1450" spc="-10">
                <a:latin typeface="Times New Roman"/>
                <a:cs typeface="Times New Roman"/>
              </a:rPr>
              <a:t>ourselves.</a:t>
            </a:r>
            <a:endParaRPr sz="1450">
              <a:latin typeface="Times New Roman"/>
              <a:cs typeface="Times New Roman"/>
            </a:endParaRPr>
          </a:p>
          <a:p>
            <a:pPr algn="just" marL="12700" marR="6350">
              <a:lnSpc>
                <a:spcPts val="1730"/>
              </a:lnSpc>
              <a:spcBef>
                <a:spcPts val="560"/>
              </a:spcBef>
            </a:pPr>
            <a:r>
              <a:rPr dirty="0" sz="1450" spc="-10">
                <a:latin typeface="Times New Roman"/>
                <a:cs typeface="Times New Roman"/>
              </a:rPr>
              <a:t>If oppression drives </a:t>
            </a:r>
            <a:r>
              <a:rPr dirty="0" sz="1450" spc="-5">
                <a:latin typeface="Times New Roman"/>
                <a:cs typeface="Times New Roman"/>
              </a:rPr>
              <a:t>a </a:t>
            </a:r>
            <a:r>
              <a:rPr dirty="0" sz="1450" spc="-10">
                <a:latin typeface="Times New Roman"/>
                <a:cs typeface="Times New Roman"/>
              </a:rPr>
              <a:t>wise man mad, what should </a:t>
            </a:r>
            <a:r>
              <a:rPr dirty="0" sz="1450" spc="-5">
                <a:latin typeface="Times New Roman"/>
                <a:cs typeface="Times New Roman"/>
              </a:rPr>
              <a:t>be </a:t>
            </a:r>
            <a:r>
              <a:rPr dirty="0" sz="1450" spc="-10">
                <a:latin typeface="Times New Roman"/>
                <a:cs typeface="Times New Roman"/>
              </a:rPr>
              <a:t>raging in the hearts </a:t>
            </a:r>
            <a:r>
              <a:rPr dirty="0" sz="1450" spc="-5">
                <a:latin typeface="Times New Roman"/>
                <a:cs typeface="Times New Roman"/>
              </a:rPr>
              <a:t>of  </a:t>
            </a:r>
            <a:r>
              <a:rPr dirty="0" sz="1450" spc="-10">
                <a:latin typeface="Times New Roman"/>
                <a:cs typeface="Times New Roman"/>
              </a:rPr>
              <a:t>these </a:t>
            </a:r>
            <a:r>
              <a:rPr dirty="0" sz="1450" spc="-5">
                <a:latin typeface="Times New Roman"/>
                <a:cs typeface="Times New Roman"/>
              </a:rPr>
              <a:t>poor </a:t>
            </a:r>
            <a:r>
              <a:rPr dirty="0" sz="1450" spc="-10">
                <a:latin typeface="Times New Roman"/>
                <a:cs typeface="Times New Roman"/>
              </a:rPr>
              <a:t>tribes, who have been driven back and back, step after step, their  promised reservations torn from them </a:t>
            </a:r>
            <a:r>
              <a:rPr dirty="0" sz="1450" spc="-5">
                <a:latin typeface="Times New Roman"/>
                <a:cs typeface="Times New Roman"/>
              </a:rPr>
              <a:t>one </a:t>
            </a:r>
            <a:r>
              <a:rPr dirty="0" sz="1450" spc="-10">
                <a:latin typeface="Times New Roman"/>
                <a:cs typeface="Times New Roman"/>
              </a:rPr>
              <a:t>after another as the States extended  westward, until at length they are shut </a:t>
            </a:r>
            <a:r>
              <a:rPr dirty="0" sz="1450" spc="-5">
                <a:latin typeface="Times New Roman"/>
                <a:cs typeface="Times New Roman"/>
              </a:rPr>
              <a:t>up </a:t>
            </a:r>
            <a:r>
              <a:rPr dirty="0" sz="1450" spc="-10">
                <a:latin typeface="Times New Roman"/>
                <a:cs typeface="Times New Roman"/>
              </a:rPr>
              <a:t>into these hideous mountain deserts  </a:t>
            </a:r>
            <a:r>
              <a:rPr dirty="0" sz="1450" spc="-5">
                <a:latin typeface="Times New Roman"/>
                <a:cs typeface="Times New Roman"/>
              </a:rPr>
              <a:t>of </a:t>
            </a:r>
            <a:r>
              <a:rPr dirty="0" sz="1450" spc="-10">
                <a:latin typeface="Times New Roman"/>
                <a:cs typeface="Times New Roman"/>
              </a:rPr>
              <a:t>the centre—and even there find themselves invaded, insulted, and hunted  </a:t>
            </a:r>
            <a:r>
              <a:rPr dirty="0" sz="1450" spc="-5">
                <a:latin typeface="Times New Roman"/>
                <a:cs typeface="Times New Roman"/>
              </a:rPr>
              <a:t>out by </a:t>
            </a:r>
            <a:r>
              <a:rPr dirty="0" sz="1450" spc="-10">
                <a:latin typeface="Times New Roman"/>
                <a:cs typeface="Times New Roman"/>
              </a:rPr>
              <a:t>ruffianly diggers? The eviction </a:t>
            </a:r>
            <a:r>
              <a:rPr dirty="0" sz="1450" spc="-5">
                <a:latin typeface="Times New Roman"/>
                <a:cs typeface="Times New Roman"/>
              </a:rPr>
              <a:t>of </a:t>
            </a:r>
            <a:r>
              <a:rPr dirty="0" sz="1450" spc="-10">
                <a:latin typeface="Times New Roman"/>
                <a:cs typeface="Times New Roman"/>
              </a:rPr>
              <a:t>the Cherokees (to name </a:t>
            </a:r>
            <a:r>
              <a:rPr dirty="0" sz="1450" spc="-5">
                <a:latin typeface="Times New Roman"/>
                <a:cs typeface="Times New Roman"/>
              </a:rPr>
              <a:t>but </a:t>
            </a:r>
            <a:r>
              <a:rPr dirty="0" sz="1450" spc="-10">
                <a:latin typeface="Times New Roman"/>
                <a:cs typeface="Times New Roman"/>
              </a:rPr>
              <a:t>an  instance), the extortion </a:t>
            </a:r>
            <a:r>
              <a:rPr dirty="0" sz="1450" spc="-5">
                <a:latin typeface="Times New Roman"/>
                <a:cs typeface="Times New Roman"/>
              </a:rPr>
              <a:t>of </a:t>
            </a:r>
            <a:r>
              <a:rPr dirty="0" sz="1450" spc="-10">
                <a:latin typeface="Times New Roman"/>
                <a:cs typeface="Times New Roman"/>
              </a:rPr>
              <a:t>Indian agents, the outrages </a:t>
            </a:r>
            <a:r>
              <a:rPr dirty="0" sz="1450" spc="-5">
                <a:latin typeface="Times New Roman"/>
                <a:cs typeface="Times New Roman"/>
              </a:rPr>
              <a:t>of </a:t>
            </a:r>
            <a:r>
              <a:rPr dirty="0" sz="1450" spc="-10">
                <a:latin typeface="Times New Roman"/>
                <a:cs typeface="Times New Roman"/>
              </a:rPr>
              <a:t>the wicked, the ill-  faith </a:t>
            </a:r>
            <a:r>
              <a:rPr dirty="0" sz="1450" spc="-5">
                <a:latin typeface="Times New Roman"/>
                <a:cs typeface="Times New Roman"/>
              </a:rPr>
              <a:t>of </a:t>
            </a:r>
            <a:r>
              <a:rPr dirty="0" sz="1450" spc="-10">
                <a:latin typeface="Times New Roman"/>
                <a:cs typeface="Times New Roman"/>
              </a:rPr>
              <a:t>all, </a:t>
            </a:r>
            <a:r>
              <a:rPr dirty="0" sz="1450" spc="-30">
                <a:latin typeface="Times New Roman"/>
                <a:cs typeface="Times New Roman"/>
              </a:rPr>
              <a:t>nay,</a:t>
            </a:r>
            <a:r>
              <a:rPr dirty="0" sz="1450" spc="40">
                <a:latin typeface="Times New Roman"/>
                <a:cs typeface="Times New Roman"/>
              </a:rPr>
              <a:t> </a:t>
            </a:r>
            <a:r>
              <a:rPr dirty="0" sz="1450" spc="-10">
                <a:latin typeface="Times New Roman"/>
                <a:cs typeface="Times New Roman"/>
              </a:rPr>
              <a:t>down to the ridicule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poor </a:t>
            </a:r>
            <a:r>
              <a:rPr dirty="0" sz="1450" spc="-10">
                <a:latin typeface="Times New Roman"/>
                <a:cs typeface="Times New Roman"/>
              </a:rPr>
              <a:t>beings as were here with me</a:t>
            </a:r>
            <a:endParaRPr sz="145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8890">
              <a:lnSpc>
                <a:spcPts val="1730"/>
              </a:lnSpc>
              <a:spcBef>
                <a:spcPts val="155"/>
              </a:spcBef>
            </a:pPr>
            <a:r>
              <a:rPr dirty="0" sz="1450" spc="-5">
                <a:latin typeface="Times New Roman"/>
                <a:cs typeface="Times New Roman"/>
              </a:rPr>
              <a:t>upon </a:t>
            </a:r>
            <a:r>
              <a:rPr dirty="0" sz="1450" spc="-10">
                <a:latin typeface="Times New Roman"/>
                <a:cs typeface="Times New Roman"/>
              </a:rPr>
              <a:t>the train, make </a:t>
            </a:r>
            <a:r>
              <a:rPr dirty="0" sz="1450" spc="-5">
                <a:latin typeface="Times New Roman"/>
                <a:cs typeface="Times New Roman"/>
              </a:rPr>
              <a:t>up a </a:t>
            </a:r>
            <a:r>
              <a:rPr dirty="0" sz="1450" spc="-10">
                <a:latin typeface="Times New Roman"/>
                <a:cs typeface="Times New Roman"/>
              </a:rPr>
              <a:t>chapter </a:t>
            </a:r>
            <a:r>
              <a:rPr dirty="0" sz="1450" spc="-5">
                <a:latin typeface="Times New Roman"/>
                <a:cs typeface="Times New Roman"/>
              </a:rPr>
              <a:t>of </a:t>
            </a:r>
            <a:r>
              <a:rPr dirty="0" sz="1450" spc="-10">
                <a:latin typeface="Times New Roman"/>
                <a:cs typeface="Times New Roman"/>
              </a:rPr>
              <a:t>injustice and indignity such as </a:t>
            </a:r>
            <a:r>
              <a:rPr dirty="0" sz="1450" spc="-5">
                <a:latin typeface="Times New Roman"/>
                <a:cs typeface="Times New Roman"/>
              </a:rPr>
              <a:t>a </a:t>
            </a:r>
            <a:r>
              <a:rPr dirty="0" sz="1450" spc="-10">
                <a:latin typeface="Times New Roman"/>
                <a:cs typeface="Times New Roman"/>
              </a:rPr>
              <a:t>man  must </a:t>
            </a:r>
            <a:r>
              <a:rPr dirty="0" sz="1450" spc="-5">
                <a:latin typeface="Times New Roman"/>
                <a:cs typeface="Times New Roman"/>
              </a:rPr>
              <a:t>be </a:t>
            </a:r>
            <a:r>
              <a:rPr dirty="0" sz="1450" spc="-10">
                <a:latin typeface="Times New Roman"/>
                <a:cs typeface="Times New Roman"/>
              </a:rPr>
              <a:t>in some ways base if his heart will </a:t>
            </a:r>
            <a:r>
              <a:rPr dirty="0" sz="1450" spc="-15">
                <a:latin typeface="Times New Roman"/>
                <a:cs typeface="Times New Roman"/>
              </a:rPr>
              <a:t>suffer </a:t>
            </a:r>
            <a:r>
              <a:rPr dirty="0" sz="1450" spc="-10">
                <a:latin typeface="Times New Roman"/>
                <a:cs typeface="Times New Roman"/>
              </a:rPr>
              <a:t>him to pardon </a:t>
            </a:r>
            <a:r>
              <a:rPr dirty="0" sz="1450" spc="-5">
                <a:latin typeface="Times New Roman"/>
                <a:cs typeface="Times New Roman"/>
              </a:rPr>
              <a:t>or </a:t>
            </a:r>
            <a:r>
              <a:rPr dirty="0" sz="1450" spc="-10">
                <a:latin typeface="Times New Roman"/>
                <a:cs typeface="Times New Roman"/>
              </a:rPr>
              <a:t>forget.  These </a:t>
            </a:r>
            <a:r>
              <a:rPr dirty="0" sz="1450" spc="-5">
                <a:latin typeface="Times New Roman"/>
                <a:cs typeface="Times New Roman"/>
              </a:rPr>
              <a:t>old, </a:t>
            </a:r>
            <a:r>
              <a:rPr dirty="0" sz="1450" spc="-10">
                <a:latin typeface="Times New Roman"/>
                <a:cs typeface="Times New Roman"/>
              </a:rPr>
              <a:t>well-founded, historical hatreds have </a:t>
            </a:r>
            <a:r>
              <a:rPr dirty="0" sz="1450" spc="-5">
                <a:latin typeface="Times New Roman"/>
                <a:cs typeface="Times New Roman"/>
              </a:rPr>
              <a:t>a </a:t>
            </a:r>
            <a:r>
              <a:rPr dirty="0" sz="1450" spc="-10">
                <a:latin typeface="Times New Roman"/>
                <a:cs typeface="Times New Roman"/>
              </a:rPr>
              <a:t>savour </a:t>
            </a:r>
            <a:r>
              <a:rPr dirty="0" sz="1450" spc="-5">
                <a:latin typeface="Times New Roman"/>
                <a:cs typeface="Times New Roman"/>
              </a:rPr>
              <a:t>of </a:t>
            </a:r>
            <a:r>
              <a:rPr dirty="0" sz="1450" spc="-10">
                <a:latin typeface="Times New Roman"/>
                <a:cs typeface="Times New Roman"/>
              </a:rPr>
              <a:t>nobility for the  independent. That the Jew should </a:t>
            </a:r>
            <a:r>
              <a:rPr dirty="0" sz="1450" spc="-5">
                <a:latin typeface="Times New Roman"/>
                <a:cs typeface="Times New Roman"/>
              </a:rPr>
              <a:t>not </a:t>
            </a:r>
            <a:r>
              <a:rPr dirty="0" sz="1450" spc="-10">
                <a:latin typeface="Times New Roman"/>
                <a:cs typeface="Times New Roman"/>
              </a:rPr>
              <a:t>love the Christian, </a:t>
            </a:r>
            <a:r>
              <a:rPr dirty="0" sz="1450" spc="-5">
                <a:latin typeface="Times New Roman"/>
                <a:cs typeface="Times New Roman"/>
              </a:rPr>
              <a:t>nor </a:t>
            </a:r>
            <a:r>
              <a:rPr dirty="0" sz="1450" spc="-10">
                <a:latin typeface="Times New Roman"/>
                <a:cs typeface="Times New Roman"/>
              </a:rPr>
              <a:t>the Irishman love  the English, </a:t>
            </a:r>
            <a:r>
              <a:rPr dirty="0" sz="1450" spc="-5">
                <a:latin typeface="Times New Roman"/>
                <a:cs typeface="Times New Roman"/>
              </a:rPr>
              <a:t>nor </a:t>
            </a:r>
            <a:r>
              <a:rPr dirty="0" sz="1450" spc="-10">
                <a:latin typeface="Times New Roman"/>
                <a:cs typeface="Times New Roman"/>
              </a:rPr>
              <a:t>the Indian brave tolerate the </a:t>
            </a:r>
            <a:r>
              <a:rPr dirty="0" sz="1450" spc="-5">
                <a:latin typeface="Times New Roman"/>
                <a:cs typeface="Times New Roman"/>
              </a:rPr>
              <a:t>thought of </a:t>
            </a:r>
            <a:r>
              <a:rPr dirty="0" sz="1450" spc="-10">
                <a:latin typeface="Times New Roman"/>
                <a:cs typeface="Times New Roman"/>
              </a:rPr>
              <a:t>the American, is </a:t>
            </a:r>
            <a:r>
              <a:rPr dirty="0" sz="1450" spc="-5">
                <a:latin typeface="Times New Roman"/>
                <a:cs typeface="Times New Roman"/>
              </a:rPr>
              <a:t>not  </a:t>
            </a:r>
            <a:r>
              <a:rPr dirty="0" sz="1450" spc="-10">
                <a:latin typeface="Times New Roman"/>
                <a:cs typeface="Times New Roman"/>
              </a:rPr>
              <a:t>disgraceful to the nature </a:t>
            </a:r>
            <a:r>
              <a:rPr dirty="0" sz="1450" spc="-5">
                <a:latin typeface="Times New Roman"/>
                <a:cs typeface="Times New Roman"/>
              </a:rPr>
              <a:t>of </a:t>
            </a:r>
            <a:r>
              <a:rPr dirty="0" sz="1450" spc="-10">
                <a:latin typeface="Times New Roman"/>
                <a:cs typeface="Times New Roman"/>
              </a:rPr>
              <a:t>man; </a:t>
            </a:r>
            <a:r>
              <a:rPr dirty="0" sz="1450" spc="-15">
                <a:latin typeface="Times New Roman"/>
                <a:cs typeface="Times New Roman"/>
              </a:rPr>
              <a:t>rather, </a:t>
            </a:r>
            <a:r>
              <a:rPr dirty="0" sz="1450" spc="-10">
                <a:latin typeface="Times New Roman"/>
                <a:cs typeface="Times New Roman"/>
              </a:rPr>
              <a:t>indeed, honourable, since it depends  </a:t>
            </a:r>
            <a:r>
              <a:rPr dirty="0" sz="1450" spc="-5">
                <a:latin typeface="Times New Roman"/>
                <a:cs typeface="Times New Roman"/>
              </a:rPr>
              <a:t>on </a:t>
            </a:r>
            <a:r>
              <a:rPr dirty="0" sz="1450" spc="-10">
                <a:latin typeface="Times New Roman"/>
                <a:cs typeface="Times New Roman"/>
              </a:rPr>
              <a:t>wrongs ancient like the race, and </a:t>
            </a:r>
            <a:r>
              <a:rPr dirty="0" sz="1450" spc="-5">
                <a:latin typeface="Times New Roman"/>
                <a:cs typeface="Times New Roman"/>
              </a:rPr>
              <a:t>not </a:t>
            </a:r>
            <a:r>
              <a:rPr dirty="0" sz="1450" spc="-10">
                <a:latin typeface="Times New Roman"/>
                <a:cs typeface="Times New Roman"/>
              </a:rPr>
              <a:t>personal to him who cherishes the  indignation.</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45"/>
              </a:spcBef>
            </a:pPr>
            <a:endParaRPr sz="1800">
              <a:latin typeface="Times New Roman"/>
              <a:cs typeface="Times New Roman"/>
            </a:endParaRPr>
          </a:p>
          <a:p>
            <a:pPr algn="ctr">
              <a:lnSpc>
                <a:spcPct val="100000"/>
              </a:lnSpc>
            </a:pPr>
            <a:r>
              <a:rPr dirty="0" sz="1450" spc="-25" b="1">
                <a:latin typeface="Times New Roman"/>
                <a:cs typeface="Times New Roman"/>
              </a:rPr>
              <a:t>TO </a:t>
            </a:r>
            <a:r>
              <a:rPr dirty="0" sz="1450" spc="-10" b="1">
                <a:latin typeface="Times New Roman"/>
                <a:cs typeface="Times New Roman"/>
              </a:rPr>
              <a:t>THE </a:t>
            </a:r>
            <a:r>
              <a:rPr dirty="0" sz="1450" spc="-15" b="1">
                <a:latin typeface="Times New Roman"/>
                <a:cs typeface="Times New Roman"/>
              </a:rPr>
              <a:t>GOLDEN</a:t>
            </a:r>
            <a:r>
              <a:rPr dirty="0" sz="1450" spc="15" b="1">
                <a:latin typeface="Times New Roman"/>
                <a:cs typeface="Times New Roman"/>
              </a:rPr>
              <a:t> </a:t>
            </a:r>
            <a:r>
              <a:rPr dirty="0" sz="1450" spc="-35" b="1">
                <a:latin typeface="Times New Roman"/>
                <a:cs typeface="Times New Roman"/>
              </a:rPr>
              <a:t>GATES</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A little corner </a:t>
            </a:r>
            <a:r>
              <a:rPr dirty="0" sz="1450" spc="-5">
                <a:latin typeface="Times New Roman"/>
                <a:cs typeface="Times New Roman"/>
              </a:rPr>
              <a:t>of </a:t>
            </a:r>
            <a:r>
              <a:rPr dirty="0" sz="1450" spc="-10">
                <a:latin typeface="Times New Roman"/>
                <a:cs typeface="Times New Roman"/>
              </a:rPr>
              <a:t>Utah is soon traversed, and leaves </a:t>
            </a:r>
            <a:r>
              <a:rPr dirty="0" sz="1450" spc="-5">
                <a:latin typeface="Times New Roman"/>
                <a:cs typeface="Times New Roman"/>
              </a:rPr>
              <a:t>no </a:t>
            </a:r>
            <a:r>
              <a:rPr dirty="0" sz="1450" spc="-10">
                <a:latin typeface="Times New Roman"/>
                <a:cs typeface="Times New Roman"/>
              </a:rPr>
              <a:t>particular impressions  </a:t>
            </a:r>
            <a:r>
              <a:rPr dirty="0" sz="1450" spc="-5">
                <a:latin typeface="Times New Roman"/>
                <a:cs typeface="Times New Roman"/>
              </a:rPr>
              <a:t>on </a:t>
            </a:r>
            <a:r>
              <a:rPr dirty="0" sz="1450" spc="-10">
                <a:latin typeface="Times New Roman"/>
                <a:cs typeface="Times New Roman"/>
              </a:rPr>
              <a:t>the mind. By an early </a:t>
            </a:r>
            <a:r>
              <a:rPr dirty="0" sz="1450" spc="-5">
                <a:latin typeface="Times New Roman"/>
                <a:cs typeface="Times New Roman"/>
              </a:rPr>
              <a:t>hour on </a:t>
            </a:r>
            <a:r>
              <a:rPr dirty="0" sz="1450" spc="-25">
                <a:latin typeface="Times New Roman"/>
                <a:cs typeface="Times New Roman"/>
              </a:rPr>
              <a:t>Wednesday </a:t>
            </a:r>
            <a:r>
              <a:rPr dirty="0" sz="1450" spc="-10">
                <a:latin typeface="Times New Roman"/>
                <a:cs typeface="Times New Roman"/>
              </a:rPr>
              <a:t>morning we stopped to breakfast  at </a:t>
            </a:r>
            <a:r>
              <a:rPr dirty="0" sz="1450" spc="-25">
                <a:latin typeface="Times New Roman"/>
                <a:cs typeface="Times New Roman"/>
              </a:rPr>
              <a:t>Toano, </a:t>
            </a:r>
            <a:r>
              <a:rPr dirty="0" sz="1450" spc="-5">
                <a:latin typeface="Times New Roman"/>
                <a:cs typeface="Times New Roman"/>
              </a:rPr>
              <a:t>a </a:t>
            </a:r>
            <a:r>
              <a:rPr dirty="0" sz="1450" spc="-10">
                <a:latin typeface="Times New Roman"/>
                <a:cs typeface="Times New Roman"/>
              </a:rPr>
              <a:t>little station </a:t>
            </a:r>
            <a:r>
              <a:rPr dirty="0" sz="1450" spc="-5">
                <a:latin typeface="Times New Roman"/>
                <a:cs typeface="Times New Roman"/>
              </a:rPr>
              <a:t>on a </a:t>
            </a:r>
            <a:r>
              <a:rPr dirty="0" sz="1450" spc="-10">
                <a:latin typeface="Times New Roman"/>
                <a:cs typeface="Times New Roman"/>
              </a:rPr>
              <a:t>bleak, high-lying plateau in Nevada. The man  who kept the station eating-house was </a:t>
            </a:r>
            <a:r>
              <a:rPr dirty="0" sz="1450" spc="-5">
                <a:latin typeface="Times New Roman"/>
                <a:cs typeface="Times New Roman"/>
              </a:rPr>
              <a:t>a </a:t>
            </a:r>
            <a:r>
              <a:rPr dirty="0" sz="1450" spc="-10">
                <a:latin typeface="Times New Roman"/>
                <a:cs typeface="Times New Roman"/>
              </a:rPr>
              <a:t>Scot, and learning that </a:t>
            </a:r>
            <a:r>
              <a:rPr dirty="0" sz="1450" spc="-5">
                <a:latin typeface="Times New Roman"/>
                <a:cs typeface="Times New Roman"/>
              </a:rPr>
              <a:t>I </a:t>
            </a:r>
            <a:r>
              <a:rPr dirty="0" sz="1450" spc="-10">
                <a:latin typeface="Times New Roman"/>
                <a:cs typeface="Times New Roman"/>
              </a:rPr>
              <a:t>was the same,  </a:t>
            </a:r>
            <a:r>
              <a:rPr dirty="0" sz="1450" spc="-5">
                <a:latin typeface="Times New Roman"/>
                <a:cs typeface="Times New Roman"/>
              </a:rPr>
              <a:t>he </a:t>
            </a:r>
            <a:r>
              <a:rPr dirty="0" sz="1450" spc="-10">
                <a:latin typeface="Times New Roman"/>
                <a:cs typeface="Times New Roman"/>
              </a:rPr>
              <a:t>grew very </a:t>
            </a:r>
            <a:r>
              <a:rPr dirty="0" sz="1450" spc="-20">
                <a:latin typeface="Times New Roman"/>
                <a:cs typeface="Times New Roman"/>
              </a:rPr>
              <a:t>friendly, </a:t>
            </a:r>
            <a:r>
              <a:rPr dirty="0" sz="1450" spc="-10">
                <a:latin typeface="Times New Roman"/>
                <a:cs typeface="Times New Roman"/>
              </a:rPr>
              <a:t>and gave me some advice </a:t>
            </a:r>
            <a:r>
              <a:rPr dirty="0" sz="1450" spc="-5">
                <a:latin typeface="Times New Roman"/>
                <a:cs typeface="Times New Roman"/>
              </a:rPr>
              <a:t>on </a:t>
            </a:r>
            <a:r>
              <a:rPr dirty="0" sz="1450" spc="-10">
                <a:latin typeface="Times New Roman"/>
                <a:cs typeface="Times New Roman"/>
              </a:rPr>
              <a:t>the country </a:t>
            </a:r>
            <a:r>
              <a:rPr dirty="0" sz="1450" spc="-5">
                <a:latin typeface="Times New Roman"/>
                <a:cs typeface="Times New Roman"/>
              </a:rPr>
              <a:t>I </a:t>
            </a:r>
            <a:r>
              <a:rPr dirty="0" sz="1450" spc="-10">
                <a:latin typeface="Times New Roman"/>
                <a:cs typeface="Times New Roman"/>
              </a:rPr>
              <a:t>was now  entering. </a:t>
            </a:r>
            <a:r>
              <a:rPr dirty="0" sz="1450" spc="-45">
                <a:latin typeface="Times New Roman"/>
                <a:cs typeface="Times New Roman"/>
              </a:rPr>
              <a:t>“You </a:t>
            </a:r>
            <a:r>
              <a:rPr dirty="0" sz="1450" spc="-10">
                <a:latin typeface="Times New Roman"/>
                <a:cs typeface="Times New Roman"/>
              </a:rPr>
              <a:t>see,” said he, “I tell </a:t>
            </a:r>
            <a:r>
              <a:rPr dirty="0" sz="1450" spc="-5">
                <a:latin typeface="Times New Roman"/>
                <a:cs typeface="Times New Roman"/>
              </a:rPr>
              <a:t>you </a:t>
            </a:r>
            <a:r>
              <a:rPr dirty="0" sz="1450" spc="-10">
                <a:latin typeface="Times New Roman"/>
                <a:cs typeface="Times New Roman"/>
              </a:rPr>
              <a:t>this, because </a:t>
            </a:r>
            <a:r>
              <a:rPr dirty="0" sz="1450" spc="-5">
                <a:latin typeface="Times New Roman"/>
                <a:cs typeface="Times New Roman"/>
              </a:rPr>
              <a:t>I </a:t>
            </a:r>
            <a:r>
              <a:rPr dirty="0" sz="1450" spc="-10">
                <a:latin typeface="Times New Roman"/>
                <a:cs typeface="Times New Roman"/>
              </a:rPr>
              <a:t>come from </a:t>
            </a:r>
            <a:r>
              <a:rPr dirty="0" sz="1450" spc="-5">
                <a:latin typeface="Times New Roman"/>
                <a:cs typeface="Times New Roman"/>
              </a:rPr>
              <a:t>your  </a:t>
            </a:r>
            <a:r>
              <a:rPr dirty="0" sz="1450" spc="-20">
                <a:latin typeface="Times New Roman"/>
                <a:cs typeface="Times New Roman"/>
              </a:rPr>
              <a:t>country.” </a:t>
            </a:r>
            <a:r>
              <a:rPr dirty="0" sz="1450" spc="-10">
                <a:latin typeface="Times New Roman"/>
                <a:cs typeface="Times New Roman"/>
              </a:rPr>
              <a:t>Hail, brither</a:t>
            </a:r>
            <a:r>
              <a:rPr dirty="0" sz="1450" spc="10">
                <a:latin typeface="Times New Roman"/>
                <a:cs typeface="Times New Roman"/>
              </a:rPr>
              <a:t> </a:t>
            </a:r>
            <a:r>
              <a:rPr dirty="0" sz="1450" spc="-10">
                <a:latin typeface="Times New Roman"/>
                <a:cs typeface="Times New Roman"/>
              </a:rPr>
              <a:t>Scots!</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His most important </a:t>
            </a:r>
            <a:r>
              <a:rPr dirty="0" sz="1450" spc="-5">
                <a:latin typeface="Times New Roman"/>
                <a:cs typeface="Times New Roman"/>
              </a:rPr>
              <a:t>hint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the moneys </a:t>
            </a:r>
            <a:r>
              <a:rPr dirty="0" sz="1450" spc="-5">
                <a:latin typeface="Times New Roman"/>
                <a:cs typeface="Times New Roman"/>
              </a:rPr>
              <a:t>of </a:t>
            </a:r>
            <a:r>
              <a:rPr dirty="0" sz="1450" spc="-10">
                <a:latin typeface="Times New Roman"/>
                <a:cs typeface="Times New Roman"/>
              </a:rPr>
              <a:t>this part </a:t>
            </a:r>
            <a:r>
              <a:rPr dirty="0" sz="1450" spc="-5">
                <a:latin typeface="Times New Roman"/>
                <a:cs typeface="Times New Roman"/>
              </a:rPr>
              <a:t>of </a:t>
            </a:r>
            <a:r>
              <a:rPr dirty="0" sz="1450" spc="-10">
                <a:latin typeface="Times New Roman"/>
                <a:cs typeface="Times New Roman"/>
              </a:rPr>
              <a:t>the world. There is  something in the simplicity </a:t>
            </a:r>
            <a:r>
              <a:rPr dirty="0" sz="1450" spc="-5">
                <a:latin typeface="Times New Roman"/>
                <a:cs typeface="Times New Roman"/>
              </a:rPr>
              <a:t>of a </a:t>
            </a:r>
            <a:r>
              <a:rPr dirty="0" sz="1450" spc="-10">
                <a:latin typeface="Times New Roman"/>
                <a:cs typeface="Times New Roman"/>
              </a:rPr>
              <a:t>decimal coinage which is revolting to the  human mind; thus the French, in small </a:t>
            </a:r>
            <a:r>
              <a:rPr dirty="0" sz="1450" spc="-15">
                <a:latin typeface="Times New Roman"/>
                <a:cs typeface="Times New Roman"/>
              </a:rPr>
              <a:t>affairs, </a:t>
            </a:r>
            <a:r>
              <a:rPr dirty="0" sz="1450" spc="-10">
                <a:latin typeface="Times New Roman"/>
                <a:cs typeface="Times New Roman"/>
              </a:rPr>
              <a:t>reckon strictly </a:t>
            </a:r>
            <a:r>
              <a:rPr dirty="0" sz="1450" spc="-5">
                <a:latin typeface="Times New Roman"/>
                <a:cs typeface="Times New Roman"/>
              </a:rPr>
              <a:t>by </a:t>
            </a:r>
            <a:r>
              <a:rPr dirty="0" sz="1450" spc="-10">
                <a:latin typeface="Times New Roman"/>
                <a:cs typeface="Times New Roman"/>
              </a:rPr>
              <a:t>halfpence;  and </a:t>
            </a:r>
            <a:r>
              <a:rPr dirty="0" sz="1450" spc="-5">
                <a:latin typeface="Times New Roman"/>
                <a:cs typeface="Times New Roman"/>
              </a:rPr>
              <a:t>you </a:t>
            </a:r>
            <a:r>
              <a:rPr dirty="0" sz="1450" spc="-10">
                <a:latin typeface="Times New Roman"/>
                <a:cs typeface="Times New Roman"/>
              </a:rPr>
              <a:t>have to solve, </a:t>
            </a:r>
            <a:r>
              <a:rPr dirty="0" sz="1450" spc="-5">
                <a:latin typeface="Times New Roman"/>
                <a:cs typeface="Times New Roman"/>
              </a:rPr>
              <a:t>by a </a:t>
            </a:r>
            <a:r>
              <a:rPr dirty="0" sz="1450" spc="-10">
                <a:latin typeface="Times New Roman"/>
                <a:cs typeface="Times New Roman"/>
              </a:rPr>
              <a:t>spasm </a:t>
            </a:r>
            <a:r>
              <a:rPr dirty="0" sz="1450" spc="-5">
                <a:latin typeface="Times New Roman"/>
                <a:cs typeface="Times New Roman"/>
              </a:rPr>
              <a:t>of </a:t>
            </a:r>
            <a:r>
              <a:rPr dirty="0" sz="1450" spc="-10">
                <a:latin typeface="Times New Roman"/>
                <a:cs typeface="Times New Roman"/>
              </a:rPr>
              <a:t>mental arithmetic, such posers as thirty-  two, forty-five, </a:t>
            </a:r>
            <a:r>
              <a:rPr dirty="0" sz="1450" spc="-5">
                <a:latin typeface="Times New Roman"/>
                <a:cs typeface="Times New Roman"/>
              </a:rPr>
              <a:t>or </a:t>
            </a:r>
            <a:r>
              <a:rPr dirty="0" sz="1450" spc="-10">
                <a:latin typeface="Times New Roman"/>
                <a:cs typeface="Times New Roman"/>
              </a:rPr>
              <a:t>even </a:t>
            </a:r>
            <a:r>
              <a:rPr dirty="0" sz="1450" spc="-5">
                <a:latin typeface="Times New Roman"/>
                <a:cs typeface="Times New Roman"/>
              </a:rPr>
              <a:t>a </a:t>
            </a:r>
            <a:r>
              <a:rPr dirty="0" sz="1450" spc="-10">
                <a:latin typeface="Times New Roman"/>
                <a:cs typeface="Times New Roman"/>
              </a:rPr>
              <a:t>hundred halfpence. In the Pacific States they have  made </a:t>
            </a:r>
            <a:r>
              <a:rPr dirty="0" sz="1450" spc="-5">
                <a:latin typeface="Times New Roman"/>
                <a:cs typeface="Times New Roman"/>
              </a:rPr>
              <a:t>a </a:t>
            </a:r>
            <a:r>
              <a:rPr dirty="0" sz="1450" spc="-10">
                <a:latin typeface="Times New Roman"/>
                <a:cs typeface="Times New Roman"/>
              </a:rPr>
              <a:t>bolder push for </a:t>
            </a:r>
            <a:r>
              <a:rPr dirty="0" sz="1450" spc="-20">
                <a:latin typeface="Times New Roman"/>
                <a:cs typeface="Times New Roman"/>
              </a:rPr>
              <a:t>complexity, </a:t>
            </a:r>
            <a:r>
              <a:rPr dirty="0" sz="1450" spc="-10">
                <a:latin typeface="Times New Roman"/>
                <a:cs typeface="Times New Roman"/>
              </a:rPr>
              <a:t>and settle their </a:t>
            </a:r>
            <a:r>
              <a:rPr dirty="0" sz="1450" spc="-15">
                <a:latin typeface="Times New Roman"/>
                <a:cs typeface="Times New Roman"/>
              </a:rPr>
              <a:t>affairs </a:t>
            </a:r>
            <a:r>
              <a:rPr dirty="0" sz="1450" spc="-5">
                <a:latin typeface="Times New Roman"/>
                <a:cs typeface="Times New Roman"/>
              </a:rPr>
              <a:t>by a </a:t>
            </a:r>
            <a:r>
              <a:rPr dirty="0" sz="1450" spc="-10">
                <a:latin typeface="Times New Roman"/>
                <a:cs typeface="Times New Roman"/>
              </a:rPr>
              <a:t>coin that </a:t>
            </a:r>
            <a:r>
              <a:rPr dirty="0" sz="1450" spc="-5">
                <a:latin typeface="Times New Roman"/>
                <a:cs typeface="Times New Roman"/>
              </a:rPr>
              <a:t>no  </a:t>
            </a:r>
            <a:r>
              <a:rPr dirty="0" sz="1450" spc="-10">
                <a:latin typeface="Times New Roman"/>
                <a:cs typeface="Times New Roman"/>
              </a:rPr>
              <a:t>longer that </a:t>
            </a:r>
            <a:r>
              <a:rPr dirty="0" sz="1450" spc="-5">
                <a:latin typeface="Times New Roman"/>
                <a:cs typeface="Times New Roman"/>
              </a:rPr>
              <a:t>no </a:t>
            </a:r>
            <a:r>
              <a:rPr dirty="0" sz="1450" spc="-10">
                <a:latin typeface="Times New Roman"/>
                <a:cs typeface="Times New Roman"/>
              </a:rPr>
              <a:t>longer exists—the bit, </a:t>
            </a:r>
            <a:r>
              <a:rPr dirty="0" sz="1450" spc="-5">
                <a:latin typeface="Times New Roman"/>
                <a:cs typeface="Times New Roman"/>
              </a:rPr>
              <a:t>or </a:t>
            </a:r>
            <a:r>
              <a:rPr dirty="0" sz="1450" spc="-10">
                <a:latin typeface="Times New Roman"/>
                <a:cs typeface="Times New Roman"/>
              </a:rPr>
              <a:t>old Mexican real. The supposed value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bit </a:t>
            </a:r>
            <a:r>
              <a:rPr dirty="0" sz="1450" spc="-10">
                <a:latin typeface="Times New Roman"/>
                <a:cs typeface="Times New Roman"/>
              </a:rPr>
              <a:t>is twelve and </a:t>
            </a:r>
            <a:r>
              <a:rPr dirty="0" sz="1450" spc="-5">
                <a:latin typeface="Times New Roman"/>
                <a:cs typeface="Times New Roman"/>
              </a:rPr>
              <a:t>a </a:t>
            </a:r>
            <a:r>
              <a:rPr dirty="0" sz="1450" spc="-10">
                <a:latin typeface="Times New Roman"/>
                <a:cs typeface="Times New Roman"/>
              </a:rPr>
              <a:t>half cents, eight to the </a:t>
            </a:r>
            <a:r>
              <a:rPr dirty="0" sz="1450" spc="-20">
                <a:latin typeface="Times New Roman"/>
                <a:cs typeface="Times New Roman"/>
              </a:rPr>
              <a:t>dollar. </a:t>
            </a:r>
            <a:r>
              <a:rPr dirty="0" sz="1450" spc="-10">
                <a:latin typeface="Times New Roman"/>
                <a:cs typeface="Times New Roman"/>
              </a:rPr>
              <a:t>When it comes to two  bits, the quarter-dollar stands for the required amount. But how about an </a:t>
            </a:r>
            <a:r>
              <a:rPr dirty="0" sz="1450" spc="-5">
                <a:latin typeface="Times New Roman"/>
                <a:cs typeface="Times New Roman"/>
              </a:rPr>
              <a:t>odd  </a:t>
            </a:r>
            <a:r>
              <a:rPr dirty="0" sz="1450" spc="-10">
                <a:latin typeface="Times New Roman"/>
                <a:cs typeface="Times New Roman"/>
              </a:rPr>
              <a:t>bit? The nearest coin to it is </a:t>
            </a:r>
            <a:r>
              <a:rPr dirty="0" sz="1450" spc="-5">
                <a:latin typeface="Times New Roman"/>
                <a:cs typeface="Times New Roman"/>
              </a:rPr>
              <a:t>a </a:t>
            </a:r>
            <a:r>
              <a:rPr dirty="0" sz="1450" spc="-10">
                <a:latin typeface="Times New Roman"/>
                <a:cs typeface="Times New Roman"/>
              </a:rPr>
              <a:t>dime, which is, short </a:t>
            </a:r>
            <a:r>
              <a:rPr dirty="0" sz="1450" spc="-5">
                <a:latin typeface="Times New Roman"/>
                <a:cs typeface="Times New Roman"/>
              </a:rPr>
              <a:t>by a </a:t>
            </a:r>
            <a:r>
              <a:rPr dirty="0" sz="1450" spc="-10">
                <a:latin typeface="Times New Roman"/>
                <a:cs typeface="Times New Roman"/>
              </a:rPr>
              <a:t>fifth. That, then, is  called </a:t>
            </a:r>
            <a:r>
              <a:rPr dirty="0" sz="1450" spc="-5">
                <a:latin typeface="Times New Roman"/>
                <a:cs typeface="Times New Roman"/>
              </a:rPr>
              <a:t>a </a:t>
            </a:r>
            <a:r>
              <a:rPr dirty="0" sz="1450" spc="-10">
                <a:latin typeface="Times New Roman"/>
                <a:cs typeface="Times New Roman"/>
              </a:rPr>
              <a:t>short bit. If </a:t>
            </a:r>
            <a:r>
              <a:rPr dirty="0" sz="1450" spc="-5">
                <a:latin typeface="Times New Roman"/>
                <a:cs typeface="Times New Roman"/>
              </a:rPr>
              <a:t>you </a:t>
            </a:r>
            <a:r>
              <a:rPr dirty="0" sz="1450" spc="-10">
                <a:latin typeface="Times New Roman"/>
                <a:cs typeface="Times New Roman"/>
              </a:rPr>
              <a:t>have one, </a:t>
            </a:r>
            <a:r>
              <a:rPr dirty="0" sz="1450" spc="-5">
                <a:latin typeface="Times New Roman"/>
                <a:cs typeface="Times New Roman"/>
              </a:rPr>
              <a:t>you </a:t>
            </a:r>
            <a:r>
              <a:rPr dirty="0" sz="1450" spc="-10">
                <a:latin typeface="Times New Roman"/>
                <a:cs typeface="Times New Roman"/>
              </a:rPr>
              <a:t>lay it triumphantly down, and save two  and </a:t>
            </a:r>
            <a:r>
              <a:rPr dirty="0" sz="1450" spc="-5">
                <a:latin typeface="Times New Roman"/>
                <a:cs typeface="Times New Roman"/>
              </a:rPr>
              <a:t>a </a:t>
            </a:r>
            <a:r>
              <a:rPr dirty="0" sz="1450" spc="-10">
                <a:latin typeface="Times New Roman"/>
                <a:cs typeface="Times New Roman"/>
              </a:rPr>
              <a:t>half cents. But if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and lay down </a:t>
            </a:r>
            <a:r>
              <a:rPr dirty="0" sz="1450" spc="-5">
                <a:latin typeface="Times New Roman"/>
                <a:cs typeface="Times New Roman"/>
              </a:rPr>
              <a:t>a </a:t>
            </a:r>
            <a:r>
              <a:rPr dirty="0" sz="1450" spc="-15">
                <a:latin typeface="Times New Roman"/>
                <a:cs typeface="Times New Roman"/>
              </a:rPr>
              <a:t>quarter, </a:t>
            </a:r>
            <a:r>
              <a:rPr dirty="0" sz="1450" spc="-10">
                <a:latin typeface="Times New Roman"/>
                <a:cs typeface="Times New Roman"/>
              </a:rPr>
              <a:t>the bar-keeper </a:t>
            </a:r>
            <a:r>
              <a:rPr dirty="0" sz="1450" spc="-5">
                <a:latin typeface="Times New Roman"/>
                <a:cs typeface="Times New Roman"/>
              </a:rPr>
              <a:t>or  </a:t>
            </a:r>
            <a:r>
              <a:rPr dirty="0" sz="1450" spc="-10">
                <a:latin typeface="Times New Roman"/>
                <a:cs typeface="Times New Roman"/>
              </a:rPr>
              <a:t>shopman calmly tenders </a:t>
            </a:r>
            <a:r>
              <a:rPr dirty="0" sz="1450" spc="-5">
                <a:latin typeface="Times New Roman"/>
                <a:cs typeface="Times New Roman"/>
              </a:rPr>
              <a:t>you a </a:t>
            </a:r>
            <a:r>
              <a:rPr dirty="0" sz="1450" spc="-10">
                <a:latin typeface="Times New Roman"/>
                <a:cs typeface="Times New Roman"/>
              </a:rPr>
              <a:t>dime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change; and thus </a:t>
            </a:r>
            <a:r>
              <a:rPr dirty="0" sz="1450" spc="-5">
                <a:latin typeface="Times New Roman"/>
                <a:cs typeface="Times New Roman"/>
              </a:rPr>
              <a:t>you </a:t>
            </a:r>
            <a:r>
              <a:rPr dirty="0" sz="1450" spc="-10">
                <a:latin typeface="Times New Roman"/>
                <a:cs typeface="Times New Roman"/>
              </a:rPr>
              <a:t>have paid  what is called </a:t>
            </a:r>
            <a:r>
              <a:rPr dirty="0" sz="1450" spc="-5">
                <a:latin typeface="Times New Roman"/>
                <a:cs typeface="Times New Roman"/>
              </a:rPr>
              <a:t>a </a:t>
            </a:r>
            <a:r>
              <a:rPr dirty="0" sz="1450" spc="-10">
                <a:latin typeface="Times New Roman"/>
                <a:cs typeface="Times New Roman"/>
              </a:rPr>
              <a:t>long bit, and lost two and </a:t>
            </a:r>
            <a:r>
              <a:rPr dirty="0" sz="1450" spc="-5">
                <a:latin typeface="Times New Roman"/>
                <a:cs typeface="Times New Roman"/>
              </a:rPr>
              <a:t>a </a:t>
            </a:r>
            <a:r>
              <a:rPr dirty="0" sz="1450" spc="-10">
                <a:latin typeface="Times New Roman"/>
                <a:cs typeface="Times New Roman"/>
              </a:rPr>
              <a:t>half cents, </a:t>
            </a:r>
            <a:r>
              <a:rPr dirty="0" sz="1450" spc="-5">
                <a:latin typeface="Times New Roman"/>
                <a:cs typeface="Times New Roman"/>
              </a:rPr>
              <a:t>or </a:t>
            </a:r>
            <a:r>
              <a:rPr dirty="0" sz="1450" spc="-10">
                <a:latin typeface="Times New Roman"/>
                <a:cs typeface="Times New Roman"/>
              </a:rPr>
              <a:t>even, </a:t>
            </a:r>
            <a:r>
              <a:rPr dirty="0" sz="1450" spc="-5">
                <a:latin typeface="Times New Roman"/>
                <a:cs typeface="Times New Roman"/>
              </a:rPr>
              <a:t>by </a:t>
            </a:r>
            <a:r>
              <a:rPr dirty="0" sz="1450" spc="-10">
                <a:latin typeface="Times New Roman"/>
                <a:cs typeface="Times New Roman"/>
              </a:rPr>
              <a:t>comparison  with </a:t>
            </a:r>
            <a:r>
              <a:rPr dirty="0" sz="1450" spc="-5">
                <a:latin typeface="Times New Roman"/>
                <a:cs typeface="Times New Roman"/>
              </a:rPr>
              <a:t>a </a:t>
            </a:r>
            <a:r>
              <a:rPr dirty="0" sz="1450" spc="-10">
                <a:latin typeface="Times New Roman"/>
                <a:cs typeface="Times New Roman"/>
              </a:rPr>
              <a:t>short bit, five cents. In country places all over the Pacific coast, nothing  lower than </a:t>
            </a:r>
            <a:r>
              <a:rPr dirty="0" sz="1450" spc="-5">
                <a:latin typeface="Times New Roman"/>
                <a:cs typeface="Times New Roman"/>
              </a:rPr>
              <a:t>a bit </a:t>
            </a:r>
            <a:r>
              <a:rPr dirty="0" sz="1450" spc="-10">
                <a:latin typeface="Times New Roman"/>
                <a:cs typeface="Times New Roman"/>
              </a:rPr>
              <a:t>is ever asked </a:t>
            </a:r>
            <a:r>
              <a:rPr dirty="0" sz="1450" spc="-5">
                <a:latin typeface="Times New Roman"/>
                <a:cs typeface="Times New Roman"/>
              </a:rPr>
              <a:t>or </a:t>
            </a:r>
            <a:r>
              <a:rPr dirty="0" sz="1450" spc="-10">
                <a:latin typeface="Times New Roman"/>
                <a:cs typeface="Times New Roman"/>
              </a:rPr>
              <a:t>taken, which vastly increases the cost </a:t>
            </a:r>
            <a:r>
              <a:rPr dirty="0" sz="1450" spc="-5">
                <a:latin typeface="Times New Roman"/>
                <a:cs typeface="Times New Roman"/>
              </a:rPr>
              <a:t>of </a:t>
            </a:r>
            <a:r>
              <a:rPr dirty="0" sz="1450" spc="-10">
                <a:latin typeface="Times New Roman"/>
                <a:cs typeface="Times New Roman"/>
              </a:rPr>
              <a:t>life;  as even for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beer </a:t>
            </a:r>
            <a:r>
              <a:rPr dirty="0" sz="1450" spc="-5">
                <a:latin typeface="Times New Roman"/>
                <a:cs typeface="Times New Roman"/>
              </a:rPr>
              <a:t>you </a:t>
            </a:r>
            <a:r>
              <a:rPr dirty="0" sz="1450" spc="-10">
                <a:latin typeface="Times New Roman"/>
                <a:cs typeface="Times New Roman"/>
              </a:rPr>
              <a:t>must pay fivepence </a:t>
            </a:r>
            <a:r>
              <a:rPr dirty="0" sz="1450" spc="-5">
                <a:latin typeface="Times New Roman"/>
                <a:cs typeface="Times New Roman"/>
              </a:rPr>
              <a:t>or </a:t>
            </a:r>
            <a:r>
              <a:rPr dirty="0" sz="1450" spc="-15">
                <a:latin typeface="Times New Roman"/>
                <a:cs typeface="Times New Roman"/>
              </a:rPr>
              <a:t>sevenpence-halfpenny,  </a:t>
            </a:r>
            <a:r>
              <a:rPr dirty="0" sz="1450" spc="-10">
                <a:latin typeface="Times New Roman"/>
                <a:cs typeface="Times New Roman"/>
              </a:rPr>
              <a:t>as the case may be. </a:t>
            </a:r>
            <a:r>
              <a:rPr dirty="0" sz="1450" spc="-60">
                <a:latin typeface="Times New Roman"/>
                <a:cs typeface="Times New Roman"/>
              </a:rPr>
              <a:t>You </a:t>
            </a:r>
            <a:r>
              <a:rPr dirty="0" sz="1450" spc="-10">
                <a:latin typeface="Times New Roman"/>
                <a:cs typeface="Times New Roman"/>
              </a:rPr>
              <a:t>would say that this system </a:t>
            </a:r>
            <a:r>
              <a:rPr dirty="0" sz="1450" spc="-5">
                <a:latin typeface="Times New Roman"/>
                <a:cs typeface="Times New Roman"/>
              </a:rPr>
              <a:t>of </a:t>
            </a:r>
            <a:r>
              <a:rPr dirty="0" sz="1450" spc="-10">
                <a:latin typeface="Times New Roman"/>
                <a:cs typeface="Times New Roman"/>
              </a:rPr>
              <a:t>mutual robbery was as  broad as it was </a:t>
            </a:r>
            <a:r>
              <a:rPr dirty="0" sz="1450" spc="-5">
                <a:latin typeface="Times New Roman"/>
                <a:cs typeface="Times New Roman"/>
              </a:rPr>
              <a:t>long; but I </a:t>
            </a:r>
            <a:r>
              <a:rPr dirty="0" sz="1450" spc="-10">
                <a:latin typeface="Times New Roman"/>
                <a:cs typeface="Times New Roman"/>
              </a:rPr>
              <a:t>have discovered </a:t>
            </a:r>
            <a:r>
              <a:rPr dirty="0" sz="1450" spc="-5">
                <a:latin typeface="Times New Roman"/>
                <a:cs typeface="Times New Roman"/>
              </a:rPr>
              <a:t>a </a:t>
            </a:r>
            <a:r>
              <a:rPr dirty="0" sz="1450" spc="-10">
                <a:latin typeface="Times New Roman"/>
                <a:cs typeface="Times New Roman"/>
              </a:rPr>
              <a:t>plan to make it </a:t>
            </a:r>
            <a:r>
              <a:rPr dirty="0" sz="1450" spc="-15">
                <a:latin typeface="Times New Roman"/>
                <a:cs typeface="Times New Roman"/>
              </a:rPr>
              <a:t>broader, </a:t>
            </a:r>
            <a:r>
              <a:rPr dirty="0" sz="1450" spc="-10">
                <a:latin typeface="Times New Roman"/>
                <a:cs typeface="Times New Roman"/>
              </a:rPr>
              <a:t>with  which </a:t>
            </a:r>
            <a:r>
              <a:rPr dirty="0" sz="1450" spc="-5">
                <a:latin typeface="Times New Roman"/>
                <a:cs typeface="Times New Roman"/>
              </a:rPr>
              <a:t>I </a:t>
            </a:r>
            <a:r>
              <a:rPr dirty="0" sz="1450" spc="-10">
                <a:latin typeface="Times New Roman"/>
                <a:cs typeface="Times New Roman"/>
              </a:rPr>
              <a:t>here endow the public. It is brief and simple—radiantly simple. There  is </a:t>
            </a:r>
            <a:r>
              <a:rPr dirty="0" sz="1450" spc="-5">
                <a:latin typeface="Times New Roman"/>
                <a:cs typeface="Times New Roman"/>
              </a:rPr>
              <a:t>one </a:t>
            </a:r>
            <a:r>
              <a:rPr dirty="0" sz="1450" spc="-10">
                <a:latin typeface="Times New Roman"/>
                <a:cs typeface="Times New Roman"/>
              </a:rPr>
              <a:t>place where five cents are recognised, and that is the post-office. A  quarter</a:t>
            </a:r>
            <a:r>
              <a:rPr dirty="0" sz="1450" spc="305">
                <a:latin typeface="Times New Roman"/>
                <a:cs typeface="Times New Roman"/>
              </a:rPr>
              <a:t> </a:t>
            </a:r>
            <a:r>
              <a:rPr dirty="0" sz="1450" spc="-10">
                <a:latin typeface="Times New Roman"/>
                <a:cs typeface="Times New Roman"/>
              </a:rPr>
              <a:t>is</a:t>
            </a:r>
            <a:r>
              <a:rPr dirty="0" sz="1450" spc="305">
                <a:latin typeface="Times New Roman"/>
                <a:cs typeface="Times New Roman"/>
              </a:rPr>
              <a:t> </a:t>
            </a:r>
            <a:r>
              <a:rPr dirty="0" sz="1450" spc="-10">
                <a:latin typeface="Times New Roman"/>
                <a:cs typeface="Times New Roman"/>
              </a:rPr>
              <a:t>only</a:t>
            </a:r>
            <a:r>
              <a:rPr dirty="0" sz="1450" spc="310">
                <a:latin typeface="Times New Roman"/>
                <a:cs typeface="Times New Roman"/>
              </a:rPr>
              <a:t> </a:t>
            </a:r>
            <a:r>
              <a:rPr dirty="0" sz="1450" spc="-10">
                <a:latin typeface="Times New Roman"/>
                <a:cs typeface="Times New Roman"/>
              </a:rPr>
              <a:t>worth</a:t>
            </a:r>
            <a:r>
              <a:rPr dirty="0" sz="1450" spc="305">
                <a:latin typeface="Times New Roman"/>
                <a:cs typeface="Times New Roman"/>
              </a:rPr>
              <a:t> </a:t>
            </a:r>
            <a:r>
              <a:rPr dirty="0" sz="1450" spc="-10">
                <a:latin typeface="Times New Roman"/>
                <a:cs typeface="Times New Roman"/>
              </a:rPr>
              <a:t>two</a:t>
            </a:r>
            <a:r>
              <a:rPr dirty="0" sz="1450" spc="310">
                <a:latin typeface="Times New Roman"/>
                <a:cs typeface="Times New Roman"/>
              </a:rPr>
              <a:t> </a:t>
            </a:r>
            <a:r>
              <a:rPr dirty="0" sz="1450" spc="-10">
                <a:latin typeface="Times New Roman"/>
                <a:cs typeface="Times New Roman"/>
              </a:rPr>
              <a:t>bits,</a:t>
            </a:r>
            <a:r>
              <a:rPr dirty="0" sz="1450" spc="305">
                <a:latin typeface="Times New Roman"/>
                <a:cs typeface="Times New Roman"/>
              </a:rPr>
              <a:t> </a:t>
            </a:r>
            <a:r>
              <a:rPr dirty="0" sz="1450" spc="-5">
                <a:latin typeface="Times New Roman"/>
                <a:cs typeface="Times New Roman"/>
              </a:rPr>
              <a:t>a</a:t>
            </a:r>
            <a:r>
              <a:rPr dirty="0" sz="1450" spc="310">
                <a:latin typeface="Times New Roman"/>
                <a:cs typeface="Times New Roman"/>
              </a:rPr>
              <a:t> </a:t>
            </a:r>
            <a:r>
              <a:rPr dirty="0" sz="1450" spc="-10">
                <a:latin typeface="Times New Roman"/>
                <a:cs typeface="Times New Roman"/>
              </a:rPr>
              <a:t>short</a:t>
            </a:r>
            <a:r>
              <a:rPr dirty="0" sz="1450" spc="305">
                <a:latin typeface="Times New Roman"/>
                <a:cs typeface="Times New Roman"/>
              </a:rPr>
              <a:t> </a:t>
            </a:r>
            <a:r>
              <a:rPr dirty="0" sz="1450" spc="-10">
                <a:latin typeface="Times New Roman"/>
                <a:cs typeface="Times New Roman"/>
              </a:rPr>
              <a:t>and</a:t>
            </a:r>
            <a:r>
              <a:rPr dirty="0" sz="1450" spc="310">
                <a:latin typeface="Times New Roman"/>
                <a:cs typeface="Times New Roman"/>
              </a:rPr>
              <a:t> </a:t>
            </a:r>
            <a:r>
              <a:rPr dirty="0" sz="1450" spc="-5">
                <a:latin typeface="Times New Roman"/>
                <a:cs typeface="Times New Roman"/>
              </a:rPr>
              <a:t>a</a:t>
            </a:r>
            <a:r>
              <a:rPr dirty="0" sz="1450" spc="305">
                <a:latin typeface="Times New Roman"/>
                <a:cs typeface="Times New Roman"/>
              </a:rPr>
              <a:t> </a:t>
            </a:r>
            <a:r>
              <a:rPr dirty="0" sz="1450" spc="-5">
                <a:latin typeface="Times New Roman"/>
                <a:cs typeface="Times New Roman"/>
              </a:rPr>
              <a:t>long.</a:t>
            </a:r>
            <a:r>
              <a:rPr dirty="0" sz="1450" spc="305">
                <a:latin typeface="Times New Roman"/>
                <a:cs typeface="Times New Roman"/>
              </a:rPr>
              <a:t> </a:t>
            </a:r>
            <a:r>
              <a:rPr dirty="0" sz="1450" spc="-10">
                <a:latin typeface="Times New Roman"/>
                <a:cs typeface="Times New Roman"/>
              </a:rPr>
              <a:t>Whenever</a:t>
            </a:r>
            <a:r>
              <a:rPr dirty="0" sz="1450" spc="315">
                <a:latin typeface="Times New Roman"/>
                <a:cs typeface="Times New Roman"/>
              </a:rPr>
              <a:t> </a:t>
            </a:r>
            <a:r>
              <a:rPr dirty="0" sz="1450" spc="-5">
                <a:latin typeface="Times New Roman"/>
                <a:cs typeface="Times New Roman"/>
              </a:rPr>
              <a:t>you</a:t>
            </a:r>
            <a:r>
              <a:rPr dirty="0" sz="1450" spc="310">
                <a:latin typeface="Times New Roman"/>
                <a:cs typeface="Times New Roman"/>
              </a:rPr>
              <a:t> </a:t>
            </a:r>
            <a:r>
              <a:rPr dirty="0" sz="1450" spc="-10">
                <a:latin typeface="Times New Roman"/>
                <a:cs typeface="Times New Roman"/>
              </a:rPr>
              <a:t>have</a:t>
            </a:r>
            <a:r>
              <a:rPr dirty="0" sz="1450" spc="31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5">
                <a:latin typeface="Times New Roman"/>
                <a:cs typeface="Times New Roman"/>
              </a:rPr>
              <a:t>quarter, </a:t>
            </a:r>
            <a:r>
              <a:rPr dirty="0" sz="1450" spc="-5">
                <a:latin typeface="Times New Roman"/>
                <a:cs typeface="Times New Roman"/>
              </a:rPr>
              <a:t>go </a:t>
            </a:r>
            <a:r>
              <a:rPr dirty="0" sz="1450" spc="-10">
                <a:latin typeface="Times New Roman"/>
                <a:cs typeface="Times New Roman"/>
              </a:rPr>
              <a:t>to the post-office and </a:t>
            </a:r>
            <a:r>
              <a:rPr dirty="0" sz="1450" spc="-5">
                <a:latin typeface="Times New Roman"/>
                <a:cs typeface="Times New Roman"/>
              </a:rPr>
              <a:t>buy </a:t>
            </a:r>
            <a:r>
              <a:rPr dirty="0" sz="1450" spc="-10">
                <a:latin typeface="Times New Roman"/>
                <a:cs typeface="Times New Roman"/>
              </a:rPr>
              <a:t>five cents worth </a:t>
            </a:r>
            <a:r>
              <a:rPr dirty="0" sz="1450" spc="-5">
                <a:latin typeface="Times New Roman"/>
                <a:cs typeface="Times New Roman"/>
              </a:rPr>
              <a:t>of </a:t>
            </a:r>
            <a:r>
              <a:rPr dirty="0" sz="1450" spc="-10">
                <a:latin typeface="Times New Roman"/>
                <a:cs typeface="Times New Roman"/>
              </a:rPr>
              <a:t>postage-stamps; </a:t>
            </a:r>
            <a:r>
              <a:rPr dirty="0" sz="1450" spc="-5">
                <a:latin typeface="Times New Roman"/>
                <a:cs typeface="Times New Roman"/>
              </a:rPr>
              <a:t>you  </a:t>
            </a:r>
            <a:r>
              <a:rPr dirty="0" sz="1450" spc="-10">
                <a:latin typeface="Times New Roman"/>
                <a:cs typeface="Times New Roman"/>
              </a:rPr>
              <a:t>will receive in change two dimes, that is, two short bits. The purchasing power  </a:t>
            </a:r>
            <a:r>
              <a:rPr dirty="0" sz="1450" spc="-5">
                <a:latin typeface="Times New Roman"/>
                <a:cs typeface="Times New Roman"/>
              </a:rPr>
              <a:t>of your </a:t>
            </a:r>
            <a:r>
              <a:rPr dirty="0" sz="1450" spc="-10">
                <a:latin typeface="Times New Roman"/>
                <a:cs typeface="Times New Roman"/>
              </a:rPr>
              <a:t>money is undiminished. </a:t>
            </a:r>
            <a:r>
              <a:rPr dirty="0" sz="1450" spc="-60">
                <a:latin typeface="Times New Roman"/>
                <a:cs typeface="Times New Roman"/>
              </a:rPr>
              <a:t>You </a:t>
            </a:r>
            <a:r>
              <a:rPr dirty="0" sz="1450" spc="-10">
                <a:latin typeface="Times New Roman"/>
                <a:cs typeface="Times New Roman"/>
              </a:rPr>
              <a:t>can </a:t>
            </a:r>
            <a:r>
              <a:rPr dirty="0" sz="1450" spc="-5">
                <a:latin typeface="Times New Roman"/>
                <a:cs typeface="Times New Roman"/>
              </a:rPr>
              <a:t>go </a:t>
            </a:r>
            <a:r>
              <a:rPr dirty="0" sz="1450" spc="-10">
                <a:latin typeface="Times New Roman"/>
                <a:cs typeface="Times New Roman"/>
              </a:rPr>
              <a:t>and have </a:t>
            </a:r>
            <a:r>
              <a:rPr dirty="0" sz="1450" spc="-5">
                <a:latin typeface="Times New Roman"/>
                <a:cs typeface="Times New Roman"/>
              </a:rPr>
              <a:t>your </a:t>
            </a:r>
            <a:r>
              <a:rPr dirty="0" sz="1450" spc="-10">
                <a:latin typeface="Times New Roman"/>
                <a:cs typeface="Times New Roman"/>
              </a:rPr>
              <a:t>two glasses </a:t>
            </a:r>
            <a:r>
              <a:rPr dirty="0" sz="1450" spc="-5">
                <a:latin typeface="Times New Roman"/>
                <a:cs typeface="Times New Roman"/>
              </a:rPr>
              <a:t>of </a:t>
            </a:r>
            <a:r>
              <a:rPr dirty="0" sz="1450" spc="-10">
                <a:latin typeface="Times New Roman"/>
                <a:cs typeface="Times New Roman"/>
              </a:rPr>
              <a:t>beer  all the same; and </a:t>
            </a:r>
            <a:r>
              <a:rPr dirty="0" sz="1450" spc="-5">
                <a:latin typeface="Times New Roman"/>
                <a:cs typeface="Times New Roman"/>
              </a:rPr>
              <a:t>you </a:t>
            </a:r>
            <a:r>
              <a:rPr dirty="0" sz="1450" spc="-10">
                <a:latin typeface="Times New Roman"/>
                <a:cs typeface="Times New Roman"/>
              </a:rPr>
              <a:t>have made yourself </a:t>
            </a:r>
            <a:r>
              <a:rPr dirty="0" sz="1450" spc="-5">
                <a:latin typeface="Times New Roman"/>
                <a:cs typeface="Times New Roman"/>
              </a:rPr>
              <a:t>a </a:t>
            </a:r>
            <a:r>
              <a:rPr dirty="0" sz="1450" spc="-10">
                <a:latin typeface="Times New Roman"/>
                <a:cs typeface="Times New Roman"/>
              </a:rPr>
              <a:t>present </a:t>
            </a:r>
            <a:r>
              <a:rPr dirty="0" sz="1450" spc="-5">
                <a:latin typeface="Times New Roman"/>
                <a:cs typeface="Times New Roman"/>
              </a:rPr>
              <a:t>of </a:t>
            </a:r>
            <a:r>
              <a:rPr dirty="0" sz="1450" spc="-10">
                <a:latin typeface="Times New Roman"/>
                <a:cs typeface="Times New Roman"/>
              </a:rPr>
              <a:t>five cents worth </a:t>
            </a:r>
            <a:r>
              <a:rPr dirty="0" sz="1450" spc="-5">
                <a:latin typeface="Times New Roman"/>
                <a:cs typeface="Times New Roman"/>
              </a:rPr>
              <a:t>of  </a:t>
            </a:r>
            <a:r>
              <a:rPr dirty="0" sz="1450" spc="-10">
                <a:latin typeface="Times New Roman"/>
                <a:cs typeface="Times New Roman"/>
              </a:rPr>
              <a:t>postage-stamps into the bargain. Benjamin Franklin would have patted me </a:t>
            </a:r>
            <a:r>
              <a:rPr dirty="0" sz="1450" spc="-5">
                <a:latin typeface="Times New Roman"/>
                <a:cs typeface="Times New Roman"/>
              </a:rPr>
              <a:t>on  </a:t>
            </a:r>
            <a:r>
              <a:rPr dirty="0" sz="1450" spc="-10">
                <a:latin typeface="Times New Roman"/>
                <a:cs typeface="Times New Roman"/>
              </a:rPr>
              <a:t>the head for this</a:t>
            </a:r>
            <a:r>
              <a:rPr dirty="0" sz="1450" spc="5">
                <a:latin typeface="Times New Roman"/>
                <a:cs typeface="Times New Roman"/>
              </a:rPr>
              <a:t> </a:t>
            </a:r>
            <a:r>
              <a:rPr dirty="0" sz="1450" spc="-20">
                <a:latin typeface="Times New Roman"/>
                <a:cs typeface="Times New Roman"/>
              </a:rPr>
              <a:t>discovery.</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From </a:t>
            </a:r>
            <a:r>
              <a:rPr dirty="0" sz="1450" spc="-30">
                <a:latin typeface="Times New Roman"/>
                <a:cs typeface="Times New Roman"/>
              </a:rPr>
              <a:t>Toano </a:t>
            </a:r>
            <a:r>
              <a:rPr dirty="0" sz="1450" spc="-10">
                <a:latin typeface="Times New Roman"/>
                <a:cs typeface="Times New Roman"/>
              </a:rPr>
              <a:t>we travelled all day through deserts </a:t>
            </a:r>
            <a:r>
              <a:rPr dirty="0" sz="1450" spc="-5">
                <a:latin typeface="Times New Roman"/>
                <a:cs typeface="Times New Roman"/>
              </a:rPr>
              <a:t>of </a:t>
            </a:r>
            <a:r>
              <a:rPr dirty="0" sz="1450" spc="-10">
                <a:latin typeface="Times New Roman"/>
                <a:cs typeface="Times New Roman"/>
              </a:rPr>
              <a:t>alkali and sand, horrible to  man, and bare sage-brush country that seemed little </a:t>
            </a:r>
            <a:r>
              <a:rPr dirty="0" sz="1450" spc="-15">
                <a:latin typeface="Times New Roman"/>
                <a:cs typeface="Times New Roman"/>
              </a:rPr>
              <a:t>kindlier, </a:t>
            </a:r>
            <a:r>
              <a:rPr dirty="0" sz="1450" spc="-10">
                <a:latin typeface="Times New Roman"/>
                <a:cs typeface="Times New Roman"/>
              </a:rPr>
              <a:t>and came </a:t>
            </a:r>
            <a:r>
              <a:rPr dirty="0" sz="1450" spc="-5">
                <a:latin typeface="Times New Roman"/>
                <a:cs typeface="Times New Roman"/>
              </a:rPr>
              <a:t>by  </a:t>
            </a:r>
            <a:r>
              <a:rPr dirty="0" sz="1450" spc="-10">
                <a:latin typeface="Times New Roman"/>
                <a:cs typeface="Times New Roman"/>
              </a:rPr>
              <a:t>supper-time to Elko. As we were standing, after </a:t>
            </a:r>
            <a:r>
              <a:rPr dirty="0" sz="1450" spc="-5">
                <a:latin typeface="Times New Roman"/>
                <a:cs typeface="Times New Roman"/>
              </a:rPr>
              <a:t>our </a:t>
            </a:r>
            <a:r>
              <a:rPr dirty="0" sz="1450" spc="-15">
                <a:latin typeface="Times New Roman"/>
                <a:cs typeface="Times New Roman"/>
              </a:rPr>
              <a:t>manner, </a:t>
            </a:r>
            <a:r>
              <a:rPr dirty="0" sz="1450" spc="-10">
                <a:latin typeface="Times New Roman"/>
                <a:cs typeface="Times New Roman"/>
              </a:rPr>
              <a:t>outside the  station, </a:t>
            </a:r>
            <a:r>
              <a:rPr dirty="0" sz="1450" spc="-5">
                <a:latin typeface="Times New Roman"/>
                <a:cs typeface="Times New Roman"/>
              </a:rPr>
              <a:t>I </a:t>
            </a:r>
            <a:r>
              <a:rPr dirty="0" sz="1450" spc="-10">
                <a:latin typeface="Times New Roman"/>
                <a:cs typeface="Times New Roman"/>
              </a:rPr>
              <a:t>saw two men whip suddenly from underneath the cars, and take to  their heels across </a:t>
            </a:r>
            <a:r>
              <a:rPr dirty="0" sz="1450" spc="-20">
                <a:latin typeface="Times New Roman"/>
                <a:cs typeface="Times New Roman"/>
              </a:rPr>
              <a:t>country. </a:t>
            </a:r>
            <a:r>
              <a:rPr dirty="0" sz="1450" spc="-10">
                <a:latin typeface="Times New Roman"/>
                <a:cs typeface="Times New Roman"/>
              </a:rPr>
              <a:t>They were tramps, it appeared, who had been riding  </a:t>
            </a:r>
            <a:r>
              <a:rPr dirty="0" sz="1450" spc="-5">
                <a:latin typeface="Times New Roman"/>
                <a:cs typeface="Times New Roman"/>
              </a:rPr>
              <a:t>on </a:t>
            </a:r>
            <a:r>
              <a:rPr dirty="0" sz="1450" spc="-10">
                <a:latin typeface="Times New Roman"/>
                <a:cs typeface="Times New Roman"/>
              </a:rPr>
              <a:t>the beams since eleven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before; and several </a:t>
            </a:r>
            <a:r>
              <a:rPr dirty="0" sz="1450" spc="-5">
                <a:latin typeface="Times New Roman"/>
                <a:cs typeface="Times New Roman"/>
              </a:rPr>
              <a:t>of </a:t>
            </a:r>
            <a:r>
              <a:rPr dirty="0" sz="1450" spc="-10">
                <a:latin typeface="Times New Roman"/>
                <a:cs typeface="Times New Roman"/>
              </a:rPr>
              <a:t>my fellow-  passengers had already seen and conversed with them while we broke </a:t>
            </a:r>
            <a:r>
              <a:rPr dirty="0" sz="1450" spc="-5">
                <a:latin typeface="Times New Roman"/>
                <a:cs typeface="Times New Roman"/>
              </a:rPr>
              <a:t>our </a:t>
            </a:r>
            <a:r>
              <a:rPr dirty="0" sz="1450" spc="-10">
                <a:latin typeface="Times New Roman"/>
                <a:cs typeface="Times New Roman"/>
              </a:rPr>
              <a:t>fast  at </a:t>
            </a:r>
            <a:r>
              <a:rPr dirty="0" sz="1450" spc="-25">
                <a:latin typeface="Times New Roman"/>
                <a:cs typeface="Times New Roman"/>
              </a:rPr>
              <a:t>Toano. </a:t>
            </a:r>
            <a:r>
              <a:rPr dirty="0" sz="1450" spc="-10">
                <a:latin typeface="Times New Roman"/>
                <a:cs typeface="Times New Roman"/>
              </a:rPr>
              <a:t>These land stowaways play </a:t>
            </a:r>
            <a:r>
              <a:rPr dirty="0" sz="1450" spc="-5">
                <a:latin typeface="Times New Roman"/>
                <a:cs typeface="Times New Roman"/>
              </a:rPr>
              <a:t>a </a:t>
            </a:r>
            <a:r>
              <a:rPr dirty="0" sz="1450" spc="-10">
                <a:latin typeface="Times New Roman"/>
                <a:cs typeface="Times New Roman"/>
              </a:rPr>
              <a:t>great part over here in America, and </a:t>
            </a:r>
            <a:r>
              <a:rPr dirty="0" sz="1450" spc="-5">
                <a:latin typeface="Times New Roman"/>
                <a:cs typeface="Times New Roman"/>
              </a:rPr>
              <a:t>I  </a:t>
            </a:r>
            <a:r>
              <a:rPr dirty="0" sz="1450" spc="-10">
                <a:latin typeface="Times New Roman"/>
                <a:cs typeface="Times New Roman"/>
              </a:rPr>
              <a:t>should have liked dearly to become acquainted with</a:t>
            </a:r>
            <a:r>
              <a:rPr dirty="0" sz="1450" spc="4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8255">
              <a:lnSpc>
                <a:spcPts val="1730"/>
              </a:lnSpc>
              <a:spcBef>
                <a:spcPts val="565"/>
              </a:spcBef>
            </a:pPr>
            <a:r>
              <a:rPr dirty="0" sz="1450" spc="-10">
                <a:latin typeface="Times New Roman"/>
                <a:cs typeface="Times New Roman"/>
              </a:rPr>
              <a:t>At Elko an </a:t>
            </a:r>
            <a:r>
              <a:rPr dirty="0" sz="1450" spc="-5">
                <a:latin typeface="Times New Roman"/>
                <a:cs typeface="Times New Roman"/>
              </a:rPr>
              <a:t>odd </a:t>
            </a:r>
            <a:r>
              <a:rPr dirty="0" sz="1450" spc="-10">
                <a:latin typeface="Times New Roman"/>
                <a:cs typeface="Times New Roman"/>
              </a:rPr>
              <a:t>circumstance befell me. </a:t>
            </a:r>
            <a:r>
              <a:rPr dirty="0" sz="1450" spc="-5">
                <a:latin typeface="Times New Roman"/>
                <a:cs typeface="Times New Roman"/>
              </a:rPr>
              <a:t>I </a:t>
            </a:r>
            <a:r>
              <a:rPr dirty="0" sz="1450" spc="-10">
                <a:latin typeface="Times New Roman"/>
                <a:cs typeface="Times New Roman"/>
              </a:rPr>
              <a:t>was coming </a:t>
            </a:r>
            <a:r>
              <a:rPr dirty="0" sz="1450" spc="-5">
                <a:latin typeface="Times New Roman"/>
                <a:cs typeface="Times New Roman"/>
              </a:rPr>
              <a:t>out </a:t>
            </a:r>
            <a:r>
              <a:rPr dirty="0" sz="1450" spc="-10">
                <a:latin typeface="Times New Roman"/>
                <a:cs typeface="Times New Roman"/>
              </a:rPr>
              <a:t>from </a:t>
            </a:r>
            <a:r>
              <a:rPr dirty="0" sz="1450" spc="-15">
                <a:latin typeface="Times New Roman"/>
                <a:cs typeface="Times New Roman"/>
              </a:rPr>
              <a:t>supper,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stopped </a:t>
            </a:r>
            <a:r>
              <a:rPr dirty="0" sz="1450" spc="-5">
                <a:latin typeface="Times New Roman"/>
                <a:cs typeface="Times New Roman"/>
              </a:rPr>
              <a:t>by a </a:t>
            </a:r>
            <a:r>
              <a:rPr dirty="0" sz="1450" spc="-10">
                <a:latin typeface="Times New Roman"/>
                <a:cs typeface="Times New Roman"/>
              </a:rPr>
              <a:t>small, stout, ruddy man, followed </a:t>
            </a:r>
            <a:r>
              <a:rPr dirty="0" sz="1450" spc="-5">
                <a:latin typeface="Times New Roman"/>
                <a:cs typeface="Times New Roman"/>
              </a:rPr>
              <a:t>by </a:t>
            </a:r>
            <a:r>
              <a:rPr dirty="0" sz="1450" spc="-10">
                <a:latin typeface="Times New Roman"/>
                <a:cs typeface="Times New Roman"/>
              </a:rPr>
              <a:t>two others taller and  ruddier than</a:t>
            </a:r>
            <a:r>
              <a:rPr dirty="0" sz="1450" spc="-5">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“Excuse me, </a:t>
            </a:r>
            <a:r>
              <a:rPr dirty="0" sz="1450" spc="-20">
                <a:latin typeface="Times New Roman"/>
                <a:cs typeface="Times New Roman"/>
              </a:rPr>
              <a:t>sir,” </a:t>
            </a:r>
            <a:r>
              <a:rPr dirty="0" sz="1450" spc="-5">
                <a:latin typeface="Times New Roman"/>
                <a:cs typeface="Times New Roman"/>
              </a:rPr>
              <a:t>he </a:t>
            </a:r>
            <a:r>
              <a:rPr dirty="0" sz="1450" spc="-10">
                <a:latin typeface="Times New Roman"/>
                <a:cs typeface="Times New Roman"/>
              </a:rPr>
              <a:t>said, “but </a:t>
            </a:r>
            <a:r>
              <a:rPr dirty="0" sz="1450" spc="-5">
                <a:latin typeface="Times New Roman"/>
                <a:cs typeface="Times New Roman"/>
              </a:rPr>
              <a:t>do you </a:t>
            </a:r>
            <a:r>
              <a:rPr dirty="0" sz="1450" spc="-10">
                <a:latin typeface="Times New Roman"/>
                <a:cs typeface="Times New Roman"/>
              </a:rPr>
              <a:t>happen to </a:t>
            </a:r>
            <a:r>
              <a:rPr dirty="0" sz="1450" spc="-5">
                <a:latin typeface="Times New Roman"/>
                <a:cs typeface="Times New Roman"/>
              </a:rPr>
              <a:t>be </a:t>
            </a:r>
            <a:r>
              <a:rPr dirty="0" sz="1450" spc="-10">
                <a:latin typeface="Times New Roman"/>
                <a:cs typeface="Times New Roman"/>
              </a:rPr>
              <a:t>going</a:t>
            </a:r>
            <a:r>
              <a:rPr dirty="0" sz="1450" spc="55">
                <a:latin typeface="Times New Roman"/>
                <a:cs typeface="Times New Roman"/>
              </a:rPr>
              <a:t> </a:t>
            </a:r>
            <a:r>
              <a:rPr dirty="0" sz="1450" spc="-10">
                <a:latin typeface="Times New Roman"/>
                <a:cs typeface="Times New Roman"/>
              </a:rPr>
              <a:t>on?”</a:t>
            </a:r>
            <a:endParaRPr sz="1450">
              <a:latin typeface="Times New Roman"/>
              <a:cs typeface="Times New Roman"/>
            </a:endParaRPr>
          </a:p>
          <a:p>
            <a:pPr algn="just" marL="12700" marR="7620">
              <a:lnSpc>
                <a:spcPts val="1730"/>
              </a:lnSpc>
              <a:spcBef>
                <a:spcPts val="630"/>
              </a:spcBef>
            </a:pP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I </a:t>
            </a:r>
            <a:r>
              <a:rPr dirty="0" sz="1450" spc="-10">
                <a:latin typeface="Times New Roman"/>
                <a:cs typeface="Times New Roman"/>
              </a:rPr>
              <a:t>was, whereupon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he </a:t>
            </a:r>
            <a:r>
              <a:rPr dirty="0" sz="1450" spc="-10">
                <a:latin typeface="Times New Roman"/>
                <a:cs typeface="Times New Roman"/>
              </a:rPr>
              <a:t>hoped to persuade me to desist from that  intention. He had </a:t>
            </a:r>
            <a:r>
              <a:rPr dirty="0" sz="1450" spc="-5">
                <a:latin typeface="Times New Roman"/>
                <a:cs typeface="Times New Roman"/>
              </a:rPr>
              <a:t>a </a:t>
            </a:r>
            <a:r>
              <a:rPr dirty="0" sz="1450" spc="-10">
                <a:latin typeface="Times New Roman"/>
                <a:cs typeface="Times New Roman"/>
              </a:rPr>
              <a:t>situation to </a:t>
            </a:r>
            <a:r>
              <a:rPr dirty="0" sz="1450" spc="-15">
                <a:latin typeface="Times New Roman"/>
                <a:cs typeface="Times New Roman"/>
              </a:rPr>
              <a:t>offer </a:t>
            </a:r>
            <a:r>
              <a:rPr dirty="0" sz="1450" spc="-10">
                <a:latin typeface="Times New Roman"/>
                <a:cs typeface="Times New Roman"/>
              </a:rPr>
              <a:t>me, and if we could come to terms, </a:t>
            </a:r>
            <a:r>
              <a:rPr dirty="0" sz="1450" spc="-30">
                <a:latin typeface="Times New Roman"/>
                <a:cs typeface="Times New Roman"/>
              </a:rPr>
              <a:t>why,  </a:t>
            </a:r>
            <a:r>
              <a:rPr dirty="0" sz="1450" spc="-5">
                <a:latin typeface="Times New Roman"/>
                <a:cs typeface="Times New Roman"/>
              </a:rPr>
              <a:t>good </a:t>
            </a:r>
            <a:r>
              <a:rPr dirty="0" sz="1450" spc="-10">
                <a:latin typeface="Times New Roman"/>
                <a:cs typeface="Times New Roman"/>
              </a:rPr>
              <a:t>and well. </a:t>
            </a:r>
            <a:r>
              <a:rPr dirty="0" sz="1450" spc="-45">
                <a:latin typeface="Times New Roman"/>
                <a:cs typeface="Times New Roman"/>
              </a:rPr>
              <a:t>“You </a:t>
            </a:r>
            <a:r>
              <a:rPr dirty="0" sz="1450" spc="-10">
                <a:latin typeface="Times New Roman"/>
                <a:cs typeface="Times New Roman"/>
              </a:rPr>
              <a:t>see,” </a:t>
            </a:r>
            <a:r>
              <a:rPr dirty="0" sz="1450" spc="-5">
                <a:latin typeface="Times New Roman"/>
                <a:cs typeface="Times New Roman"/>
              </a:rPr>
              <a:t>he </a:t>
            </a:r>
            <a:r>
              <a:rPr dirty="0" sz="1450" spc="-10">
                <a:latin typeface="Times New Roman"/>
                <a:cs typeface="Times New Roman"/>
              </a:rPr>
              <a:t>continued, “I’m running </a:t>
            </a:r>
            <a:r>
              <a:rPr dirty="0" sz="1450" spc="-5">
                <a:latin typeface="Times New Roman"/>
                <a:cs typeface="Times New Roman"/>
              </a:rPr>
              <a:t>a </a:t>
            </a:r>
            <a:r>
              <a:rPr dirty="0" sz="1450" spc="-10">
                <a:latin typeface="Times New Roman"/>
                <a:cs typeface="Times New Roman"/>
              </a:rPr>
              <a:t>theatre here, and  we’re </a:t>
            </a:r>
            <a:r>
              <a:rPr dirty="0" sz="1450" spc="-5">
                <a:latin typeface="Times New Roman"/>
                <a:cs typeface="Times New Roman"/>
              </a:rPr>
              <a:t>a </a:t>
            </a:r>
            <a:r>
              <a:rPr dirty="0" sz="1450" spc="-10">
                <a:latin typeface="Times New Roman"/>
                <a:cs typeface="Times New Roman"/>
              </a:rPr>
              <a:t>little short in the orchestra. </a:t>
            </a:r>
            <a:r>
              <a:rPr dirty="0" sz="1450" spc="-35">
                <a:latin typeface="Times New Roman"/>
                <a:cs typeface="Times New Roman"/>
              </a:rPr>
              <a:t>You’re </a:t>
            </a:r>
            <a:r>
              <a:rPr dirty="0" sz="1450" spc="-5">
                <a:latin typeface="Times New Roman"/>
                <a:cs typeface="Times New Roman"/>
              </a:rPr>
              <a:t>a </a:t>
            </a:r>
            <a:r>
              <a:rPr dirty="0" sz="1450" spc="-10">
                <a:latin typeface="Times New Roman"/>
                <a:cs typeface="Times New Roman"/>
              </a:rPr>
              <a:t>musician, </a:t>
            </a:r>
            <a:r>
              <a:rPr dirty="0" sz="1450" spc="-5">
                <a:latin typeface="Times New Roman"/>
                <a:cs typeface="Times New Roman"/>
              </a:rPr>
              <a:t>I</a:t>
            </a:r>
            <a:r>
              <a:rPr dirty="0" sz="1450" spc="80">
                <a:latin typeface="Times New Roman"/>
                <a:cs typeface="Times New Roman"/>
              </a:rPr>
              <a:t> </a:t>
            </a:r>
            <a:r>
              <a:rPr dirty="0" sz="1450" spc="-10">
                <a:latin typeface="Times New Roman"/>
                <a:cs typeface="Times New Roman"/>
              </a:rPr>
              <a:t>guess?”</a:t>
            </a:r>
            <a:endParaRPr sz="1450">
              <a:latin typeface="Times New Roman"/>
              <a:cs typeface="Times New Roman"/>
            </a:endParaRPr>
          </a:p>
          <a:p>
            <a:pPr algn="just" marL="12700" marR="5715">
              <a:lnSpc>
                <a:spcPts val="1730"/>
              </a:lnSpc>
              <a:spcBef>
                <a:spcPts val="570"/>
              </a:spcBef>
            </a:pPr>
            <a:r>
              <a:rPr dirty="0" sz="1450" spc="-5">
                <a:latin typeface="Times New Roman"/>
                <a:cs typeface="Times New Roman"/>
              </a:rPr>
              <a:t>I </a:t>
            </a:r>
            <a:r>
              <a:rPr dirty="0" sz="1450" spc="-10">
                <a:latin typeface="Times New Roman"/>
                <a:cs typeface="Times New Roman"/>
              </a:rPr>
              <a:t>assured him that, beyond </a:t>
            </a:r>
            <a:r>
              <a:rPr dirty="0" sz="1450" spc="-5">
                <a:latin typeface="Times New Roman"/>
                <a:cs typeface="Times New Roman"/>
              </a:rPr>
              <a:t>a </a:t>
            </a:r>
            <a:r>
              <a:rPr dirty="0" sz="1450" spc="-10">
                <a:latin typeface="Times New Roman"/>
                <a:cs typeface="Times New Roman"/>
              </a:rPr>
              <a:t>rudimentary acquaintance with “Auld Lang Syne”  and “The </a:t>
            </a:r>
            <a:r>
              <a:rPr dirty="0" sz="1450" spc="-25">
                <a:latin typeface="Times New Roman"/>
                <a:cs typeface="Times New Roman"/>
              </a:rPr>
              <a:t>Wearing </a:t>
            </a:r>
            <a:r>
              <a:rPr dirty="0" sz="1450" spc="-5">
                <a:latin typeface="Times New Roman"/>
                <a:cs typeface="Times New Roman"/>
              </a:rPr>
              <a:t>of </a:t>
            </a:r>
            <a:r>
              <a:rPr dirty="0" sz="1450" spc="-10">
                <a:latin typeface="Times New Roman"/>
                <a:cs typeface="Times New Roman"/>
              </a:rPr>
              <a:t>the Green,”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pretension whatever to that style.  He seemed much </a:t>
            </a:r>
            <a:r>
              <a:rPr dirty="0" sz="1450" spc="-5">
                <a:latin typeface="Times New Roman"/>
                <a:cs typeface="Times New Roman"/>
              </a:rPr>
              <a:t>put out of </a:t>
            </a:r>
            <a:r>
              <a:rPr dirty="0" sz="1450" spc="-10">
                <a:latin typeface="Times New Roman"/>
                <a:cs typeface="Times New Roman"/>
              </a:rPr>
              <a:t>countenance; and </a:t>
            </a:r>
            <a:r>
              <a:rPr dirty="0" sz="1450" spc="-5">
                <a:latin typeface="Times New Roman"/>
                <a:cs typeface="Times New Roman"/>
              </a:rPr>
              <a:t>one of </a:t>
            </a:r>
            <a:r>
              <a:rPr dirty="0" sz="1450" spc="-10">
                <a:latin typeface="Times New Roman"/>
                <a:cs typeface="Times New Roman"/>
              </a:rPr>
              <a:t>his taller companions  asked him, </a:t>
            </a:r>
            <a:r>
              <a:rPr dirty="0" sz="1450" spc="-5">
                <a:latin typeface="Times New Roman"/>
                <a:cs typeface="Times New Roman"/>
              </a:rPr>
              <a:t>on </a:t>
            </a:r>
            <a:r>
              <a:rPr dirty="0" sz="1450" spc="-10">
                <a:latin typeface="Times New Roman"/>
                <a:cs typeface="Times New Roman"/>
              </a:rPr>
              <a:t>the nail, for five</a:t>
            </a:r>
            <a:r>
              <a:rPr dirty="0" sz="1450" spc="20">
                <a:latin typeface="Times New Roman"/>
                <a:cs typeface="Times New Roman"/>
              </a:rPr>
              <a:t> </a:t>
            </a:r>
            <a:r>
              <a:rPr dirty="0" sz="1450" spc="-10">
                <a:latin typeface="Times New Roman"/>
                <a:cs typeface="Times New Roman"/>
              </a:rPr>
              <a:t>dollars.</a:t>
            </a:r>
            <a:endParaRPr sz="1450">
              <a:latin typeface="Times New Roman"/>
              <a:cs typeface="Times New Roman"/>
            </a:endParaRPr>
          </a:p>
          <a:p>
            <a:pPr algn="just" marL="12700" marR="6350">
              <a:lnSpc>
                <a:spcPts val="1730"/>
              </a:lnSpc>
              <a:spcBef>
                <a:spcPts val="570"/>
              </a:spcBef>
            </a:pPr>
            <a:r>
              <a:rPr dirty="0" sz="1450" spc="-45">
                <a:latin typeface="Times New Roman"/>
                <a:cs typeface="Times New Roman"/>
              </a:rPr>
              <a:t>“You </a:t>
            </a:r>
            <a:r>
              <a:rPr dirty="0" sz="1450" spc="-10">
                <a:latin typeface="Times New Roman"/>
                <a:cs typeface="Times New Roman"/>
              </a:rPr>
              <a:t>see, </a:t>
            </a:r>
            <a:r>
              <a:rPr dirty="0" sz="1450" spc="-20">
                <a:latin typeface="Times New Roman"/>
                <a:cs typeface="Times New Roman"/>
              </a:rPr>
              <a:t>sir,” </a:t>
            </a:r>
            <a:r>
              <a:rPr dirty="0" sz="1450" spc="-10">
                <a:latin typeface="Times New Roman"/>
                <a:cs typeface="Times New Roman"/>
              </a:rPr>
              <a:t>added the latter to me, “he bet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musician; </a:t>
            </a:r>
            <a:r>
              <a:rPr dirty="0" sz="1450" spc="-5">
                <a:latin typeface="Times New Roman"/>
                <a:cs typeface="Times New Roman"/>
              </a:rPr>
              <a:t>I </a:t>
            </a:r>
            <a:r>
              <a:rPr dirty="0" sz="1450" spc="-10">
                <a:latin typeface="Times New Roman"/>
                <a:cs typeface="Times New Roman"/>
              </a:rPr>
              <a:t>bet </a:t>
            </a:r>
            <a:r>
              <a:rPr dirty="0" sz="1450" spc="-5">
                <a:latin typeface="Times New Roman"/>
                <a:cs typeface="Times New Roman"/>
              </a:rPr>
              <a:t>you  </a:t>
            </a:r>
            <a:r>
              <a:rPr dirty="0" sz="1450" spc="-15">
                <a:latin typeface="Times New Roman"/>
                <a:cs typeface="Times New Roman"/>
              </a:rPr>
              <a:t>weren’t. </a:t>
            </a:r>
            <a:r>
              <a:rPr dirty="0" sz="1450" spc="-10">
                <a:latin typeface="Times New Roman"/>
                <a:cs typeface="Times New Roman"/>
              </a:rPr>
              <a:t>No offence, </a:t>
            </a:r>
            <a:r>
              <a:rPr dirty="0" sz="1450" spc="-5">
                <a:latin typeface="Times New Roman"/>
                <a:cs typeface="Times New Roman"/>
              </a:rPr>
              <a:t>I</a:t>
            </a:r>
            <a:r>
              <a:rPr dirty="0" sz="1450" spc="10">
                <a:latin typeface="Times New Roman"/>
                <a:cs typeface="Times New Roman"/>
              </a:rPr>
              <a:t> </a:t>
            </a:r>
            <a:r>
              <a:rPr dirty="0" sz="1450" spc="-10">
                <a:latin typeface="Times New Roman"/>
                <a:cs typeface="Times New Roman"/>
              </a:rPr>
              <a:t>hope?”</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“None </a:t>
            </a:r>
            <a:r>
              <a:rPr dirty="0" sz="1450" spc="-15">
                <a:latin typeface="Times New Roman"/>
                <a:cs typeface="Times New Roman"/>
              </a:rPr>
              <a:t>whatever,” </a:t>
            </a:r>
            <a:r>
              <a:rPr dirty="0" sz="1450" spc="-5">
                <a:latin typeface="Times New Roman"/>
                <a:cs typeface="Times New Roman"/>
              </a:rPr>
              <a:t>I </a:t>
            </a:r>
            <a:r>
              <a:rPr dirty="0" sz="1450" spc="-10">
                <a:latin typeface="Times New Roman"/>
                <a:cs typeface="Times New Roman"/>
              </a:rPr>
              <a:t>said, and the two withdrew to the </a:t>
            </a:r>
            <a:r>
              <a:rPr dirty="0" sz="1450" spc="-20">
                <a:latin typeface="Times New Roman"/>
                <a:cs typeface="Times New Roman"/>
              </a:rPr>
              <a:t>bar, </a:t>
            </a:r>
            <a:r>
              <a:rPr dirty="0" sz="1450" spc="-10">
                <a:latin typeface="Times New Roman"/>
                <a:cs typeface="Times New Roman"/>
              </a:rPr>
              <a:t>where </a:t>
            </a:r>
            <a:r>
              <a:rPr dirty="0" sz="1450" spc="-5">
                <a:latin typeface="Times New Roman"/>
                <a:cs typeface="Times New Roman"/>
              </a:rPr>
              <a:t>I </a:t>
            </a:r>
            <a:r>
              <a:rPr dirty="0" sz="1450" spc="-10">
                <a:latin typeface="Times New Roman"/>
                <a:cs typeface="Times New Roman"/>
              </a:rPr>
              <a:t>presume the  debt was</a:t>
            </a:r>
            <a:r>
              <a:rPr dirty="0" sz="1450" spc="-5">
                <a:latin typeface="Times New Roman"/>
                <a:cs typeface="Times New Roman"/>
              </a:rPr>
              <a:t> </a:t>
            </a:r>
            <a:r>
              <a:rPr dirty="0" sz="1450" spc="-10">
                <a:latin typeface="Times New Roman"/>
                <a:cs typeface="Times New Roman"/>
              </a:rPr>
              <a:t>liquidated.</a:t>
            </a:r>
            <a:endParaRPr sz="1450">
              <a:latin typeface="Times New Roman"/>
              <a:cs typeface="Times New Roman"/>
            </a:endParaRPr>
          </a:p>
          <a:p>
            <a:pPr algn="just" marL="12700" marR="9525">
              <a:lnSpc>
                <a:spcPts val="1730"/>
              </a:lnSpc>
              <a:spcBef>
                <a:spcPts val="575"/>
              </a:spcBef>
            </a:pPr>
            <a:r>
              <a:rPr dirty="0" sz="1450" spc="-10">
                <a:latin typeface="Times New Roman"/>
                <a:cs typeface="Times New Roman"/>
              </a:rPr>
              <a:t>This little adventure woke bright hopes in my fellow-travellers, who </a:t>
            </a:r>
            <a:r>
              <a:rPr dirty="0" sz="1450" spc="-5">
                <a:latin typeface="Times New Roman"/>
                <a:cs typeface="Times New Roman"/>
              </a:rPr>
              <a:t>thought  </a:t>
            </a:r>
            <a:r>
              <a:rPr dirty="0" sz="1450" spc="-10">
                <a:latin typeface="Times New Roman"/>
                <a:cs typeface="Times New Roman"/>
              </a:rPr>
              <a:t>they had now come to </a:t>
            </a:r>
            <a:r>
              <a:rPr dirty="0" sz="1450" spc="-5">
                <a:latin typeface="Times New Roman"/>
                <a:cs typeface="Times New Roman"/>
              </a:rPr>
              <a:t>a </a:t>
            </a:r>
            <a:r>
              <a:rPr dirty="0" sz="1450" spc="-10">
                <a:latin typeface="Times New Roman"/>
                <a:cs typeface="Times New Roman"/>
              </a:rPr>
              <a:t>country where situations went a-begging. But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so sure that the </a:t>
            </a:r>
            <a:r>
              <a:rPr dirty="0" sz="1450" spc="-15">
                <a:latin typeface="Times New Roman"/>
                <a:cs typeface="Times New Roman"/>
              </a:rPr>
              <a:t>offer </a:t>
            </a:r>
            <a:r>
              <a:rPr dirty="0" sz="1450" spc="-10">
                <a:latin typeface="Times New Roman"/>
                <a:cs typeface="Times New Roman"/>
              </a:rPr>
              <a:t>was in </a:t>
            </a:r>
            <a:r>
              <a:rPr dirty="0" sz="1450" spc="-5">
                <a:latin typeface="Times New Roman"/>
                <a:cs typeface="Times New Roman"/>
              </a:rPr>
              <a:t>good </a:t>
            </a:r>
            <a:r>
              <a:rPr dirty="0" sz="1450" spc="-10">
                <a:latin typeface="Times New Roman"/>
                <a:cs typeface="Times New Roman"/>
              </a:rPr>
              <a:t>faith. Indeed, </a:t>
            </a:r>
            <a:r>
              <a:rPr dirty="0" sz="1450" spc="-5">
                <a:latin typeface="Times New Roman"/>
                <a:cs typeface="Times New Roman"/>
              </a:rPr>
              <a:t>I </a:t>
            </a:r>
            <a:r>
              <a:rPr dirty="0" sz="1450" spc="-10">
                <a:latin typeface="Times New Roman"/>
                <a:cs typeface="Times New Roman"/>
              </a:rPr>
              <a:t>am more than half persuaded  it was </a:t>
            </a:r>
            <a:r>
              <a:rPr dirty="0" sz="1450" spc="-5">
                <a:latin typeface="Times New Roman"/>
                <a:cs typeface="Times New Roman"/>
              </a:rPr>
              <a:t>but a </a:t>
            </a:r>
            <a:r>
              <a:rPr dirty="0" sz="1450" spc="-10">
                <a:latin typeface="Times New Roman"/>
                <a:cs typeface="Times New Roman"/>
              </a:rPr>
              <a:t>feeler to decide the</a:t>
            </a:r>
            <a:r>
              <a:rPr dirty="0" sz="1450" spc="15">
                <a:latin typeface="Times New Roman"/>
                <a:cs typeface="Times New Roman"/>
              </a:rPr>
              <a:t> </a:t>
            </a:r>
            <a:r>
              <a:rPr dirty="0" sz="1450" spc="-10">
                <a:latin typeface="Times New Roman"/>
                <a:cs typeface="Times New Roman"/>
              </a:rPr>
              <a:t>bet.</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Of all the next day </a:t>
            </a:r>
            <a:r>
              <a:rPr dirty="0" sz="1450" spc="-5">
                <a:latin typeface="Times New Roman"/>
                <a:cs typeface="Times New Roman"/>
              </a:rPr>
              <a:t>I </a:t>
            </a:r>
            <a:r>
              <a:rPr dirty="0" sz="1450" spc="-10">
                <a:latin typeface="Times New Roman"/>
                <a:cs typeface="Times New Roman"/>
              </a:rPr>
              <a:t>will tell </a:t>
            </a:r>
            <a:r>
              <a:rPr dirty="0" sz="1450" spc="-5">
                <a:latin typeface="Times New Roman"/>
                <a:cs typeface="Times New Roman"/>
              </a:rPr>
              <a:t>you </a:t>
            </a:r>
            <a:r>
              <a:rPr dirty="0" sz="1450" spc="-10">
                <a:latin typeface="Times New Roman"/>
                <a:cs typeface="Times New Roman"/>
              </a:rPr>
              <a:t>nothing, for the best </a:t>
            </a:r>
            <a:r>
              <a:rPr dirty="0" sz="1450" spc="-5">
                <a:latin typeface="Times New Roman"/>
                <a:cs typeface="Times New Roman"/>
              </a:rPr>
              <a:t>of </a:t>
            </a:r>
            <a:r>
              <a:rPr dirty="0" sz="1450" spc="-10">
                <a:latin typeface="Times New Roman"/>
                <a:cs typeface="Times New Roman"/>
              </a:rPr>
              <a:t>all reasons, that </a:t>
            </a:r>
            <a:r>
              <a:rPr dirty="0" sz="1450" spc="-5">
                <a:latin typeface="Times New Roman"/>
                <a:cs typeface="Times New Roman"/>
              </a:rPr>
              <a:t>I  </a:t>
            </a:r>
            <a:r>
              <a:rPr dirty="0" sz="1450" spc="-10">
                <a:latin typeface="Times New Roman"/>
                <a:cs typeface="Times New Roman"/>
              </a:rPr>
              <a:t>remember </a:t>
            </a:r>
            <a:r>
              <a:rPr dirty="0" sz="1450" spc="-5">
                <a:latin typeface="Times New Roman"/>
                <a:cs typeface="Times New Roman"/>
              </a:rPr>
              <a:t>no </a:t>
            </a:r>
            <a:r>
              <a:rPr dirty="0" sz="1450" spc="-10">
                <a:latin typeface="Times New Roman"/>
                <a:cs typeface="Times New Roman"/>
              </a:rPr>
              <a:t>more than that we continued through desolate and desert scenes,  fiery </a:t>
            </a:r>
            <a:r>
              <a:rPr dirty="0" sz="1450" spc="-5">
                <a:latin typeface="Times New Roman"/>
                <a:cs typeface="Times New Roman"/>
              </a:rPr>
              <a:t>hot </a:t>
            </a:r>
            <a:r>
              <a:rPr dirty="0" sz="1450" spc="-10">
                <a:latin typeface="Times New Roman"/>
                <a:cs typeface="Times New Roman"/>
              </a:rPr>
              <a:t>and deadly </a:t>
            </a:r>
            <a:r>
              <a:rPr dirty="0" sz="1450" spc="-25">
                <a:latin typeface="Times New Roman"/>
                <a:cs typeface="Times New Roman"/>
              </a:rPr>
              <a:t>weary. </a:t>
            </a:r>
            <a:r>
              <a:rPr dirty="0" sz="1450" spc="-10">
                <a:latin typeface="Times New Roman"/>
                <a:cs typeface="Times New Roman"/>
              </a:rPr>
              <a:t>But some time after </a:t>
            </a:r>
            <a:r>
              <a:rPr dirty="0" sz="1450" spc="-5">
                <a:latin typeface="Times New Roman"/>
                <a:cs typeface="Times New Roman"/>
              </a:rPr>
              <a:t>I </a:t>
            </a:r>
            <a:r>
              <a:rPr dirty="0" sz="1450" spc="-10">
                <a:latin typeface="Times New Roman"/>
                <a:cs typeface="Times New Roman"/>
              </a:rPr>
              <a:t>had fallen asleep that night, </a:t>
            </a:r>
            <a:r>
              <a:rPr dirty="0" sz="1450" spc="-5">
                <a:latin typeface="Times New Roman"/>
                <a:cs typeface="Times New Roman"/>
              </a:rPr>
              <a:t>I  </a:t>
            </a:r>
            <a:r>
              <a:rPr dirty="0" sz="1450" spc="-10">
                <a:latin typeface="Times New Roman"/>
                <a:cs typeface="Times New Roman"/>
              </a:rPr>
              <a:t>was</a:t>
            </a:r>
            <a:r>
              <a:rPr dirty="0" sz="1450" spc="65">
                <a:latin typeface="Times New Roman"/>
                <a:cs typeface="Times New Roman"/>
              </a:rPr>
              <a:t> </a:t>
            </a:r>
            <a:r>
              <a:rPr dirty="0" sz="1450" spc="-10">
                <a:latin typeface="Times New Roman"/>
                <a:cs typeface="Times New Roman"/>
              </a:rPr>
              <a:t>awakened</a:t>
            </a:r>
            <a:r>
              <a:rPr dirty="0" sz="1450" spc="70">
                <a:latin typeface="Times New Roman"/>
                <a:cs typeface="Times New Roman"/>
              </a:rPr>
              <a:t> </a:t>
            </a:r>
            <a:r>
              <a:rPr dirty="0" sz="1450" spc="-5">
                <a:latin typeface="Times New Roman"/>
                <a:cs typeface="Times New Roman"/>
              </a:rPr>
              <a:t>by</a:t>
            </a:r>
            <a:r>
              <a:rPr dirty="0" sz="1450" spc="70">
                <a:latin typeface="Times New Roman"/>
                <a:cs typeface="Times New Roman"/>
              </a:rPr>
              <a:t> </a:t>
            </a:r>
            <a:r>
              <a:rPr dirty="0" sz="1450" spc="-5">
                <a:latin typeface="Times New Roman"/>
                <a:cs typeface="Times New Roman"/>
              </a:rPr>
              <a:t>one</a:t>
            </a:r>
            <a:r>
              <a:rPr dirty="0" sz="1450" spc="70">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my</a:t>
            </a:r>
            <a:r>
              <a:rPr dirty="0" sz="1450" spc="65">
                <a:latin typeface="Times New Roman"/>
                <a:cs typeface="Times New Roman"/>
              </a:rPr>
              <a:t> </a:t>
            </a:r>
            <a:r>
              <a:rPr dirty="0" sz="1450" spc="-10">
                <a:latin typeface="Times New Roman"/>
                <a:cs typeface="Times New Roman"/>
              </a:rPr>
              <a:t>companions.</a:t>
            </a:r>
            <a:r>
              <a:rPr dirty="0" sz="1450" spc="70">
                <a:latin typeface="Times New Roman"/>
                <a:cs typeface="Times New Roman"/>
              </a:rPr>
              <a:t> </a:t>
            </a:r>
            <a:r>
              <a:rPr dirty="0" sz="1450" spc="-10">
                <a:latin typeface="Times New Roman"/>
                <a:cs typeface="Times New Roman"/>
              </a:rPr>
              <a:t>It</a:t>
            </a:r>
            <a:r>
              <a:rPr dirty="0" sz="1450" spc="80">
                <a:latin typeface="Times New Roman"/>
                <a:cs typeface="Times New Roman"/>
              </a:rPr>
              <a:t> </a:t>
            </a:r>
            <a:r>
              <a:rPr dirty="0" sz="1450" spc="-10">
                <a:latin typeface="Times New Roman"/>
                <a:cs typeface="Times New Roman"/>
              </a:rPr>
              <a:t>was</a:t>
            </a:r>
            <a:r>
              <a:rPr dirty="0" sz="1450" spc="80">
                <a:latin typeface="Times New Roman"/>
                <a:cs typeface="Times New Roman"/>
              </a:rPr>
              <a:t> </a:t>
            </a:r>
            <a:r>
              <a:rPr dirty="0" sz="1450" spc="-10">
                <a:latin typeface="Times New Roman"/>
                <a:cs typeface="Times New Roman"/>
              </a:rPr>
              <a:t>in</a:t>
            </a:r>
            <a:r>
              <a:rPr dirty="0" sz="1450" spc="80">
                <a:latin typeface="Times New Roman"/>
                <a:cs typeface="Times New Roman"/>
              </a:rPr>
              <a:t> </a:t>
            </a:r>
            <a:r>
              <a:rPr dirty="0" sz="1450" spc="-10">
                <a:latin typeface="Times New Roman"/>
                <a:cs typeface="Times New Roman"/>
              </a:rPr>
              <a:t>vain</a:t>
            </a:r>
            <a:r>
              <a:rPr dirty="0" sz="1450" spc="80">
                <a:latin typeface="Times New Roman"/>
                <a:cs typeface="Times New Roman"/>
              </a:rPr>
              <a:t> </a:t>
            </a:r>
            <a:r>
              <a:rPr dirty="0" sz="1450" spc="-10">
                <a:latin typeface="Times New Roman"/>
                <a:cs typeface="Times New Roman"/>
              </a:rPr>
              <a:t>that</a:t>
            </a:r>
            <a:r>
              <a:rPr dirty="0" sz="1450" spc="80">
                <a:latin typeface="Times New Roman"/>
                <a:cs typeface="Times New Roman"/>
              </a:rPr>
              <a:t> </a:t>
            </a:r>
            <a:r>
              <a:rPr dirty="0" sz="1450" spc="-5">
                <a:latin typeface="Times New Roman"/>
                <a:cs typeface="Times New Roman"/>
              </a:rPr>
              <a:t>I</a:t>
            </a:r>
            <a:r>
              <a:rPr dirty="0" sz="1450" spc="75">
                <a:latin typeface="Times New Roman"/>
                <a:cs typeface="Times New Roman"/>
              </a:rPr>
              <a:t> </a:t>
            </a:r>
            <a:r>
              <a:rPr dirty="0" sz="1450" spc="-10">
                <a:latin typeface="Times New Roman"/>
                <a:cs typeface="Times New Roman"/>
              </a:rPr>
              <a:t>resisted.</a:t>
            </a:r>
            <a:r>
              <a:rPr dirty="0" sz="1450" spc="85">
                <a:latin typeface="Times New Roman"/>
                <a:cs typeface="Times New Roman"/>
              </a:rPr>
              <a:t> </a:t>
            </a:r>
            <a:r>
              <a:rPr dirty="0" sz="1450" spc="-10">
                <a:latin typeface="Times New Roman"/>
                <a:cs typeface="Times New Roman"/>
              </a:rPr>
              <a:t>A fire</a:t>
            </a:r>
            <a:endParaRPr sz="145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71940"/>
          </a:xfrm>
          <a:prstGeom prst="rect">
            <a:avLst/>
          </a:prstGeom>
        </p:spPr>
        <p:txBody>
          <a:bodyPr wrap="square" lIns="0" tIns="19685" rIns="0" bIns="0" rtlCol="0" vert="horz">
            <a:spAutoFit/>
          </a:bodyPr>
          <a:lstStyle/>
          <a:p>
            <a:pPr algn="just" marL="12700" marR="6350">
              <a:lnSpc>
                <a:spcPts val="1730"/>
              </a:lnSpc>
              <a:spcBef>
                <a:spcPts val="155"/>
              </a:spcBef>
            </a:pPr>
            <a:r>
              <a:rPr dirty="0" sz="1450" spc="-5">
                <a:latin typeface="Times New Roman"/>
                <a:cs typeface="Times New Roman"/>
              </a:rPr>
              <a:t>of </a:t>
            </a:r>
            <a:r>
              <a:rPr dirty="0" sz="1450" spc="-10">
                <a:latin typeface="Times New Roman"/>
                <a:cs typeface="Times New Roman"/>
              </a:rPr>
              <a:t>enthusiasm and whisky burned in his eyes; and </a:t>
            </a:r>
            <a:r>
              <a:rPr dirty="0" sz="1450" spc="-5">
                <a:latin typeface="Times New Roman"/>
                <a:cs typeface="Times New Roman"/>
              </a:rPr>
              <a:t>he </a:t>
            </a:r>
            <a:r>
              <a:rPr dirty="0" sz="1450" spc="-10">
                <a:latin typeface="Times New Roman"/>
                <a:cs typeface="Times New Roman"/>
              </a:rPr>
              <a:t>declared we were in </a:t>
            </a:r>
            <a:r>
              <a:rPr dirty="0" sz="1450" spc="-5">
                <a:latin typeface="Times New Roman"/>
                <a:cs typeface="Times New Roman"/>
              </a:rPr>
              <a:t>a  </a:t>
            </a:r>
            <a:r>
              <a:rPr dirty="0" sz="1450" spc="-10">
                <a:latin typeface="Times New Roman"/>
                <a:cs typeface="Times New Roman"/>
              </a:rPr>
              <a:t>new </a:t>
            </a:r>
            <a:r>
              <a:rPr dirty="0" sz="1450" spc="-20">
                <a:latin typeface="Times New Roman"/>
                <a:cs typeface="Times New Roman"/>
              </a:rPr>
              <a:t>country,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must come forth </a:t>
            </a:r>
            <a:r>
              <a:rPr dirty="0" sz="1450" spc="-5">
                <a:latin typeface="Times New Roman"/>
                <a:cs typeface="Times New Roman"/>
              </a:rPr>
              <a:t>upon </a:t>
            </a:r>
            <a:r>
              <a:rPr dirty="0" sz="1450" spc="-10">
                <a:latin typeface="Times New Roman"/>
                <a:cs typeface="Times New Roman"/>
              </a:rPr>
              <a:t>the platform and see with my own  eyes. The train was then, in its patient </a:t>
            </a:r>
            <a:r>
              <a:rPr dirty="0" sz="1450" spc="-35">
                <a:latin typeface="Times New Roman"/>
                <a:cs typeface="Times New Roman"/>
              </a:rPr>
              <a:t>way, </a:t>
            </a:r>
            <a:r>
              <a:rPr dirty="0" sz="1450" spc="-10">
                <a:latin typeface="Times New Roman"/>
                <a:cs typeface="Times New Roman"/>
              </a:rPr>
              <a:t>standing halted in </a:t>
            </a:r>
            <a:r>
              <a:rPr dirty="0" sz="1450" spc="-5">
                <a:latin typeface="Times New Roman"/>
                <a:cs typeface="Times New Roman"/>
              </a:rPr>
              <a:t>a </a:t>
            </a:r>
            <a:r>
              <a:rPr dirty="0" sz="1450" spc="-10">
                <a:latin typeface="Times New Roman"/>
                <a:cs typeface="Times New Roman"/>
              </a:rPr>
              <a:t>by-track. It  was </a:t>
            </a:r>
            <a:r>
              <a:rPr dirty="0" sz="1450" spc="-5">
                <a:latin typeface="Times New Roman"/>
                <a:cs typeface="Times New Roman"/>
              </a:rPr>
              <a:t>a </a:t>
            </a:r>
            <a:r>
              <a:rPr dirty="0" sz="1450" spc="-20">
                <a:latin typeface="Times New Roman"/>
                <a:cs typeface="Times New Roman"/>
              </a:rPr>
              <a:t>clear, </a:t>
            </a:r>
            <a:r>
              <a:rPr dirty="0" sz="1450" spc="-10">
                <a:latin typeface="Times New Roman"/>
                <a:cs typeface="Times New Roman"/>
              </a:rPr>
              <a:t>moonlit night; </a:t>
            </a:r>
            <a:r>
              <a:rPr dirty="0" sz="1450" spc="-5">
                <a:latin typeface="Times New Roman"/>
                <a:cs typeface="Times New Roman"/>
              </a:rPr>
              <a:t>but </a:t>
            </a:r>
            <a:r>
              <a:rPr dirty="0" sz="1450" spc="-10">
                <a:latin typeface="Times New Roman"/>
                <a:cs typeface="Times New Roman"/>
              </a:rPr>
              <a:t>the valley was too narrow to admit the  moonshine direct, and only </a:t>
            </a:r>
            <a:r>
              <a:rPr dirty="0" sz="1450" spc="-5">
                <a:latin typeface="Times New Roman"/>
                <a:cs typeface="Times New Roman"/>
              </a:rPr>
              <a:t>a </a:t>
            </a:r>
            <a:r>
              <a:rPr dirty="0" sz="1450" spc="-10">
                <a:latin typeface="Times New Roman"/>
                <a:cs typeface="Times New Roman"/>
              </a:rPr>
              <a:t>diffused glimmer whitened the tall rocks and  relieved the blackness </a:t>
            </a:r>
            <a:r>
              <a:rPr dirty="0" sz="1450" spc="-5">
                <a:latin typeface="Times New Roman"/>
                <a:cs typeface="Times New Roman"/>
              </a:rPr>
              <a:t>of </a:t>
            </a:r>
            <a:r>
              <a:rPr dirty="0" sz="1450" spc="-10">
                <a:latin typeface="Times New Roman"/>
                <a:cs typeface="Times New Roman"/>
              </a:rPr>
              <a:t>the pines. A hoarse clamour filled the air; it was the  continuous </a:t>
            </a:r>
            <a:r>
              <a:rPr dirty="0" sz="1450" spc="-5">
                <a:latin typeface="Times New Roman"/>
                <a:cs typeface="Times New Roman"/>
              </a:rPr>
              <a:t>plunge of a </a:t>
            </a:r>
            <a:r>
              <a:rPr dirty="0" sz="1450" spc="-10">
                <a:latin typeface="Times New Roman"/>
                <a:cs typeface="Times New Roman"/>
              </a:rPr>
              <a:t>cascade somewhere near at hand among the mountains.  The air struck chill, </a:t>
            </a:r>
            <a:r>
              <a:rPr dirty="0" sz="1450" spc="-5">
                <a:latin typeface="Times New Roman"/>
                <a:cs typeface="Times New Roman"/>
              </a:rPr>
              <a:t>but </a:t>
            </a:r>
            <a:r>
              <a:rPr dirty="0" sz="1450" spc="-10">
                <a:latin typeface="Times New Roman"/>
                <a:cs typeface="Times New Roman"/>
              </a:rPr>
              <a:t>tasted </a:t>
            </a:r>
            <a:r>
              <a:rPr dirty="0" sz="1450" spc="-5">
                <a:latin typeface="Times New Roman"/>
                <a:cs typeface="Times New Roman"/>
              </a:rPr>
              <a:t>good </a:t>
            </a:r>
            <a:r>
              <a:rPr dirty="0" sz="1450" spc="-10">
                <a:latin typeface="Times New Roman"/>
                <a:cs typeface="Times New Roman"/>
              </a:rPr>
              <a:t>and vigorous in the nostrils—a fine, </a:t>
            </a:r>
            <a:r>
              <a:rPr dirty="0" sz="1450" spc="-30">
                <a:latin typeface="Times New Roman"/>
                <a:cs typeface="Times New Roman"/>
              </a:rPr>
              <a:t>dry,  </a:t>
            </a:r>
            <a:r>
              <a:rPr dirty="0" sz="1450" spc="-10">
                <a:latin typeface="Times New Roman"/>
                <a:cs typeface="Times New Roman"/>
              </a:rPr>
              <a:t>old mountain atmosphere. </a:t>
            </a:r>
            <a:r>
              <a:rPr dirty="0" sz="1450" spc="-5">
                <a:latin typeface="Times New Roman"/>
                <a:cs typeface="Times New Roman"/>
              </a:rPr>
              <a:t>I </a:t>
            </a:r>
            <a:r>
              <a:rPr dirty="0" sz="1450" spc="-10">
                <a:latin typeface="Times New Roman"/>
                <a:cs typeface="Times New Roman"/>
              </a:rPr>
              <a:t>was dead </a:t>
            </a:r>
            <a:r>
              <a:rPr dirty="0" sz="1450" spc="-25">
                <a:latin typeface="Times New Roman"/>
                <a:cs typeface="Times New Roman"/>
              </a:rPr>
              <a:t>sleepy, </a:t>
            </a:r>
            <a:r>
              <a:rPr dirty="0" sz="1450" spc="-5">
                <a:latin typeface="Times New Roman"/>
                <a:cs typeface="Times New Roman"/>
              </a:rPr>
              <a:t>but I </a:t>
            </a:r>
            <a:r>
              <a:rPr dirty="0" sz="1450" spc="-10">
                <a:latin typeface="Times New Roman"/>
                <a:cs typeface="Times New Roman"/>
              </a:rPr>
              <a:t>returned to roost with </a:t>
            </a:r>
            <a:r>
              <a:rPr dirty="0" sz="1450" spc="-5">
                <a:latin typeface="Times New Roman"/>
                <a:cs typeface="Times New Roman"/>
              </a:rPr>
              <a:t>a  </a:t>
            </a:r>
            <a:r>
              <a:rPr dirty="0" sz="1450" spc="-10">
                <a:latin typeface="Times New Roman"/>
                <a:cs typeface="Times New Roman"/>
              </a:rPr>
              <a:t>grateful mountain feeling at my</a:t>
            </a:r>
            <a:r>
              <a:rPr dirty="0" sz="1450" spc="1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awoke next morning, </a:t>
            </a:r>
            <a:r>
              <a:rPr dirty="0" sz="1450" spc="-5">
                <a:latin typeface="Times New Roman"/>
                <a:cs typeface="Times New Roman"/>
              </a:rPr>
              <a:t>I </a:t>
            </a:r>
            <a:r>
              <a:rPr dirty="0" sz="1450" spc="-10">
                <a:latin typeface="Times New Roman"/>
                <a:cs typeface="Times New Roman"/>
              </a:rPr>
              <a:t>was puzzled for </a:t>
            </a:r>
            <a:r>
              <a:rPr dirty="0" sz="1450" spc="-5">
                <a:latin typeface="Times New Roman"/>
                <a:cs typeface="Times New Roman"/>
              </a:rPr>
              <a:t>a </a:t>
            </a:r>
            <a:r>
              <a:rPr dirty="0" sz="1450" spc="-10">
                <a:latin typeface="Times New Roman"/>
                <a:cs typeface="Times New Roman"/>
              </a:rPr>
              <a:t>while to know if it were day  </a:t>
            </a:r>
            <a:r>
              <a:rPr dirty="0" sz="1450" spc="-5">
                <a:latin typeface="Times New Roman"/>
                <a:cs typeface="Times New Roman"/>
              </a:rPr>
              <a:t>or </a:t>
            </a:r>
            <a:r>
              <a:rPr dirty="0" sz="1450" spc="-10">
                <a:latin typeface="Times New Roman"/>
                <a:cs typeface="Times New Roman"/>
              </a:rPr>
              <a:t>night, for the illumination was unusual. </a:t>
            </a:r>
            <a:r>
              <a:rPr dirty="0" sz="1450" spc="-5">
                <a:latin typeface="Times New Roman"/>
                <a:cs typeface="Times New Roman"/>
              </a:rPr>
              <a:t>I </a:t>
            </a:r>
            <a:r>
              <a:rPr dirty="0" sz="1450" spc="-10">
                <a:latin typeface="Times New Roman"/>
                <a:cs typeface="Times New Roman"/>
              </a:rPr>
              <a:t>sat </a:t>
            </a:r>
            <a:r>
              <a:rPr dirty="0" sz="1450" spc="-5">
                <a:latin typeface="Times New Roman"/>
                <a:cs typeface="Times New Roman"/>
              </a:rPr>
              <a:t>up </a:t>
            </a:r>
            <a:r>
              <a:rPr dirty="0" sz="1450" spc="-10">
                <a:latin typeface="Times New Roman"/>
                <a:cs typeface="Times New Roman"/>
              </a:rPr>
              <a:t>at last, and found we were  grading slowly downward through </a:t>
            </a:r>
            <a:r>
              <a:rPr dirty="0" sz="1450" spc="-5">
                <a:latin typeface="Times New Roman"/>
                <a:cs typeface="Times New Roman"/>
              </a:rPr>
              <a:t>a </a:t>
            </a:r>
            <a:r>
              <a:rPr dirty="0" sz="1450" spc="-10">
                <a:latin typeface="Times New Roman"/>
                <a:cs typeface="Times New Roman"/>
              </a:rPr>
              <a:t>long snowshed; and suddenly we shot  into an open; and before we were swallowed into the next length </a:t>
            </a:r>
            <a:r>
              <a:rPr dirty="0" sz="1450" spc="-5">
                <a:latin typeface="Times New Roman"/>
                <a:cs typeface="Times New Roman"/>
              </a:rPr>
              <a:t>of </a:t>
            </a:r>
            <a:r>
              <a:rPr dirty="0" sz="1450" spc="-10">
                <a:latin typeface="Times New Roman"/>
                <a:cs typeface="Times New Roman"/>
              </a:rPr>
              <a:t>wooden  tunnel,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one </a:t>
            </a:r>
            <a:r>
              <a:rPr dirty="0" sz="1450" spc="-10">
                <a:latin typeface="Times New Roman"/>
                <a:cs typeface="Times New Roman"/>
              </a:rPr>
              <a:t>glimpse </a:t>
            </a:r>
            <a:r>
              <a:rPr dirty="0" sz="1450" spc="-5">
                <a:latin typeface="Times New Roman"/>
                <a:cs typeface="Times New Roman"/>
              </a:rPr>
              <a:t>of a huge </a:t>
            </a:r>
            <a:r>
              <a:rPr dirty="0" sz="1450" spc="-10">
                <a:latin typeface="Times New Roman"/>
                <a:cs typeface="Times New Roman"/>
              </a:rPr>
              <a:t>pine-forested ravine </a:t>
            </a:r>
            <a:r>
              <a:rPr dirty="0" sz="1450" spc="-5">
                <a:latin typeface="Times New Roman"/>
                <a:cs typeface="Times New Roman"/>
              </a:rPr>
              <a:t>upon </a:t>
            </a:r>
            <a:r>
              <a:rPr dirty="0" sz="1450" spc="-10">
                <a:latin typeface="Times New Roman"/>
                <a:cs typeface="Times New Roman"/>
              </a:rPr>
              <a:t>my left, </a:t>
            </a:r>
            <a:r>
              <a:rPr dirty="0" sz="1450" spc="-5">
                <a:latin typeface="Times New Roman"/>
                <a:cs typeface="Times New Roman"/>
              </a:rPr>
              <a:t>a  </a:t>
            </a:r>
            <a:r>
              <a:rPr dirty="0" sz="1450" spc="-10">
                <a:latin typeface="Times New Roman"/>
                <a:cs typeface="Times New Roman"/>
              </a:rPr>
              <a:t>foaming </a:t>
            </a:r>
            <a:r>
              <a:rPr dirty="0" sz="1450" spc="-20">
                <a:latin typeface="Times New Roman"/>
                <a:cs typeface="Times New Roman"/>
              </a:rPr>
              <a:t>river,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sky already coloured with the fires </a:t>
            </a:r>
            <a:r>
              <a:rPr dirty="0" sz="1450" spc="-5">
                <a:latin typeface="Times New Roman"/>
                <a:cs typeface="Times New Roman"/>
              </a:rPr>
              <a:t>of </a:t>
            </a:r>
            <a:r>
              <a:rPr dirty="0" sz="1450" spc="-10">
                <a:latin typeface="Times New Roman"/>
                <a:cs typeface="Times New Roman"/>
              </a:rPr>
              <a:t>dawn. </a:t>
            </a:r>
            <a:r>
              <a:rPr dirty="0" sz="1450" spc="-5">
                <a:latin typeface="Times New Roman"/>
                <a:cs typeface="Times New Roman"/>
              </a:rPr>
              <a:t>I </a:t>
            </a:r>
            <a:r>
              <a:rPr dirty="0" sz="1450" spc="-10">
                <a:latin typeface="Times New Roman"/>
                <a:cs typeface="Times New Roman"/>
              </a:rPr>
              <a:t>am usually  very calm over the displays </a:t>
            </a:r>
            <a:r>
              <a:rPr dirty="0" sz="1450" spc="-5">
                <a:latin typeface="Times New Roman"/>
                <a:cs typeface="Times New Roman"/>
              </a:rPr>
              <a:t>of </a:t>
            </a:r>
            <a:r>
              <a:rPr dirty="0" sz="1450" spc="-10">
                <a:latin typeface="Times New Roman"/>
                <a:cs typeface="Times New Roman"/>
              </a:rPr>
              <a:t>nature; </a:t>
            </a:r>
            <a:r>
              <a:rPr dirty="0" sz="1450" spc="-5">
                <a:latin typeface="Times New Roman"/>
                <a:cs typeface="Times New Roman"/>
              </a:rPr>
              <a:t>but you </a:t>
            </a:r>
            <a:r>
              <a:rPr dirty="0" sz="1450" spc="-10">
                <a:latin typeface="Times New Roman"/>
                <a:cs typeface="Times New Roman"/>
              </a:rPr>
              <a:t>will scarce believe how my  heart leaped at this. It was like meeting </a:t>
            </a:r>
            <a:r>
              <a:rPr dirty="0" sz="1450" spc="-25">
                <a:latin typeface="Times New Roman"/>
                <a:cs typeface="Times New Roman"/>
              </a:rPr>
              <a:t>one’s </a:t>
            </a:r>
            <a:r>
              <a:rPr dirty="0" sz="1450" spc="-10">
                <a:latin typeface="Times New Roman"/>
                <a:cs typeface="Times New Roman"/>
              </a:rPr>
              <a:t>wife. </a:t>
            </a:r>
            <a:r>
              <a:rPr dirty="0" sz="1450" spc="-5">
                <a:latin typeface="Times New Roman"/>
                <a:cs typeface="Times New Roman"/>
              </a:rPr>
              <a:t>I </a:t>
            </a:r>
            <a:r>
              <a:rPr dirty="0" sz="1450" spc="-10">
                <a:latin typeface="Times New Roman"/>
                <a:cs typeface="Times New Roman"/>
              </a:rPr>
              <a:t>had come home again—  home from unsightly deserts to the green and habitable corners </a:t>
            </a:r>
            <a:r>
              <a:rPr dirty="0" sz="1450" spc="-5">
                <a:latin typeface="Times New Roman"/>
                <a:cs typeface="Times New Roman"/>
              </a:rPr>
              <a:t>of </a:t>
            </a:r>
            <a:r>
              <a:rPr dirty="0" sz="1450" spc="-10">
                <a:latin typeface="Times New Roman"/>
                <a:cs typeface="Times New Roman"/>
              </a:rPr>
              <a:t>the earth.  Every spire </a:t>
            </a:r>
            <a:r>
              <a:rPr dirty="0" sz="1450" spc="-5">
                <a:latin typeface="Times New Roman"/>
                <a:cs typeface="Times New Roman"/>
              </a:rPr>
              <a:t>of </a:t>
            </a:r>
            <a:r>
              <a:rPr dirty="0" sz="1450" spc="-10">
                <a:latin typeface="Times New Roman"/>
                <a:cs typeface="Times New Roman"/>
              </a:rPr>
              <a:t>pine along the hill-top, every trouty </a:t>
            </a:r>
            <a:r>
              <a:rPr dirty="0" sz="1450" spc="-5">
                <a:latin typeface="Times New Roman"/>
                <a:cs typeface="Times New Roman"/>
              </a:rPr>
              <a:t>pool </a:t>
            </a:r>
            <a:r>
              <a:rPr dirty="0" sz="1450" spc="-10">
                <a:latin typeface="Times New Roman"/>
                <a:cs typeface="Times New Roman"/>
              </a:rPr>
              <a:t>along that mountain  </a:t>
            </a:r>
            <a:r>
              <a:rPr dirty="0" sz="1450" spc="-20">
                <a:latin typeface="Times New Roman"/>
                <a:cs typeface="Times New Roman"/>
              </a:rPr>
              <a:t>river, </a:t>
            </a:r>
            <a:r>
              <a:rPr dirty="0" sz="1450" spc="-10">
                <a:latin typeface="Times New Roman"/>
                <a:cs typeface="Times New Roman"/>
              </a:rPr>
              <a:t>was more dear to me than </a:t>
            </a:r>
            <a:r>
              <a:rPr dirty="0" sz="1450" spc="-5">
                <a:latin typeface="Times New Roman"/>
                <a:cs typeface="Times New Roman"/>
              </a:rPr>
              <a:t>a </a:t>
            </a:r>
            <a:r>
              <a:rPr dirty="0" sz="1450" spc="-10">
                <a:latin typeface="Times New Roman"/>
                <a:cs typeface="Times New Roman"/>
              </a:rPr>
              <a:t>blood relation. Few people have praised God  more happily than </a:t>
            </a:r>
            <a:r>
              <a:rPr dirty="0" sz="1450" spc="-5">
                <a:latin typeface="Times New Roman"/>
                <a:cs typeface="Times New Roman"/>
              </a:rPr>
              <a:t>I did. </a:t>
            </a:r>
            <a:r>
              <a:rPr dirty="0" sz="1450" spc="-10">
                <a:latin typeface="Times New Roman"/>
                <a:cs typeface="Times New Roman"/>
              </a:rPr>
              <a:t>And thenceforward, down </a:t>
            </a:r>
            <a:r>
              <a:rPr dirty="0" sz="1450" spc="-5">
                <a:latin typeface="Times New Roman"/>
                <a:cs typeface="Times New Roman"/>
              </a:rPr>
              <a:t>by </a:t>
            </a:r>
            <a:r>
              <a:rPr dirty="0" sz="1450" spc="-10">
                <a:latin typeface="Times New Roman"/>
                <a:cs typeface="Times New Roman"/>
              </a:rPr>
              <a:t>Blue Cañon, Alta,  Dutch Flat, and all the old mining camps, through </a:t>
            </a:r>
            <a:r>
              <a:rPr dirty="0" sz="1450" spc="-5">
                <a:latin typeface="Times New Roman"/>
                <a:cs typeface="Times New Roman"/>
              </a:rPr>
              <a:t>a </a:t>
            </a:r>
            <a:r>
              <a:rPr dirty="0" sz="1450" spc="-10">
                <a:latin typeface="Times New Roman"/>
                <a:cs typeface="Times New Roman"/>
              </a:rPr>
              <a:t>sea </a:t>
            </a:r>
            <a:r>
              <a:rPr dirty="0" sz="1450" spc="-5">
                <a:latin typeface="Times New Roman"/>
                <a:cs typeface="Times New Roman"/>
              </a:rPr>
              <a:t>of </a:t>
            </a:r>
            <a:r>
              <a:rPr dirty="0" sz="1450" spc="-10">
                <a:latin typeface="Times New Roman"/>
                <a:cs typeface="Times New Roman"/>
              </a:rPr>
              <a:t>mountain forests,  dropping thousands </a:t>
            </a:r>
            <a:r>
              <a:rPr dirty="0" sz="1450" spc="-5">
                <a:latin typeface="Times New Roman"/>
                <a:cs typeface="Times New Roman"/>
              </a:rPr>
              <a:t>of </a:t>
            </a:r>
            <a:r>
              <a:rPr dirty="0" sz="1450" spc="-10">
                <a:latin typeface="Times New Roman"/>
                <a:cs typeface="Times New Roman"/>
              </a:rPr>
              <a:t>feet toward the far sea-level as we went, </a:t>
            </a:r>
            <a:r>
              <a:rPr dirty="0" sz="1450" spc="-5">
                <a:latin typeface="Times New Roman"/>
                <a:cs typeface="Times New Roman"/>
              </a:rPr>
              <a:t>not I </a:t>
            </a:r>
            <a:r>
              <a:rPr dirty="0" sz="1450" spc="-25">
                <a:latin typeface="Times New Roman"/>
                <a:cs typeface="Times New Roman"/>
              </a:rPr>
              <a:t>only, </a:t>
            </a:r>
            <a:r>
              <a:rPr dirty="0" sz="1450" spc="-5">
                <a:latin typeface="Times New Roman"/>
                <a:cs typeface="Times New Roman"/>
              </a:rPr>
              <a:t>but  </a:t>
            </a:r>
            <a:r>
              <a:rPr dirty="0" sz="1450" spc="-10">
                <a:latin typeface="Times New Roman"/>
                <a:cs typeface="Times New Roman"/>
              </a:rPr>
              <a:t>all the passengers </a:t>
            </a:r>
            <a:r>
              <a:rPr dirty="0" sz="1450" spc="-5">
                <a:latin typeface="Times New Roman"/>
                <a:cs typeface="Times New Roman"/>
              </a:rPr>
              <a:t>on </a:t>
            </a:r>
            <a:r>
              <a:rPr dirty="0" sz="1450" spc="-10">
                <a:latin typeface="Times New Roman"/>
                <a:cs typeface="Times New Roman"/>
              </a:rPr>
              <a:t>board, threw </a:t>
            </a:r>
            <a:r>
              <a:rPr dirty="0" sz="1450" spc="-15">
                <a:latin typeface="Times New Roman"/>
                <a:cs typeface="Times New Roman"/>
              </a:rPr>
              <a:t>off </a:t>
            </a:r>
            <a:r>
              <a:rPr dirty="0" sz="1450" spc="-10">
                <a:latin typeface="Times New Roman"/>
                <a:cs typeface="Times New Roman"/>
              </a:rPr>
              <a:t>their sense </a:t>
            </a:r>
            <a:r>
              <a:rPr dirty="0" sz="1450" spc="-5">
                <a:latin typeface="Times New Roman"/>
                <a:cs typeface="Times New Roman"/>
              </a:rPr>
              <a:t>of </a:t>
            </a:r>
            <a:r>
              <a:rPr dirty="0" sz="1450" spc="-10">
                <a:latin typeface="Times New Roman"/>
                <a:cs typeface="Times New Roman"/>
              </a:rPr>
              <a:t>dirt and heat and  weariness, and bawled like schoolboys, and thronged with shining eyes </a:t>
            </a:r>
            <a:r>
              <a:rPr dirty="0" sz="1450" spc="-5">
                <a:latin typeface="Times New Roman"/>
                <a:cs typeface="Times New Roman"/>
              </a:rPr>
              <a:t>upon  </a:t>
            </a:r>
            <a:r>
              <a:rPr dirty="0" sz="1450" spc="-10">
                <a:latin typeface="Times New Roman"/>
                <a:cs typeface="Times New Roman"/>
              </a:rPr>
              <a:t>the platform and became new creatures within and without. The sun </a:t>
            </a:r>
            <a:r>
              <a:rPr dirty="0" sz="1450" spc="-5">
                <a:latin typeface="Times New Roman"/>
                <a:cs typeface="Times New Roman"/>
              </a:rPr>
              <a:t>no </a:t>
            </a:r>
            <a:r>
              <a:rPr dirty="0" sz="1450" spc="-10">
                <a:latin typeface="Times New Roman"/>
                <a:cs typeface="Times New Roman"/>
              </a:rPr>
              <a:t>longer  oppressed </a:t>
            </a:r>
            <a:r>
              <a:rPr dirty="0" sz="1450" spc="-5">
                <a:latin typeface="Times New Roman"/>
                <a:cs typeface="Times New Roman"/>
              </a:rPr>
              <a:t>us </a:t>
            </a:r>
            <a:r>
              <a:rPr dirty="0" sz="1450" spc="-10">
                <a:latin typeface="Times New Roman"/>
                <a:cs typeface="Times New Roman"/>
              </a:rPr>
              <a:t>with heat, it only shone laughingly along the mountain-side, until  we were fain to laugh ourselves for glee. At every turn we could see farther  into the land and </a:t>
            </a:r>
            <a:r>
              <a:rPr dirty="0" sz="1450" spc="-5">
                <a:latin typeface="Times New Roman"/>
                <a:cs typeface="Times New Roman"/>
              </a:rPr>
              <a:t>our </a:t>
            </a:r>
            <a:r>
              <a:rPr dirty="0" sz="1450" spc="-10">
                <a:latin typeface="Times New Roman"/>
                <a:cs typeface="Times New Roman"/>
              </a:rPr>
              <a:t>own happy futures. At every town the cocks were tossing  their clear notes into the golden </a:t>
            </a:r>
            <a:r>
              <a:rPr dirty="0" sz="1450" spc="-25">
                <a:latin typeface="Times New Roman"/>
                <a:cs typeface="Times New Roman"/>
              </a:rPr>
              <a:t>air, </a:t>
            </a:r>
            <a:r>
              <a:rPr dirty="0" sz="1450" spc="-10">
                <a:latin typeface="Times New Roman"/>
                <a:cs typeface="Times New Roman"/>
              </a:rPr>
              <a:t>and crowing for the new day and the new  </a:t>
            </a:r>
            <a:r>
              <a:rPr dirty="0" sz="1450" spc="-20">
                <a:latin typeface="Times New Roman"/>
                <a:cs typeface="Times New Roman"/>
              </a:rPr>
              <a:t>country. </a:t>
            </a:r>
            <a:r>
              <a:rPr dirty="0" sz="1450" spc="-10">
                <a:latin typeface="Times New Roman"/>
                <a:cs typeface="Times New Roman"/>
              </a:rPr>
              <a:t>For this was indeed </a:t>
            </a:r>
            <a:r>
              <a:rPr dirty="0" sz="1450" spc="-5">
                <a:latin typeface="Times New Roman"/>
                <a:cs typeface="Times New Roman"/>
              </a:rPr>
              <a:t>our </a:t>
            </a:r>
            <a:r>
              <a:rPr dirty="0" sz="1450" spc="-10">
                <a:latin typeface="Times New Roman"/>
                <a:cs typeface="Times New Roman"/>
              </a:rPr>
              <a:t>destination; this was “the </a:t>
            </a:r>
            <a:r>
              <a:rPr dirty="0" sz="1450" spc="-5">
                <a:latin typeface="Times New Roman"/>
                <a:cs typeface="Times New Roman"/>
              </a:rPr>
              <a:t>good </a:t>
            </a:r>
            <a:r>
              <a:rPr dirty="0" sz="1450" spc="-10">
                <a:latin typeface="Times New Roman"/>
                <a:cs typeface="Times New Roman"/>
              </a:rPr>
              <a:t>country” we  had been going to so</a:t>
            </a:r>
            <a:r>
              <a:rPr dirty="0" sz="1450" spc="10">
                <a:latin typeface="Times New Roman"/>
                <a:cs typeface="Times New Roman"/>
              </a:rPr>
              <a:t> </a:t>
            </a:r>
            <a:r>
              <a:rPr dirty="0" sz="1450" spc="-5">
                <a:latin typeface="Times New Roman"/>
                <a:cs typeface="Times New Roman"/>
              </a:rPr>
              <a:t>long.</a:t>
            </a:r>
            <a:endParaRPr sz="1450">
              <a:latin typeface="Times New Roman"/>
              <a:cs typeface="Times New Roman"/>
            </a:endParaRPr>
          </a:p>
          <a:p>
            <a:pPr algn="just" marL="12700" marR="8255">
              <a:lnSpc>
                <a:spcPts val="1730"/>
              </a:lnSpc>
              <a:spcBef>
                <a:spcPts val="540"/>
              </a:spcBef>
            </a:pPr>
            <a:r>
              <a:rPr dirty="0" sz="1450" spc="-10">
                <a:latin typeface="Times New Roman"/>
                <a:cs typeface="Times New Roman"/>
              </a:rPr>
              <a:t>By afternoon we were at Sacramento, the city </a:t>
            </a:r>
            <a:r>
              <a:rPr dirty="0" sz="1450" spc="-5">
                <a:latin typeface="Times New Roman"/>
                <a:cs typeface="Times New Roman"/>
              </a:rPr>
              <a:t>of </a:t>
            </a:r>
            <a:r>
              <a:rPr dirty="0" sz="1450" spc="-10">
                <a:latin typeface="Times New Roman"/>
                <a:cs typeface="Times New Roman"/>
              </a:rPr>
              <a:t>gardens in </a:t>
            </a:r>
            <a:r>
              <a:rPr dirty="0" sz="1450" spc="-5">
                <a:latin typeface="Times New Roman"/>
                <a:cs typeface="Times New Roman"/>
              </a:rPr>
              <a:t>a </a:t>
            </a:r>
            <a:r>
              <a:rPr dirty="0" sz="1450" spc="-10">
                <a:latin typeface="Times New Roman"/>
                <a:cs typeface="Times New Roman"/>
              </a:rPr>
              <a:t>plain </a:t>
            </a:r>
            <a:r>
              <a:rPr dirty="0" sz="1450" spc="-5">
                <a:latin typeface="Times New Roman"/>
                <a:cs typeface="Times New Roman"/>
              </a:rPr>
              <a:t>of </a:t>
            </a:r>
            <a:r>
              <a:rPr dirty="0" sz="1450" spc="-10">
                <a:latin typeface="Times New Roman"/>
                <a:cs typeface="Times New Roman"/>
              </a:rPr>
              <a:t>corn;  and the next day before the dawn we were lying to </a:t>
            </a:r>
            <a:r>
              <a:rPr dirty="0" sz="1450" spc="-5">
                <a:latin typeface="Times New Roman"/>
                <a:cs typeface="Times New Roman"/>
              </a:rPr>
              <a:t>upon </a:t>
            </a:r>
            <a:r>
              <a:rPr dirty="0" sz="1450" spc="-10">
                <a:latin typeface="Times New Roman"/>
                <a:cs typeface="Times New Roman"/>
              </a:rPr>
              <a:t>the Oakland side </a:t>
            </a:r>
            <a:r>
              <a:rPr dirty="0" sz="1450" spc="-5">
                <a:latin typeface="Times New Roman"/>
                <a:cs typeface="Times New Roman"/>
              </a:rPr>
              <a:t>of  </a:t>
            </a:r>
            <a:r>
              <a:rPr dirty="0" sz="1450" spc="-10">
                <a:latin typeface="Times New Roman"/>
                <a:cs typeface="Times New Roman"/>
              </a:rPr>
              <a:t>San Francisco </a:t>
            </a:r>
            <a:r>
              <a:rPr dirty="0" sz="1450" spc="-35">
                <a:latin typeface="Times New Roman"/>
                <a:cs typeface="Times New Roman"/>
              </a:rPr>
              <a:t>Bay. </a:t>
            </a:r>
            <a:r>
              <a:rPr dirty="0" sz="1450" spc="-10">
                <a:latin typeface="Times New Roman"/>
                <a:cs typeface="Times New Roman"/>
              </a:rPr>
              <a:t>The day was breaking as we crossed the ferry; the fog was  rising over the citied hills </a:t>
            </a:r>
            <a:r>
              <a:rPr dirty="0" sz="1450" spc="-5">
                <a:latin typeface="Times New Roman"/>
                <a:cs typeface="Times New Roman"/>
              </a:rPr>
              <a:t>of </a:t>
            </a:r>
            <a:r>
              <a:rPr dirty="0" sz="1450" spc="-10">
                <a:latin typeface="Times New Roman"/>
                <a:cs typeface="Times New Roman"/>
              </a:rPr>
              <a:t>San Francisco; the bay was perfect—not </a:t>
            </a:r>
            <a:r>
              <a:rPr dirty="0" sz="1450" spc="-5">
                <a:latin typeface="Times New Roman"/>
                <a:cs typeface="Times New Roman"/>
              </a:rPr>
              <a:t>a </a:t>
            </a:r>
            <a:r>
              <a:rPr dirty="0" sz="1450" spc="-10">
                <a:latin typeface="Times New Roman"/>
                <a:cs typeface="Times New Roman"/>
              </a:rPr>
              <a:t>ripple,  scarce </a:t>
            </a:r>
            <a:r>
              <a:rPr dirty="0" sz="1450" spc="-5">
                <a:latin typeface="Times New Roman"/>
                <a:cs typeface="Times New Roman"/>
              </a:rPr>
              <a:t>a </a:t>
            </a:r>
            <a:r>
              <a:rPr dirty="0" sz="1450" spc="-10">
                <a:latin typeface="Times New Roman"/>
                <a:cs typeface="Times New Roman"/>
              </a:rPr>
              <a:t>stain, </a:t>
            </a:r>
            <a:r>
              <a:rPr dirty="0" sz="1450" spc="-5">
                <a:latin typeface="Times New Roman"/>
                <a:cs typeface="Times New Roman"/>
              </a:rPr>
              <a:t>upon </a:t>
            </a:r>
            <a:r>
              <a:rPr dirty="0" sz="1450" spc="-10">
                <a:latin typeface="Times New Roman"/>
                <a:cs typeface="Times New Roman"/>
              </a:rPr>
              <a:t>its blue expanse; everything was waiting, breathless, for  the </a:t>
            </a:r>
            <a:r>
              <a:rPr dirty="0" sz="1450" spc="-5">
                <a:latin typeface="Times New Roman"/>
                <a:cs typeface="Times New Roman"/>
              </a:rPr>
              <a:t>sun. </a:t>
            </a:r>
            <a:r>
              <a:rPr dirty="0" sz="1450" spc="-10">
                <a:latin typeface="Times New Roman"/>
                <a:cs typeface="Times New Roman"/>
              </a:rPr>
              <a:t>A spot </a:t>
            </a:r>
            <a:r>
              <a:rPr dirty="0" sz="1450" spc="-5">
                <a:latin typeface="Times New Roman"/>
                <a:cs typeface="Times New Roman"/>
              </a:rPr>
              <a:t>of </a:t>
            </a:r>
            <a:r>
              <a:rPr dirty="0" sz="1450" spc="-10">
                <a:latin typeface="Times New Roman"/>
                <a:cs typeface="Times New Roman"/>
              </a:rPr>
              <a:t>cloudy gold lit first </a:t>
            </a:r>
            <a:r>
              <a:rPr dirty="0" sz="1450" spc="-5">
                <a:latin typeface="Times New Roman"/>
                <a:cs typeface="Times New Roman"/>
              </a:rPr>
              <a:t>upon </a:t>
            </a:r>
            <a:r>
              <a:rPr dirty="0" sz="1450" spc="-10">
                <a:latin typeface="Times New Roman"/>
                <a:cs typeface="Times New Roman"/>
              </a:rPr>
              <a:t>the head </a:t>
            </a:r>
            <a:r>
              <a:rPr dirty="0" sz="1450" spc="-5">
                <a:latin typeface="Times New Roman"/>
                <a:cs typeface="Times New Roman"/>
              </a:rPr>
              <a:t>of </a:t>
            </a:r>
            <a:r>
              <a:rPr dirty="0" sz="1450" spc="-20">
                <a:latin typeface="Times New Roman"/>
                <a:cs typeface="Times New Roman"/>
              </a:rPr>
              <a:t>Tamalpais, </a:t>
            </a:r>
            <a:r>
              <a:rPr dirty="0" sz="1450" spc="-10">
                <a:latin typeface="Times New Roman"/>
                <a:cs typeface="Times New Roman"/>
              </a:rPr>
              <a:t>and then  widened downward </a:t>
            </a:r>
            <a:r>
              <a:rPr dirty="0" sz="1450" spc="-5">
                <a:latin typeface="Times New Roman"/>
                <a:cs typeface="Times New Roman"/>
              </a:rPr>
              <a:t>on </a:t>
            </a:r>
            <a:r>
              <a:rPr dirty="0" sz="1450" spc="-10">
                <a:latin typeface="Times New Roman"/>
                <a:cs typeface="Times New Roman"/>
              </a:rPr>
              <a:t>its shapely shoulder; the air seemed to awaken, and  began to sparkle; and</a:t>
            </a:r>
            <a:r>
              <a:rPr dirty="0" sz="1450" spc="5">
                <a:latin typeface="Times New Roman"/>
                <a:cs typeface="Times New Roman"/>
              </a:rPr>
              <a:t> </a:t>
            </a:r>
            <a:r>
              <a:rPr dirty="0" sz="1450" spc="-10">
                <a:latin typeface="Times New Roman"/>
                <a:cs typeface="Times New Roman"/>
              </a:rPr>
              <a:t>suddenly</a:t>
            </a:r>
            <a:endParaRPr sz="145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91650"/>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“The tall hills </a:t>
            </a:r>
            <a:r>
              <a:rPr dirty="0" sz="1450" spc="-20">
                <a:latin typeface="Times New Roman"/>
                <a:cs typeface="Times New Roman"/>
              </a:rPr>
              <a:t>Titan</a:t>
            </a:r>
            <a:r>
              <a:rPr dirty="0" sz="1450" spc="5">
                <a:latin typeface="Times New Roman"/>
                <a:cs typeface="Times New Roman"/>
              </a:rPr>
              <a:t> </a:t>
            </a:r>
            <a:r>
              <a:rPr dirty="0" sz="1450" spc="-10">
                <a:latin typeface="Times New Roman"/>
                <a:cs typeface="Times New Roman"/>
              </a:rPr>
              <a:t>discovered,”</a:t>
            </a:r>
            <a:endParaRPr sz="1450">
              <a:latin typeface="Times New Roman"/>
              <a:cs typeface="Times New Roman"/>
            </a:endParaRPr>
          </a:p>
          <a:p>
            <a:pPr algn="just" marL="12700" marR="7620">
              <a:lnSpc>
                <a:spcPts val="1730"/>
              </a:lnSpc>
              <a:spcBef>
                <a:spcPts val="630"/>
              </a:spcBef>
            </a:pPr>
            <a:r>
              <a:rPr dirty="0" sz="1450" spc="-10">
                <a:latin typeface="Times New Roman"/>
                <a:cs typeface="Times New Roman"/>
              </a:rPr>
              <a:t>and the city </a:t>
            </a:r>
            <a:r>
              <a:rPr dirty="0" sz="1450" spc="-5">
                <a:latin typeface="Times New Roman"/>
                <a:cs typeface="Times New Roman"/>
              </a:rPr>
              <a:t>of </a:t>
            </a:r>
            <a:r>
              <a:rPr dirty="0" sz="1450" spc="-10">
                <a:latin typeface="Times New Roman"/>
                <a:cs typeface="Times New Roman"/>
              </a:rPr>
              <a:t>San Francisco, and the bay </a:t>
            </a:r>
            <a:r>
              <a:rPr dirty="0" sz="1450" spc="-5">
                <a:latin typeface="Times New Roman"/>
                <a:cs typeface="Times New Roman"/>
              </a:rPr>
              <a:t>of </a:t>
            </a:r>
            <a:r>
              <a:rPr dirty="0" sz="1450" spc="-10">
                <a:latin typeface="Times New Roman"/>
                <a:cs typeface="Times New Roman"/>
              </a:rPr>
              <a:t>gold and corn, were lit from end  to end with summer</a:t>
            </a:r>
            <a:r>
              <a:rPr dirty="0" sz="1450" spc="5">
                <a:latin typeface="Times New Roman"/>
                <a:cs typeface="Times New Roman"/>
              </a:rPr>
              <a:t> </a:t>
            </a:r>
            <a:r>
              <a:rPr dirty="0" sz="1450" spc="-10">
                <a:latin typeface="Times New Roman"/>
                <a:cs typeface="Times New Roman"/>
              </a:rPr>
              <a:t>daylight.</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1800">
              <a:latin typeface="Times New Roman"/>
              <a:cs typeface="Times New Roman"/>
            </a:endParaRPr>
          </a:p>
          <a:p>
            <a:pPr algn="ctr">
              <a:lnSpc>
                <a:spcPct val="100000"/>
              </a:lnSpc>
            </a:pPr>
            <a:r>
              <a:rPr dirty="0" sz="1450" spc="-10" b="1">
                <a:latin typeface="Times New Roman"/>
                <a:cs typeface="Times New Roman"/>
              </a:rPr>
              <a:t>II</a:t>
            </a:r>
            <a:endParaRPr sz="1450">
              <a:latin typeface="Times New Roman"/>
              <a:cs typeface="Times New Roman"/>
            </a:endParaRPr>
          </a:p>
          <a:p>
            <a:pPr algn="ctr" marL="1503045" marR="1494790">
              <a:lnSpc>
                <a:spcPct val="132400"/>
              </a:lnSpc>
            </a:pPr>
            <a:r>
              <a:rPr dirty="0" sz="1450" spc="-10" b="1">
                <a:latin typeface="Times New Roman"/>
                <a:cs typeface="Times New Roman"/>
              </a:rPr>
              <a:t>THE OLD </a:t>
            </a:r>
            <a:r>
              <a:rPr dirty="0" sz="1450" spc="-25" b="1">
                <a:latin typeface="Times New Roman"/>
                <a:cs typeface="Times New Roman"/>
              </a:rPr>
              <a:t>PACIFIC </a:t>
            </a:r>
            <a:r>
              <a:rPr dirty="0" sz="1450" spc="-30" b="1">
                <a:latin typeface="Times New Roman"/>
                <a:cs typeface="Times New Roman"/>
              </a:rPr>
              <a:t>CAPITAL  </a:t>
            </a:r>
            <a:r>
              <a:rPr dirty="0" sz="1450" spc="-10" b="1">
                <a:latin typeface="Times New Roman"/>
                <a:cs typeface="Times New Roman"/>
              </a:rPr>
              <a:t>THE </a:t>
            </a:r>
            <a:r>
              <a:rPr dirty="0" sz="1450" spc="-15" b="1">
                <a:latin typeface="Times New Roman"/>
                <a:cs typeface="Times New Roman"/>
              </a:rPr>
              <a:t>WOODS </a:t>
            </a:r>
            <a:r>
              <a:rPr dirty="0" sz="1450" spc="-10" b="1">
                <a:latin typeface="Times New Roman"/>
                <a:cs typeface="Times New Roman"/>
              </a:rPr>
              <a:t>AND THE</a:t>
            </a:r>
            <a:r>
              <a:rPr dirty="0" sz="1450" spc="-60" b="1">
                <a:latin typeface="Times New Roman"/>
                <a:cs typeface="Times New Roman"/>
              </a:rPr>
              <a:t> </a:t>
            </a:r>
            <a:r>
              <a:rPr dirty="0" sz="1450" spc="-25" b="1">
                <a:latin typeface="Times New Roman"/>
                <a:cs typeface="Times New Roman"/>
              </a:rPr>
              <a:t>PACIFIC</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THE Bay </a:t>
            </a:r>
            <a:r>
              <a:rPr dirty="0" sz="1450" spc="-5">
                <a:latin typeface="Times New Roman"/>
                <a:cs typeface="Times New Roman"/>
              </a:rPr>
              <a:t>of </a:t>
            </a:r>
            <a:r>
              <a:rPr dirty="0" sz="1450" spc="-10">
                <a:latin typeface="Times New Roman"/>
                <a:cs typeface="Times New Roman"/>
              </a:rPr>
              <a:t>Monterey has been compared </a:t>
            </a:r>
            <a:r>
              <a:rPr dirty="0" sz="1450" spc="-5">
                <a:latin typeface="Times New Roman"/>
                <a:cs typeface="Times New Roman"/>
              </a:rPr>
              <a:t>by no </a:t>
            </a:r>
            <a:r>
              <a:rPr dirty="0" sz="1450" spc="-10">
                <a:latin typeface="Times New Roman"/>
                <a:cs typeface="Times New Roman"/>
              </a:rPr>
              <a:t>less </a:t>
            </a:r>
            <a:r>
              <a:rPr dirty="0" sz="1450" spc="-5">
                <a:latin typeface="Times New Roman"/>
                <a:cs typeface="Times New Roman"/>
              </a:rPr>
              <a:t>a </a:t>
            </a:r>
            <a:r>
              <a:rPr dirty="0" sz="1450" spc="-10">
                <a:latin typeface="Times New Roman"/>
                <a:cs typeface="Times New Roman"/>
              </a:rPr>
              <a:t>person than General  Sherman to </a:t>
            </a:r>
            <a:r>
              <a:rPr dirty="0" sz="1450" spc="-5">
                <a:latin typeface="Times New Roman"/>
                <a:cs typeface="Times New Roman"/>
              </a:rPr>
              <a:t>a </a:t>
            </a:r>
            <a:r>
              <a:rPr dirty="0" sz="1450" spc="-10">
                <a:latin typeface="Times New Roman"/>
                <a:cs typeface="Times New Roman"/>
              </a:rPr>
              <a:t>bent fishing-hook; and the comparison, if less important than the  march through </a:t>
            </a:r>
            <a:r>
              <a:rPr dirty="0" sz="1450" spc="-15">
                <a:latin typeface="Times New Roman"/>
                <a:cs typeface="Times New Roman"/>
              </a:rPr>
              <a:t>Georgia, </a:t>
            </a:r>
            <a:r>
              <a:rPr dirty="0" sz="1450" spc="-10">
                <a:latin typeface="Times New Roman"/>
                <a:cs typeface="Times New Roman"/>
              </a:rPr>
              <a:t>still shows the eye </a:t>
            </a:r>
            <a:r>
              <a:rPr dirty="0" sz="1450" spc="-5">
                <a:latin typeface="Times New Roman"/>
                <a:cs typeface="Times New Roman"/>
              </a:rPr>
              <a:t>of a </a:t>
            </a:r>
            <a:r>
              <a:rPr dirty="0" sz="1450" spc="-10">
                <a:latin typeface="Times New Roman"/>
                <a:cs typeface="Times New Roman"/>
              </a:rPr>
              <a:t>soldier for </a:t>
            </a:r>
            <a:r>
              <a:rPr dirty="0" sz="1450" spc="-15">
                <a:latin typeface="Times New Roman"/>
                <a:cs typeface="Times New Roman"/>
              </a:rPr>
              <a:t>topography. </a:t>
            </a:r>
            <a:r>
              <a:rPr dirty="0" sz="1450" spc="-10">
                <a:latin typeface="Times New Roman"/>
                <a:cs typeface="Times New Roman"/>
              </a:rPr>
              <a:t>Santa  Cruz sits exposed at the shank; the mouth </a:t>
            </a:r>
            <a:r>
              <a:rPr dirty="0" sz="1450" spc="-5">
                <a:latin typeface="Times New Roman"/>
                <a:cs typeface="Times New Roman"/>
              </a:rPr>
              <a:t>of </a:t>
            </a:r>
            <a:r>
              <a:rPr dirty="0" sz="1450" spc="-10">
                <a:latin typeface="Times New Roman"/>
                <a:cs typeface="Times New Roman"/>
              </a:rPr>
              <a:t>the Salinas river is at the middle  </a:t>
            </a:r>
            <a:r>
              <a:rPr dirty="0" sz="1450" spc="-5">
                <a:latin typeface="Times New Roman"/>
                <a:cs typeface="Times New Roman"/>
              </a:rPr>
              <a:t>of </a:t>
            </a:r>
            <a:r>
              <a:rPr dirty="0" sz="1450" spc="-10">
                <a:latin typeface="Times New Roman"/>
                <a:cs typeface="Times New Roman"/>
              </a:rPr>
              <a:t>the bend; and Monterey itself is cosily ensconced beside the barb. Thus the  ancient capital </a:t>
            </a:r>
            <a:r>
              <a:rPr dirty="0" sz="1450" spc="-5">
                <a:latin typeface="Times New Roman"/>
                <a:cs typeface="Times New Roman"/>
              </a:rPr>
              <a:t>of </a:t>
            </a:r>
            <a:r>
              <a:rPr dirty="0" sz="1450" spc="-10">
                <a:latin typeface="Times New Roman"/>
                <a:cs typeface="Times New Roman"/>
              </a:rPr>
              <a:t>California faces across the </a:t>
            </a:r>
            <a:r>
              <a:rPr dirty="0" sz="1450" spc="-30">
                <a:latin typeface="Times New Roman"/>
                <a:cs typeface="Times New Roman"/>
              </a:rPr>
              <a:t>bay, </a:t>
            </a:r>
            <a:r>
              <a:rPr dirty="0" sz="1450" spc="-10">
                <a:latin typeface="Times New Roman"/>
                <a:cs typeface="Times New Roman"/>
              </a:rPr>
              <a:t>while the Pacific Ocean,  though hidden </a:t>
            </a:r>
            <a:r>
              <a:rPr dirty="0" sz="1450" spc="-5">
                <a:latin typeface="Times New Roman"/>
                <a:cs typeface="Times New Roman"/>
              </a:rPr>
              <a:t>by </a:t>
            </a:r>
            <a:r>
              <a:rPr dirty="0" sz="1450" spc="-10">
                <a:latin typeface="Times New Roman"/>
                <a:cs typeface="Times New Roman"/>
              </a:rPr>
              <a:t>low hills and forest, bombards her left flank and rear with  never-dying surf. In front </a:t>
            </a:r>
            <a:r>
              <a:rPr dirty="0" sz="1450" spc="-5">
                <a:latin typeface="Times New Roman"/>
                <a:cs typeface="Times New Roman"/>
              </a:rPr>
              <a:t>of </a:t>
            </a:r>
            <a:r>
              <a:rPr dirty="0" sz="1450" spc="-10">
                <a:latin typeface="Times New Roman"/>
                <a:cs typeface="Times New Roman"/>
              </a:rPr>
              <a:t>the town, the long line </a:t>
            </a:r>
            <a:r>
              <a:rPr dirty="0" sz="1450" spc="-5">
                <a:latin typeface="Times New Roman"/>
                <a:cs typeface="Times New Roman"/>
              </a:rPr>
              <a:t>of </a:t>
            </a:r>
            <a:r>
              <a:rPr dirty="0" sz="1450" spc="-10">
                <a:latin typeface="Times New Roman"/>
                <a:cs typeface="Times New Roman"/>
              </a:rPr>
              <a:t>sea-beach trends north  and north-west, and then westward to enclose the </a:t>
            </a:r>
            <a:r>
              <a:rPr dirty="0" sz="1450" spc="-30">
                <a:latin typeface="Times New Roman"/>
                <a:cs typeface="Times New Roman"/>
              </a:rPr>
              <a:t>bay. </a:t>
            </a:r>
            <a:r>
              <a:rPr dirty="0" sz="1450" spc="-10">
                <a:latin typeface="Times New Roman"/>
                <a:cs typeface="Times New Roman"/>
              </a:rPr>
              <a:t>The waves which lap so  quietly about the jetties </a:t>
            </a:r>
            <a:r>
              <a:rPr dirty="0" sz="1450" spc="-5">
                <a:latin typeface="Times New Roman"/>
                <a:cs typeface="Times New Roman"/>
              </a:rPr>
              <a:t>of </a:t>
            </a:r>
            <a:r>
              <a:rPr dirty="0" sz="1450" spc="-10">
                <a:latin typeface="Times New Roman"/>
                <a:cs typeface="Times New Roman"/>
              </a:rPr>
              <a:t>Monterey grow louder and </a:t>
            </a:r>
            <a:r>
              <a:rPr dirty="0" sz="1450" spc="-15">
                <a:latin typeface="Times New Roman"/>
                <a:cs typeface="Times New Roman"/>
              </a:rPr>
              <a:t>larger </a:t>
            </a:r>
            <a:r>
              <a:rPr dirty="0" sz="1450" spc="-10">
                <a:latin typeface="Times New Roman"/>
                <a:cs typeface="Times New Roman"/>
              </a:rPr>
              <a:t>in the distance;  </a:t>
            </a:r>
            <a:r>
              <a:rPr dirty="0" sz="1450" spc="-5">
                <a:latin typeface="Times New Roman"/>
                <a:cs typeface="Times New Roman"/>
              </a:rPr>
              <a:t>you </a:t>
            </a:r>
            <a:r>
              <a:rPr dirty="0" sz="1450" spc="-10">
                <a:latin typeface="Times New Roman"/>
                <a:cs typeface="Times New Roman"/>
              </a:rPr>
              <a:t>can see the breakers leaping high and white </a:t>
            </a:r>
            <a:r>
              <a:rPr dirty="0" sz="1450" spc="-5">
                <a:latin typeface="Times New Roman"/>
                <a:cs typeface="Times New Roman"/>
              </a:rPr>
              <a:t>by </a:t>
            </a:r>
            <a:r>
              <a:rPr dirty="0" sz="1450" spc="-10">
                <a:latin typeface="Times New Roman"/>
                <a:cs typeface="Times New Roman"/>
              </a:rPr>
              <a:t>day; at night, the outline </a:t>
            </a:r>
            <a:r>
              <a:rPr dirty="0" sz="1450" spc="-5">
                <a:latin typeface="Times New Roman"/>
                <a:cs typeface="Times New Roman"/>
              </a:rPr>
              <a:t>of  </a:t>
            </a:r>
            <a:r>
              <a:rPr dirty="0" sz="1450" spc="-10">
                <a:latin typeface="Times New Roman"/>
                <a:cs typeface="Times New Roman"/>
              </a:rPr>
              <a:t>the shore is traced in transparent silver </a:t>
            </a:r>
            <a:r>
              <a:rPr dirty="0" sz="1450" spc="-5">
                <a:latin typeface="Times New Roman"/>
                <a:cs typeface="Times New Roman"/>
              </a:rPr>
              <a:t>by </a:t>
            </a:r>
            <a:r>
              <a:rPr dirty="0" sz="1450" spc="-10">
                <a:latin typeface="Times New Roman"/>
                <a:cs typeface="Times New Roman"/>
              </a:rPr>
              <a:t>the moonlight and the flying foam;  and from all </a:t>
            </a:r>
            <a:r>
              <a:rPr dirty="0" sz="1450" spc="-5">
                <a:latin typeface="Times New Roman"/>
                <a:cs typeface="Times New Roman"/>
              </a:rPr>
              <a:t>round, </a:t>
            </a:r>
            <a:r>
              <a:rPr dirty="0" sz="1450" spc="-10">
                <a:latin typeface="Times New Roman"/>
                <a:cs typeface="Times New Roman"/>
              </a:rPr>
              <a:t>even in quiet </a:t>
            </a:r>
            <a:r>
              <a:rPr dirty="0" sz="1450" spc="-15">
                <a:latin typeface="Times New Roman"/>
                <a:cs typeface="Times New Roman"/>
              </a:rPr>
              <a:t>weather, </a:t>
            </a:r>
            <a:r>
              <a:rPr dirty="0" sz="1450" spc="-10">
                <a:latin typeface="Times New Roman"/>
                <a:cs typeface="Times New Roman"/>
              </a:rPr>
              <a:t>the distant, thrilling roar </a:t>
            </a:r>
            <a:r>
              <a:rPr dirty="0" sz="1450" spc="-5">
                <a:latin typeface="Times New Roman"/>
                <a:cs typeface="Times New Roman"/>
              </a:rPr>
              <a:t>of </a:t>
            </a:r>
            <a:r>
              <a:rPr dirty="0" sz="1450" spc="-10">
                <a:latin typeface="Times New Roman"/>
                <a:cs typeface="Times New Roman"/>
              </a:rPr>
              <a:t>the  Pacific hangs over the coast and the adjacent country like smoke above </a:t>
            </a:r>
            <a:r>
              <a:rPr dirty="0" sz="1450" spc="-5">
                <a:latin typeface="Times New Roman"/>
                <a:cs typeface="Times New Roman"/>
              </a:rPr>
              <a:t>a  </a:t>
            </a:r>
            <a:r>
              <a:rPr dirty="0" sz="1450" spc="-10">
                <a:latin typeface="Times New Roman"/>
                <a:cs typeface="Times New Roman"/>
              </a:rPr>
              <a:t>battle.</a:t>
            </a:r>
            <a:endParaRPr sz="1450">
              <a:latin typeface="Times New Roman"/>
              <a:cs typeface="Times New Roman"/>
            </a:endParaRPr>
          </a:p>
          <a:p>
            <a:pPr algn="just" marL="12700" marR="5080">
              <a:lnSpc>
                <a:spcPts val="1730"/>
              </a:lnSpc>
              <a:spcBef>
                <a:spcPts val="555"/>
              </a:spcBef>
            </a:pPr>
            <a:r>
              <a:rPr dirty="0" sz="1450" spc="-10">
                <a:latin typeface="Times New Roman"/>
                <a:cs typeface="Times New Roman"/>
              </a:rPr>
              <a:t>These long beaches are enticing to the idle man. It would </a:t>
            </a:r>
            <a:r>
              <a:rPr dirty="0" sz="1450" spc="-5">
                <a:latin typeface="Times New Roman"/>
                <a:cs typeface="Times New Roman"/>
              </a:rPr>
              <a:t>be </a:t>
            </a:r>
            <a:r>
              <a:rPr dirty="0" sz="1450" spc="-10">
                <a:latin typeface="Times New Roman"/>
                <a:cs typeface="Times New Roman"/>
              </a:rPr>
              <a:t>hard to find </a:t>
            </a:r>
            <a:r>
              <a:rPr dirty="0" sz="1450" spc="-5">
                <a:latin typeface="Times New Roman"/>
                <a:cs typeface="Times New Roman"/>
              </a:rPr>
              <a:t>a  </a:t>
            </a:r>
            <a:r>
              <a:rPr dirty="0" sz="1450" spc="-10">
                <a:latin typeface="Times New Roman"/>
                <a:cs typeface="Times New Roman"/>
              </a:rPr>
              <a:t>walk more solitary and at the same time more exciting to the mind. Crowds </a:t>
            </a:r>
            <a:r>
              <a:rPr dirty="0" sz="1450" spc="-5">
                <a:latin typeface="Times New Roman"/>
                <a:cs typeface="Times New Roman"/>
              </a:rPr>
              <a:t>of  </a:t>
            </a:r>
            <a:r>
              <a:rPr dirty="0" sz="1450" spc="-10">
                <a:latin typeface="Times New Roman"/>
                <a:cs typeface="Times New Roman"/>
              </a:rPr>
              <a:t>ducks and sea-gulls hover over the sea. Sandpipers trot in and </a:t>
            </a:r>
            <a:r>
              <a:rPr dirty="0" sz="1450" spc="-5">
                <a:latin typeface="Times New Roman"/>
                <a:cs typeface="Times New Roman"/>
              </a:rPr>
              <a:t>out by </a:t>
            </a:r>
            <a:r>
              <a:rPr dirty="0" sz="1450" spc="-10">
                <a:latin typeface="Times New Roman"/>
                <a:cs typeface="Times New Roman"/>
              </a:rPr>
              <a:t>troops  after the retiring waves, trilling together in </a:t>
            </a:r>
            <a:r>
              <a:rPr dirty="0" sz="1450" spc="-5">
                <a:latin typeface="Times New Roman"/>
                <a:cs typeface="Times New Roman"/>
              </a:rPr>
              <a:t>a </a:t>
            </a:r>
            <a:r>
              <a:rPr dirty="0" sz="1450" spc="-10">
                <a:latin typeface="Times New Roman"/>
                <a:cs typeface="Times New Roman"/>
              </a:rPr>
              <a:t>chorus </a:t>
            </a:r>
            <a:r>
              <a:rPr dirty="0" sz="1450" spc="-5">
                <a:latin typeface="Times New Roman"/>
                <a:cs typeface="Times New Roman"/>
              </a:rPr>
              <a:t>of </a:t>
            </a:r>
            <a:r>
              <a:rPr dirty="0" sz="1450" spc="-10">
                <a:latin typeface="Times New Roman"/>
                <a:cs typeface="Times New Roman"/>
              </a:rPr>
              <a:t>infinitesimal </a:t>
            </a:r>
            <a:r>
              <a:rPr dirty="0" sz="1450" spc="-5">
                <a:latin typeface="Times New Roman"/>
                <a:cs typeface="Times New Roman"/>
              </a:rPr>
              <a:t>song.  </a:t>
            </a:r>
            <a:r>
              <a:rPr dirty="0" sz="1450" spc="-10">
                <a:latin typeface="Times New Roman"/>
                <a:cs typeface="Times New Roman"/>
              </a:rPr>
              <a:t>Strange sea-tangles, new to the European eye, the bones </a:t>
            </a:r>
            <a:r>
              <a:rPr dirty="0" sz="1450" spc="-5">
                <a:latin typeface="Times New Roman"/>
                <a:cs typeface="Times New Roman"/>
              </a:rPr>
              <a:t>of </a:t>
            </a:r>
            <a:r>
              <a:rPr dirty="0" sz="1450" spc="-10">
                <a:latin typeface="Times New Roman"/>
                <a:cs typeface="Times New Roman"/>
              </a:rPr>
              <a:t>whales, </a:t>
            </a:r>
            <a:r>
              <a:rPr dirty="0" sz="1450" spc="-5">
                <a:latin typeface="Times New Roman"/>
                <a:cs typeface="Times New Roman"/>
              </a:rPr>
              <a:t>or  </a:t>
            </a:r>
            <a:r>
              <a:rPr dirty="0" sz="1450" spc="-10">
                <a:latin typeface="Times New Roman"/>
                <a:cs typeface="Times New Roman"/>
              </a:rPr>
              <a:t>sometimes </a:t>
            </a:r>
            <a:r>
              <a:rPr dirty="0" sz="1450" spc="-5">
                <a:latin typeface="Times New Roman"/>
                <a:cs typeface="Times New Roman"/>
              </a:rPr>
              <a:t>a </a:t>
            </a:r>
            <a:r>
              <a:rPr dirty="0" sz="1450" spc="-10">
                <a:latin typeface="Times New Roman"/>
                <a:cs typeface="Times New Roman"/>
              </a:rPr>
              <a:t>whole </a:t>
            </a:r>
            <a:r>
              <a:rPr dirty="0" sz="1450" spc="-20">
                <a:latin typeface="Times New Roman"/>
                <a:cs typeface="Times New Roman"/>
              </a:rPr>
              <a:t>whale’s </a:t>
            </a:r>
            <a:r>
              <a:rPr dirty="0" sz="1450" spc="-10">
                <a:latin typeface="Times New Roman"/>
                <a:cs typeface="Times New Roman"/>
              </a:rPr>
              <a:t>carcase, white with carrion-gulls and poisoning  the wind, lie scattered here and there along the sands. The waves come in  </a:t>
            </a:r>
            <a:r>
              <a:rPr dirty="0" sz="1450" spc="-25">
                <a:latin typeface="Times New Roman"/>
                <a:cs typeface="Times New Roman"/>
              </a:rPr>
              <a:t>slowly, </a:t>
            </a:r>
            <a:r>
              <a:rPr dirty="0" sz="1450" spc="-10">
                <a:latin typeface="Times New Roman"/>
                <a:cs typeface="Times New Roman"/>
              </a:rPr>
              <a:t>vast and green, curve their translucent necks, and burst with </a:t>
            </a:r>
            <a:r>
              <a:rPr dirty="0" sz="1450" spc="-5">
                <a:latin typeface="Times New Roman"/>
                <a:cs typeface="Times New Roman"/>
              </a:rPr>
              <a:t>a  </a:t>
            </a:r>
            <a:r>
              <a:rPr dirty="0" sz="1450" spc="-10">
                <a:latin typeface="Times New Roman"/>
                <a:cs typeface="Times New Roman"/>
              </a:rPr>
              <a:t>surprising </a:t>
            </a:r>
            <a:r>
              <a:rPr dirty="0" sz="1450" spc="-15">
                <a:latin typeface="Times New Roman"/>
                <a:cs typeface="Times New Roman"/>
              </a:rPr>
              <a:t>uproar, </a:t>
            </a:r>
            <a:r>
              <a:rPr dirty="0" sz="1450" spc="-10">
                <a:latin typeface="Times New Roman"/>
                <a:cs typeface="Times New Roman"/>
              </a:rPr>
              <a:t>that runs, waxing and waning, </a:t>
            </a:r>
            <a:r>
              <a:rPr dirty="0" sz="1450" spc="-5">
                <a:latin typeface="Times New Roman"/>
                <a:cs typeface="Times New Roman"/>
              </a:rPr>
              <a:t>up </a:t>
            </a:r>
            <a:r>
              <a:rPr dirty="0" sz="1450" spc="-10">
                <a:latin typeface="Times New Roman"/>
                <a:cs typeface="Times New Roman"/>
              </a:rPr>
              <a:t>and down the long key-  board </a:t>
            </a:r>
            <a:r>
              <a:rPr dirty="0" sz="1450" spc="-5">
                <a:latin typeface="Times New Roman"/>
                <a:cs typeface="Times New Roman"/>
              </a:rPr>
              <a:t>of </a:t>
            </a:r>
            <a:r>
              <a:rPr dirty="0" sz="1450" spc="-10">
                <a:latin typeface="Times New Roman"/>
                <a:cs typeface="Times New Roman"/>
              </a:rPr>
              <a:t>the beach. The foam </a:t>
            </a:r>
            <a:r>
              <a:rPr dirty="0" sz="1450" spc="-5">
                <a:latin typeface="Times New Roman"/>
                <a:cs typeface="Times New Roman"/>
              </a:rPr>
              <a:t>of </a:t>
            </a:r>
            <a:r>
              <a:rPr dirty="0" sz="1450" spc="-10">
                <a:latin typeface="Times New Roman"/>
                <a:cs typeface="Times New Roman"/>
              </a:rPr>
              <a:t>these great ruins mounts in an instant to the  ridge </a:t>
            </a:r>
            <a:r>
              <a:rPr dirty="0" sz="1450" spc="-5">
                <a:latin typeface="Times New Roman"/>
                <a:cs typeface="Times New Roman"/>
              </a:rPr>
              <a:t>of </a:t>
            </a:r>
            <a:r>
              <a:rPr dirty="0" sz="1450" spc="-10">
                <a:latin typeface="Times New Roman"/>
                <a:cs typeface="Times New Roman"/>
              </a:rPr>
              <a:t>the sand glacis, swiftly fleets back again, and is met and buried </a:t>
            </a:r>
            <a:r>
              <a:rPr dirty="0" sz="1450" spc="-5">
                <a:latin typeface="Times New Roman"/>
                <a:cs typeface="Times New Roman"/>
              </a:rPr>
              <a:t>by </a:t>
            </a:r>
            <a:r>
              <a:rPr dirty="0" sz="1450" spc="-10">
                <a:latin typeface="Times New Roman"/>
                <a:cs typeface="Times New Roman"/>
              </a:rPr>
              <a:t>the  next </a:t>
            </a:r>
            <a:r>
              <a:rPr dirty="0" sz="1450" spc="-20">
                <a:latin typeface="Times New Roman"/>
                <a:cs typeface="Times New Roman"/>
              </a:rPr>
              <a:t>breaker. </a:t>
            </a:r>
            <a:r>
              <a:rPr dirty="0" sz="1450" spc="-10">
                <a:latin typeface="Times New Roman"/>
                <a:cs typeface="Times New Roman"/>
              </a:rPr>
              <a:t>The interest is perpetually fresh. On </a:t>
            </a:r>
            <a:r>
              <a:rPr dirty="0" sz="1450" spc="-5">
                <a:latin typeface="Times New Roman"/>
                <a:cs typeface="Times New Roman"/>
              </a:rPr>
              <a:t>no </a:t>
            </a:r>
            <a:r>
              <a:rPr dirty="0" sz="1450" spc="-10">
                <a:latin typeface="Times New Roman"/>
                <a:cs typeface="Times New Roman"/>
              </a:rPr>
              <a:t>other coast that </a:t>
            </a:r>
            <a:r>
              <a:rPr dirty="0" sz="1450" spc="-5">
                <a:latin typeface="Times New Roman"/>
                <a:cs typeface="Times New Roman"/>
              </a:rPr>
              <a:t>I </a:t>
            </a:r>
            <a:r>
              <a:rPr dirty="0" sz="1450" spc="-10">
                <a:latin typeface="Times New Roman"/>
                <a:cs typeface="Times New Roman"/>
              </a:rPr>
              <a:t>know  shall </a:t>
            </a:r>
            <a:r>
              <a:rPr dirty="0" sz="1450" spc="-5">
                <a:latin typeface="Times New Roman"/>
                <a:cs typeface="Times New Roman"/>
              </a:rPr>
              <a:t>you </a:t>
            </a:r>
            <a:r>
              <a:rPr dirty="0" sz="1450" spc="-25">
                <a:latin typeface="Times New Roman"/>
                <a:cs typeface="Times New Roman"/>
              </a:rPr>
              <a:t>enjoy, </a:t>
            </a:r>
            <a:r>
              <a:rPr dirty="0" sz="1450" spc="-10">
                <a:latin typeface="Times New Roman"/>
                <a:cs typeface="Times New Roman"/>
              </a:rPr>
              <a:t>in calm, sunny </a:t>
            </a:r>
            <a:r>
              <a:rPr dirty="0" sz="1450" spc="-15">
                <a:latin typeface="Times New Roman"/>
                <a:cs typeface="Times New Roman"/>
              </a:rPr>
              <a:t>weather,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spectacle </a:t>
            </a:r>
            <a:r>
              <a:rPr dirty="0" sz="1450" spc="-5">
                <a:latin typeface="Times New Roman"/>
                <a:cs typeface="Times New Roman"/>
              </a:rPr>
              <a:t>of </a:t>
            </a:r>
            <a:r>
              <a:rPr dirty="0" sz="1450" spc="-20">
                <a:latin typeface="Times New Roman"/>
                <a:cs typeface="Times New Roman"/>
              </a:rPr>
              <a:t>Ocean’s </a:t>
            </a:r>
            <a:r>
              <a:rPr dirty="0" sz="1450" spc="-10">
                <a:latin typeface="Times New Roman"/>
                <a:cs typeface="Times New Roman"/>
              </a:rPr>
              <a:t>greatness,  such beauty </a:t>
            </a:r>
            <a:r>
              <a:rPr dirty="0" sz="1450" spc="-5">
                <a:latin typeface="Times New Roman"/>
                <a:cs typeface="Times New Roman"/>
              </a:rPr>
              <a:t>of </a:t>
            </a:r>
            <a:r>
              <a:rPr dirty="0" sz="1450" spc="-10">
                <a:latin typeface="Times New Roman"/>
                <a:cs typeface="Times New Roman"/>
              </a:rPr>
              <a:t>changing </a:t>
            </a:r>
            <a:r>
              <a:rPr dirty="0" sz="1450" spc="-15">
                <a:latin typeface="Times New Roman"/>
                <a:cs typeface="Times New Roman"/>
              </a:rPr>
              <a:t>colour, </a:t>
            </a:r>
            <a:r>
              <a:rPr dirty="0" sz="1450" spc="-5">
                <a:latin typeface="Times New Roman"/>
                <a:cs typeface="Times New Roman"/>
              </a:rPr>
              <a:t>or </a:t>
            </a:r>
            <a:r>
              <a:rPr dirty="0" sz="1450" spc="-10">
                <a:latin typeface="Times New Roman"/>
                <a:cs typeface="Times New Roman"/>
              </a:rPr>
              <a:t>such degrees </a:t>
            </a:r>
            <a:r>
              <a:rPr dirty="0" sz="1450" spc="-5">
                <a:latin typeface="Times New Roman"/>
                <a:cs typeface="Times New Roman"/>
              </a:rPr>
              <a:t>of </a:t>
            </a:r>
            <a:r>
              <a:rPr dirty="0" sz="1450" spc="-10">
                <a:latin typeface="Times New Roman"/>
                <a:cs typeface="Times New Roman"/>
              </a:rPr>
              <a:t>thunder in the </a:t>
            </a:r>
            <a:r>
              <a:rPr dirty="0" sz="1450" spc="-5">
                <a:latin typeface="Times New Roman"/>
                <a:cs typeface="Times New Roman"/>
              </a:rPr>
              <a:t>sound. </a:t>
            </a:r>
            <a:r>
              <a:rPr dirty="0" sz="1450" spc="-10">
                <a:latin typeface="Times New Roman"/>
                <a:cs typeface="Times New Roman"/>
              </a:rPr>
              <a:t>The  very air is more than usually salt </a:t>
            </a:r>
            <a:r>
              <a:rPr dirty="0" sz="1450" spc="-5">
                <a:latin typeface="Times New Roman"/>
                <a:cs typeface="Times New Roman"/>
              </a:rPr>
              <a:t>by </a:t>
            </a:r>
            <a:r>
              <a:rPr dirty="0" sz="1450" spc="-10">
                <a:latin typeface="Times New Roman"/>
                <a:cs typeface="Times New Roman"/>
              </a:rPr>
              <a:t>this Homeric</a:t>
            </a:r>
            <a:r>
              <a:rPr dirty="0" sz="1450" spc="40">
                <a:latin typeface="Times New Roman"/>
                <a:cs typeface="Times New Roman"/>
              </a:rPr>
              <a:t> </a:t>
            </a:r>
            <a:r>
              <a:rPr dirty="0" sz="1450" spc="-10">
                <a:latin typeface="Times New Roman"/>
                <a:cs typeface="Times New Roman"/>
              </a:rPr>
              <a:t>deep.</a:t>
            </a:r>
            <a:endParaRPr sz="1450">
              <a:latin typeface="Times New Roman"/>
              <a:cs typeface="Times New Roman"/>
            </a:endParaRPr>
          </a:p>
          <a:p>
            <a:pPr algn="just" marL="12700">
              <a:lnSpc>
                <a:spcPct val="100000"/>
              </a:lnSpc>
              <a:spcBef>
                <a:spcPts val="484"/>
              </a:spcBef>
            </a:pPr>
            <a:r>
              <a:rPr dirty="0" sz="1450" spc="-10">
                <a:latin typeface="Times New Roman"/>
                <a:cs typeface="Times New Roman"/>
              </a:rPr>
              <a:t>Inshore,</a:t>
            </a:r>
            <a:r>
              <a:rPr dirty="0" sz="1450" spc="170">
                <a:latin typeface="Times New Roman"/>
                <a:cs typeface="Times New Roman"/>
              </a:rPr>
              <a:t> </a:t>
            </a:r>
            <a:r>
              <a:rPr dirty="0" sz="1450" spc="-5">
                <a:latin typeface="Times New Roman"/>
                <a:cs typeface="Times New Roman"/>
              </a:rPr>
              <a:t>a</a:t>
            </a:r>
            <a:r>
              <a:rPr dirty="0" sz="1450" spc="175">
                <a:latin typeface="Times New Roman"/>
                <a:cs typeface="Times New Roman"/>
              </a:rPr>
              <a:t> </a:t>
            </a:r>
            <a:r>
              <a:rPr dirty="0" sz="1450" spc="-10">
                <a:latin typeface="Times New Roman"/>
                <a:cs typeface="Times New Roman"/>
              </a:rPr>
              <a:t>tract</a:t>
            </a:r>
            <a:r>
              <a:rPr dirty="0" sz="1450" spc="165">
                <a:latin typeface="Times New Roman"/>
                <a:cs typeface="Times New Roman"/>
              </a:rPr>
              <a:t> </a:t>
            </a:r>
            <a:r>
              <a:rPr dirty="0" sz="1450" spc="-5">
                <a:latin typeface="Times New Roman"/>
                <a:cs typeface="Times New Roman"/>
              </a:rPr>
              <a:t>of</a:t>
            </a:r>
            <a:r>
              <a:rPr dirty="0" sz="1450" spc="175">
                <a:latin typeface="Times New Roman"/>
                <a:cs typeface="Times New Roman"/>
              </a:rPr>
              <a:t> </a:t>
            </a:r>
            <a:r>
              <a:rPr dirty="0" sz="1450" spc="-10">
                <a:latin typeface="Times New Roman"/>
                <a:cs typeface="Times New Roman"/>
              </a:rPr>
              <a:t>sand-hills</a:t>
            </a:r>
            <a:r>
              <a:rPr dirty="0" sz="1450" spc="175">
                <a:latin typeface="Times New Roman"/>
                <a:cs typeface="Times New Roman"/>
              </a:rPr>
              <a:t> </a:t>
            </a:r>
            <a:r>
              <a:rPr dirty="0" sz="1450" spc="-10">
                <a:latin typeface="Times New Roman"/>
                <a:cs typeface="Times New Roman"/>
              </a:rPr>
              <a:t>borders</a:t>
            </a:r>
            <a:r>
              <a:rPr dirty="0" sz="1450" spc="170">
                <a:latin typeface="Times New Roman"/>
                <a:cs typeface="Times New Roman"/>
              </a:rPr>
              <a:t> </a:t>
            </a:r>
            <a:r>
              <a:rPr dirty="0" sz="1450" spc="-5">
                <a:latin typeface="Times New Roman"/>
                <a:cs typeface="Times New Roman"/>
              </a:rPr>
              <a:t>on</a:t>
            </a:r>
            <a:r>
              <a:rPr dirty="0" sz="1450" spc="175">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beach.</a:t>
            </a:r>
            <a:r>
              <a:rPr dirty="0" sz="1450" spc="170">
                <a:latin typeface="Times New Roman"/>
                <a:cs typeface="Times New Roman"/>
              </a:rPr>
              <a:t> </a:t>
            </a:r>
            <a:r>
              <a:rPr dirty="0" sz="1450" spc="-10">
                <a:latin typeface="Times New Roman"/>
                <a:cs typeface="Times New Roman"/>
              </a:rPr>
              <a:t>Here</a:t>
            </a:r>
            <a:r>
              <a:rPr dirty="0" sz="1450" spc="185">
                <a:latin typeface="Times New Roman"/>
                <a:cs typeface="Times New Roman"/>
              </a:rPr>
              <a:t> </a:t>
            </a:r>
            <a:r>
              <a:rPr dirty="0" sz="1450" spc="-10">
                <a:latin typeface="Times New Roman"/>
                <a:cs typeface="Times New Roman"/>
              </a:rPr>
              <a:t>and</a:t>
            </a:r>
            <a:r>
              <a:rPr dirty="0" sz="1450" spc="185">
                <a:latin typeface="Times New Roman"/>
                <a:cs typeface="Times New Roman"/>
              </a:rPr>
              <a:t> </a:t>
            </a:r>
            <a:r>
              <a:rPr dirty="0" sz="1450" spc="-10">
                <a:latin typeface="Times New Roman"/>
                <a:cs typeface="Times New Roman"/>
              </a:rPr>
              <a:t>there</a:t>
            </a:r>
            <a:r>
              <a:rPr dirty="0" sz="1450" spc="180">
                <a:latin typeface="Times New Roman"/>
                <a:cs typeface="Times New Roman"/>
              </a:rPr>
              <a:t> </a:t>
            </a:r>
            <a:r>
              <a:rPr dirty="0" sz="1450" spc="-5">
                <a:latin typeface="Times New Roman"/>
                <a:cs typeface="Times New Roman"/>
              </a:rPr>
              <a:t>a</a:t>
            </a:r>
            <a:r>
              <a:rPr dirty="0" sz="1450" spc="185">
                <a:latin typeface="Times New Roman"/>
                <a:cs typeface="Times New Roman"/>
              </a:rPr>
              <a:t> </a:t>
            </a:r>
            <a:r>
              <a:rPr dirty="0" sz="1450" spc="-10">
                <a:latin typeface="Times New Roman"/>
                <a:cs typeface="Times New Roman"/>
              </a:rPr>
              <a:t>lagoon,</a:t>
            </a:r>
            <a:endParaRPr sz="145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marL="12700" marR="5080">
              <a:lnSpc>
                <a:spcPts val="1730"/>
              </a:lnSpc>
              <a:spcBef>
                <a:spcPts val="155"/>
              </a:spcBef>
            </a:pPr>
            <a:r>
              <a:rPr dirty="0" sz="1450" spc="-10">
                <a:latin typeface="Times New Roman"/>
                <a:cs typeface="Times New Roman"/>
              </a:rPr>
              <a:t>filtering proceeded, through the dense, choking crush, every </a:t>
            </a:r>
            <a:r>
              <a:rPr dirty="0" sz="1450" spc="-5">
                <a:latin typeface="Times New Roman"/>
                <a:cs typeface="Times New Roman"/>
              </a:rPr>
              <a:t>one </a:t>
            </a:r>
            <a:r>
              <a:rPr dirty="0" sz="1450" spc="-10">
                <a:latin typeface="Times New Roman"/>
                <a:cs typeface="Times New Roman"/>
              </a:rPr>
              <a:t>overladen  with packages </a:t>
            </a:r>
            <a:r>
              <a:rPr dirty="0" sz="1450" spc="-5">
                <a:latin typeface="Times New Roman"/>
                <a:cs typeface="Times New Roman"/>
              </a:rPr>
              <a:t>or </a:t>
            </a:r>
            <a:r>
              <a:rPr dirty="0" sz="1450" spc="-10">
                <a:latin typeface="Times New Roman"/>
                <a:cs typeface="Times New Roman"/>
              </a:rPr>
              <a:t>children, and yet under the necessity </a:t>
            </a:r>
            <a:r>
              <a:rPr dirty="0" sz="1450" spc="-5">
                <a:latin typeface="Times New Roman"/>
                <a:cs typeface="Times New Roman"/>
              </a:rPr>
              <a:t>of </a:t>
            </a:r>
            <a:r>
              <a:rPr dirty="0" sz="1450" spc="-10">
                <a:latin typeface="Times New Roman"/>
                <a:cs typeface="Times New Roman"/>
              </a:rPr>
              <a:t>fishing </a:t>
            </a:r>
            <a:r>
              <a:rPr dirty="0" sz="1450" spc="-5">
                <a:latin typeface="Times New Roman"/>
                <a:cs typeface="Times New Roman"/>
              </a:rPr>
              <a:t>out </a:t>
            </a:r>
            <a:r>
              <a:rPr dirty="0" sz="1450" spc="-10">
                <a:latin typeface="Times New Roman"/>
                <a:cs typeface="Times New Roman"/>
              </a:rPr>
              <a:t>his ticket  </a:t>
            </a:r>
            <a:r>
              <a:rPr dirty="0" sz="1450" spc="-5">
                <a:latin typeface="Times New Roman"/>
                <a:cs typeface="Times New Roman"/>
              </a:rPr>
              <a:t>by </a:t>
            </a:r>
            <a:r>
              <a:rPr dirty="0" sz="1450" spc="-10">
                <a:latin typeface="Times New Roman"/>
                <a:cs typeface="Times New Roman"/>
              </a:rPr>
              <a:t>the way; </a:t>
            </a:r>
            <a:r>
              <a:rPr dirty="0" sz="1450" spc="-5">
                <a:latin typeface="Times New Roman"/>
                <a:cs typeface="Times New Roman"/>
              </a:rPr>
              <a:t>but </a:t>
            </a:r>
            <a:r>
              <a:rPr dirty="0" sz="1450" spc="-10">
                <a:latin typeface="Times New Roman"/>
                <a:cs typeface="Times New Roman"/>
              </a:rPr>
              <a:t>it ended at length for me, and </a:t>
            </a:r>
            <a:r>
              <a:rPr dirty="0" sz="1450" spc="-5">
                <a:latin typeface="Times New Roman"/>
                <a:cs typeface="Times New Roman"/>
              </a:rPr>
              <a:t>I </a:t>
            </a:r>
            <a:r>
              <a:rPr dirty="0" sz="1450" spc="-10">
                <a:latin typeface="Times New Roman"/>
                <a:cs typeface="Times New Roman"/>
              </a:rPr>
              <a:t>found myself </a:t>
            </a:r>
            <a:r>
              <a:rPr dirty="0" sz="1450" spc="-5">
                <a:latin typeface="Times New Roman"/>
                <a:cs typeface="Times New Roman"/>
              </a:rPr>
              <a:t>on </a:t>
            </a:r>
            <a:r>
              <a:rPr dirty="0" sz="1450" spc="-10">
                <a:latin typeface="Times New Roman"/>
                <a:cs typeface="Times New Roman"/>
              </a:rPr>
              <a:t>deck under </a:t>
            </a:r>
            <a:r>
              <a:rPr dirty="0" sz="1450" spc="-5">
                <a:latin typeface="Times New Roman"/>
                <a:cs typeface="Times New Roman"/>
              </a:rPr>
              <a:t>a  </a:t>
            </a:r>
            <a:r>
              <a:rPr dirty="0" sz="1450" spc="-10">
                <a:latin typeface="Times New Roman"/>
                <a:cs typeface="Times New Roman"/>
              </a:rPr>
              <a:t>flimsy awning and with </a:t>
            </a:r>
            <a:r>
              <a:rPr dirty="0" sz="1450" spc="-5">
                <a:latin typeface="Times New Roman"/>
                <a:cs typeface="Times New Roman"/>
              </a:rPr>
              <a:t>a </a:t>
            </a:r>
            <a:r>
              <a:rPr dirty="0" sz="1450" spc="-10">
                <a:latin typeface="Times New Roman"/>
                <a:cs typeface="Times New Roman"/>
              </a:rPr>
              <a:t>trifle </a:t>
            </a:r>
            <a:r>
              <a:rPr dirty="0" sz="1450" spc="-5">
                <a:latin typeface="Times New Roman"/>
                <a:cs typeface="Times New Roman"/>
              </a:rPr>
              <a:t>of </a:t>
            </a:r>
            <a:r>
              <a:rPr dirty="0" sz="1450" spc="-10">
                <a:latin typeface="Times New Roman"/>
                <a:cs typeface="Times New Roman"/>
              </a:rPr>
              <a:t>elbow-room to stretch and breathe </a:t>
            </a:r>
            <a:r>
              <a:rPr dirty="0" sz="1450" spc="-5">
                <a:latin typeface="Times New Roman"/>
                <a:cs typeface="Times New Roman"/>
              </a:rPr>
              <a:t>in. </a:t>
            </a:r>
            <a:r>
              <a:rPr dirty="0" sz="1450" spc="-10">
                <a:latin typeface="Times New Roman"/>
                <a:cs typeface="Times New Roman"/>
              </a:rPr>
              <a:t>This  was </a:t>
            </a:r>
            <a:r>
              <a:rPr dirty="0" sz="1450" spc="-5">
                <a:latin typeface="Times New Roman"/>
                <a:cs typeface="Times New Roman"/>
              </a:rPr>
              <a:t>on </a:t>
            </a:r>
            <a:r>
              <a:rPr dirty="0" sz="1450" spc="-10">
                <a:latin typeface="Times New Roman"/>
                <a:cs typeface="Times New Roman"/>
              </a:rPr>
              <a:t>the starboard; for the bulk </a:t>
            </a:r>
            <a:r>
              <a:rPr dirty="0" sz="1450" spc="-5">
                <a:latin typeface="Times New Roman"/>
                <a:cs typeface="Times New Roman"/>
              </a:rPr>
              <a:t>of </a:t>
            </a:r>
            <a:r>
              <a:rPr dirty="0" sz="1450" spc="-10">
                <a:latin typeface="Times New Roman"/>
                <a:cs typeface="Times New Roman"/>
              </a:rPr>
              <a:t>the emigrants stuck hopelessly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port  </a:t>
            </a:r>
            <a:r>
              <a:rPr dirty="0" sz="1450" spc="-10">
                <a:latin typeface="Times New Roman"/>
                <a:cs typeface="Times New Roman"/>
              </a:rPr>
              <a:t>side, </a:t>
            </a:r>
            <a:r>
              <a:rPr dirty="0" sz="1450" spc="-5">
                <a:latin typeface="Times New Roman"/>
                <a:cs typeface="Times New Roman"/>
              </a:rPr>
              <a:t>by </a:t>
            </a:r>
            <a:r>
              <a:rPr dirty="0" sz="1450" spc="-10">
                <a:latin typeface="Times New Roman"/>
                <a:cs typeface="Times New Roman"/>
              </a:rPr>
              <a:t>which we had entered. In vain the seamen shouted to them to move  </a:t>
            </a:r>
            <a:r>
              <a:rPr dirty="0" sz="1450" spc="-5">
                <a:latin typeface="Times New Roman"/>
                <a:cs typeface="Times New Roman"/>
              </a:rPr>
              <a:t>on, </a:t>
            </a:r>
            <a:r>
              <a:rPr dirty="0" sz="1450" spc="-10">
                <a:latin typeface="Times New Roman"/>
                <a:cs typeface="Times New Roman"/>
              </a:rPr>
              <a:t>and threatened them with shipwreck. These </a:t>
            </a:r>
            <a:r>
              <a:rPr dirty="0" sz="1450" spc="-5">
                <a:latin typeface="Times New Roman"/>
                <a:cs typeface="Times New Roman"/>
              </a:rPr>
              <a:t>poor </a:t>
            </a:r>
            <a:r>
              <a:rPr dirty="0" sz="1450" spc="-10">
                <a:latin typeface="Times New Roman"/>
                <a:cs typeface="Times New Roman"/>
              </a:rPr>
              <a:t>people were under </a:t>
            </a:r>
            <a:r>
              <a:rPr dirty="0" sz="1450" spc="-5">
                <a:latin typeface="Times New Roman"/>
                <a:cs typeface="Times New Roman"/>
              </a:rPr>
              <a:t>a </a:t>
            </a:r>
            <a:r>
              <a:rPr dirty="0" sz="1450" spc="-10">
                <a:latin typeface="Times New Roman"/>
                <a:cs typeface="Times New Roman"/>
              </a:rPr>
              <a:t>spell  </a:t>
            </a:r>
            <a:r>
              <a:rPr dirty="0" sz="1450" spc="-5">
                <a:latin typeface="Times New Roman"/>
                <a:cs typeface="Times New Roman"/>
              </a:rPr>
              <a:t>of </a:t>
            </a:r>
            <a:r>
              <a:rPr dirty="0" sz="1450" spc="-15">
                <a:latin typeface="Times New Roman"/>
                <a:cs typeface="Times New Roman"/>
              </a:rPr>
              <a:t>stupor, </a:t>
            </a:r>
            <a:r>
              <a:rPr dirty="0" sz="1450" spc="-10">
                <a:latin typeface="Times New Roman"/>
                <a:cs typeface="Times New Roman"/>
              </a:rPr>
              <a:t>and did </a:t>
            </a:r>
            <a:r>
              <a:rPr dirty="0" sz="1450" spc="-5">
                <a:latin typeface="Times New Roman"/>
                <a:cs typeface="Times New Roman"/>
              </a:rPr>
              <a:t>not </a:t>
            </a:r>
            <a:r>
              <a:rPr dirty="0" sz="1450" spc="-10">
                <a:latin typeface="Times New Roman"/>
                <a:cs typeface="Times New Roman"/>
              </a:rPr>
              <a:t>stir </a:t>
            </a:r>
            <a:r>
              <a:rPr dirty="0" sz="1450" spc="-5">
                <a:latin typeface="Times New Roman"/>
                <a:cs typeface="Times New Roman"/>
              </a:rPr>
              <a:t>a </a:t>
            </a:r>
            <a:r>
              <a:rPr dirty="0" sz="1450" spc="-10">
                <a:latin typeface="Times New Roman"/>
                <a:cs typeface="Times New Roman"/>
              </a:rPr>
              <a:t>foot. It rained as heavily as </a:t>
            </a:r>
            <a:r>
              <a:rPr dirty="0" sz="1450" spc="-20">
                <a:latin typeface="Times New Roman"/>
                <a:cs typeface="Times New Roman"/>
              </a:rPr>
              <a:t>ever, </a:t>
            </a:r>
            <a:r>
              <a:rPr dirty="0" sz="1450" spc="-5">
                <a:latin typeface="Times New Roman"/>
                <a:cs typeface="Times New Roman"/>
              </a:rPr>
              <a:t>but </a:t>
            </a:r>
            <a:r>
              <a:rPr dirty="0" sz="1450" spc="-10">
                <a:latin typeface="Times New Roman"/>
                <a:cs typeface="Times New Roman"/>
              </a:rPr>
              <a:t>the wind now  came in sudden claps and capfuls, </a:t>
            </a:r>
            <a:r>
              <a:rPr dirty="0" sz="1450" spc="-5">
                <a:latin typeface="Times New Roman"/>
                <a:cs typeface="Times New Roman"/>
              </a:rPr>
              <a:t>not </a:t>
            </a:r>
            <a:r>
              <a:rPr dirty="0" sz="1450" spc="-10">
                <a:latin typeface="Times New Roman"/>
                <a:cs typeface="Times New Roman"/>
              </a:rPr>
              <a:t>without danger to </a:t>
            </a:r>
            <a:r>
              <a:rPr dirty="0" sz="1450" spc="-5">
                <a:latin typeface="Times New Roman"/>
                <a:cs typeface="Times New Roman"/>
              </a:rPr>
              <a:t>a </a:t>
            </a:r>
            <a:r>
              <a:rPr dirty="0" sz="1450" spc="-10">
                <a:latin typeface="Times New Roman"/>
                <a:cs typeface="Times New Roman"/>
              </a:rPr>
              <a:t>boat so badly  ballasted as ours; and we crept over the river in the darkness, trailing </a:t>
            </a:r>
            <a:r>
              <a:rPr dirty="0" sz="1450" spc="-5">
                <a:latin typeface="Times New Roman"/>
                <a:cs typeface="Times New Roman"/>
              </a:rPr>
              <a:t>one  </a:t>
            </a:r>
            <a:r>
              <a:rPr dirty="0" sz="1450" spc="-10">
                <a:latin typeface="Times New Roman"/>
                <a:cs typeface="Times New Roman"/>
              </a:rPr>
              <a:t>paddle in the water like </a:t>
            </a:r>
            <a:r>
              <a:rPr dirty="0" sz="1450" spc="-5">
                <a:latin typeface="Times New Roman"/>
                <a:cs typeface="Times New Roman"/>
              </a:rPr>
              <a:t>a </a:t>
            </a:r>
            <a:r>
              <a:rPr dirty="0" sz="1450" spc="-10">
                <a:latin typeface="Times New Roman"/>
                <a:cs typeface="Times New Roman"/>
              </a:rPr>
              <a:t>wounded duck, and passed ever and again </a:t>
            </a:r>
            <a:r>
              <a:rPr dirty="0" sz="1450" spc="-5">
                <a:latin typeface="Times New Roman"/>
                <a:cs typeface="Times New Roman"/>
              </a:rPr>
              <a:t>by </a:t>
            </a:r>
            <a:r>
              <a:rPr dirty="0" sz="1450" spc="-10">
                <a:latin typeface="Times New Roman"/>
                <a:cs typeface="Times New Roman"/>
              </a:rPr>
              <a:t>huge,  illuminated steamers running many knots, and heralding their approach </a:t>
            </a:r>
            <a:r>
              <a:rPr dirty="0" sz="1450" spc="-5">
                <a:latin typeface="Times New Roman"/>
                <a:cs typeface="Times New Roman"/>
              </a:rPr>
              <a:t>by  </a:t>
            </a:r>
            <a:r>
              <a:rPr dirty="0" sz="1450" spc="-10">
                <a:latin typeface="Times New Roman"/>
                <a:cs typeface="Times New Roman"/>
              </a:rPr>
              <a:t>strains </a:t>
            </a:r>
            <a:r>
              <a:rPr dirty="0" sz="1450" spc="-5">
                <a:latin typeface="Times New Roman"/>
                <a:cs typeface="Times New Roman"/>
              </a:rPr>
              <a:t>of </a:t>
            </a:r>
            <a:r>
              <a:rPr dirty="0" sz="1450" spc="-10">
                <a:latin typeface="Times New Roman"/>
                <a:cs typeface="Times New Roman"/>
              </a:rPr>
              <a:t>music. The contrast between these pleasure embarkations and </a:t>
            </a:r>
            <a:r>
              <a:rPr dirty="0" sz="1450" spc="-5">
                <a:latin typeface="Times New Roman"/>
                <a:cs typeface="Times New Roman"/>
              </a:rPr>
              <a:t>our  </a:t>
            </a:r>
            <a:r>
              <a:rPr dirty="0" sz="1450" spc="-10">
                <a:latin typeface="Times New Roman"/>
                <a:cs typeface="Times New Roman"/>
              </a:rPr>
              <a:t>own grim vessel, with her list to </a:t>
            </a:r>
            <a:r>
              <a:rPr dirty="0" sz="1450" spc="-5">
                <a:latin typeface="Times New Roman"/>
                <a:cs typeface="Times New Roman"/>
              </a:rPr>
              <a:t>port </a:t>
            </a:r>
            <a:r>
              <a:rPr dirty="0" sz="1450" spc="-10">
                <a:latin typeface="Times New Roman"/>
                <a:cs typeface="Times New Roman"/>
              </a:rPr>
              <a:t>and her freight </a:t>
            </a:r>
            <a:r>
              <a:rPr dirty="0" sz="1450" spc="-5">
                <a:latin typeface="Times New Roman"/>
                <a:cs typeface="Times New Roman"/>
              </a:rPr>
              <a:t>of </a:t>
            </a:r>
            <a:r>
              <a:rPr dirty="0" sz="1450" spc="-10">
                <a:latin typeface="Times New Roman"/>
                <a:cs typeface="Times New Roman"/>
              </a:rPr>
              <a:t>wet and silent  emigrants, was </a:t>
            </a:r>
            <a:r>
              <a:rPr dirty="0" sz="1450" spc="-5">
                <a:latin typeface="Times New Roman"/>
                <a:cs typeface="Times New Roman"/>
              </a:rPr>
              <a:t>of </a:t>
            </a:r>
            <a:r>
              <a:rPr dirty="0" sz="1450" spc="-10">
                <a:latin typeface="Times New Roman"/>
                <a:cs typeface="Times New Roman"/>
              </a:rPr>
              <a:t>that glaring description which we count too </a:t>
            </a:r>
            <a:r>
              <a:rPr dirty="0" sz="1450" spc="-5">
                <a:latin typeface="Times New Roman"/>
                <a:cs typeface="Times New Roman"/>
              </a:rPr>
              <a:t>obvious </a:t>
            </a:r>
            <a:r>
              <a:rPr dirty="0" sz="1450" spc="-10">
                <a:latin typeface="Times New Roman"/>
                <a:cs typeface="Times New Roman"/>
              </a:rPr>
              <a:t>for the  purposes </a:t>
            </a:r>
            <a:r>
              <a:rPr dirty="0" sz="1450" spc="-5">
                <a:latin typeface="Times New Roman"/>
                <a:cs typeface="Times New Roman"/>
              </a:rPr>
              <a:t>of </a:t>
            </a:r>
            <a:r>
              <a:rPr dirty="0" sz="1450" spc="-10">
                <a:latin typeface="Times New Roman"/>
                <a:cs typeface="Times New Roman"/>
              </a:rPr>
              <a:t>art.</a:t>
            </a:r>
            <a:endParaRPr sz="1450">
              <a:latin typeface="Times New Roman"/>
              <a:cs typeface="Times New Roman"/>
            </a:endParaRPr>
          </a:p>
          <a:p>
            <a:pPr marL="12700" marR="67945">
              <a:lnSpc>
                <a:spcPts val="1730"/>
              </a:lnSpc>
              <a:spcBef>
                <a:spcPts val="550"/>
              </a:spcBef>
            </a:pPr>
            <a:r>
              <a:rPr dirty="0" sz="1450" spc="-10">
                <a:latin typeface="Times New Roman"/>
                <a:cs typeface="Times New Roman"/>
              </a:rPr>
              <a:t>The landing at Jersey City was </a:t>
            </a:r>
            <a:r>
              <a:rPr dirty="0" sz="1450" spc="-5">
                <a:latin typeface="Times New Roman"/>
                <a:cs typeface="Times New Roman"/>
              </a:rPr>
              <a:t>done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stampede.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fixed sense </a:t>
            </a:r>
            <a:r>
              <a:rPr dirty="0" sz="1450" spc="-5">
                <a:latin typeface="Times New Roman"/>
                <a:cs typeface="Times New Roman"/>
              </a:rPr>
              <a:t>of  </a:t>
            </a:r>
            <a:r>
              <a:rPr dirty="0" sz="1450" spc="-20">
                <a:latin typeface="Times New Roman"/>
                <a:cs typeface="Times New Roman"/>
              </a:rPr>
              <a:t>calamity, </a:t>
            </a:r>
            <a:r>
              <a:rPr dirty="0" sz="1450" spc="-10">
                <a:latin typeface="Times New Roman"/>
                <a:cs typeface="Times New Roman"/>
              </a:rPr>
              <a:t>and to judge </a:t>
            </a:r>
            <a:r>
              <a:rPr dirty="0" sz="1450" spc="-5">
                <a:latin typeface="Times New Roman"/>
                <a:cs typeface="Times New Roman"/>
              </a:rPr>
              <a:t>by </a:t>
            </a:r>
            <a:r>
              <a:rPr dirty="0" sz="1450" spc="-10">
                <a:latin typeface="Times New Roman"/>
                <a:cs typeface="Times New Roman"/>
              </a:rPr>
              <a:t>conduct, the same persuasion was common to </a:t>
            </a:r>
            <a:r>
              <a:rPr dirty="0" sz="1450" spc="-5">
                <a:latin typeface="Times New Roman"/>
                <a:cs typeface="Times New Roman"/>
              </a:rPr>
              <a:t>us </a:t>
            </a:r>
            <a:r>
              <a:rPr dirty="0" sz="1450" spc="-10">
                <a:latin typeface="Times New Roman"/>
                <a:cs typeface="Times New Roman"/>
              </a:rPr>
              <a:t>all.  A panic selfishness, like that produced </a:t>
            </a:r>
            <a:r>
              <a:rPr dirty="0" sz="1450" spc="-5">
                <a:latin typeface="Times New Roman"/>
                <a:cs typeface="Times New Roman"/>
              </a:rPr>
              <a:t>by </a:t>
            </a:r>
            <a:r>
              <a:rPr dirty="0" sz="1450" spc="-20">
                <a:latin typeface="Times New Roman"/>
                <a:cs typeface="Times New Roman"/>
              </a:rPr>
              <a:t>fear, </a:t>
            </a:r>
            <a:r>
              <a:rPr dirty="0" sz="1450" spc="-10">
                <a:latin typeface="Times New Roman"/>
                <a:cs typeface="Times New Roman"/>
              </a:rPr>
              <a:t>presided over the disorder </a:t>
            </a:r>
            <a:r>
              <a:rPr dirty="0" sz="1450" spc="-5">
                <a:latin typeface="Times New Roman"/>
                <a:cs typeface="Times New Roman"/>
              </a:rPr>
              <a:t>of  our </a:t>
            </a:r>
            <a:r>
              <a:rPr dirty="0" sz="1450" spc="-10">
                <a:latin typeface="Times New Roman"/>
                <a:cs typeface="Times New Roman"/>
              </a:rPr>
              <a:t>landing. People pushed, and elbowed, and ran, their families following  how they could. Children fell, and were picked </a:t>
            </a:r>
            <a:r>
              <a:rPr dirty="0" sz="1450" spc="-5">
                <a:latin typeface="Times New Roman"/>
                <a:cs typeface="Times New Roman"/>
              </a:rPr>
              <a:t>up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rewarded </a:t>
            </a:r>
            <a:r>
              <a:rPr dirty="0" sz="1450" spc="-5">
                <a:latin typeface="Times New Roman"/>
                <a:cs typeface="Times New Roman"/>
              </a:rPr>
              <a:t>by a </a:t>
            </a:r>
            <a:r>
              <a:rPr dirty="0" sz="1450" spc="-25">
                <a:latin typeface="Times New Roman"/>
                <a:cs typeface="Times New Roman"/>
              </a:rPr>
              <a:t>blow.  </a:t>
            </a:r>
            <a:r>
              <a:rPr dirty="0" sz="1450" spc="-10">
                <a:latin typeface="Times New Roman"/>
                <a:cs typeface="Times New Roman"/>
              </a:rPr>
              <a:t>One child, who had lost her parents, screamed steadily and with increasing  shrillness, as though verging towards </a:t>
            </a:r>
            <a:r>
              <a:rPr dirty="0" sz="1450" spc="-5">
                <a:latin typeface="Times New Roman"/>
                <a:cs typeface="Times New Roman"/>
              </a:rPr>
              <a:t>a </a:t>
            </a:r>
            <a:r>
              <a:rPr dirty="0" sz="1450" spc="-10">
                <a:latin typeface="Times New Roman"/>
                <a:cs typeface="Times New Roman"/>
              </a:rPr>
              <a:t>fit; an </a:t>
            </a:r>
            <a:r>
              <a:rPr dirty="0" sz="1450" spc="-15">
                <a:latin typeface="Times New Roman"/>
                <a:cs typeface="Times New Roman"/>
              </a:rPr>
              <a:t>official </a:t>
            </a:r>
            <a:r>
              <a:rPr dirty="0" sz="1450" spc="-10">
                <a:latin typeface="Times New Roman"/>
                <a:cs typeface="Times New Roman"/>
              </a:rPr>
              <a:t>kept her </a:t>
            </a:r>
            <a:r>
              <a:rPr dirty="0" sz="1450" spc="-5">
                <a:latin typeface="Times New Roman"/>
                <a:cs typeface="Times New Roman"/>
              </a:rPr>
              <a:t>by </a:t>
            </a:r>
            <a:r>
              <a:rPr dirty="0" sz="1450" spc="-10">
                <a:latin typeface="Times New Roman"/>
                <a:cs typeface="Times New Roman"/>
              </a:rPr>
              <a:t>him, </a:t>
            </a:r>
            <a:r>
              <a:rPr dirty="0" sz="1450" spc="-5">
                <a:latin typeface="Times New Roman"/>
                <a:cs typeface="Times New Roman"/>
              </a:rPr>
              <a:t>but no  one </a:t>
            </a:r>
            <a:r>
              <a:rPr dirty="0" sz="1450" spc="-10">
                <a:latin typeface="Times New Roman"/>
                <a:cs typeface="Times New Roman"/>
              </a:rPr>
              <a:t>else seemed so much as to remark her distress; and </a:t>
            </a:r>
            <a:r>
              <a:rPr dirty="0" sz="1450" spc="-5">
                <a:latin typeface="Times New Roman"/>
                <a:cs typeface="Times New Roman"/>
              </a:rPr>
              <a:t>I </a:t>
            </a:r>
            <a:r>
              <a:rPr dirty="0" sz="1450" spc="-10">
                <a:latin typeface="Times New Roman"/>
                <a:cs typeface="Times New Roman"/>
              </a:rPr>
              <a:t>am ashamed to say  that </a:t>
            </a:r>
            <a:r>
              <a:rPr dirty="0" sz="1450" spc="-5">
                <a:latin typeface="Times New Roman"/>
                <a:cs typeface="Times New Roman"/>
              </a:rPr>
              <a:t>I </a:t>
            </a:r>
            <a:r>
              <a:rPr dirty="0" sz="1450" spc="-10">
                <a:latin typeface="Times New Roman"/>
                <a:cs typeface="Times New Roman"/>
              </a:rPr>
              <a:t>ran among the rest. </a:t>
            </a:r>
            <a:r>
              <a:rPr dirty="0" sz="1450" spc="-5">
                <a:latin typeface="Times New Roman"/>
                <a:cs typeface="Times New Roman"/>
              </a:rPr>
              <a:t>I </a:t>
            </a:r>
            <a:r>
              <a:rPr dirty="0" sz="1450" spc="-10">
                <a:latin typeface="Times New Roman"/>
                <a:cs typeface="Times New Roman"/>
              </a:rPr>
              <a:t>was so weary that </a:t>
            </a:r>
            <a:r>
              <a:rPr dirty="0" sz="1450" spc="-5">
                <a:latin typeface="Times New Roman"/>
                <a:cs typeface="Times New Roman"/>
              </a:rPr>
              <a:t>I </a:t>
            </a:r>
            <a:r>
              <a:rPr dirty="0" sz="1450" spc="-10">
                <a:latin typeface="Times New Roman"/>
                <a:cs typeface="Times New Roman"/>
              </a:rPr>
              <a:t>had twice to make </a:t>
            </a:r>
            <a:r>
              <a:rPr dirty="0" sz="1450" spc="-5">
                <a:latin typeface="Times New Roman"/>
                <a:cs typeface="Times New Roman"/>
              </a:rPr>
              <a:t>a </a:t>
            </a:r>
            <a:r>
              <a:rPr dirty="0" sz="1450" spc="-10">
                <a:latin typeface="Times New Roman"/>
                <a:cs typeface="Times New Roman"/>
              </a:rPr>
              <a:t>halt and  set down my bundles in the hundred yards </a:t>
            </a:r>
            <a:r>
              <a:rPr dirty="0" sz="1450" spc="-5">
                <a:latin typeface="Times New Roman"/>
                <a:cs typeface="Times New Roman"/>
              </a:rPr>
              <a:t>or </a:t>
            </a:r>
            <a:r>
              <a:rPr dirty="0" sz="1450" spc="-10">
                <a:latin typeface="Times New Roman"/>
                <a:cs typeface="Times New Roman"/>
              </a:rPr>
              <a:t>so between the pier and the  railway station, so that </a:t>
            </a:r>
            <a:r>
              <a:rPr dirty="0" sz="1450" spc="-5">
                <a:latin typeface="Times New Roman"/>
                <a:cs typeface="Times New Roman"/>
              </a:rPr>
              <a:t>I </a:t>
            </a:r>
            <a:r>
              <a:rPr dirty="0" sz="1450" spc="-10">
                <a:latin typeface="Times New Roman"/>
                <a:cs typeface="Times New Roman"/>
              </a:rPr>
              <a:t>was quite wet </a:t>
            </a:r>
            <a:r>
              <a:rPr dirty="0" sz="1450" spc="-5">
                <a:latin typeface="Times New Roman"/>
                <a:cs typeface="Times New Roman"/>
              </a:rPr>
              <a:t>by </a:t>
            </a:r>
            <a:r>
              <a:rPr dirty="0" sz="1450" spc="-10">
                <a:latin typeface="Times New Roman"/>
                <a:cs typeface="Times New Roman"/>
              </a:rPr>
              <a:t>the time that </a:t>
            </a:r>
            <a:r>
              <a:rPr dirty="0" sz="1450" spc="-5">
                <a:latin typeface="Times New Roman"/>
                <a:cs typeface="Times New Roman"/>
              </a:rPr>
              <a:t>I got </a:t>
            </a:r>
            <a:r>
              <a:rPr dirty="0" sz="1450" spc="-10">
                <a:latin typeface="Times New Roman"/>
                <a:cs typeface="Times New Roman"/>
              </a:rPr>
              <a:t>under</a:t>
            </a:r>
            <a:r>
              <a:rPr dirty="0" sz="1450" spc="85">
                <a:latin typeface="Times New Roman"/>
                <a:cs typeface="Times New Roman"/>
              </a:rPr>
              <a:t> </a:t>
            </a:r>
            <a:r>
              <a:rPr dirty="0" sz="1450" spc="-20">
                <a:latin typeface="Times New Roman"/>
                <a:cs typeface="Times New Roman"/>
              </a:rPr>
              <a:t>cover.</a:t>
            </a:r>
            <a:endParaRPr sz="1450">
              <a:latin typeface="Times New Roman"/>
              <a:cs typeface="Times New Roman"/>
            </a:endParaRPr>
          </a:p>
          <a:p>
            <a:pPr marL="12700">
              <a:lnSpc>
                <a:spcPts val="1650"/>
              </a:lnSpc>
            </a:pP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waiting-room, </a:t>
            </a:r>
            <a:r>
              <a:rPr dirty="0" sz="1450" spc="-5">
                <a:latin typeface="Times New Roman"/>
                <a:cs typeface="Times New Roman"/>
              </a:rPr>
              <a:t>no </a:t>
            </a:r>
            <a:r>
              <a:rPr dirty="0" sz="1450" spc="-10">
                <a:latin typeface="Times New Roman"/>
                <a:cs typeface="Times New Roman"/>
              </a:rPr>
              <a:t>refreshment room; the cars were locked;</a:t>
            </a:r>
            <a:r>
              <a:rPr dirty="0" sz="1450" spc="85">
                <a:latin typeface="Times New Roman"/>
                <a:cs typeface="Times New Roman"/>
              </a:rPr>
              <a:t> </a:t>
            </a:r>
            <a:r>
              <a:rPr dirty="0" sz="1450" spc="-10">
                <a:latin typeface="Times New Roman"/>
                <a:cs typeface="Times New Roman"/>
              </a:rPr>
              <a:t>and</a:t>
            </a:r>
            <a:endParaRPr sz="1450">
              <a:latin typeface="Times New Roman"/>
              <a:cs typeface="Times New Roman"/>
            </a:endParaRPr>
          </a:p>
          <a:p>
            <a:pPr marL="12700" marR="8255">
              <a:lnSpc>
                <a:spcPts val="1730"/>
              </a:lnSpc>
              <a:spcBef>
                <a:spcPts val="60"/>
              </a:spcBef>
            </a:pPr>
            <a:r>
              <a:rPr dirty="0" sz="1450" spc="-10">
                <a:latin typeface="Times New Roman"/>
                <a:cs typeface="Times New Roman"/>
              </a:rPr>
              <a:t>for at least another </a:t>
            </a:r>
            <a:r>
              <a:rPr dirty="0" sz="1450" spc="-20">
                <a:latin typeface="Times New Roman"/>
                <a:cs typeface="Times New Roman"/>
              </a:rPr>
              <a:t>hour, </a:t>
            </a:r>
            <a:r>
              <a:rPr dirty="0" sz="1450" spc="-5">
                <a:latin typeface="Times New Roman"/>
                <a:cs typeface="Times New Roman"/>
              </a:rPr>
              <a:t>or </a:t>
            </a:r>
            <a:r>
              <a:rPr dirty="0" sz="1450" spc="-10">
                <a:latin typeface="Times New Roman"/>
                <a:cs typeface="Times New Roman"/>
              </a:rPr>
              <a:t>so it seemed, we had to camp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draughty,  </a:t>
            </a:r>
            <a:r>
              <a:rPr dirty="0" sz="1450" spc="-10">
                <a:latin typeface="Times New Roman"/>
                <a:cs typeface="Times New Roman"/>
              </a:rPr>
              <a:t>gaslit platform. </a:t>
            </a:r>
            <a:r>
              <a:rPr dirty="0" sz="1450" spc="-5">
                <a:latin typeface="Times New Roman"/>
                <a:cs typeface="Times New Roman"/>
              </a:rPr>
              <a:t>I </a:t>
            </a:r>
            <a:r>
              <a:rPr dirty="0" sz="1450" spc="-10">
                <a:latin typeface="Times New Roman"/>
                <a:cs typeface="Times New Roman"/>
              </a:rPr>
              <a:t>sat </a:t>
            </a:r>
            <a:r>
              <a:rPr dirty="0" sz="1450" spc="-5">
                <a:latin typeface="Times New Roman"/>
                <a:cs typeface="Times New Roman"/>
              </a:rPr>
              <a:t>on </a:t>
            </a:r>
            <a:r>
              <a:rPr dirty="0" sz="1450" spc="-10">
                <a:latin typeface="Times New Roman"/>
                <a:cs typeface="Times New Roman"/>
              </a:rPr>
              <a:t>my valise, too crushed to observe my neighbours; </a:t>
            </a:r>
            <a:r>
              <a:rPr dirty="0" sz="1450" spc="-5">
                <a:latin typeface="Times New Roman"/>
                <a:cs typeface="Times New Roman"/>
              </a:rPr>
              <a:t>but  </a:t>
            </a:r>
            <a:r>
              <a:rPr dirty="0" sz="1450" spc="-10">
                <a:latin typeface="Times New Roman"/>
                <a:cs typeface="Times New Roman"/>
              </a:rPr>
              <a:t>as they were all cold, and wet, and </a:t>
            </a:r>
            <a:r>
              <a:rPr dirty="0" sz="1450" spc="-25">
                <a:latin typeface="Times New Roman"/>
                <a:cs typeface="Times New Roman"/>
              </a:rPr>
              <a:t>weary, </a:t>
            </a:r>
            <a:r>
              <a:rPr dirty="0" sz="1450" spc="-10">
                <a:latin typeface="Times New Roman"/>
                <a:cs typeface="Times New Roman"/>
              </a:rPr>
              <a:t>and driven stupidly crazy </a:t>
            </a:r>
            <a:r>
              <a:rPr dirty="0" sz="1450" spc="-5">
                <a:latin typeface="Times New Roman"/>
                <a:cs typeface="Times New Roman"/>
              </a:rPr>
              <a:t>by </a:t>
            </a:r>
            <a:r>
              <a:rPr dirty="0" sz="1450" spc="-10">
                <a:latin typeface="Times New Roman"/>
                <a:cs typeface="Times New Roman"/>
              </a:rPr>
              <a:t>the  mismanagement to which we had been subjected, </a:t>
            </a:r>
            <a:r>
              <a:rPr dirty="0" sz="1450" spc="-5">
                <a:latin typeface="Times New Roman"/>
                <a:cs typeface="Times New Roman"/>
              </a:rPr>
              <a:t>I </a:t>
            </a:r>
            <a:r>
              <a:rPr dirty="0" sz="1450" spc="-10">
                <a:latin typeface="Times New Roman"/>
                <a:cs typeface="Times New Roman"/>
              </a:rPr>
              <a:t>believe they can have been  </a:t>
            </a:r>
            <a:r>
              <a:rPr dirty="0" sz="1450" spc="-5">
                <a:latin typeface="Times New Roman"/>
                <a:cs typeface="Times New Roman"/>
              </a:rPr>
              <a:t>no </a:t>
            </a:r>
            <a:r>
              <a:rPr dirty="0" sz="1450" spc="-10">
                <a:latin typeface="Times New Roman"/>
                <a:cs typeface="Times New Roman"/>
              </a:rPr>
              <a:t>happier than myself. </a:t>
            </a:r>
            <a:r>
              <a:rPr dirty="0" sz="1450" spc="-5">
                <a:latin typeface="Times New Roman"/>
                <a:cs typeface="Times New Roman"/>
              </a:rPr>
              <a:t>I bought </a:t>
            </a:r>
            <a:r>
              <a:rPr dirty="0" sz="1450" spc="-10">
                <a:latin typeface="Times New Roman"/>
                <a:cs typeface="Times New Roman"/>
              </a:rPr>
              <a:t>half-a-dozen oranges from </a:t>
            </a:r>
            <a:r>
              <a:rPr dirty="0" sz="1450" spc="-5">
                <a:latin typeface="Times New Roman"/>
                <a:cs typeface="Times New Roman"/>
              </a:rPr>
              <a:t>a </a:t>
            </a:r>
            <a:r>
              <a:rPr dirty="0" sz="1450" spc="-30">
                <a:latin typeface="Times New Roman"/>
                <a:cs typeface="Times New Roman"/>
              </a:rPr>
              <a:t>boy, </a:t>
            </a:r>
            <a:r>
              <a:rPr dirty="0" sz="1450" spc="-10">
                <a:latin typeface="Times New Roman"/>
                <a:cs typeface="Times New Roman"/>
              </a:rPr>
              <a:t>for oranges  and nuts were the only refection to </a:t>
            </a:r>
            <a:r>
              <a:rPr dirty="0" sz="1450" spc="-5">
                <a:latin typeface="Times New Roman"/>
                <a:cs typeface="Times New Roman"/>
              </a:rPr>
              <a:t>be </a:t>
            </a:r>
            <a:r>
              <a:rPr dirty="0" sz="1450" spc="-10">
                <a:latin typeface="Times New Roman"/>
                <a:cs typeface="Times New Roman"/>
              </a:rPr>
              <a:t>had. As only two </a:t>
            </a:r>
            <a:r>
              <a:rPr dirty="0" sz="1450" spc="-5">
                <a:latin typeface="Times New Roman"/>
                <a:cs typeface="Times New Roman"/>
              </a:rPr>
              <a:t>of </a:t>
            </a:r>
            <a:r>
              <a:rPr dirty="0" sz="1450" spc="-10">
                <a:latin typeface="Times New Roman"/>
                <a:cs typeface="Times New Roman"/>
              </a:rPr>
              <a:t>them had even </a:t>
            </a:r>
            <a:r>
              <a:rPr dirty="0" sz="1450" spc="-5">
                <a:latin typeface="Times New Roman"/>
                <a:cs typeface="Times New Roman"/>
              </a:rPr>
              <a:t>a  </a:t>
            </a:r>
            <a:r>
              <a:rPr dirty="0" sz="1450" spc="-10">
                <a:latin typeface="Times New Roman"/>
                <a:cs typeface="Times New Roman"/>
              </a:rPr>
              <a:t>pretence </a:t>
            </a:r>
            <a:r>
              <a:rPr dirty="0" sz="1450" spc="-5">
                <a:latin typeface="Times New Roman"/>
                <a:cs typeface="Times New Roman"/>
              </a:rPr>
              <a:t>of </a:t>
            </a:r>
            <a:r>
              <a:rPr dirty="0" sz="1450" spc="-10">
                <a:latin typeface="Times New Roman"/>
                <a:cs typeface="Times New Roman"/>
              </a:rPr>
              <a:t>juice, </a:t>
            </a:r>
            <a:r>
              <a:rPr dirty="0" sz="1450" spc="-5">
                <a:latin typeface="Times New Roman"/>
                <a:cs typeface="Times New Roman"/>
              </a:rPr>
              <a:t>I </a:t>
            </a:r>
            <a:r>
              <a:rPr dirty="0" sz="1450" spc="-10">
                <a:latin typeface="Times New Roman"/>
                <a:cs typeface="Times New Roman"/>
              </a:rPr>
              <a:t>threw the other four under the cars, and beheld, as in </a:t>
            </a:r>
            <a:r>
              <a:rPr dirty="0" sz="1450" spc="-5">
                <a:latin typeface="Times New Roman"/>
                <a:cs typeface="Times New Roman"/>
              </a:rPr>
              <a:t>a  </a:t>
            </a:r>
            <a:r>
              <a:rPr dirty="0" sz="1450" spc="-10">
                <a:latin typeface="Times New Roman"/>
                <a:cs typeface="Times New Roman"/>
              </a:rPr>
              <a:t>dream, grown people and children groping </a:t>
            </a:r>
            <a:r>
              <a:rPr dirty="0" sz="1450" spc="-5">
                <a:latin typeface="Times New Roman"/>
                <a:cs typeface="Times New Roman"/>
              </a:rPr>
              <a:t>on </a:t>
            </a:r>
            <a:r>
              <a:rPr dirty="0" sz="1450" spc="-10">
                <a:latin typeface="Times New Roman"/>
                <a:cs typeface="Times New Roman"/>
              </a:rPr>
              <a:t>the track after my</a:t>
            </a:r>
            <a:r>
              <a:rPr dirty="0" sz="1450" spc="90">
                <a:latin typeface="Times New Roman"/>
                <a:cs typeface="Times New Roman"/>
              </a:rPr>
              <a:t> </a:t>
            </a:r>
            <a:r>
              <a:rPr dirty="0" sz="1450" spc="-10">
                <a:latin typeface="Times New Roman"/>
                <a:cs typeface="Times New Roman"/>
              </a:rPr>
              <a:t>leavings.</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At last we were admitted into the cars, utterly dejected, and far from </a:t>
            </a:r>
            <a:r>
              <a:rPr dirty="0" sz="1450" spc="-30">
                <a:latin typeface="Times New Roman"/>
                <a:cs typeface="Times New Roman"/>
              </a:rPr>
              <a:t>dry. </a:t>
            </a:r>
            <a:r>
              <a:rPr dirty="0" sz="1450" spc="-10">
                <a:latin typeface="Times New Roman"/>
                <a:cs typeface="Times New Roman"/>
              </a:rPr>
              <a:t>For  my own part, </a:t>
            </a:r>
            <a:r>
              <a:rPr dirty="0" sz="1450" spc="-5">
                <a:latin typeface="Times New Roman"/>
                <a:cs typeface="Times New Roman"/>
              </a:rPr>
              <a:t>I got out a </a:t>
            </a:r>
            <a:r>
              <a:rPr dirty="0" sz="1450" spc="-10">
                <a:latin typeface="Times New Roman"/>
                <a:cs typeface="Times New Roman"/>
              </a:rPr>
              <a:t>clothes-brush, and brushed my trousers as hard as </a:t>
            </a:r>
            <a:r>
              <a:rPr dirty="0" sz="1450" spc="-5">
                <a:latin typeface="Times New Roman"/>
                <a:cs typeface="Times New Roman"/>
              </a:rPr>
              <a:t>I  </a:t>
            </a:r>
            <a:r>
              <a:rPr dirty="0" sz="1450" spc="-10">
                <a:latin typeface="Times New Roman"/>
                <a:cs typeface="Times New Roman"/>
              </a:rPr>
              <a:t>could till </a:t>
            </a:r>
            <a:r>
              <a:rPr dirty="0" sz="1450" spc="-5">
                <a:latin typeface="Times New Roman"/>
                <a:cs typeface="Times New Roman"/>
              </a:rPr>
              <a:t>I </a:t>
            </a:r>
            <a:r>
              <a:rPr dirty="0" sz="1450" spc="-10">
                <a:latin typeface="Times New Roman"/>
                <a:cs typeface="Times New Roman"/>
              </a:rPr>
              <a:t>had dried them and warmed my blood into the bargain; </a:t>
            </a:r>
            <a:r>
              <a:rPr dirty="0" sz="1450" spc="-5">
                <a:latin typeface="Times New Roman"/>
                <a:cs typeface="Times New Roman"/>
              </a:rPr>
              <a:t>but no one  </a:t>
            </a:r>
            <a:r>
              <a:rPr dirty="0" sz="1450" spc="-10">
                <a:latin typeface="Times New Roman"/>
                <a:cs typeface="Times New Roman"/>
              </a:rPr>
              <a:t>else, except my next neighbour to whom </a:t>
            </a:r>
            <a:r>
              <a:rPr dirty="0" sz="1450" spc="-5">
                <a:latin typeface="Times New Roman"/>
                <a:cs typeface="Times New Roman"/>
              </a:rPr>
              <a:t>I </a:t>
            </a:r>
            <a:r>
              <a:rPr dirty="0" sz="1450" spc="-10">
                <a:latin typeface="Times New Roman"/>
                <a:cs typeface="Times New Roman"/>
              </a:rPr>
              <a:t>lent the brush, appeared to take the  least precaution. As they were, they composed themselves to sleep. </a:t>
            </a:r>
            <a:r>
              <a:rPr dirty="0" sz="1450" spc="-5">
                <a:latin typeface="Times New Roman"/>
                <a:cs typeface="Times New Roman"/>
              </a:rPr>
              <a:t>I </a:t>
            </a:r>
            <a:r>
              <a:rPr dirty="0" sz="1450" spc="-10">
                <a:latin typeface="Times New Roman"/>
                <a:cs typeface="Times New Roman"/>
              </a:rPr>
              <a:t>had seen  the</a:t>
            </a:r>
            <a:r>
              <a:rPr dirty="0" sz="1450" spc="275">
                <a:latin typeface="Times New Roman"/>
                <a:cs typeface="Times New Roman"/>
              </a:rPr>
              <a:t> </a:t>
            </a:r>
            <a:r>
              <a:rPr dirty="0" sz="1450" spc="-10">
                <a:latin typeface="Times New Roman"/>
                <a:cs typeface="Times New Roman"/>
              </a:rPr>
              <a:t>lights</a:t>
            </a:r>
            <a:r>
              <a:rPr dirty="0" sz="1450" spc="275">
                <a:latin typeface="Times New Roman"/>
                <a:cs typeface="Times New Roman"/>
              </a:rPr>
              <a:t> </a:t>
            </a:r>
            <a:r>
              <a:rPr dirty="0" sz="1450" spc="-5">
                <a:latin typeface="Times New Roman"/>
                <a:cs typeface="Times New Roman"/>
              </a:rPr>
              <a:t>of</a:t>
            </a:r>
            <a:r>
              <a:rPr dirty="0" sz="1450" spc="280">
                <a:latin typeface="Times New Roman"/>
                <a:cs typeface="Times New Roman"/>
              </a:rPr>
              <a:t> </a:t>
            </a:r>
            <a:r>
              <a:rPr dirty="0" sz="1450" spc="-10">
                <a:latin typeface="Times New Roman"/>
                <a:cs typeface="Times New Roman"/>
              </a:rPr>
              <a:t>Philadelphia,</a:t>
            </a:r>
            <a:r>
              <a:rPr dirty="0" sz="1450" spc="280">
                <a:latin typeface="Times New Roman"/>
                <a:cs typeface="Times New Roman"/>
              </a:rPr>
              <a:t> </a:t>
            </a:r>
            <a:r>
              <a:rPr dirty="0" sz="1450" spc="-10">
                <a:latin typeface="Times New Roman"/>
                <a:cs typeface="Times New Roman"/>
              </a:rPr>
              <a:t>and</a:t>
            </a:r>
            <a:r>
              <a:rPr dirty="0" sz="1450" spc="275">
                <a:latin typeface="Times New Roman"/>
                <a:cs typeface="Times New Roman"/>
              </a:rPr>
              <a:t> </a:t>
            </a:r>
            <a:r>
              <a:rPr dirty="0" sz="1450" spc="-10">
                <a:latin typeface="Times New Roman"/>
                <a:cs typeface="Times New Roman"/>
              </a:rPr>
              <a:t>been</a:t>
            </a:r>
            <a:r>
              <a:rPr dirty="0" sz="1450" spc="280">
                <a:latin typeface="Times New Roman"/>
                <a:cs typeface="Times New Roman"/>
              </a:rPr>
              <a:t> </a:t>
            </a:r>
            <a:r>
              <a:rPr dirty="0" sz="1450" spc="-10">
                <a:latin typeface="Times New Roman"/>
                <a:cs typeface="Times New Roman"/>
              </a:rPr>
              <a:t>twice</a:t>
            </a:r>
            <a:r>
              <a:rPr dirty="0" sz="1450" spc="280">
                <a:latin typeface="Times New Roman"/>
                <a:cs typeface="Times New Roman"/>
              </a:rPr>
              <a:t> </a:t>
            </a:r>
            <a:r>
              <a:rPr dirty="0" sz="1450" spc="-10">
                <a:latin typeface="Times New Roman"/>
                <a:cs typeface="Times New Roman"/>
              </a:rPr>
              <a:t>ordered</a:t>
            </a:r>
            <a:r>
              <a:rPr dirty="0" sz="1450" spc="275">
                <a:latin typeface="Times New Roman"/>
                <a:cs typeface="Times New Roman"/>
              </a:rPr>
              <a:t> </a:t>
            </a:r>
            <a:r>
              <a:rPr dirty="0" sz="1450" spc="-10">
                <a:latin typeface="Times New Roman"/>
                <a:cs typeface="Times New Roman"/>
              </a:rPr>
              <a:t>to</a:t>
            </a:r>
            <a:r>
              <a:rPr dirty="0" sz="1450" spc="280">
                <a:latin typeface="Times New Roman"/>
                <a:cs typeface="Times New Roman"/>
              </a:rPr>
              <a:t> </a:t>
            </a:r>
            <a:r>
              <a:rPr dirty="0" sz="1450" spc="-10">
                <a:latin typeface="Times New Roman"/>
                <a:cs typeface="Times New Roman"/>
              </a:rPr>
              <a:t>change</a:t>
            </a:r>
            <a:r>
              <a:rPr dirty="0" sz="1450" spc="280">
                <a:latin typeface="Times New Roman"/>
                <a:cs typeface="Times New Roman"/>
              </a:rPr>
              <a:t> </a:t>
            </a:r>
            <a:r>
              <a:rPr dirty="0" sz="1450" spc="-10">
                <a:latin typeface="Times New Roman"/>
                <a:cs typeface="Times New Roman"/>
              </a:rPr>
              <a:t>carriages</a:t>
            </a:r>
            <a:r>
              <a:rPr dirty="0" sz="1450" spc="28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more </a:t>
            </a:r>
            <a:r>
              <a:rPr dirty="0" sz="1450" spc="-5">
                <a:latin typeface="Times New Roman"/>
                <a:cs typeface="Times New Roman"/>
              </a:rPr>
              <a:t>or </a:t>
            </a:r>
            <a:r>
              <a:rPr dirty="0" sz="1450" spc="-10">
                <a:latin typeface="Times New Roman"/>
                <a:cs typeface="Times New Roman"/>
              </a:rPr>
              <a:t>less brackish, attracts the birds and hunters. A </a:t>
            </a:r>
            <a:r>
              <a:rPr dirty="0" sz="1450" spc="-5">
                <a:latin typeface="Times New Roman"/>
                <a:cs typeface="Times New Roman"/>
              </a:rPr>
              <a:t>rough, </a:t>
            </a:r>
            <a:r>
              <a:rPr dirty="0" sz="1450" spc="-10">
                <a:latin typeface="Times New Roman"/>
                <a:cs typeface="Times New Roman"/>
              </a:rPr>
              <a:t>undergrowth  partially conceals the sand. The crouching, hardy live-oaks flourish singly </a:t>
            </a:r>
            <a:r>
              <a:rPr dirty="0" sz="1450" spc="-5">
                <a:latin typeface="Times New Roman"/>
                <a:cs typeface="Times New Roman"/>
              </a:rPr>
              <a:t>or  </a:t>
            </a:r>
            <a:r>
              <a:rPr dirty="0" sz="1450" spc="-10">
                <a:latin typeface="Times New Roman"/>
                <a:cs typeface="Times New Roman"/>
              </a:rPr>
              <a:t>in thickets—the kind </a:t>
            </a:r>
            <a:r>
              <a:rPr dirty="0" sz="1450" spc="-5">
                <a:latin typeface="Times New Roman"/>
                <a:cs typeface="Times New Roman"/>
              </a:rPr>
              <a:t>of </a:t>
            </a:r>
            <a:r>
              <a:rPr dirty="0" sz="1450" spc="-10">
                <a:latin typeface="Times New Roman"/>
                <a:cs typeface="Times New Roman"/>
              </a:rPr>
              <a:t>wood for murderers to crawl among—and here and  there the skirts </a:t>
            </a:r>
            <a:r>
              <a:rPr dirty="0" sz="1450" spc="-5">
                <a:latin typeface="Times New Roman"/>
                <a:cs typeface="Times New Roman"/>
              </a:rPr>
              <a:t>of </a:t>
            </a:r>
            <a:r>
              <a:rPr dirty="0" sz="1450" spc="-10">
                <a:latin typeface="Times New Roman"/>
                <a:cs typeface="Times New Roman"/>
              </a:rPr>
              <a:t>the forest extend downward from the hills with </a:t>
            </a:r>
            <a:r>
              <a:rPr dirty="0" sz="1450" spc="-5">
                <a:latin typeface="Times New Roman"/>
                <a:cs typeface="Times New Roman"/>
              </a:rPr>
              <a:t>a </a:t>
            </a:r>
            <a:r>
              <a:rPr dirty="0" sz="1450" spc="-10">
                <a:latin typeface="Times New Roman"/>
                <a:cs typeface="Times New Roman"/>
              </a:rPr>
              <a:t>floor </a:t>
            </a:r>
            <a:r>
              <a:rPr dirty="0" sz="1450" spc="-5">
                <a:latin typeface="Times New Roman"/>
                <a:cs typeface="Times New Roman"/>
              </a:rPr>
              <a:t>of  </a:t>
            </a:r>
            <a:r>
              <a:rPr dirty="0" sz="1450" spc="-10">
                <a:latin typeface="Times New Roman"/>
                <a:cs typeface="Times New Roman"/>
              </a:rPr>
              <a:t>turf and long aisles </a:t>
            </a:r>
            <a:r>
              <a:rPr dirty="0" sz="1450" spc="-5">
                <a:latin typeface="Times New Roman"/>
                <a:cs typeface="Times New Roman"/>
              </a:rPr>
              <a:t>of </a:t>
            </a:r>
            <a:r>
              <a:rPr dirty="0" sz="1450" spc="-10">
                <a:latin typeface="Times New Roman"/>
                <a:cs typeface="Times New Roman"/>
              </a:rPr>
              <a:t>pine-trees </a:t>
            </a:r>
            <a:r>
              <a:rPr dirty="0" sz="1450" spc="-5">
                <a:latin typeface="Times New Roman"/>
                <a:cs typeface="Times New Roman"/>
              </a:rPr>
              <a:t>hung </a:t>
            </a:r>
            <a:r>
              <a:rPr dirty="0" sz="1450" spc="-10">
                <a:latin typeface="Times New Roman"/>
                <a:cs typeface="Times New Roman"/>
              </a:rPr>
              <a:t>with </a:t>
            </a:r>
            <a:r>
              <a:rPr dirty="0" sz="1450" spc="-15">
                <a:latin typeface="Times New Roman"/>
                <a:cs typeface="Times New Roman"/>
              </a:rPr>
              <a:t>Spaniard’s </a:t>
            </a:r>
            <a:r>
              <a:rPr dirty="0" sz="1450" spc="-10">
                <a:latin typeface="Times New Roman"/>
                <a:cs typeface="Times New Roman"/>
              </a:rPr>
              <a:t>Beard. Through this  quaint desert the railway cars drew near to Monterey from the junction at  Salinas City—though that and so many other things are now for ever altered—  and it was from here that </a:t>
            </a:r>
            <a:r>
              <a:rPr dirty="0" sz="1450" spc="-5">
                <a:latin typeface="Times New Roman"/>
                <a:cs typeface="Times New Roman"/>
              </a:rPr>
              <a:t>you </a:t>
            </a:r>
            <a:r>
              <a:rPr dirty="0" sz="1450" spc="-10">
                <a:latin typeface="Times New Roman"/>
                <a:cs typeface="Times New Roman"/>
              </a:rPr>
              <a:t>had the first view </a:t>
            </a:r>
            <a:r>
              <a:rPr dirty="0" sz="1450" spc="-5">
                <a:latin typeface="Times New Roman"/>
                <a:cs typeface="Times New Roman"/>
              </a:rPr>
              <a:t>of </a:t>
            </a:r>
            <a:r>
              <a:rPr dirty="0" sz="1450" spc="-10">
                <a:latin typeface="Times New Roman"/>
                <a:cs typeface="Times New Roman"/>
              </a:rPr>
              <a:t>the old township lying in  the sands, its white windmills bickering in the chill, perpetual wind, and the  first fogs </a:t>
            </a:r>
            <a:r>
              <a:rPr dirty="0" sz="1450" spc="-5">
                <a:latin typeface="Times New Roman"/>
                <a:cs typeface="Times New Roman"/>
              </a:rPr>
              <a:t>of </a:t>
            </a:r>
            <a:r>
              <a:rPr dirty="0" sz="1450" spc="-10">
                <a:latin typeface="Times New Roman"/>
                <a:cs typeface="Times New Roman"/>
              </a:rPr>
              <a:t>the evening drawing drearily around it from the</a:t>
            </a:r>
            <a:r>
              <a:rPr dirty="0" sz="1450" spc="65">
                <a:latin typeface="Times New Roman"/>
                <a:cs typeface="Times New Roman"/>
              </a:rPr>
              <a:t> </a:t>
            </a:r>
            <a:r>
              <a:rPr dirty="0" sz="1450" spc="-10">
                <a:latin typeface="Times New Roman"/>
                <a:cs typeface="Times New Roman"/>
              </a:rPr>
              <a:t>sea.</a:t>
            </a:r>
            <a:endParaRPr sz="1450">
              <a:latin typeface="Times New Roman"/>
              <a:cs typeface="Times New Roman"/>
            </a:endParaRPr>
          </a:p>
          <a:p>
            <a:pPr algn="just" marL="12700" marR="5715">
              <a:lnSpc>
                <a:spcPts val="1730"/>
              </a:lnSpc>
              <a:spcBef>
                <a:spcPts val="560"/>
              </a:spcBef>
            </a:pP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common note </a:t>
            </a:r>
            <a:r>
              <a:rPr dirty="0" sz="1450" spc="-5">
                <a:latin typeface="Times New Roman"/>
                <a:cs typeface="Times New Roman"/>
              </a:rPr>
              <a:t>of </a:t>
            </a:r>
            <a:r>
              <a:rPr dirty="0" sz="1450" spc="-10">
                <a:latin typeface="Times New Roman"/>
                <a:cs typeface="Times New Roman"/>
              </a:rPr>
              <a:t>all this country is the haunting presence </a:t>
            </a:r>
            <a:r>
              <a:rPr dirty="0" sz="1450" spc="-5">
                <a:latin typeface="Times New Roman"/>
                <a:cs typeface="Times New Roman"/>
              </a:rPr>
              <a:t>of </a:t>
            </a:r>
            <a:r>
              <a:rPr dirty="0" sz="1450" spc="-10">
                <a:latin typeface="Times New Roman"/>
                <a:cs typeface="Times New Roman"/>
              </a:rPr>
              <a:t>the ocean.  A great faint sound </a:t>
            </a:r>
            <a:r>
              <a:rPr dirty="0" sz="1450" spc="-5">
                <a:latin typeface="Times New Roman"/>
                <a:cs typeface="Times New Roman"/>
              </a:rPr>
              <a:t>of </a:t>
            </a:r>
            <a:r>
              <a:rPr dirty="0" sz="1450" spc="-10">
                <a:latin typeface="Times New Roman"/>
                <a:cs typeface="Times New Roman"/>
              </a:rPr>
              <a:t>breakers follows </a:t>
            </a:r>
            <a:r>
              <a:rPr dirty="0" sz="1450" spc="-5">
                <a:latin typeface="Times New Roman"/>
                <a:cs typeface="Times New Roman"/>
              </a:rPr>
              <a:t>you </a:t>
            </a:r>
            <a:r>
              <a:rPr dirty="0" sz="1450" spc="-10">
                <a:latin typeface="Times New Roman"/>
                <a:cs typeface="Times New Roman"/>
              </a:rPr>
              <a:t>high </a:t>
            </a:r>
            <a:r>
              <a:rPr dirty="0" sz="1450" spc="-5">
                <a:latin typeface="Times New Roman"/>
                <a:cs typeface="Times New Roman"/>
              </a:rPr>
              <a:t>up </a:t>
            </a:r>
            <a:r>
              <a:rPr dirty="0" sz="1450" spc="-10">
                <a:latin typeface="Times New Roman"/>
                <a:cs typeface="Times New Roman"/>
              </a:rPr>
              <a:t>into the inland cañons; the  roar </a:t>
            </a:r>
            <a:r>
              <a:rPr dirty="0" sz="1450" spc="-5">
                <a:latin typeface="Times New Roman"/>
                <a:cs typeface="Times New Roman"/>
              </a:rPr>
              <a:t>of </a:t>
            </a:r>
            <a:r>
              <a:rPr dirty="0" sz="1450" spc="-10">
                <a:latin typeface="Times New Roman"/>
                <a:cs typeface="Times New Roman"/>
              </a:rPr>
              <a:t>water dwells in the clean, empty rooms </a:t>
            </a:r>
            <a:r>
              <a:rPr dirty="0" sz="1450" spc="-5">
                <a:latin typeface="Times New Roman"/>
                <a:cs typeface="Times New Roman"/>
              </a:rPr>
              <a:t>of </a:t>
            </a:r>
            <a:r>
              <a:rPr dirty="0" sz="1450" spc="-10">
                <a:latin typeface="Times New Roman"/>
                <a:cs typeface="Times New Roman"/>
              </a:rPr>
              <a:t>Monterey as in </a:t>
            </a:r>
            <a:r>
              <a:rPr dirty="0" sz="1450" spc="-5">
                <a:latin typeface="Times New Roman"/>
                <a:cs typeface="Times New Roman"/>
              </a:rPr>
              <a:t>a </a:t>
            </a:r>
            <a:r>
              <a:rPr dirty="0" sz="1450" spc="-10">
                <a:latin typeface="Times New Roman"/>
                <a:cs typeface="Times New Roman"/>
              </a:rPr>
              <a:t>shell </a:t>
            </a:r>
            <a:r>
              <a:rPr dirty="0" sz="1450" spc="-5">
                <a:latin typeface="Times New Roman"/>
                <a:cs typeface="Times New Roman"/>
              </a:rPr>
              <a:t>upon  </a:t>
            </a:r>
            <a:r>
              <a:rPr dirty="0" sz="1450" spc="-10">
                <a:latin typeface="Times New Roman"/>
                <a:cs typeface="Times New Roman"/>
              </a:rPr>
              <a:t>the chimney; </a:t>
            </a:r>
            <a:r>
              <a:rPr dirty="0" sz="1450" spc="-5">
                <a:latin typeface="Times New Roman"/>
                <a:cs typeface="Times New Roman"/>
              </a:rPr>
              <a:t>go </a:t>
            </a:r>
            <a:r>
              <a:rPr dirty="0" sz="1450" spc="-10">
                <a:latin typeface="Times New Roman"/>
                <a:cs typeface="Times New Roman"/>
              </a:rPr>
              <a:t>where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but </a:t>
            </a:r>
            <a:r>
              <a:rPr dirty="0" sz="1450" spc="-10">
                <a:latin typeface="Times New Roman"/>
                <a:cs typeface="Times New Roman"/>
              </a:rPr>
              <a:t>to pause and listen to hear the  voice </a:t>
            </a:r>
            <a:r>
              <a:rPr dirty="0" sz="1450" spc="-5">
                <a:latin typeface="Times New Roman"/>
                <a:cs typeface="Times New Roman"/>
              </a:rPr>
              <a:t>of </a:t>
            </a:r>
            <a:r>
              <a:rPr dirty="0" sz="1450" spc="-10">
                <a:latin typeface="Times New Roman"/>
                <a:cs typeface="Times New Roman"/>
              </a:rPr>
              <a:t>the Pacific. </a:t>
            </a:r>
            <a:r>
              <a:rPr dirty="0" sz="1450" spc="-60">
                <a:latin typeface="Times New Roman"/>
                <a:cs typeface="Times New Roman"/>
              </a:rPr>
              <a:t>You </a:t>
            </a:r>
            <a:r>
              <a:rPr dirty="0" sz="1450" spc="-10">
                <a:latin typeface="Times New Roman"/>
                <a:cs typeface="Times New Roman"/>
              </a:rPr>
              <a:t>pass </a:t>
            </a:r>
            <a:r>
              <a:rPr dirty="0" sz="1450" spc="-5">
                <a:latin typeface="Times New Roman"/>
                <a:cs typeface="Times New Roman"/>
              </a:rPr>
              <a:t>out of </a:t>
            </a:r>
            <a:r>
              <a:rPr dirty="0" sz="1450" spc="-10">
                <a:latin typeface="Times New Roman"/>
                <a:cs typeface="Times New Roman"/>
              </a:rPr>
              <a:t>the town to the south-west, and mount the  hill among pine-woods. Glade, thicket, and grove surround </a:t>
            </a:r>
            <a:r>
              <a:rPr dirty="0" sz="1450" spc="-5">
                <a:latin typeface="Times New Roman"/>
                <a:cs typeface="Times New Roman"/>
              </a:rPr>
              <a:t>you. </a:t>
            </a:r>
            <a:r>
              <a:rPr dirty="0" sz="1450" spc="-60">
                <a:latin typeface="Times New Roman"/>
                <a:cs typeface="Times New Roman"/>
              </a:rPr>
              <a:t>You </a:t>
            </a:r>
            <a:r>
              <a:rPr dirty="0" sz="1450" spc="-10">
                <a:latin typeface="Times New Roman"/>
                <a:cs typeface="Times New Roman"/>
              </a:rPr>
              <a:t>follow  winding sandy tracks that lead </a:t>
            </a:r>
            <a:r>
              <a:rPr dirty="0" sz="1450" spc="-15">
                <a:latin typeface="Times New Roman"/>
                <a:cs typeface="Times New Roman"/>
              </a:rPr>
              <a:t>nowhither. </a:t>
            </a:r>
            <a:r>
              <a:rPr dirty="0" sz="1450" spc="-60">
                <a:latin typeface="Times New Roman"/>
                <a:cs typeface="Times New Roman"/>
              </a:rPr>
              <a:t>You </a:t>
            </a:r>
            <a:r>
              <a:rPr dirty="0" sz="1450" spc="-10">
                <a:latin typeface="Times New Roman"/>
                <a:cs typeface="Times New Roman"/>
              </a:rPr>
              <a:t>see </a:t>
            </a:r>
            <a:r>
              <a:rPr dirty="0" sz="1450" spc="-5">
                <a:latin typeface="Times New Roman"/>
                <a:cs typeface="Times New Roman"/>
              </a:rPr>
              <a:t>a </a:t>
            </a:r>
            <a:r>
              <a:rPr dirty="0" sz="1450" spc="-10">
                <a:latin typeface="Times New Roman"/>
                <a:cs typeface="Times New Roman"/>
              </a:rPr>
              <a:t>deer; </a:t>
            </a:r>
            <a:r>
              <a:rPr dirty="0" sz="1450" spc="-5">
                <a:latin typeface="Times New Roman"/>
                <a:cs typeface="Times New Roman"/>
              </a:rPr>
              <a:t>a </a:t>
            </a:r>
            <a:r>
              <a:rPr dirty="0" sz="1450" spc="-10">
                <a:latin typeface="Times New Roman"/>
                <a:cs typeface="Times New Roman"/>
              </a:rPr>
              <a:t>multitude </a:t>
            </a:r>
            <a:r>
              <a:rPr dirty="0" sz="1450" spc="-5">
                <a:latin typeface="Times New Roman"/>
                <a:cs typeface="Times New Roman"/>
              </a:rPr>
              <a:t>of </a:t>
            </a:r>
            <a:r>
              <a:rPr dirty="0" sz="1450" spc="-10">
                <a:latin typeface="Times New Roman"/>
                <a:cs typeface="Times New Roman"/>
              </a:rPr>
              <a:t>quail  arises. But the sound </a:t>
            </a:r>
            <a:r>
              <a:rPr dirty="0" sz="1450" spc="-5">
                <a:latin typeface="Times New Roman"/>
                <a:cs typeface="Times New Roman"/>
              </a:rPr>
              <a:t>of </a:t>
            </a:r>
            <a:r>
              <a:rPr dirty="0" sz="1450" spc="-10">
                <a:latin typeface="Times New Roman"/>
                <a:cs typeface="Times New Roman"/>
              </a:rPr>
              <a:t>the sea still follows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advance, like that </a:t>
            </a:r>
            <a:r>
              <a:rPr dirty="0" sz="1450" spc="-5">
                <a:latin typeface="Times New Roman"/>
                <a:cs typeface="Times New Roman"/>
              </a:rPr>
              <a:t>of  </a:t>
            </a:r>
            <a:r>
              <a:rPr dirty="0" sz="1450" spc="-10">
                <a:latin typeface="Times New Roman"/>
                <a:cs typeface="Times New Roman"/>
              </a:rPr>
              <a:t>wind among the trees, only harsher and stranger to the ear; and when at length  </a:t>
            </a:r>
            <a:r>
              <a:rPr dirty="0" sz="1450" spc="-5">
                <a:latin typeface="Times New Roman"/>
                <a:cs typeface="Times New Roman"/>
              </a:rPr>
              <a:t>you </a:t>
            </a:r>
            <a:r>
              <a:rPr dirty="0" sz="1450" spc="-10">
                <a:latin typeface="Times New Roman"/>
                <a:cs typeface="Times New Roman"/>
              </a:rPr>
              <a:t>gain the summit, </a:t>
            </a:r>
            <a:r>
              <a:rPr dirty="0" sz="1450" spc="-5">
                <a:latin typeface="Times New Roman"/>
                <a:cs typeface="Times New Roman"/>
              </a:rPr>
              <a:t>out </a:t>
            </a:r>
            <a:r>
              <a:rPr dirty="0" sz="1450" spc="-10">
                <a:latin typeface="Times New Roman"/>
                <a:cs typeface="Times New Roman"/>
              </a:rPr>
              <a:t>breaks </a:t>
            </a:r>
            <a:r>
              <a:rPr dirty="0" sz="1450" spc="-5">
                <a:latin typeface="Times New Roman"/>
                <a:cs typeface="Times New Roman"/>
              </a:rPr>
              <a:t>on </a:t>
            </a:r>
            <a:r>
              <a:rPr dirty="0" sz="1450" spc="-10">
                <a:latin typeface="Times New Roman"/>
                <a:cs typeface="Times New Roman"/>
              </a:rPr>
              <a:t>every hand and with freshened </a:t>
            </a:r>
            <a:r>
              <a:rPr dirty="0" sz="1450" spc="-5">
                <a:latin typeface="Times New Roman"/>
                <a:cs typeface="Times New Roman"/>
              </a:rPr>
              <a:t>vigour </a:t>
            </a:r>
            <a:r>
              <a:rPr dirty="0" sz="1450" spc="-10">
                <a:latin typeface="Times New Roman"/>
                <a:cs typeface="Times New Roman"/>
              </a:rPr>
              <a:t>that  same unending, distant, whispering rumble </a:t>
            </a:r>
            <a:r>
              <a:rPr dirty="0" sz="1450" spc="-5">
                <a:latin typeface="Times New Roman"/>
                <a:cs typeface="Times New Roman"/>
              </a:rPr>
              <a:t>of </a:t>
            </a:r>
            <a:r>
              <a:rPr dirty="0" sz="1450" spc="-10">
                <a:latin typeface="Times New Roman"/>
                <a:cs typeface="Times New Roman"/>
              </a:rPr>
              <a:t>the ocean; for now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on  </a:t>
            </a:r>
            <a:r>
              <a:rPr dirty="0" sz="1450" spc="-10">
                <a:latin typeface="Times New Roman"/>
                <a:cs typeface="Times New Roman"/>
              </a:rPr>
              <a:t>the top </a:t>
            </a:r>
            <a:r>
              <a:rPr dirty="0" sz="1450" spc="-5">
                <a:latin typeface="Times New Roman"/>
                <a:cs typeface="Times New Roman"/>
              </a:rPr>
              <a:t>of </a:t>
            </a:r>
            <a:r>
              <a:rPr dirty="0" sz="1450" spc="-10">
                <a:latin typeface="Times New Roman"/>
                <a:cs typeface="Times New Roman"/>
              </a:rPr>
              <a:t>Monterey peninsula, and the noise </a:t>
            </a:r>
            <a:r>
              <a:rPr dirty="0" sz="1450" spc="-5">
                <a:latin typeface="Times New Roman"/>
                <a:cs typeface="Times New Roman"/>
              </a:rPr>
              <a:t>no </a:t>
            </a:r>
            <a:r>
              <a:rPr dirty="0" sz="1450" spc="-10">
                <a:latin typeface="Times New Roman"/>
                <a:cs typeface="Times New Roman"/>
              </a:rPr>
              <a:t>longer only mounts to </a:t>
            </a:r>
            <a:r>
              <a:rPr dirty="0" sz="1450" spc="-5">
                <a:latin typeface="Times New Roman"/>
                <a:cs typeface="Times New Roman"/>
              </a:rPr>
              <a:t>you  </a:t>
            </a:r>
            <a:r>
              <a:rPr dirty="0" sz="1450" spc="-10">
                <a:latin typeface="Times New Roman"/>
                <a:cs typeface="Times New Roman"/>
              </a:rPr>
              <a:t>from behind along the beach towards Santa Cruz, </a:t>
            </a:r>
            <a:r>
              <a:rPr dirty="0" sz="1450" spc="-5">
                <a:latin typeface="Times New Roman"/>
                <a:cs typeface="Times New Roman"/>
              </a:rPr>
              <a:t>but </a:t>
            </a:r>
            <a:r>
              <a:rPr dirty="0" sz="1450" spc="-10">
                <a:latin typeface="Times New Roman"/>
                <a:cs typeface="Times New Roman"/>
              </a:rPr>
              <a:t>from </a:t>
            </a:r>
            <a:r>
              <a:rPr dirty="0" sz="1450" spc="-5">
                <a:latin typeface="Times New Roman"/>
                <a:cs typeface="Times New Roman"/>
              </a:rPr>
              <a:t>your </a:t>
            </a:r>
            <a:r>
              <a:rPr dirty="0" sz="1450" spc="-10">
                <a:latin typeface="Times New Roman"/>
                <a:cs typeface="Times New Roman"/>
              </a:rPr>
              <a:t>right also,  round </a:t>
            </a:r>
            <a:r>
              <a:rPr dirty="0" sz="1450" spc="-5">
                <a:latin typeface="Times New Roman"/>
                <a:cs typeface="Times New Roman"/>
              </a:rPr>
              <a:t>by </a:t>
            </a:r>
            <a:r>
              <a:rPr dirty="0" sz="1450" spc="-10">
                <a:latin typeface="Times New Roman"/>
                <a:cs typeface="Times New Roman"/>
              </a:rPr>
              <a:t>Chinatown and Pinos lighthouse, and from down before </a:t>
            </a:r>
            <a:r>
              <a:rPr dirty="0" sz="1450" spc="-5">
                <a:latin typeface="Times New Roman"/>
                <a:cs typeface="Times New Roman"/>
              </a:rPr>
              <a:t>you </a:t>
            </a:r>
            <a:r>
              <a:rPr dirty="0" sz="1450" spc="-10">
                <a:latin typeface="Times New Roman"/>
                <a:cs typeface="Times New Roman"/>
              </a:rPr>
              <a:t>to the  mouth </a:t>
            </a:r>
            <a:r>
              <a:rPr dirty="0" sz="1450" spc="-5">
                <a:latin typeface="Times New Roman"/>
                <a:cs typeface="Times New Roman"/>
              </a:rPr>
              <a:t>of </a:t>
            </a:r>
            <a:r>
              <a:rPr dirty="0" sz="1450" spc="-10">
                <a:latin typeface="Times New Roman"/>
                <a:cs typeface="Times New Roman"/>
              </a:rPr>
              <a:t>the Carmello </a:t>
            </a:r>
            <a:r>
              <a:rPr dirty="0" sz="1450" spc="-20">
                <a:latin typeface="Times New Roman"/>
                <a:cs typeface="Times New Roman"/>
              </a:rPr>
              <a:t>river. </a:t>
            </a:r>
            <a:r>
              <a:rPr dirty="0" sz="1450" spc="-10">
                <a:latin typeface="Times New Roman"/>
                <a:cs typeface="Times New Roman"/>
              </a:rPr>
              <a:t>The whole woodland is begirt with thundering  </a:t>
            </a:r>
            <a:r>
              <a:rPr dirty="0" sz="1450" spc="-15">
                <a:latin typeface="Times New Roman"/>
                <a:cs typeface="Times New Roman"/>
              </a:rPr>
              <a:t>surges. </a:t>
            </a:r>
            <a:r>
              <a:rPr dirty="0" sz="1450" spc="-10">
                <a:latin typeface="Times New Roman"/>
                <a:cs typeface="Times New Roman"/>
              </a:rPr>
              <a:t>The silence that immediately surrounds </a:t>
            </a:r>
            <a:r>
              <a:rPr dirty="0" sz="1450" spc="-5">
                <a:latin typeface="Times New Roman"/>
                <a:cs typeface="Times New Roman"/>
              </a:rPr>
              <a:t>you </a:t>
            </a:r>
            <a:r>
              <a:rPr dirty="0" sz="1450" spc="-10">
                <a:latin typeface="Times New Roman"/>
                <a:cs typeface="Times New Roman"/>
              </a:rPr>
              <a:t>where </a:t>
            </a:r>
            <a:r>
              <a:rPr dirty="0" sz="1450" spc="-5">
                <a:latin typeface="Times New Roman"/>
                <a:cs typeface="Times New Roman"/>
              </a:rPr>
              <a:t>you </a:t>
            </a:r>
            <a:r>
              <a:rPr dirty="0" sz="1450" spc="-10">
                <a:latin typeface="Times New Roman"/>
                <a:cs typeface="Times New Roman"/>
              </a:rPr>
              <a:t>stand is </a:t>
            </a:r>
            <a:r>
              <a:rPr dirty="0" sz="1450" spc="-5">
                <a:latin typeface="Times New Roman"/>
                <a:cs typeface="Times New Roman"/>
              </a:rPr>
              <a:t>not </a:t>
            </a:r>
            <a:r>
              <a:rPr dirty="0" sz="1450" spc="-10">
                <a:latin typeface="Times New Roman"/>
                <a:cs typeface="Times New Roman"/>
              </a:rPr>
              <a:t>so  much broken as it is haunted </a:t>
            </a:r>
            <a:r>
              <a:rPr dirty="0" sz="1450" spc="-5">
                <a:latin typeface="Times New Roman"/>
                <a:cs typeface="Times New Roman"/>
              </a:rPr>
              <a:t>by </a:t>
            </a:r>
            <a:r>
              <a:rPr dirty="0" sz="1450" spc="-10">
                <a:latin typeface="Times New Roman"/>
                <a:cs typeface="Times New Roman"/>
              </a:rPr>
              <a:t>this distant, circling </a:t>
            </a:r>
            <a:r>
              <a:rPr dirty="0" sz="1450" spc="-20">
                <a:latin typeface="Times New Roman"/>
                <a:cs typeface="Times New Roman"/>
              </a:rPr>
              <a:t>rumour. </a:t>
            </a:r>
            <a:r>
              <a:rPr dirty="0" sz="1450" spc="-10">
                <a:latin typeface="Times New Roman"/>
                <a:cs typeface="Times New Roman"/>
              </a:rPr>
              <a:t>It sets </a:t>
            </a:r>
            <a:r>
              <a:rPr dirty="0" sz="1450" spc="-5">
                <a:latin typeface="Times New Roman"/>
                <a:cs typeface="Times New Roman"/>
              </a:rPr>
              <a:t>your  </a:t>
            </a:r>
            <a:r>
              <a:rPr dirty="0" sz="1450" spc="-10">
                <a:latin typeface="Times New Roman"/>
                <a:cs typeface="Times New Roman"/>
              </a:rPr>
              <a:t>senses </a:t>
            </a:r>
            <a:r>
              <a:rPr dirty="0" sz="1450" spc="-5">
                <a:latin typeface="Times New Roman"/>
                <a:cs typeface="Times New Roman"/>
              </a:rPr>
              <a:t>upon </a:t>
            </a:r>
            <a:r>
              <a:rPr dirty="0" sz="1450" spc="-10">
                <a:latin typeface="Times New Roman"/>
                <a:cs typeface="Times New Roman"/>
              </a:rPr>
              <a:t>edge; </a:t>
            </a:r>
            <a:r>
              <a:rPr dirty="0" sz="1450" spc="-5">
                <a:latin typeface="Times New Roman"/>
                <a:cs typeface="Times New Roman"/>
              </a:rPr>
              <a:t>you </a:t>
            </a:r>
            <a:r>
              <a:rPr dirty="0" sz="1450" spc="-10">
                <a:latin typeface="Times New Roman"/>
                <a:cs typeface="Times New Roman"/>
              </a:rPr>
              <a:t>strain </a:t>
            </a:r>
            <a:r>
              <a:rPr dirty="0" sz="1450" spc="-5">
                <a:latin typeface="Times New Roman"/>
                <a:cs typeface="Times New Roman"/>
              </a:rPr>
              <a:t>your </a:t>
            </a:r>
            <a:r>
              <a:rPr dirty="0" sz="1450" spc="-10">
                <a:latin typeface="Times New Roman"/>
                <a:cs typeface="Times New Roman"/>
              </a:rPr>
              <a:t>attention; </a:t>
            </a:r>
            <a:r>
              <a:rPr dirty="0" sz="1450" spc="-5">
                <a:latin typeface="Times New Roman"/>
                <a:cs typeface="Times New Roman"/>
              </a:rPr>
              <a:t>you </a:t>
            </a:r>
            <a:r>
              <a:rPr dirty="0" sz="1450" spc="-10">
                <a:latin typeface="Times New Roman"/>
                <a:cs typeface="Times New Roman"/>
              </a:rPr>
              <a:t>are clearly and unusually  conscious </a:t>
            </a:r>
            <a:r>
              <a:rPr dirty="0" sz="1450" spc="-5">
                <a:latin typeface="Times New Roman"/>
                <a:cs typeface="Times New Roman"/>
              </a:rPr>
              <a:t>of </a:t>
            </a:r>
            <a:r>
              <a:rPr dirty="0" sz="1450" spc="-10">
                <a:latin typeface="Times New Roman"/>
                <a:cs typeface="Times New Roman"/>
              </a:rPr>
              <a:t>small sounds near at hand; </a:t>
            </a:r>
            <a:r>
              <a:rPr dirty="0" sz="1450" spc="-5">
                <a:latin typeface="Times New Roman"/>
                <a:cs typeface="Times New Roman"/>
              </a:rPr>
              <a:t>you </a:t>
            </a:r>
            <a:r>
              <a:rPr dirty="0" sz="1450" spc="-10">
                <a:latin typeface="Times New Roman"/>
                <a:cs typeface="Times New Roman"/>
              </a:rPr>
              <a:t>walk listening like an Indian  hunter; and that voice </a:t>
            </a:r>
            <a:r>
              <a:rPr dirty="0" sz="1450" spc="-5">
                <a:latin typeface="Times New Roman"/>
                <a:cs typeface="Times New Roman"/>
              </a:rPr>
              <a:t>of </a:t>
            </a:r>
            <a:r>
              <a:rPr dirty="0" sz="1450" spc="-10">
                <a:latin typeface="Times New Roman"/>
                <a:cs typeface="Times New Roman"/>
              </a:rPr>
              <a:t>the Pacific is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disquieting company to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your</a:t>
            </a:r>
            <a:r>
              <a:rPr dirty="0" sz="1450" spc="-10">
                <a:latin typeface="Times New Roman"/>
                <a:cs typeface="Times New Roman"/>
              </a:rPr>
              <a:t> walk.</a:t>
            </a:r>
            <a:endParaRPr sz="1450">
              <a:latin typeface="Times New Roman"/>
              <a:cs typeface="Times New Roman"/>
            </a:endParaRPr>
          </a:p>
          <a:p>
            <a:pPr algn="just" marL="12700" marR="5080">
              <a:lnSpc>
                <a:spcPts val="1730"/>
              </a:lnSpc>
              <a:spcBef>
                <a:spcPts val="545"/>
              </a:spcBef>
            </a:pPr>
            <a:r>
              <a:rPr dirty="0" sz="1450" spc="-10">
                <a:latin typeface="Times New Roman"/>
                <a:cs typeface="Times New Roman"/>
              </a:rPr>
              <a:t>When once </a:t>
            </a:r>
            <a:r>
              <a:rPr dirty="0" sz="1450" spc="-5">
                <a:latin typeface="Times New Roman"/>
                <a:cs typeface="Times New Roman"/>
              </a:rPr>
              <a:t>I </a:t>
            </a:r>
            <a:r>
              <a:rPr dirty="0" sz="1450" spc="-10">
                <a:latin typeface="Times New Roman"/>
                <a:cs typeface="Times New Roman"/>
              </a:rPr>
              <a:t>was in these woods </a:t>
            </a:r>
            <a:r>
              <a:rPr dirty="0" sz="1450" spc="-5">
                <a:latin typeface="Times New Roman"/>
                <a:cs typeface="Times New Roman"/>
              </a:rPr>
              <a:t>I </a:t>
            </a:r>
            <a:r>
              <a:rPr dirty="0" sz="1450" spc="-10">
                <a:latin typeface="Times New Roman"/>
                <a:cs typeface="Times New Roman"/>
              </a:rPr>
              <a:t>found it difficult to turn homeward. All  woods lure </a:t>
            </a:r>
            <a:r>
              <a:rPr dirty="0" sz="1450" spc="-5">
                <a:latin typeface="Times New Roman"/>
                <a:cs typeface="Times New Roman"/>
              </a:rPr>
              <a:t>a </a:t>
            </a:r>
            <a:r>
              <a:rPr dirty="0" sz="1450" spc="-10">
                <a:latin typeface="Times New Roman"/>
                <a:cs typeface="Times New Roman"/>
              </a:rPr>
              <a:t>rambler onward; </a:t>
            </a:r>
            <a:r>
              <a:rPr dirty="0" sz="1450" spc="-5">
                <a:latin typeface="Times New Roman"/>
                <a:cs typeface="Times New Roman"/>
              </a:rPr>
              <a:t>but </a:t>
            </a:r>
            <a:r>
              <a:rPr dirty="0" sz="1450" spc="-10">
                <a:latin typeface="Times New Roman"/>
                <a:cs typeface="Times New Roman"/>
              </a:rPr>
              <a:t>in those </a:t>
            </a:r>
            <a:r>
              <a:rPr dirty="0" sz="1450" spc="-5">
                <a:latin typeface="Times New Roman"/>
                <a:cs typeface="Times New Roman"/>
              </a:rPr>
              <a:t>of </a:t>
            </a:r>
            <a:r>
              <a:rPr dirty="0" sz="1450" spc="-10">
                <a:latin typeface="Times New Roman"/>
                <a:cs typeface="Times New Roman"/>
              </a:rPr>
              <a:t>Monterey it was the surf that  particularly invited me to prolong my walks. </a:t>
            </a:r>
            <a:r>
              <a:rPr dirty="0" sz="1450" spc="-5">
                <a:latin typeface="Times New Roman"/>
                <a:cs typeface="Times New Roman"/>
              </a:rPr>
              <a:t>I </a:t>
            </a:r>
            <a:r>
              <a:rPr dirty="0" sz="1450" spc="-10">
                <a:latin typeface="Times New Roman"/>
                <a:cs typeface="Times New Roman"/>
              </a:rPr>
              <a:t>would push straight for the  shore where </a:t>
            </a:r>
            <a:r>
              <a:rPr dirty="0" sz="1450" spc="-5">
                <a:latin typeface="Times New Roman"/>
                <a:cs typeface="Times New Roman"/>
              </a:rPr>
              <a:t>I thought </a:t>
            </a:r>
            <a:r>
              <a:rPr dirty="0" sz="1450" spc="-10">
                <a:latin typeface="Times New Roman"/>
                <a:cs typeface="Times New Roman"/>
              </a:rPr>
              <a:t>it to </a:t>
            </a:r>
            <a:r>
              <a:rPr dirty="0" sz="1450" spc="-5">
                <a:latin typeface="Times New Roman"/>
                <a:cs typeface="Times New Roman"/>
              </a:rPr>
              <a:t>be </a:t>
            </a:r>
            <a:r>
              <a:rPr dirty="0" sz="1450" spc="-10">
                <a:latin typeface="Times New Roman"/>
                <a:cs typeface="Times New Roman"/>
              </a:rPr>
              <a:t>nearest. Indeed, there was scarce </a:t>
            </a:r>
            <a:r>
              <a:rPr dirty="0" sz="1450" spc="-5">
                <a:latin typeface="Times New Roman"/>
                <a:cs typeface="Times New Roman"/>
              </a:rPr>
              <a:t>a </a:t>
            </a:r>
            <a:r>
              <a:rPr dirty="0" sz="1450" spc="-10">
                <a:latin typeface="Times New Roman"/>
                <a:cs typeface="Times New Roman"/>
              </a:rPr>
              <a:t>direction that  would </a:t>
            </a:r>
            <a:r>
              <a:rPr dirty="0" sz="1450" spc="-5">
                <a:latin typeface="Times New Roman"/>
                <a:cs typeface="Times New Roman"/>
              </a:rPr>
              <a:t>not, </a:t>
            </a:r>
            <a:r>
              <a:rPr dirty="0" sz="1450" spc="-10">
                <a:latin typeface="Times New Roman"/>
                <a:cs typeface="Times New Roman"/>
              </a:rPr>
              <a:t>sooner </a:t>
            </a:r>
            <a:r>
              <a:rPr dirty="0" sz="1450" spc="-5">
                <a:latin typeface="Times New Roman"/>
                <a:cs typeface="Times New Roman"/>
              </a:rPr>
              <a:t>or </a:t>
            </a:r>
            <a:r>
              <a:rPr dirty="0" sz="1450" spc="-20">
                <a:latin typeface="Times New Roman"/>
                <a:cs typeface="Times New Roman"/>
              </a:rPr>
              <a:t>later,</a:t>
            </a:r>
            <a:r>
              <a:rPr dirty="0" sz="1450" spc="320">
                <a:latin typeface="Times New Roman"/>
                <a:cs typeface="Times New Roman"/>
              </a:rPr>
              <a:t> </a:t>
            </a:r>
            <a:r>
              <a:rPr dirty="0" sz="1450" spc="-10">
                <a:latin typeface="Times New Roman"/>
                <a:cs typeface="Times New Roman"/>
              </a:rPr>
              <a:t>have </a:t>
            </a:r>
            <a:r>
              <a:rPr dirty="0" sz="1450" spc="-5">
                <a:latin typeface="Times New Roman"/>
                <a:cs typeface="Times New Roman"/>
              </a:rPr>
              <a:t>brought </a:t>
            </a:r>
            <a:r>
              <a:rPr dirty="0" sz="1450" spc="-10">
                <a:latin typeface="Times New Roman"/>
                <a:cs typeface="Times New Roman"/>
              </a:rPr>
              <a:t>me forth </a:t>
            </a:r>
            <a:r>
              <a:rPr dirty="0" sz="1450" spc="-5">
                <a:latin typeface="Times New Roman"/>
                <a:cs typeface="Times New Roman"/>
              </a:rPr>
              <a:t>on </a:t>
            </a:r>
            <a:r>
              <a:rPr dirty="0" sz="1450" spc="-10">
                <a:latin typeface="Times New Roman"/>
                <a:cs typeface="Times New Roman"/>
              </a:rPr>
              <a:t>the Pacific. The  emptiness </a:t>
            </a:r>
            <a:r>
              <a:rPr dirty="0" sz="1450" spc="-5">
                <a:latin typeface="Times New Roman"/>
                <a:cs typeface="Times New Roman"/>
              </a:rPr>
              <a:t>of </a:t>
            </a:r>
            <a:r>
              <a:rPr dirty="0" sz="1450" spc="-10">
                <a:latin typeface="Times New Roman"/>
                <a:cs typeface="Times New Roman"/>
              </a:rPr>
              <a:t>the woods gave me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freedom and discovery in these  excursions. </a:t>
            </a:r>
            <a:r>
              <a:rPr dirty="0" sz="1450" spc="-5">
                <a:latin typeface="Times New Roman"/>
                <a:cs typeface="Times New Roman"/>
              </a:rPr>
              <a:t>I </a:t>
            </a:r>
            <a:r>
              <a:rPr dirty="0" sz="1450" spc="-10">
                <a:latin typeface="Times New Roman"/>
                <a:cs typeface="Times New Roman"/>
              </a:rPr>
              <a:t>never in all my visits met </a:t>
            </a:r>
            <a:r>
              <a:rPr dirty="0" sz="1450" spc="-5">
                <a:latin typeface="Times New Roman"/>
                <a:cs typeface="Times New Roman"/>
              </a:rPr>
              <a:t>but one </a:t>
            </a:r>
            <a:r>
              <a:rPr dirty="0" sz="1450" spc="-10">
                <a:latin typeface="Times New Roman"/>
                <a:cs typeface="Times New Roman"/>
              </a:rPr>
              <a:t>man. He was </a:t>
            </a:r>
            <a:r>
              <a:rPr dirty="0" sz="1450" spc="-5">
                <a:latin typeface="Times New Roman"/>
                <a:cs typeface="Times New Roman"/>
              </a:rPr>
              <a:t>a </a:t>
            </a:r>
            <a:r>
              <a:rPr dirty="0" sz="1450" spc="-10">
                <a:latin typeface="Times New Roman"/>
                <a:cs typeface="Times New Roman"/>
              </a:rPr>
              <a:t>Mexican, very  dark </a:t>
            </a:r>
            <a:r>
              <a:rPr dirty="0" sz="1450" spc="-5">
                <a:latin typeface="Times New Roman"/>
                <a:cs typeface="Times New Roman"/>
              </a:rPr>
              <a:t>of </a:t>
            </a:r>
            <a:r>
              <a:rPr dirty="0" sz="1450" spc="-10">
                <a:latin typeface="Times New Roman"/>
                <a:cs typeface="Times New Roman"/>
              </a:rPr>
              <a:t>hue, </a:t>
            </a:r>
            <a:r>
              <a:rPr dirty="0" sz="1450" spc="-5">
                <a:latin typeface="Times New Roman"/>
                <a:cs typeface="Times New Roman"/>
              </a:rPr>
              <a:t>but </a:t>
            </a:r>
            <a:r>
              <a:rPr dirty="0" sz="1450" spc="-10">
                <a:latin typeface="Times New Roman"/>
                <a:cs typeface="Times New Roman"/>
              </a:rPr>
              <a:t>smiling and fat, and </a:t>
            </a:r>
            <a:r>
              <a:rPr dirty="0" sz="1450" spc="-5">
                <a:latin typeface="Times New Roman"/>
                <a:cs typeface="Times New Roman"/>
              </a:rPr>
              <a:t>he </a:t>
            </a:r>
            <a:r>
              <a:rPr dirty="0" sz="1450" spc="-10">
                <a:latin typeface="Times New Roman"/>
                <a:cs typeface="Times New Roman"/>
              </a:rPr>
              <a:t>carried an axe, though his true  business at that moment was to seek for straying cattle. </a:t>
            </a:r>
            <a:r>
              <a:rPr dirty="0" sz="1450" spc="-5">
                <a:latin typeface="Times New Roman"/>
                <a:cs typeface="Times New Roman"/>
              </a:rPr>
              <a:t>I </a:t>
            </a:r>
            <a:r>
              <a:rPr dirty="0" sz="1450" spc="-10">
                <a:latin typeface="Times New Roman"/>
                <a:cs typeface="Times New Roman"/>
              </a:rPr>
              <a:t>asked him what  o’clock it was, </a:t>
            </a:r>
            <a:r>
              <a:rPr dirty="0" sz="1450" spc="-5">
                <a:latin typeface="Times New Roman"/>
                <a:cs typeface="Times New Roman"/>
              </a:rPr>
              <a:t>but he </a:t>
            </a:r>
            <a:r>
              <a:rPr dirty="0" sz="1450" spc="-10">
                <a:latin typeface="Times New Roman"/>
                <a:cs typeface="Times New Roman"/>
              </a:rPr>
              <a:t>seemed neither to know </a:t>
            </a:r>
            <a:r>
              <a:rPr dirty="0" sz="1450" spc="-5">
                <a:latin typeface="Times New Roman"/>
                <a:cs typeface="Times New Roman"/>
              </a:rPr>
              <a:t>nor </a:t>
            </a:r>
            <a:r>
              <a:rPr dirty="0" sz="1450" spc="-10">
                <a:latin typeface="Times New Roman"/>
                <a:cs typeface="Times New Roman"/>
              </a:rPr>
              <a:t>care; and when </a:t>
            </a:r>
            <a:r>
              <a:rPr dirty="0" sz="1450" spc="-5">
                <a:latin typeface="Times New Roman"/>
                <a:cs typeface="Times New Roman"/>
              </a:rPr>
              <a:t>he </a:t>
            </a:r>
            <a:r>
              <a:rPr dirty="0" sz="1450" spc="-10">
                <a:latin typeface="Times New Roman"/>
                <a:cs typeface="Times New Roman"/>
              </a:rPr>
              <a:t>in his  turn</a:t>
            </a:r>
            <a:r>
              <a:rPr dirty="0" sz="1450" spc="90">
                <a:latin typeface="Times New Roman"/>
                <a:cs typeface="Times New Roman"/>
              </a:rPr>
              <a:t> </a:t>
            </a:r>
            <a:r>
              <a:rPr dirty="0" sz="1450" spc="-10">
                <a:latin typeface="Times New Roman"/>
                <a:cs typeface="Times New Roman"/>
              </a:rPr>
              <a:t>asked</a:t>
            </a:r>
            <a:r>
              <a:rPr dirty="0" sz="1450" spc="90">
                <a:latin typeface="Times New Roman"/>
                <a:cs typeface="Times New Roman"/>
              </a:rPr>
              <a:t> </a:t>
            </a:r>
            <a:r>
              <a:rPr dirty="0" sz="1450" spc="-10">
                <a:latin typeface="Times New Roman"/>
                <a:cs typeface="Times New Roman"/>
              </a:rPr>
              <a:t>me</a:t>
            </a:r>
            <a:r>
              <a:rPr dirty="0" sz="1450" spc="90">
                <a:latin typeface="Times New Roman"/>
                <a:cs typeface="Times New Roman"/>
              </a:rPr>
              <a:t> </a:t>
            </a:r>
            <a:r>
              <a:rPr dirty="0" sz="1450" spc="-10">
                <a:latin typeface="Times New Roman"/>
                <a:cs typeface="Times New Roman"/>
              </a:rPr>
              <a:t>for</a:t>
            </a:r>
            <a:r>
              <a:rPr dirty="0" sz="1450" spc="90">
                <a:latin typeface="Times New Roman"/>
                <a:cs typeface="Times New Roman"/>
              </a:rPr>
              <a:t> </a:t>
            </a:r>
            <a:r>
              <a:rPr dirty="0" sz="1450" spc="-10">
                <a:latin typeface="Times New Roman"/>
                <a:cs typeface="Times New Roman"/>
              </a:rPr>
              <a:t>news</a:t>
            </a:r>
            <a:r>
              <a:rPr dirty="0" sz="1450" spc="90">
                <a:latin typeface="Times New Roman"/>
                <a:cs typeface="Times New Roman"/>
              </a:rPr>
              <a:t>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his</a:t>
            </a:r>
            <a:r>
              <a:rPr dirty="0" sz="1450" spc="90">
                <a:latin typeface="Times New Roman"/>
                <a:cs typeface="Times New Roman"/>
              </a:rPr>
              <a:t> </a:t>
            </a:r>
            <a:r>
              <a:rPr dirty="0" sz="1450" spc="-10">
                <a:latin typeface="Times New Roman"/>
                <a:cs typeface="Times New Roman"/>
              </a:rPr>
              <a:t>cattle,</a:t>
            </a:r>
            <a:r>
              <a:rPr dirty="0" sz="1450" spc="90">
                <a:latin typeface="Times New Roman"/>
                <a:cs typeface="Times New Roman"/>
              </a:rPr>
              <a:t> </a:t>
            </a:r>
            <a:r>
              <a:rPr dirty="0" sz="1450" spc="-5">
                <a:latin typeface="Times New Roman"/>
                <a:cs typeface="Times New Roman"/>
              </a:rPr>
              <a:t>I</a:t>
            </a:r>
            <a:r>
              <a:rPr dirty="0" sz="1450" spc="90">
                <a:latin typeface="Times New Roman"/>
                <a:cs typeface="Times New Roman"/>
              </a:rPr>
              <a:t> </a:t>
            </a:r>
            <a:r>
              <a:rPr dirty="0" sz="1450" spc="-10">
                <a:latin typeface="Times New Roman"/>
                <a:cs typeface="Times New Roman"/>
              </a:rPr>
              <a:t>showed</a:t>
            </a:r>
            <a:r>
              <a:rPr dirty="0" sz="1450" spc="90">
                <a:latin typeface="Times New Roman"/>
                <a:cs typeface="Times New Roman"/>
              </a:rPr>
              <a:t> </a:t>
            </a:r>
            <a:r>
              <a:rPr dirty="0" sz="1450" spc="-10">
                <a:latin typeface="Times New Roman"/>
                <a:cs typeface="Times New Roman"/>
              </a:rPr>
              <a:t>myself</a:t>
            </a:r>
            <a:r>
              <a:rPr dirty="0" sz="1450" spc="90">
                <a:latin typeface="Times New Roman"/>
                <a:cs typeface="Times New Roman"/>
              </a:rPr>
              <a:t> </a:t>
            </a:r>
            <a:r>
              <a:rPr dirty="0" sz="1450" spc="-10">
                <a:latin typeface="Times New Roman"/>
                <a:cs typeface="Times New Roman"/>
              </a:rPr>
              <a:t>equally</a:t>
            </a:r>
            <a:r>
              <a:rPr dirty="0" sz="1450" spc="90">
                <a:latin typeface="Times New Roman"/>
                <a:cs typeface="Times New Roman"/>
              </a:rPr>
              <a:t> </a:t>
            </a:r>
            <a:r>
              <a:rPr dirty="0" sz="1450" spc="-10">
                <a:latin typeface="Times New Roman"/>
                <a:cs typeface="Times New Roman"/>
              </a:rPr>
              <a:t>indifferent.</a:t>
            </a:r>
            <a:r>
              <a:rPr dirty="0" sz="1450" spc="90">
                <a:latin typeface="Times New Roman"/>
                <a:cs typeface="Times New Roman"/>
              </a:rPr>
              <a:t> </a:t>
            </a:r>
            <a:r>
              <a:rPr dirty="0" sz="1450" spc="-70">
                <a:latin typeface="Times New Roman"/>
                <a:cs typeface="Times New Roman"/>
              </a:rPr>
              <a:t>We</a:t>
            </a:r>
            <a:endParaRPr sz="145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stood and smiled </a:t>
            </a:r>
            <a:r>
              <a:rPr dirty="0" sz="1450" spc="-5">
                <a:latin typeface="Times New Roman"/>
                <a:cs typeface="Times New Roman"/>
              </a:rPr>
              <a:t>upon </a:t>
            </a:r>
            <a:r>
              <a:rPr dirty="0" sz="1450" spc="-10">
                <a:latin typeface="Times New Roman"/>
                <a:cs typeface="Times New Roman"/>
              </a:rPr>
              <a:t>each other for </a:t>
            </a:r>
            <a:r>
              <a:rPr dirty="0" sz="1450" spc="-5">
                <a:latin typeface="Times New Roman"/>
                <a:cs typeface="Times New Roman"/>
              </a:rPr>
              <a:t>a </a:t>
            </a:r>
            <a:r>
              <a:rPr dirty="0" sz="1450" spc="-10">
                <a:latin typeface="Times New Roman"/>
                <a:cs typeface="Times New Roman"/>
              </a:rPr>
              <a:t>few seconds, and then turned without </a:t>
            </a:r>
            <a:r>
              <a:rPr dirty="0" sz="1450" spc="-5">
                <a:latin typeface="Times New Roman"/>
                <a:cs typeface="Times New Roman"/>
              </a:rPr>
              <a:t>a  </a:t>
            </a:r>
            <a:r>
              <a:rPr dirty="0" sz="1450" spc="-10">
                <a:latin typeface="Times New Roman"/>
                <a:cs typeface="Times New Roman"/>
              </a:rPr>
              <a:t>word and took </a:t>
            </a:r>
            <a:r>
              <a:rPr dirty="0" sz="1450" spc="-5">
                <a:latin typeface="Times New Roman"/>
                <a:cs typeface="Times New Roman"/>
              </a:rPr>
              <a:t>our </a:t>
            </a:r>
            <a:r>
              <a:rPr dirty="0" sz="1450" spc="-10">
                <a:latin typeface="Times New Roman"/>
                <a:cs typeface="Times New Roman"/>
              </a:rPr>
              <a:t>several ways across the</a:t>
            </a:r>
            <a:r>
              <a:rPr dirty="0" sz="1450" spc="25">
                <a:latin typeface="Times New Roman"/>
                <a:cs typeface="Times New Roman"/>
              </a:rPr>
              <a:t> </a:t>
            </a:r>
            <a:r>
              <a:rPr dirty="0" sz="1450" spc="-10">
                <a:latin typeface="Times New Roman"/>
                <a:cs typeface="Times New Roman"/>
              </a:rPr>
              <a:t>forest.</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One day—I shall never </a:t>
            </a:r>
            <a:r>
              <a:rPr dirty="0" sz="1450" spc="-15">
                <a:latin typeface="Times New Roman"/>
                <a:cs typeface="Times New Roman"/>
              </a:rPr>
              <a:t>forget </a:t>
            </a:r>
            <a:r>
              <a:rPr dirty="0" sz="1450" spc="-10">
                <a:latin typeface="Times New Roman"/>
                <a:cs typeface="Times New Roman"/>
              </a:rPr>
              <a:t>it—I had taken </a:t>
            </a:r>
            <a:r>
              <a:rPr dirty="0" sz="1450" spc="-5">
                <a:latin typeface="Times New Roman"/>
                <a:cs typeface="Times New Roman"/>
              </a:rPr>
              <a:t>a </a:t>
            </a:r>
            <a:r>
              <a:rPr dirty="0" sz="1450" spc="-10">
                <a:latin typeface="Times New Roman"/>
                <a:cs typeface="Times New Roman"/>
              </a:rPr>
              <a:t>trail that was new to me. After  </a:t>
            </a:r>
            <a:r>
              <a:rPr dirty="0" sz="1450" spc="-5">
                <a:latin typeface="Times New Roman"/>
                <a:cs typeface="Times New Roman"/>
              </a:rPr>
              <a:t>a </a:t>
            </a:r>
            <a:r>
              <a:rPr dirty="0" sz="1450" spc="-10">
                <a:latin typeface="Times New Roman"/>
                <a:cs typeface="Times New Roman"/>
              </a:rPr>
              <a:t>while the woods began to open, the sea to sound nearer hand.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upon a  </a:t>
            </a:r>
            <a:r>
              <a:rPr dirty="0" sz="1450" spc="-10">
                <a:latin typeface="Times New Roman"/>
                <a:cs typeface="Times New Roman"/>
              </a:rPr>
              <a:t>road, and, to my surprise, </a:t>
            </a:r>
            <a:r>
              <a:rPr dirty="0" sz="1450" spc="-5">
                <a:latin typeface="Times New Roman"/>
                <a:cs typeface="Times New Roman"/>
              </a:rPr>
              <a:t>a </a:t>
            </a:r>
            <a:r>
              <a:rPr dirty="0" sz="1450" spc="-10">
                <a:latin typeface="Times New Roman"/>
                <a:cs typeface="Times New Roman"/>
              </a:rPr>
              <a:t>stile. A step </a:t>
            </a:r>
            <a:r>
              <a:rPr dirty="0" sz="1450" spc="-5">
                <a:latin typeface="Times New Roman"/>
                <a:cs typeface="Times New Roman"/>
              </a:rPr>
              <a:t>or </a:t>
            </a:r>
            <a:r>
              <a:rPr dirty="0" sz="1450" spc="-10">
                <a:latin typeface="Times New Roman"/>
                <a:cs typeface="Times New Roman"/>
              </a:rPr>
              <a:t>two </a:t>
            </a:r>
            <a:r>
              <a:rPr dirty="0" sz="1450" spc="-15">
                <a:latin typeface="Times New Roman"/>
                <a:cs typeface="Times New Roman"/>
              </a:rPr>
              <a:t>farther, </a:t>
            </a:r>
            <a:r>
              <a:rPr dirty="0" sz="1450" spc="-10">
                <a:latin typeface="Times New Roman"/>
                <a:cs typeface="Times New Roman"/>
              </a:rPr>
              <a:t>and, without leaving  the woods, </a:t>
            </a:r>
            <a:r>
              <a:rPr dirty="0" sz="1450" spc="-5">
                <a:latin typeface="Times New Roman"/>
                <a:cs typeface="Times New Roman"/>
              </a:rPr>
              <a:t>I </a:t>
            </a:r>
            <a:r>
              <a:rPr dirty="0" sz="1450" spc="-10">
                <a:latin typeface="Times New Roman"/>
                <a:cs typeface="Times New Roman"/>
              </a:rPr>
              <a:t>found myself among trim houses. </a:t>
            </a:r>
            <a:r>
              <a:rPr dirty="0" sz="1450" spc="-5">
                <a:latin typeface="Times New Roman"/>
                <a:cs typeface="Times New Roman"/>
              </a:rPr>
              <a:t>I </a:t>
            </a:r>
            <a:r>
              <a:rPr dirty="0" sz="1450" spc="-10">
                <a:latin typeface="Times New Roman"/>
                <a:cs typeface="Times New Roman"/>
              </a:rPr>
              <a:t>walked through street after  street, parallel and at right angles, paved with sward and dotted with trees, </a:t>
            </a:r>
            <a:r>
              <a:rPr dirty="0" sz="1450" spc="-5">
                <a:latin typeface="Times New Roman"/>
                <a:cs typeface="Times New Roman"/>
              </a:rPr>
              <a:t>but  </a:t>
            </a:r>
            <a:r>
              <a:rPr dirty="0" sz="1450" spc="-10">
                <a:latin typeface="Times New Roman"/>
                <a:cs typeface="Times New Roman"/>
              </a:rPr>
              <a:t>still undeniable streets, and each with its name posted at the </a:t>
            </a:r>
            <a:r>
              <a:rPr dirty="0" sz="1450" spc="-15">
                <a:latin typeface="Times New Roman"/>
                <a:cs typeface="Times New Roman"/>
              </a:rPr>
              <a:t>corner, </a:t>
            </a:r>
            <a:r>
              <a:rPr dirty="0" sz="1450" spc="-10">
                <a:latin typeface="Times New Roman"/>
                <a:cs typeface="Times New Roman"/>
              </a:rPr>
              <a:t>as in </a:t>
            </a:r>
            <a:r>
              <a:rPr dirty="0" sz="1450" spc="-5">
                <a:latin typeface="Times New Roman"/>
                <a:cs typeface="Times New Roman"/>
              </a:rPr>
              <a:t>a </a:t>
            </a:r>
            <a:r>
              <a:rPr dirty="0" sz="1450" spc="-10">
                <a:latin typeface="Times New Roman"/>
                <a:cs typeface="Times New Roman"/>
              </a:rPr>
              <a:t>real  town. Facing down the main thoroughfare—“Central </a:t>
            </a:r>
            <a:r>
              <a:rPr dirty="0" sz="1450" spc="-20">
                <a:latin typeface="Times New Roman"/>
                <a:cs typeface="Times New Roman"/>
              </a:rPr>
              <a:t>Avenue,” </a:t>
            </a:r>
            <a:r>
              <a:rPr dirty="0" sz="1450" spc="-10">
                <a:latin typeface="Times New Roman"/>
                <a:cs typeface="Times New Roman"/>
              </a:rPr>
              <a:t>as it was  ticketed—I saw an open-air temple, with benches and sounding-board, as  though for an orchestra. The houses were all tightly shuttered; there was </a:t>
            </a:r>
            <a:r>
              <a:rPr dirty="0" sz="1450" spc="-5">
                <a:latin typeface="Times New Roman"/>
                <a:cs typeface="Times New Roman"/>
              </a:rPr>
              <a:t>no  </a:t>
            </a:r>
            <a:r>
              <a:rPr dirty="0" sz="1450" spc="-10">
                <a:latin typeface="Times New Roman"/>
                <a:cs typeface="Times New Roman"/>
              </a:rPr>
              <a:t>smoke, </a:t>
            </a:r>
            <a:r>
              <a:rPr dirty="0" sz="1450" spc="-5">
                <a:latin typeface="Times New Roman"/>
                <a:cs typeface="Times New Roman"/>
              </a:rPr>
              <a:t>no </a:t>
            </a:r>
            <a:r>
              <a:rPr dirty="0" sz="1450" spc="-10">
                <a:latin typeface="Times New Roman"/>
                <a:cs typeface="Times New Roman"/>
              </a:rPr>
              <a:t>sound </a:t>
            </a:r>
            <a:r>
              <a:rPr dirty="0" sz="1450" spc="-5">
                <a:latin typeface="Times New Roman"/>
                <a:cs typeface="Times New Roman"/>
              </a:rPr>
              <a:t>but of </a:t>
            </a:r>
            <a:r>
              <a:rPr dirty="0" sz="1450" spc="-10">
                <a:latin typeface="Times New Roman"/>
                <a:cs typeface="Times New Roman"/>
              </a:rPr>
              <a:t>the waves, </a:t>
            </a:r>
            <a:r>
              <a:rPr dirty="0" sz="1450" spc="-5">
                <a:latin typeface="Times New Roman"/>
                <a:cs typeface="Times New Roman"/>
              </a:rPr>
              <a:t>no </a:t>
            </a:r>
            <a:r>
              <a:rPr dirty="0" sz="1450" spc="-10">
                <a:latin typeface="Times New Roman"/>
                <a:cs typeface="Times New Roman"/>
              </a:rPr>
              <a:t>moving thing. </a:t>
            </a:r>
            <a:r>
              <a:rPr dirty="0" sz="1450" spc="-5">
                <a:latin typeface="Times New Roman"/>
                <a:cs typeface="Times New Roman"/>
              </a:rPr>
              <a:t>I </a:t>
            </a:r>
            <a:r>
              <a:rPr dirty="0" sz="1450" spc="-10">
                <a:latin typeface="Times New Roman"/>
                <a:cs typeface="Times New Roman"/>
              </a:rPr>
              <a:t>have never been in any  place that seemed so dreamlike. Pompeii is all in </a:t>
            </a:r>
            <a:r>
              <a:rPr dirty="0" sz="1450" spc="-5">
                <a:latin typeface="Times New Roman"/>
                <a:cs typeface="Times New Roman"/>
              </a:rPr>
              <a:t>a </a:t>
            </a:r>
            <a:r>
              <a:rPr dirty="0" sz="1450" spc="-10">
                <a:latin typeface="Times New Roman"/>
                <a:cs typeface="Times New Roman"/>
              </a:rPr>
              <a:t>bustle with visitors, and its  antiquity and strangeness deceive the imagination; </a:t>
            </a:r>
            <a:r>
              <a:rPr dirty="0" sz="1450" spc="-5">
                <a:latin typeface="Times New Roman"/>
                <a:cs typeface="Times New Roman"/>
              </a:rPr>
              <a:t>but </a:t>
            </a:r>
            <a:r>
              <a:rPr dirty="0" sz="1450" spc="-10">
                <a:latin typeface="Times New Roman"/>
                <a:cs typeface="Times New Roman"/>
              </a:rPr>
              <a:t>this town had plainly  </a:t>
            </a:r>
            <a:r>
              <a:rPr dirty="0" sz="1450" spc="-5">
                <a:latin typeface="Times New Roman"/>
                <a:cs typeface="Times New Roman"/>
              </a:rPr>
              <a:t>not </a:t>
            </a:r>
            <a:r>
              <a:rPr dirty="0" sz="1450" spc="-10">
                <a:latin typeface="Times New Roman"/>
                <a:cs typeface="Times New Roman"/>
              </a:rPr>
              <a:t>been built above </a:t>
            </a:r>
            <a:r>
              <a:rPr dirty="0" sz="1450" spc="-5">
                <a:latin typeface="Times New Roman"/>
                <a:cs typeface="Times New Roman"/>
              </a:rPr>
              <a:t>a </a:t>
            </a:r>
            <a:r>
              <a:rPr dirty="0" sz="1450" spc="-10">
                <a:latin typeface="Times New Roman"/>
                <a:cs typeface="Times New Roman"/>
              </a:rPr>
              <a:t>year </a:t>
            </a:r>
            <a:r>
              <a:rPr dirty="0" sz="1450" spc="-5">
                <a:latin typeface="Times New Roman"/>
                <a:cs typeface="Times New Roman"/>
              </a:rPr>
              <a:t>or </a:t>
            </a:r>
            <a:r>
              <a:rPr dirty="0" sz="1450" spc="-10">
                <a:latin typeface="Times New Roman"/>
                <a:cs typeface="Times New Roman"/>
              </a:rPr>
              <a:t>two, and perhaps had been deserted overnight.  Indeed, it was </a:t>
            </a:r>
            <a:r>
              <a:rPr dirty="0" sz="1450" spc="-5">
                <a:latin typeface="Times New Roman"/>
                <a:cs typeface="Times New Roman"/>
              </a:rPr>
              <a:t>not </a:t>
            </a:r>
            <a:r>
              <a:rPr dirty="0" sz="1450" spc="-10">
                <a:latin typeface="Times New Roman"/>
                <a:cs typeface="Times New Roman"/>
              </a:rPr>
              <a:t>so much like </a:t>
            </a:r>
            <a:r>
              <a:rPr dirty="0" sz="1450" spc="-5">
                <a:latin typeface="Times New Roman"/>
                <a:cs typeface="Times New Roman"/>
              </a:rPr>
              <a:t>a </a:t>
            </a:r>
            <a:r>
              <a:rPr dirty="0" sz="1450" spc="-10">
                <a:latin typeface="Times New Roman"/>
                <a:cs typeface="Times New Roman"/>
              </a:rPr>
              <a:t>deserted town as like </a:t>
            </a:r>
            <a:r>
              <a:rPr dirty="0" sz="1450" spc="-5">
                <a:latin typeface="Times New Roman"/>
                <a:cs typeface="Times New Roman"/>
              </a:rPr>
              <a:t>a </a:t>
            </a:r>
            <a:r>
              <a:rPr dirty="0" sz="1450" spc="-10">
                <a:latin typeface="Times New Roman"/>
                <a:cs typeface="Times New Roman"/>
              </a:rPr>
              <a:t>scene </a:t>
            </a:r>
            <a:r>
              <a:rPr dirty="0" sz="1450" spc="-5">
                <a:latin typeface="Times New Roman"/>
                <a:cs typeface="Times New Roman"/>
              </a:rPr>
              <a:t>upon </a:t>
            </a:r>
            <a:r>
              <a:rPr dirty="0" sz="1450" spc="-10">
                <a:latin typeface="Times New Roman"/>
                <a:cs typeface="Times New Roman"/>
              </a:rPr>
              <a:t>the stage  </a:t>
            </a:r>
            <a:r>
              <a:rPr dirty="0" sz="1450" spc="-5">
                <a:latin typeface="Times New Roman"/>
                <a:cs typeface="Times New Roman"/>
              </a:rPr>
              <a:t>by </a:t>
            </a:r>
            <a:r>
              <a:rPr dirty="0" sz="1450" spc="-10">
                <a:latin typeface="Times New Roman"/>
                <a:cs typeface="Times New Roman"/>
              </a:rPr>
              <a:t>daylight, and with </a:t>
            </a:r>
            <a:r>
              <a:rPr dirty="0" sz="1450" spc="-5">
                <a:latin typeface="Times New Roman"/>
                <a:cs typeface="Times New Roman"/>
              </a:rPr>
              <a:t>no one on </a:t>
            </a:r>
            <a:r>
              <a:rPr dirty="0" sz="1450" spc="-10">
                <a:latin typeface="Times New Roman"/>
                <a:cs typeface="Times New Roman"/>
              </a:rPr>
              <a:t>the boards. The barking </a:t>
            </a:r>
            <a:r>
              <a:rPr dirty="0" sz="1450" spc="-5">
                <a:latin typeface="Times New Roman"/>
                <a:cs typeface="Times New Roman"/>
              </a:rPr>
              <a:t>of a dog </a:t>
            </a:r>
            <a:r>
              <a:rPr dirty="0" sz="1450" spc="-10">
                <a:latin typeface="Times New Roman"/>
                <a:cs typeface="Times New Roman"/>
              </a:rPr>
              <a:t>led me at last  to the only house still occupied, where </a:t>
            </a:r>
            <a:r>
              <a:rPr dirty="0" sz="1450" spc="-5">
                <a:latin typeface="Times New Roman"/>
                <a:cs typeface="Times New Roman"/>
              </a:rPr>
              <a:t>a </a:t>
            </a:r>
            <a:r>
              <a:rPr dirty="0" sz="1450" spc="-10">
                <a:latin typeface="Times New Roman"/>
                <a:cs typeface="Times New Roman"/>
              </a:rPr>
              <a:t>Scotch pastor and his wife pass the  winter alone in this empty theatre. The place was “The Pacific Camp Grounds,  the Christian Seaside Resort.” </a:t>
            </a:r>
            <a:r>
              <a:rPr dirty="0" sz="1450" spc="-15">
                <a:latin typeface="Times New Roman"/>
                <a:cs typeface="Times New Roman"/>
              </a:rPr>
              <a:t>Thither, </a:t>
            </a:r>
            <a:r>
              <a:rPr dirty="0" sz="1450" spc="-10">
                <a:latin typeface="Times New Roman"/>
                <a:cs typeface="Times New Roman"/>
              </a:rPr>
              <a:t>in the warm season, crowds come to  enjoy </a:t>
            </a:r>
            <a:r>
              <a:rPr dirty="0" sz="1450" spc="-5">
                <a:latin typeface="Times New Roman"/>
                <a:cs typeface="Times New Roman"/>
              </a:rPr>
              <a:t>a </a:t>
            </a:r>
            <a:r>
              <a:rPr dirty="0" sz="1450" spc="-10">
                <a:latin typeface="Times New Roman"/>
                <a:cs typeface="Times New Roman"/>
              </a:rPr>
              <a:t>life </a:t>
            </a:r>
            <a:r>
              <a:rPr dirty="0" sz="1450" spc="-5">
                <a:latin typeface="Times New Roman"/>
                <a:cs typeface="Times New Roman"/>
              </a:rPr>
              <a:t>of </a:t>
            </a:r>
            <a:r>
              <a:rPr dirty="0" sz="1450" spc="-10">
                <a:latin typeface="Times New Roman"/>
                <a:cs typeface="Times New Roman"/>
              </a:rPr>
              <a:t>teetotalism, religion, and flirtation, which </a:t>
            </a:r>
            <a:r>
              <a:rPr dirty="0" sz="1450" spc="-5">
                <a:latin typeface="Times New Roman"/>
                <a:cs typeface="Times New Roman"/>
              </a:rPr>
              <a:t>I </a:t>
            </a:r>
            <a:r>
              <a:rPr dirty="0" sz="1450" spc="-10">
                <a:latin typeface="Times New Roman"/>
                <a:cs typeface="Times New Roman"/>
              </a:rPr>
              <a:t>am willing to think  blameless and agreeable. The neighbourhood at least is well selected. The  Pacific booms in front. </a:t>
            </a:r>
            <a:r>
              <a:rPr dirty="0" sz="1450" spc="-25">
                <a:latin typeface="Times New Roman"/>
                <a:cs typeface="Times New Roman"/>
              </a:rPr>
              <a:t>Westward </a:t>
            </a:r>
            <a:r>
              <a:rPr dirty="0" sz="1450" spc="-10">
                <a:latin typeface="Times New Roman"/>
                <a:cs typeface="Times New Roman"/>
              </a:rPr>
              <a:t>is Point Pinos, with the lighthouse in </a:t>
            </a:r>
            <a:r>
              <a:rPr dirty="0" sz="1450" spc="-5">
                <a:latin typeface="Times New Roman"/>
                <a:cs typeface="Times New Roman"/>
              </a:rPr>
              <a:t>a  </a:t>
            </a:r>
            <a:r>
              <a:rPr dirty="0" sz="1450" spc="-10">
                <a:latin typeface="Times New Roman"/>
                <a:cs typeface="Times New Roman"/>
              </a:rPr>
              <a:t>wilderness </a:t>
            </a:r>
            <a:r>
              <a:rPr dirty="0" sz="1450" spc="-5">
                <a:latin typeface="Times New Roman"/>
                <a:cs typeface="Times New Roman"/>
              </a:rPr>
              <a:t>of </a:t>
            </a:r>
            <a:r>
              <a:rPr dirty="0" sz="1450" spc="-10">
                <a:latin typeface="Times New Roman"/>
                <a:cs typeface="Times New Roman"/>
              </a:rPr>
              <a:t>sand, where </a:t>
            </a:r>
            <a:r>
              <a:rPr dirty="0" sz="1450" spc="-5">
                <a:latin typeface="Times New Roman"/>
                <a:cs typeface="Times New Roman"/>
              </a:rPr>
              <a:t>you </a:t>
            </a:r>
            <a:r>
              <a:rPr dirty="0" sz="1450" spc="-10">
                <a:latin typeface="Times New Roman"/>
                <a:cs typeface="Times New Roman"/>
              </a:rPr>
              <a:t>will find the lightkeeper playing the piano,  making models and bows and arrows, studying dawn and sunrise in amateur  oil-painting, and with </a:t>
            </a:r>
            <a:r>
              <a:rPr dirty="0" sz="1450" spc="-5">
                <a:latin typeface="Times New Roman"/>
                <a:cs typeface="Times New Roman"/>
              </a:rPr>
              <a:t>a </a:t>
            </a:r>
            <a:r>
              <a:rPr dirty="0" sz="1450" spc="-10">
                <a:latin typeface="Times New Roman"/>
                <a:cs typeface="Times New Roman"/>
              </a:rPr>
              <a:t>dozen other elegant pursuits and interests to surprise  his brave, old-country rivals. </a:t>
            </a:r>
            <a:r>
              <a:rPr dirty="0" sz="1450" spc="-60">
                <a:latin typeface="Times New Roman"/>
                <a:cs typeface="Times New Roman"/>
              </a:rPr>
              <a:t>To </a:t>
            </a:r>
            <a:r>
              <a:rPr dirty="0" sz="1450" spc="-10">
                <a:latin typeface="Times New Roman"/>
                <a:cs typeface="Times New Roman"/>
              </a:rPr>
              <a:t>the east, and still </a:t>
            </a:r>
            <a:r>
              <a:rPr dirty="0" sz="1450" spc="-20">
                <a:latin typeface="Times New Roman"/>
                <a:cs typeface="Times New Roman"/>
              </a:rPr>
              <a:t>nearer, </a:t>
            </a:r>
            <a:r>
              <a:rPr dirty="0" sz="1450" spc="-5">
                <a:latin typeface="Times New Roman"/>
                <a:cs typeface="Times New Roman"/>
              </a:rPr>
              <a:t>you </a:t>
            </a:r>
            <a:r>
              <a:rPr dirty="0" sz="1450" spc="-10">
                <a:latin typeface="Times New Roman"/>
                <a:cs typeface="Times New Roman"/>
              </a:rPr>
              <a:t>will come </a:t>
            </a:r>
            <a:r>
              <a:rPr dirty="0" sz="1450" spc="-5">
                <a:latin typeface="Times New Roman"/>
                <a:cs typeface="Times New Roman"/>
              </a:rPr>
              <a:t>upon  a </a:t>
            </a:r>
            <a:r>
              <a:rPr dirty="0" sz="1450" spc="-10">
                <a:latin typeface="Times New Roman"/>
                <a:cs typeface="Times New Roman"/>
              </a:rPr>
              <a:t>space </a:t>
            </a:r>
            <a:r>
              <a:rPr dirty="0" sz="1450" spc="-5">
                <a:latin typeface="Times New Roman"/>
                <a:cs typeface="Times New Roman"/>
              </a:rPr>
              <a:t>of </a:t>
            </a:r>
            <a:r>
              <a:rPr dirty="0" sz="1450" spc="-10">
                <a:latin typeface="Times New Roman"/>
                <a:cs typeface="Times New Roman"/>
              </a:rPr>
              <a:t>open down, </a:t>
            </a:r>
            <a:r>
              <a:rPr dirty="0" sz="1450" spc="-5">
                <a:latin typeface="Times New Roman"/>
                <a:cs typeface="Times New Roman"/>
              </a:rPr>
              <a:t>a </a:t>
            </a:r>
            <a:r>
              <a:rPr dirty="0" sz="1450" spc="-10">
                <a:latin typeface="Times New Roman"/>
                <a:cs typeface="Times New Roman"/>
              </a:rPr>
              <a:t>hamlet, </a:t>
            </a:r>
            <a:r>
              <a:rPr dirty="0" sz="1450" spc="-5">
                <a:latin typeface="Times New Roman"/>
                <a:cs typeface="Times New Roman"/>
              </a:rPr>
              <a:t>a </a:t>
            </a:r>
            <a:r>
              <a:rPr dirty="0" sz="1450" spc="-10">
                <a:latin typeface="Times New Roman"/>
                <a:cs typeface="Times New Roman"/>
              </a:rPr>
              <a:t>haven among rocks, </a:t>
            </a:r>
            <a:r>
              <a:rPr dirty="0" sz="1450" spc="-5">
                <a:latin typeface="Times New Roman"/>
                <a:cs typeface="Times New Roman"/>
              </a:rPr>
              <a:t>a </a:t>
            </a:r>
            <a:r>
              <a:rPr dirty="0" sz="1450" spc="-10">
                <a:latin typeface="Times New Roman"/>
                <a:cs typeface="Times New Roman"/>
              </a:rPr>
              <a:t>world </a:t>
            </a:r>
            <a:r>
              <a:rPr dirty="0" sz="1450" spc="-5">
                <a:latin typeface="Times New Roman"/>
                <a:cs typeface="Times New Roman"/>
              </a:rPr>
              <a:t>of </a:t>
            </a:r>
            <a:r>
              <a:rPr dirty="0" sz="1450" spc="-15">
                <a:latin typeface="Times New Roman"/>
                <a:cs typeface="Times New Roman"/>
              </a:rPr>
              <a:t>surge </a:t>
            </a:r>
            <a:r>
              <a:rPr dirty="0" sz="1450" spc="-10">
                <a:latin typeface="Times New Roman"/>
                <a:cs typeface="Times New Roman"/>
              </a:rPr>
              <a:t>and  screaming sea-gulls. Such scenes are very similar in different climates; they  appear homely to the eyes </a:t>
            </a:r>
            <a:r>
              <a:rPr dirty="0" sz="1450" spc="-5">
                <a:latin typeface="Times New Roman"/>
                <a:cs typeface="Times New Roman"/>
              </a:rPr>
              <a:t>of </a:t>
            </a:r>
            <a:r>
              <a:rPr dirty="0" sz="1450" spc="-10">
                <a:latin typeface="Times New Roman"/>
                <a:cs typeface="Times New Roman"/>
              </a:rPr>
              <a:t>all; to me this was like </a:t>
            </a:r>
            <a:r>
              <a:rPr dirty="0" sz="1450" spc="-5">
                <a:latin typeface="Times New Roman"/>
                <a:cs typeface="Times New Roman"/>
              </a:rPr>
              <a:t>a </a:t>
            </a:r>
            <a:r>
              <a:rPr dirty="0" sz="1450" spc="-10">
                <a:latin typeface="Times New Roman"/>
                <a:cs typeface="Times New Roman"/>
              </a:rPr>
              <a:t>dozen spots in Scotland.  And yet the boats that ride in the haven are </a:t>
            </a:r>
            <a:r>
              <a:rPr dirty="0" sz="1450" spc="-5">
                <a:latin typeface="Times New Roman"/>
                <a:cs typeface="Times New Roman"/>
              </a:rPr>
              <a:t>of </a:t>
            </a:r>
            <a:r>
              <a:rPr dirty="0" sz="1450" spc="-10">
                <a:latin typeface="Times New Roman"/>
                <a:cs typeface="Times New Roman"/>
              </a:rPr>
              <a:t>strange outlandish design; and,  if </a:t>
            </a:r>
            <a:r>
              <a:rPr dirty="0" sz="1450" spc="-5">
                <a:latin typeface="Times New Roman"/>
                <a:cs typeface="Times New Roman"/>
              </a:rPr>
              <a:t>you </a:t>
            </a:r>
            <a:r>
              <a:rPr dirty="0" sz="1450" spc="-10">
                <a:latin typeface="Times New Roman"/>
                <a:cs typeface="Times New Roman"/>
              </a:rPr>
              <a:t>walk into the hamlet, </a:t>
            </a:r>
            <a:r>
              <a:rPr dirty="0" sz="1450" spc="-5">
                <a:latin typeface="Times New Roman"/>
                <a:cs typeface="Times New Roman"/>
              </a:rPr>
              <a:t>you </a:t>
            </a:r>
            <a:r>
              <a:rPr dirty="0" sz="1450" spc="-10">
                <a:latin typeface="Times New Roman"/>
                <a:cs typeface="Times New Roman"/>
              </a:rPr>
              <a:t>will behold costumes and faces and hear </a:t>
            </a:r>
            <a:r>
              <a:rPr dirty="0" sz="1450" spc="-5">
                <a:latin typeface="Times New Roman"/>
                <a:cs typeface="Times New Roman"/>
              </a:rPr>
              <a:t>a  tongue </a:t>
            </a:r>
            <a:r>
              <a:rPr dirty="0" sz="1450" spc="-10">
                <a:latin typeface="Times New Roman"/>
                <a:cs typeface="Times New Roman"/>
              </a:rPr>
              <a:t>that are unfamiliar to the </a:t>
            </a:r>
            <a:r>
              <a:rPr dirty="0" sz="1450" spc="-25">
                <a:latin typeface="Times New Roman"/>
                <a:cs typeface="Times New Roman"/>
              </a:rPr>
              <a:t>memory. </a:t>
            </a:r>
            <a:r>
              <a:rPr dirty="0" sz="1450" spc="-10">
                <a:latin typeface="Times New Roman"/>
                <a:cs typeface="Times New Roman"/>
              </a:rPr>
              <a:t>The joss-stick burns, the opium pipe  is smoked, the floors are strewn with slips </a:t>
            </a:r>
            <a:r>
              <a:rPr dirty="0" sz="1450" spc="-5">
                <a:latin typeface="Times New Roman"/>
                <a:cs typeface="Times New Roman"/>
              </a:rPr>
              <a:t>of </a:t>
            </a:r>
            <a:r>
              <a:rPr dirty="0" sz="1450" spc="-10">
                <a:latin typeface="Times New Roman"/>
                <a:cs typeface="Times New Roman"/>
              </a:rPr>
              <a:t>coloured paper—prayers, </a:t>
            </a:r>
            <a:r>
              <a:rPr dirty="0" sz="1450" spc="-5">
                <a:latin typeface="Times New Roman"/>
                <a:cs typeface="Times New Roman"/>
              </a:rPr>
              <a:t>you  </a:t>
            </a:r>
            <a:r>
              <a:rPr dirty="0" sz="1450" spc="-10">
                <a:latin typeface="Times New Roman"/>
                <a:cs typeface="Times New Roman"/>
              </a:rPr>
              <a:t>would </a:t>
            </a:r>
            <a:r>
              <a:rPr dirty="0" sz="1450" spc="-30">
                <a:latin typeface="Times New Roman"/>
                <a:cs typeface="Times New Roman"/>
              </a:rPr>
              <a:t>say, </a:t>
            </a:r>
            <a:r>
              <a:rPr dirty="0" sz="1450" spc="-10">
                <a:latin typeface="Times New Roman"/>
                <a:cs typeface="Times New Roman"/>
              </a:rPr>
              <a:t>that had somehow missed their destination—and </a:t>
            </a:r>
            <a:r>
              <a:rPr dirty="0" sz="1450" spc="-5">
                <a:latin typeface="Times New Roman"/>
                <a:cs typeface="Times New Roman"/>
              </a:rPr>
              <a:t>a </a:t>
            </a:r>
            <a:r>
              <a:rPr dirty="0" sz="1450" spc="-10">
                <a:latin typeface="Times New Roman"/>
                <a:cs typeface="Times New Roman"/>
              </a:rPr>
              <a:t>man guiding his  upright pencil from right to left across the sheet, writes home the news </a:t>
            </a:r>
            <a:r>
              <a:rPr dirty="0" sz="1450" spc="-5">
                <a:latin typeface="Times New Roman"/>
                <a:cs typeface="Times New Roman"/>
              </a:rPr>
              <a:t>of  </a:t>
            </a:r>
            <a:r>
              <a:rPr dirty="0" sz="1450" spc="-10">
                <a:latin typeface="Times New Roman"/>
                <a:cs typeface="Times New Roman"/>
              </a:rPr>
              <a:t>Monterey to the Celestial</a:t>
            </a:r>
            <a:r>
              <a:rPr dirty="0" sz="1450" spc="5">
                <a:latin typeface="Times New Roman"/>
                <a:cs typeface="Times New Roman"/>
              </a:rPr>
              <a:t> </a:t>
            </a:r>
            <a:r>
              <a:rPr dirty="0" sz="1450" spc="-10">
                <a:latin typeface="Times New Roman"/>
                <a:cs typeface="Times New Roman"/>
              </a:rPr>
              <a:t>Empire.</a:t>
            </a:r>
            <a:endParaRPr sz="1450">
              <a:latin typeface="Times New Roman"/>
              <a:cs typeface="Times New Roman"/>
            </a:endParaRPr>
          </a:p>
          <a:p>
            <a:pPr algn="just" marL="12700" marR="5080">
              <a:lnSpc>
                <a:spcPts val="1730"/>
              </a:lnSpc>
              <a:spcBef>
                <a:spcPts val="520"/>
              </a:spcBef>
            </a:pPr>
            <a:r>
              <a:rPr dirty="0" sz="1450" spc="-10">
                <a:latin typeface="Times New Roman"/>
                <a:cs typeface="Times New Roman"/>
              </a:rPr>
              <a:t>The woods and the Pacific rule between them the climate </a:t>
            </a:r>
            <a:r>
              <a:rPr dirty="0" sz="1450" spc="-5">
                <a:latin typeface="Times New Roman"/>
                <a:cs typeface="Times New Roman"/>
              </a:rPr>
              <a:t>of </a:t>
            </a:r>
            <a:r>
              <a:rPr dirty="0" sz="1450" spc="-10">
                <a:latin typeface="Times New Roman"/>
                <a:cs typeface="Times New Roman"/>
              </a:rPr>
              <a:t>this seaboard  region. On the streets </a:t>
            </a:r>
            <a:r>
              <a:rPr dirty="0" sz="1450" spc="-5">
                <a:latin typeface="Times New Roman"/>
                <a:cs typeface="Times New Roman"/>
              </a:rPr>
              <a:t>of </a:t>
            </a:r>
            <a:r>
              <a:rPr dirty="0" sz="1450" spc="-20">
                <a:latin typeface="Times New Roman"/>
                <a:cs typeface="Times New Roman"/>
              </a:rPr>
              <a:t>Monterey, </a:t>
            </a:r>
            <a:r>
              <a:rPr dirty="0" sz="1450" spc="-10">
                <a:latin typeface="Times New Roman"/>
                <a:cs typeface="Times New Roman"/>
              </a:rPr>
              <a:t>when the air does </a:t>
            </a:r>
            <a:r>
              <a:rPr dirty="0" sz="1450" spc="-5">
                <a:latin typeface="Times New Roman"/>
                <a:cs typeface="Times New Roman"/>
              </a:rPr>
              <a:t>not </a:t>
            </a:r>
            <a:r>
              <a:rPr dirty="0" sz="1450" spc="-10">
                <a:latin typeface="Times New Roman"/>
                <a:cs typeface="Times New Roman"/>
              </a:rPr>
              <a:t>smell salt from the  one, it will </a:t>
            </a:r>
            <a:r>
              <a:rPr dirty="0" sz="1450" spc="-5">
                <a:latin typeface="Times New Roman"/>
                <a:cs typeface="Times New Roman"/>
              </a:rPr>
              <a:t>be </a:t>
            </a:r>
            <a:r>
              <a:rPr dirty="0" sz="1450" spc="-10">
                <a:latin typeface="Times New Roman"/>
                <a:cs typeface="Times New Roman"/>
              </a:rPr>
              <a:t>blowing perfumed from the resinous tree-tops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For  days together </a:t>
            </a:r>
            <a:r>
              <a:rPr dirty="0" sz="1450" spc="-5">
                <a:latin typeface="Times New Roman"/>
                <a:cs typeface="Times New Roman"/>
              </a:rPr>
              <a:t>a hot, </a:t>
            </a:r>
            <a:r>
              <a:rPr dirty="0" sz="1450" spc="-10">
                <a:latin typeface="Times New Roman"/>
                <a:cs typeface="Times New Roman"/>
              </a:rPr>
              <a:t>dry air will overhang the town, close as from an oven, yet  healthful</a:t>
            </a:r>
            <a:r>
              <a:rPr dirty="0" sz="1450" spc="240">
                <a:latin typeface="Times New Roman"/>
                <a:cs typeface="Times New Roman"/>
              </a:rPr>
              <a:t> </a:t>
            </a:r>
            <a:r>
              <a:rPr dirty="0" sz="1450" spc="-10">
                <a:latin typeface="Times New Roman"/>
                <a:cs typeface="Times New Roman"/>
              </a:rPr>
              <a:t>and</a:t>
            </a:r>
            <a:r>
              <a:rPr dirty="0" sz="1450" spc="240">
                <a:latin typeface="Times New Roman"/>
                <a:cs typeface="Times New Roman"/>
              </a:rPr>
              <a:t> </a:t>
            </a:r>
            <a:r>
              <a:rPr dirty="0" sz="1450" spc="-10">
                <a:latin typeface="Times New Roman"/>
                <a:cs typeface="Times New Roman"/>
              </a:rPr>
              <a:t>aromatic</a:t>
            </a:r>
            <a:r>
              <a:rPr dirty="0" sz="1450" spc="240">
                <a:latin typeface="Times New Roman"/>
                <a:cs typeface="Times New Roman"/>
              </a:rPr>
              <a:t> </a:t>
            </a:r>
            <a:r>
              <a:rPr dirty="0" sz="1450" spc="-10">
                <a:latin typeface="Times New Roman"/>
                <a:cs typeface="Times New Roman"/>
              </a:rPr>
              <a:t>in</a:t>
            </a:r>
            <a:r>
              <a:rPr dirty="0" sz="1450" spc="245">
                <a:latin typeface="Times New Roman"/>
                <a:cs typeface="Times New Roman"/>
              </a:rPr>
              <a:t> </a:t>
            </a:r>
            <a:r>
              <a:rPr dirty="0" sz="1450" spc="-10">
                <a:latin typeface="Times New Roman"/>
                <a:cs typeface="Times New Roman"/>
              </a:rPr>
              <a:t>the</a:t>
            </a:r>
            <a:r>
              <a:rPr dirty="0" sz="1450" spc="240">
                <a:latin typeface="Times New Roman"/>
                <a:cs typeface="Times New Roman"/>
              </a:rPr>
              <a:t> </a:t>
            </a:r>
            <a:r>
              <a:rPr dirty="0" sz="1450" spc="-10">
                <a:latin typeface="Times New Roman"/>
                <a:cs typeface="Times New Roman"/>
              </a:rPr>
              <a:t>nostrils.</a:t>
            </a:r>
            <a:r>
              <a:rPr dirty="0" sz="1450" spc="245">
                <a:latin typeface="Times New Roman"/>
                <a:cs typeface="Times New Roman"/>
              </a:rPr>
              <a:t> </a:t>
            </a:r>
            <a:r>
              <a:rPr dirty="0" sz="1450" spc="-10">
                <a:latin typeface="Times New Roman"/>
                <a:cs typeface="Times New Roman"/>
              </a:rPr>
              <a:t>The</a:t>
            </a:r>
            <a:r>
              <a:rPr dirty="0" sz="1450" spc="245">
                <a:latin typeface="Times New Roman"/>
                <a:cs typeface="Times New Roman"/>
              </a:rPr>
              <a:t> </a:t>
            </a:r>
            <a:r>
              <a:rPr dirty="0" sz="1450" spc="-10">
                <a:latin typeface="Times New Roman"/>
                <a:cs typeface="Times New Roman"/>
              </a:rPr>
              <a:t>cause</a:t>
            </a:r>
            <a:r>
              <a:rPr dirty="0" sz="1450" spc="245">
                <a:latin typeface="Times New Roman"/>
                <a:cs typeface="Times New Roman"/>
              </a:rPr>
              <a:t> </a:t>
            </a:r>
            <a:r>
              <a:rPr dirty="0" sz="1450" spc="-10">
                <a:latin typeface="Times New Roman"/>
                <a:cs typeface="Times New Roman"/>
              </a:rPr>
              <a:t>is</a:t>
            </a:r>
            <a:r>
              <a:rPr dirty="0" sz="1450" spc="245">
                <a:latin typeface="Times New Roman"/>
                <a:cs typeface="Times New Roman"/>
              </a:rPr>
              <a:t> </a:t>
            </a:r>
            <a:r>
              <a:rPr dirty="0" sz="1450" spc="-5">
                <a:latin typeface="Times New Roman"/>
                <a:cs typeface="Times New Roman"/>
              </a:rPr>
              <a:t>not</a:t>
            </a:r>
            <a:r>
              <a:rPr dirty="0" sz="1450" spc="245">
                <a:latin typeface="Times New Roman"/>
                <a:cs typeface="Times New Roman"/>
              </a:rPr>
              <a:t> </a:t>
            </a:r>
            <a:r>
              <a:rPr dirty="0" sz="1450" spc="-10">
                <a:latin typeface="Times New Roman"/>
                <a:cs typeface="Times New Roman"/>
              </a:rPr>
              <a:t>far</a:t>
            </a:r>
            <a:r>
              <a:rPr dirty="0" sz="1450" spc="245">
                <a:latin typeface="Times New Roman"/>
                <a:cs typeface="Times New Roman"/>
              </a:rPr>
              <a:t> </a:t>
            </a:r>
            <a:r>
              <a:rPr dirty="0" sz="1450" spc="-10">
                <a:latin typeface="Times New Roman"/>
                <a:cs typeface="Times New Roman"/>
              </a:rPr>
              <a:t>to</a:t>
            </a:r>
            <a:r>
              <a:rPr dirty="0" sz="1450" spc="245">
                <a:latin typeface="Times New Roman"/>
                <a:cs typeface="Times New Roman"/>
              </a:rPr>
              <a:t> </a:t>
            </a:r>
            <a:r>
              <a:rPr dirty="0" sz="1450" spc="-10">
                <a:latin typeface="Times New Roman"/>
                <a:cs typeface="Times New Roman"/>
              </a:rPr>
              <a:t>seek,</a:t>
            </a:r>
            <a:r>
              <a:rPr dirty="0" sz="1450" spc="245">
                <a:latin typeface="Times New Roman"/>
                <a:cs typeface="Times New Roman"/>
              </a:rPr>
              <a:t> </a:t>
            </a:r>
            <a:r>
              <a:rPr dirty="0" sz="1450" spc="-10">
                <a:latin typeface="Times New Roman"/>
                <a:cs typeface="Times New Roman"/>
              </a:rPr>
              <a:t>for</a:t>
            </a:r>
            <a:r>
              <a:rPr dirty="0" sz="1450" spc="24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woods are afire, and the </a:t>
            </a:r>
            <a:r>
              <a:rPr dirty="0" sz="1450" spc="-5">
                <a:latin typeface="Times New Roman"/>
                <a:cs typeface="Times New Roman"/>
              </a:rPr>
              <a:t>hot </a:t>
            </a:r>
            <a:r>
              <a:rPr dirty="0" sz="1450" spc="-10">
                <a:latin typeface="Times New Roman"/>
                <a:cs typeface="Times New Roman"/>
              </a:rPr>
              <a:t>wind is blowing from the hills. These fires are </a:t>
            </a:r>
            <a:r>
              <a:rPr dirty="0" sz="1450" spc="-5">
                <a:latin typeface="Times New Roman"/>
                <a:cs typeface="Times New Roman"/>
              </a:rPr>
              <a:t>one  of </a:t>
            </a:r>
            <a:r>
              <a:rPr dirty="0" sz="1450" spc="-10">
                <a:latin typeface="Times New Roman"/>
                <a:cs typeface="Times New Roman"/>
              </a:rPr>
              <a:t>the great dangers </a:t>
            </a:r>
            <a:r>
              <a:rPr dirty="0" sz="1450" spc="-5">
                <a:latin typeface="Times New Roman"/>
                <a:cs typeface="Times New Roman"/>
              </a:rPr>
              <a:t>of </a:t>
            </a:r>
            <a:r>
              <a:rPr dirty="0" sz="1450" spc="-10">
                <a:latin typeface="Times New Roman"/>
                <a:cs typeface="Times New Roman"/>
              </a:rPr>
              <a:t>California. </a:t>
            </a:r>
            <a:r>
              <a:rPr dirty="0" sz="1450" spc="-5">
                <a:latin typeface="Times New Roman"/>
                <a:cs typeface="Times New Roman"/>
              </a:rPr>
              <a:t>I </a:t>
            </a:r>
            <a:r>
              <a:rPr dirty="0" sz="1450" spc="-10">
                <a:latin typeface="Times New Roman"/>
                <a:cs typeface="Times New Roman"/>
              </a:rPr>
              <a:t>have seen from Monterey as many as three  at the same time, </a:t>
            </a:r>
            <a:r>
              <a:rPr dirty="0" sz="1450" spc="-5">
                <a:latin typeface="Times New Roman"/>
                <a:cs typeface="Times New Roman"/>
              </a:rPr>
              <a:t>by </a:t>
            </a:r>
            <a:r>
              <a:rPr dirty="0" sz="1450" spc="-10">
                <a:latin typeface="Times New Roman"/>
                <a:cs typeface="Times New Roman"/>
              </a:rPr>
              <a:t>day </a:t>
            </a:r>
            <a:r>
              <a:rPr dirty="0" sz="1450" spc="-5">
                <a:latin typeface="Times New Roman"/>
                <a:cs typeface="Times New Roman"/>
              </a:rPr>
              <a:t>a </a:t>
            </a:r>
            <a:r>
              <a:rPr dirty="0" sz="1450" spc="-10">
                <a:latin typeface="Times New Roman"/>
                <a:cs typeface="Times New Roman"/>
              </a:rPr>
              <a:t>cloud </a:t>
            </a:r>
            <a:r>
              <a:rPr dirty="0" sz="1450" spc="-5">
                <a:latin typeface="Times New Roman"/>
                <a:cs typeface="Times New Roman"/>
              </a:rPr>
              <a:t>of </a:t>
            </a:r>
            <a:r>
              <a:rPr dirty="0" sz="1450" spc="-10">
                <a:latin typeface="Times New Roman"/>
                <a:cs typeface="Times New Roman"/>
              </a:rPr>
              <a:t>smoke, </a:t>
            </a:r>
            <a:r>
              <a:rPr dirty="0" sz="1450" spc="-5">
                <a:latin typeface="Times New Roman"/>
                <a:cs typeface="Times New Roman"/>
              </a:rPr>
              <a:t>by night a </a:t>
            </a:r>
            <a:r>
              <a:rPr dirty="0" sz="1450" spc="-10">
                <a:latin typeface="Times New Roman"/>
                <a:cs typeface="Times New Roman"/>
              </a:rPr>
              <a:t>red coal </a:t>
            </a:r>
            <a:r>
              <a:rPr dirty="0" sz="1450" spc="-5">
                <a:latin typeface="Times New Roman"/>
                <a:cs typeface="Times New Roman"/>
              </a:rPr>
              <a:t>of </a:t>
            </a:r>
            <a:r>
              <a:rPr dirty="0" sz="1450" spc="-10">
                <a:latin typeface="Times New Roman"/>
                <a:cs typeface="Times New Roman"/>
              </a:rPr>
              <a:t>conflagration  in the distance. A little thing will start them, and, if the wind </a:t>
            </a:r>
            <a:r>
              <a:rPr dirty="0" sz="1450" spc="-5">
                <a:latin typeface="Times New Roman"/>
                <a:cs typeface="Times New Roman"/>
              </a:rPr>
              <a:t>be </a:t>
            </a:r>
            <a:r>
              <a:rPr dirty="0" sz="1450" spc="-10">
                <a:latin typeface="Times New Roman"/>
                <a:cs typeface="Times New Roman"/>
              </a:rPr>
              <a:t>favourable,  they gallop over miles </a:t>
            </a:r>
            <a:r>
              <a:rPr dirty="0" sz="1450" spc="-5">
                <a:latin typeface="Times New Roman"/>
                <a:cs typeface="Times New Roman"/>
              </a:rPr>
              <a:t>of </a:t>
            </a:r>
            <a:r>
              <a:rPr dirty="0" sz="1450" spc="-10">
                <a:latin typeface="Times New Roman"/>
                <a:cs typeface="Times New Roman"/>
              </a:rPr>
              <a:t>country faster than </a:t>
            </a:r>
            <a:r>
              <a:rPr dirty="0" sz="1450" spc="-5">
                <a:latin typeface="Times New Roman"/>
                <a:cs typeface="Times New Roman"/>
              </a:rPr>
              <a:t>a </a:t>
            </a:r>
            <a:r>
              <a:rPr dirty="0" sz="1450" spc="-10">
                <a:latin typeface="Times New Roman"/>
                <a:cs typeface="Times New Roman"/>
              </a:rPr>
              <a:t>horse. The inhabitants must turn  </a:t>
            </a:r>
            <a:r>
              <a:rPr dirty="0" sz="1450" spc="-5">
                <a:latin typeface="Times New Roman"/>
                <a:cs typeface="Times New Roman"/>
              </a:rPr>
              <a:t>out </a:t>
            </a:r>
            <a:r>
              <a:rPr dirty="0" sz="1450" spc="-10">
                <a:latin typeface="Times New Roman"/>
                <a:cs typeface="Times New Roman"/>
              </a:rPr>
              <a:t>and work like demons, for it is </a:t>
            </a:r>
            <a:r>
              <a:rPr dirty="0" sz="1450" spc="-5">
                <a:latin typeface="Times New Roman"/>
                <a:cs typeface="Times New Roman"/>
              </a:rPr>
              <a:t>not </a:t>
            </a:r>
            <a:r>
              <a:rPr dirty="0" sz="1450" spc="-10">
                <a:latin typeface="Times New Roman"/>
                <a:cs typeface="Times New Roman"/>
              </a:rPr>
              <a:t>only the pleasant groves that are  destroyed; the climate and the soil are equally at stake, and these fires prevent  the rains </a:t>
            </a:r>
            <a:r>
              <a:rPr dirty="0" sz="1450" spc="-5">
                <a:latin typeface="Times New Roman"/>
                <a:cs typeface="Times New Roman"/>
              </a:rPr>
              <a:t>of </a:t>
            </a:r>
            <a:r>
              <a:rPr dirty="0" sz="1450" spc="-10">
                <a:latin typeface="Times New Roman"/>
                <a:cs typeface="Times New Roman"/>
              </a:rPr>
              <a:t>the next winter and dry </a:t>
            </a:r>
            <a:r>
              <a:rPr dirty="0" sz="1450" spc="-5">
                <a:latin typeface="Times New Roman"/>
                <a:cs typeface="Times New Roman"/>
              </a:rPr>
              <a:t>up </a:t>
            </a:r>
            <a:r>
              <a:rPr dirty="0" sz="1450" spc="-10">
                <a:latin typeface="Times New Roman"/>
                <a:cs typeface="Times New Roman"/>
              </a:rPr>
              <a:t>perennial fountains. California has been  </a:t>
            </a:r>
            <a:r>
              <a:rPr dirty="0" sz="1450" spc="-5">
                <a:latin typeface="Times New Roman"/>
                <a:cs typeface="Times New Roman"/>
              </a:rPr>
              <a:t>a </a:t>
            </a:r>
            <a:r>
              <a:rPr dirty="0" sz="1450" spc="-10">
                <a:latin typeface="Times New Roman"/>
                <a:cs typeface="Times New Roman"/>
              </a:rPr>
              <a:t>land </a:t>
            </a:r>
            <a:r>
              <a:rPr dirty="0" sz="1450" spc="-5">
                <a:latin typeface="Times New Roman"/>
                <a:cs typeface="Times New Roman"/>
              </a:rPr>
              <a:t>of </a:t>
            </a:r>
            <a:r>
              <a:rPr dirty="0" sz="1450" spc="-10">
                <a:latin typeface="Times New Roman"/>
                <a:cs typeface="Times New Roman"/>
              </a:rPr>
              <a:t>promise in its time, like Palestine; </a:t>
            </a:r>
            <a:r>
              <a:rPr dirty="0" sz="1450" spc="-5">
                <a:latin typeface="Times New Roman"/>
                <a:cs typeface="Times New Roman"/>
              </a:rPr>
              <a:t>but </a:t>
            </a:r>
            <a:r>
              <a:rPr dirty="0" sz="1450" spc="-10">
                <a:latin typeface="Times New Roman"/>
                <a:cs typeface="Times New Roman"/>
              </a:rPr>
              <a:t>if the woods continue so  swiftly to perish, it may become, like Palestine, </a:t>
            </a:r>
            <a:r>
              <a:rPr dirty="0" sz="1450" spc="-5">
                <a:latin typeface="Times New Roman"/>
                <a:cs typeface="Times New Roman"/>
              </a:rPr>
              <a:t>a </a:t>
            </a:r>
            <a:r>
              <a:rPr dirty="0" sz="1450" spc="-10">
                <a:latin typeface="Times New Roman"/>
                <a:cs typeface="Times New Roman"/>
              </a:rPr>
              <a:t>land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desolation.</a:t>
            </a:r>
            <a:endParaRPr sz="1450">
              <a:latin typeface="Times New Roman"/>
              <a:cs typeface="Times New Roman"/>
            </a:endParaRPr>
          </a:p>
          <a:p>
            <a:pPr algn="just" marL="12700" marR="5080">
              <a:lnSpc>
                <a:spcPts val="1730"/>
              </a:lnSpc>
              <a:spcBef>
                <a:spcPts val="560"/>
              </a:spcBef>
            </a:pPr>
            <a:r>
              <a:rPr dirty="0" sz="1450" spc="-60">
                <a:latin typeface="Times New Roman"/>
                <a:cs typeface="Times New Roman"/>
              </a:rPr>
              <a:t>To </a:t>
            </a:r>
            <a:r>
              <a:rPr dirty="0" sz="1450" spc="-10">
                <a:latin typeface="Times New Roman"/>
                <a:cs typeface="Times New Roman"/>
              </a:rPr>
              <a:t>visit the woods while they are languidly burning is </a:t>
            </a:r>
            <a:r>
              <a:rPr dirty="0" sz="1450" spc="-5">
                <a:latin typeface="Times New Roman"/>
                <a:cs typeface="Times New Roman"/>
              </a:rPr>
              <a:t>a </a:t>
            </a:r>
            <a:r>
              <a:rPr dirty="0" sz="1450" spc="-10">
                <a:latin typeface="Times New Roman"/>
                <a:cs typeface="Times New Roman"/>
              </a:rPr>
              <a:t>strange piece </a:t>
            </a:r>
            <a:r>
              <a:rPr dirty="0" sz="1450" spc="-5">
                <a:latin typeface="Times New Roman"/>
                <a:cs typeface="Times New Roman"/>
              </a:rPr>
              <a:t>of  </a:t>
            </a:r>
            <a:r>
              <a:rPr dirty="0" sz="1450" spc="-10">
                <a:latin typeface="Times New Roman"/>
                <a:cs typeface="Times New Roman"/>
              </a:rPr>
              <a:t>experience. The fire passes through the underbrush at </a:t>
            </a:r>
            <a:r>
              <a:rPr dirty="0" sz="1450" spc="-5">
                <a:latin typeface="Times New Roman"/>
                <a:cs typeface="Times New Roman"/>
              </a:rPr>
              <a:t>a run. </a:t>
            </a:r>
            <a:r>
              <a:rPr dirty="0" sz="1450" spc="-10">
                <a:latin typeface="Times New Roman"/>
                <a:cs typeface="Times New Roman"/>
              </a:rPr>
              <a:t>Every here and  there </a:t>
            </a:r>
            <a:r>
              <a:rPr dirty="0" sz="1450" spc="-5">
                <a:latin typeface="Times New Roman"/>
                <a:cs typeface="Times New Roman"/>
              </a:rPr>
              <a:t>a </a:t>
            </a:r>
            <a:r>
              <a:rPr dirty="0" sz="1450" spc="-10">
                <a:latin typeface="Times New Roman"/>
                <a:cs typeface="Times New Roman"/>
              </a:rPr>
              <a:t>tree flares </a:t>
            </a:r>
            <a:r>
              <a:rPr dirty="0" sz="1450" spc="-5">
                <a:latin typeface="Times New Roman"/>
                <a:cs typeface="Times New Roman"/>
              </a:rPr>
              <a:t>up </a:t>
            </a:r>
            <a:r>
              <a:rPr dirty="0" sz="1450" spc="-10">
                <a:latin typeface="Times New Roman"/>
                <a:cs typeface="Times New Roman"/>
              </a:rPr>
              <a:t>instantaneously from </a:t>
            </a:r>
            <a:r>
              <a:rPr dirty="0" sz="1450" spc="-5">
                <a:latin typeface="Times New Roman"/>
                <a:cs typeface="Times New Roman"/>
              </a:rPr>
              <a:t>root </a:t>
            </a:r>
            <a:r>
              <a:rPr dirty="0" sz="1450" spc="-10">
                <a:latin typeface="Times New Roman"/>
                <a:cs typeface="Times New Roman"/>
              </a:rPr>
              <a:t>to summit, scattering tufts </a:t>
            </a:r>
            <a:r>
              <a:rPr dirty="0" sz="1450" spc="-5">
                <a:latin typeface="Times New Roman"/>
                <a:cs typeface="Times New Roman"/>
              </a:rPr>
              <a:t>of  </a:t>
            </a:r>
            <a:r>
              <a:rPr dirty="0" sz="1450" spc="-10">
                <a:latin typeface="Times New Roman"/>
                <a:cs typeface="Times New Roman"/>
              </a:rPr>
              <a:t>flame, and is quenched, it seems, as </a:t>
            </a:r>
            <a:r>
              <a:rPr dirty="0" sz="1450" spc="-20">
                <a:latin typeface="Times New Roman"/>
                <a:cs typeface="Times New Roman"/>
              </a:rPr>
              <a:t>quickly. </a:t>
            </a:r>
            <a:r>
              <a:rPr dirty="0" sz="1450" spc="-10">
                <a:latin typeface="Times New Roman"/>
                <a:cs typeface="Times New Roman"/>
              </a:rPr>
              <a:t>But this last is only in semblance.  For after this first squib-like conflagration </a:t>
            </a:r>
            <a:r>
              <a:rPr dirty="0" sz="1450" spc="-5">
                <a:latin typeface="Times New Roman"/>
                <a:cs typeface="Times New Roman"/>
              </a:rPr>
              <a:t>of </a:t>
            </a:r>
            <a:r>
              <a:rPr dirty="0" sz="1450" spc="-10">
                <a:latin typeface="Times New Roman"/>
                <a:cs typeface="Times New Roman"/>
              </a:rPr>
              <a:t>the dry moss and twigs, there  remains behind </a:t>
            </a:r>
            <a:r>
              <a:rPr dirty="0" sz="1450" spc="-5">
                <a:latin typeface="Times New Roman"/>
                <a:cs typeface="Times New Roman"/>
              </a:rPr>
              <a:t>a </a:t>
            </a:r>
            <a:r>
              <a:rPr dirty="0" sz="1450" spc="-10">
                <a:latin typeface="Times New Roman"/>
                <a:cs typeface="Times New Roman"/>
              </a:rPr>
              <a:t>deep-rooted and consuming fire in the very entrails </a:t>
            </a:r>
            <a:r>
              <a:rPr dirty="0" sz="1450" spc="-5">
                <a:latin typeface="Times New Roman"/>
                <a:cs typeface="Times New Roman"/>
              </a:rPr>
              <a:t>of </a:t>
            </a:r>
            <a:r>
              <a:rPr dirty="0" sz="1450" spc="-10">
                <a:latin typeface="Times New Roman"/>
                <a:cs typeface="Times New Roman"/>
              </a:rPr>
              <a:t>the  tree. The resin </a:t>
            </a:r>
            <a:r>
              <a:rPr dirty="0" sz="1450" spc="-5">
                <a:latin typeface="Times New Roman"/>
                <a:cs typeface="Times New Roman"/>
              </a:rPr>
              <a:t>of </a:t>
            </a:r>
            <a:r>
              <a:rPr dirty="0" sz="1450" spc="-10">
                <a:latin typeface="Times New Roman"/>
                <a:cs typeface="Times New Roman"/>
              </a:rPr>
              <a:t>the pitch-pine is principally condensed at the base </a:t>
            </a:r>
            <a:r>
              <a:rPr dirty="0" sz="1450" spc="-5">
                <a:latin typeface="Times New Roman"/>
                <a:cs typeface="Times New Roman"/>
              </a:rPr>
              <a:t>of </a:t>
            </a:r>
            <a:r>
              <a:rPr dirty="0" sz="1450" spc="-10">
                <a:latin typeface="Times New Roman"/>
                <a:cs typeface="Times New Roman"/>
              </a:rPr>
              <a:t>the bole  and in the spreading roots. Thus, after the light, </a:t>
            </a:r>
            <a:r>
              <a:rPr dirty="0" sz="1450" spc="-25">
                <a:latin typeface="Times New Roman"/>
                <a:cs typeface="Times New Roman"/>
              </a:rPr>
              <a:t>showy, </a:t>
            </a:r>
            <a:r>
              <a:rPr dirty="0" sz="1450" spc="-10">
                <a:latin typeface="Times New Roman"/>
                <a:cs typeface="Times New Roman"/>
              </a:rPr>
              <a:t>skirmishing flames,  which are only as the match to the explosion, have already scampered down  the wind into the distance, the true harm is </a:t>
            </a:r>
            <a:r>
              <a:rPr dirty="0" sz="1450" spc="-5">
                <a:latin typeface="Times New Roman"/>
                <a:cs typeface="Times New Roman"/>
              </a:rPr>
              <a:t>but </a:t>
            </a:r>
            <a:r>
              <a:rPr dirty="0" sz="1450" spc="-10">
                <a:latin typeface="Times New Roman"/>
                <a:cs typeface="Times New Roman"/>
              </a:rPr>
              <a:t>beginning for this giant </a:t>
            </a:r>
            <a:r>
              <a:rPr dirty="0" sz="1450" spc="-5">
                <a:latin typeface="Times New Roman"/>
                <a:cs typeface="Times New Roman"/>
              </a:rPr>
              <a:t>of </a:t>
            </a:r>
            <a:r>
              <a:rPr dirty="0" sz="1450" spc="-10">
                <a:latin typeface="Times New Roman"/>
                <a:cs typeface="Times New Roman"/>
              </a:rPr>
              <a:t>the  woods. </a:t>
            </a:r>
            <a:r>
              <a:rPr dirty="0" sz="1450" spc="-60">
                <a:latin typeface="Times New Roman"/>
                <a:cs typeface="Times New Roman"/>
              </a:rPr>
              <a:t>You </a:t>
            </a:r>
            <a:r>
              <a:rPr dirty="0" sz="1450" spc="-10">
                <a:latin typeface="Times New Roman"/>
                <a:cs typeface="Times New Roman"/>
              </a:rPr>
              <a:t>may approach the tree from </a:t>
            </a:r>
            <a:r>
              <a:rPr dirty="0" sz="1450" spc="-5">
                <a:latin typeface="Times New Roman"/>
                <a:cs typeface="Times New Roman"/>
              </a:rPr>
              <a:t>one </a:t>
            </a:r>
            <a:r>
              <a:rPr dirty="0" sz="1450" spc="-10">
                <a:latin typeface="Times New Roman"/>
                <a:cs typeface="Times New Roman"/>
              </a:rPr>
              <a:t>side, and see it scorched indeed  from top to bottom, </a:t>
            </a:r>
            <a:r>
              <a:rPr dirty="0" sz="1450" spc="-5">
                <a:latin typeface="Times New Roman"/>
                <a:cs typeface="Times New Roman"/>
              </a:rPr>
              <a:t>but </a:t>
            </a:r>
            <a:r>
              <a:rPr dirty="0" sz="1450" spc="-10">
                <a:latin typeface="Times New Roman"/>
                <a:cs typeface="Times New Roman"/>
              </a:rPr>
              <a:t>apparently survivor </a:t>
            </a:r>
            <a:r>
              <a:rPr dirty="0" sz="1450" spc="-5">
                <a:latin typeface="Times New Roman"/>
                <a:cs typeface="Times New Roman"/>
              </a:rPr>
              <a:t>of </a:t>
            </a:r>
            <a:r>
              <a:rPr dirty="0" sz="1450" spc="-10">
                <a:latin typeface="Times New Roman"/>
                <a:cs typeface="Times New Roman"/>
              </a:rPr>
              <a:t>the peril. Make the circuit, and  there, </a:t>
            </a:r>
            <a:r>
              <a:rPr dirty="0" sz="1450" spc="-5">
                <a:latin typeface="Times New Roman"/>
                <a:cs typeface="Times New Roman"/>
              </a:rPr>
              <a:t>on </a:t>
            </a:r>
            <a:r>
              <a:rPr dirty="0" sz="1450" spc="-10">
                <a:latin typeface="Times New Roman"/>
                <a:cs typeface="Times New Roman"/>
              </a:rPr>
              <a:t>the other side </a:t>
            </a:r>
            <a:r>
              <a:rPr dirty="0" sz="1450" spc="-5">
                <a:latin typeface="Times New Roman"/>
                <a:cs typeface="Times New Roman"/>
              </a:rPr>
              <a:t>of </a:t>
            </a:r>
            <a:r>
              <a:rPr dirty="0" sz="1450" spc="-10">
                <a:latin typeface="Times New Roman"/>
                <a:cs typeface="Times New Roman"/>
              </a:rPr>
              <a:t>the column, is </a:t>
            </a:r>
            <a:r>
              <a:rPr dirty="0" sz="1450" spc="-5">
                <a:latin typeface="Times New Roman"/>
                <a:cs typeface="Times New Roman"/>
              </a:rPr>
              <a:t>a </a:t>
            </a:r>
            <a:r>
              <a:rPr dirty="0" sz="1450" spc="-10">
                <a:latin typeface="Times New Roman"/>
                <a:cs typeface="Times New Roman"/>
              </a:rPr>
              <a:t>clear mass </a:t>
            </a:r>
            <a:r>
              <a:rPr dirty="0" sz="1450" spc="-5">
                <a:latin typeface="Times New Roman"/>
                <a:cs typeface="Times New Roman"/>
              </a:rPr>
              <a:t>of </a:t>
            </a:r>
            <a:r>
              <a:rPr dirty="0" sz="1450" spc="-10">
                <a:latin typeface="Times New Roman"/>
                <a:cs typeface="Times New Roman"/>
              </a:rPr>
              <a:t>living coal, spreading  like an ulcer; while underground, to their most extended fibre, the roots are  being eaten </a:t>
            </a:r>
            <a:r>
              <a:rPr dirty="0" sz="1450" spc="-5">
                <a:latin typeface="Times New Roman"/>
                <a:cs typeface="Times New Roman"/>
              </a:rPr>
              <a:t>out by </a:t>
            </a:r>
            <a:r>
              <a:rPr dirty="0" sz="1450" spc="-10">
                <a:latin typeface="Times New Roman"/>
                <a:cs typeface="Times New Roman"/>
              </a:rPr>
              <a:t>fire, and the smoke is rising through the fissures to the  surface. A little while, and, without </a:t>
            </a:r>
            <a:r>
              <a:rPr dirty="0" sz="1450" spc="-5">
                <a:latin typeface="Times New Roman"/>
                <a:cs typeface="Times New Roman"/>
              </a:rPr>
              <a:t>a nod of </a:t>
            </a:r>
            <a:r>
              <a:rPr dirty="0" sz="1450" spc="-10">
                <a:latin typeface="Times New Roman"/>
                <a:cs typeface="Times New Roman"/>
              </a:rPr>
              <a:t>warning, the </a:t>
            </a:r>
            <a:r>
              <a:rPr dirty="0" sz="1450" spc="-5">
                <a:latin typeface="Times New Roman"/>
                <a:cs typeface="Times New Roman"/>
              </a:rPr>
              <a:t>huge </a:t>
            </a:r>
            <a:r>
              <a:rPr dirty="0" sz="1450" spc="-10">
                <a:latin typeface="Times New Roman"/>
                <a:cs typeface="Times New Roman"/>
              </a:rPr>
              <a:t>pine-tree snaps  </a:t>
            </a:r>
            <a:r>
              <a:rPr dirty="0" sz="1450" spc="-15">
                <a:latin typeface="Times New Roman"/>
                <a:cs typeface="Times New Roman"/>
              </a:rPr>
              <a:t>off </a:t>
            </a:r>
            <a:r>
              <a:rPr dirty="0" sz="1450" spc="-10">
                <a:latin typeface="Times New Roman"/>
                <a:cs typeface="Times New Roman"/>
              </a:rPr>
              <a:t>short across the ground and falls prostrate with </a:t>
            </a:r>
            <a:r>
              <a:rPr dirty="0" sz="1450" spc="-5">
                <a:latin typeface="Times New Roman"/>
                <a:cs typeface="Times New Roman"/>
              </a:rPr>
              <a:t>a </a:t>
            </a:r>
            <a:r>
              <a:rPr dirty="0" sz="1450" spc="-10">
                <a:latin typeface="Times New Roman"/>
                <a:cs typeface="Times New Roman"/>
              </a:rPr>
              <a:t>crash. Meanwhile the fire  continues its silent business; the roots are reduced to </a:t>
            </a:r>
            <a:r>
              <a:rPr dirty="0" sz="1450" spc="-5">
                <a:latin typeface="Times New Roman"/>
                <a:cs typeface="Times New Roman"/>
              </a:rPr>
              <a:t>a </a:t>
            </a:r>
            <a:r>
              <a:rPr dirty="0" sz="1450" spc="-10">
                <a:latin typeface="Times New Roman"/>
                <a:cs typeface="Times New Roman"/>
              </a:rPr>
              <a:t>fine ash; and long  afterwards, if </a:t>
            </a:r>
            <a:r>
              <a:rPr dirty="0" sz="1450" spc="-5">
                <a:latin typeface="Times New Roman"/>
                <a:cs typeface="Times New Roman"/>
              </a:rPr>
              <a:t>you </a:t>
            </a:r>
            <a:r>
              <a:rPr dirty="0" sz="1450" spc="-10">
                <a:latin typeface="Times New Roman"/>
                <a:cs typeface="Times New Roman"/>
              </a:rPr>
              <a:t>pass </a:t>
            </a:r>
            <a:r>
              <a:rPr dirty="0" sz="1450" spc="-40">
                <a:latin typeface="Times New Roman"/>
                <a:cs typeface="Times New Roman"/>
              </a:rPr>
              <a:t>by, </a:t>
            </a:r>
            <a:r>
              <a:rPr dirty="0" sz="1450" spc="-5">
                <a:latin typeface="Times New Roman"/>
                <a:cs typeface="Times New Roman"/>
              </a:rPr>
              <a:t>you </a:t>
            </a:r>
            <a:r>
              <a:rPr dirty="0" sz="1450" spc="-10">
                <a:latin typeface="Times New Roman"/>
                <a:cs typeface="Times New Roman"/>
              </a:rPr>
              <a:t>will find the earth pierced with radiating  galleries, and preserving the design </a:t>
            </a:r>
            <a:r>
              <a:rPr dirty="0" sz="1450" spc="-5">
                <a:latin typeface="Times New Roman"/>
                <a:cs typeface="Times New Roman"/>
              </a:rPr>
              <a:t>of </a:t>
            </a:r>
            <a:r>
              <a:rPr dirty="0" sz="1450" spc="-10">
                <a:latin typeface="Times New Roman"/>
                <a:cs typeface="Times New Roman"/>
              </a:rPr>
              <a:t>all these subterranean spurs, as though  it were the mould for </a:t>
            </a:r>
            <a:r>
              <a:rPr dirty="0" sz="1450" spc="-5">
                <a:latin typeface="Times New Roman"/>
                <a:cs typeface="Times New Roman"/>
              </a:rPr>
              <a:t>a </a:t>
            </a:r>
            <a:r>
              <a:rPr dirty="0" sz="1450" spc="-10">
                <a:latin typeface="Times New Roman"/>
                <a:cs typeface="Times New Roman"/>
              </a:rPr>
              <a:t>new tree instead </a:t>
            </a:r>
            <a:r>
              <a:rPr dirty="0" sz="1450" spc="-5">
                <a:latin typeface="Times New Roman"/>
                <a:cs typeface="Times New Roman"/>
              </a:rPr>
              <a:t>of </a:t>
            </a:r>
            <a:r>
              <a:rPr dirty="0" sz="1450" spc="-10">
                <a:latin typeface="Times New Roman"/>
                <a:cs typeface="Times New Roman"/>
              </a:rPr>
              <a:t>the print </a:t>
            </a:r>
            <a:r>
              <a:rPr dirty="0" sz="1450" spc="-5">
                <a:latin typeface="Times New Roman"/>
                <a:cs typeface="Times New Roman"/>
              </a:rPr>
              <a:t>of </a:t>
            </a:r>
            <a:r>
              <a:rPr dirty="0" sz="1450" spc="-10">
                <a:latin typeface="Times New Roman"/>
                <a:cs typeface="Times New Roman"/>
              </a:rPr>
              <a:t>an old one. These pitch-  pines </a:t>
            </a:r>
            <a:r>
              <a:rPr dirty="0" sz="1450" spc="-5">
                <a:latin typeface="Times New Roman"/>
                <a:cs typeface="Times New Roman"/>
              </a:rPr>
              <a:t>of </a:t>
            </a:r>
            <a:r>
              <a:rPr dirty="0" sz="1450" spc="-10">
                <a:latin typeface="Times New Roman"/>
                <a:cs typeface="Times New Roman"/>
              </a:rPr>
              <a:t>Monterey are, with the single exception </a:t>
            </a:r>
            <a:r>
              <a:rPr dirty="0" sz="1450" spc="-5">
                <a:latin typeface="Times New Roman"/>
                <a:cs typeface="Times New Roman"/>
              </a:rPr>
              <a:t>of </a:t>
            </a:r>
            <a:r>
              <a:rPr dirty="0" sz="1450" spc="-10">
                <a:latin typeface="Times New Roman"/>
                <a:cs typeface="Times New Roman"/>
              </a:rPr>
              <a:t>the Monterey cypress, the  most fantastic </a:t>
            </a:r>
            <a:r>
              <a:rPr dirty="0" sz="1450" spc="-5">
                <a:latin typeface="Times New Roman"/>
                <a:cs typeface="Times New Roman"/>
              </a:rPr>
              <a:t>of </a:t>
            </a:r>
            <a:r>
              <a:rPr dirty="0" sz="1450" spc="-10">
                <a:latin typeface="Times New Roman"/>
                <a:cs typeface="Times New Roman"/>
              </a:rPr>
              <a:t>forest trees. No words can give an idea </a:t>
            </a:r>
            <a:r>
              <a:rPr dirty="0" sz="1450" spc="-5">
                <a:latin typeface="Times New Roman"/>
                <a:cs typeface="Times New Roman"/>
              </a:rPr>
              <a:t>of </a:t>
            </a:r>
            <a:r>
              <a:rPr dirty="0" sz="1450" spc="-10">
                <a:latin typeface="Times New Roman"/>
                <a:cs typeface="Times New Roman"/>
              </a:rPr>
              <a:t>the contortion </a:t>
            </a:r>
            <a:r>
              <a:rPr dirty="0" sz="1450" spc="-5">
                <a:latin typeface="Times New Roman"/>
                <a:cs typeface="Times New Roman"/>
              </a:rPr>
              <a:t>of  </a:t>
            </a:r>
            <a:r>
              <a:rPr dirty="0" sz="1450" spc="-10">
                <a:latin typeface="Times New Roman"/>
                <a:cs typeface="Times New Roman"/>
              </a:rPr>
              <a:t>their growth; they might figure without change in </a:t>
            </a:r>
            <a:r>
              <a:rPr dirty="0" sz="1450" spc="-5">
                <a:latin typeface="Times New Roman"/>
                <a:cs typeface="Times New Roman"/>
              </a:rPr>
              <a:t>a </a:t>
            </a:r>
            <a:r>
              <a:rPr dirty="0" sz="1450" spc="-10">
                <a:latin typeface="Times New Roman"/>
                <a:cs typeface="Times New Roman"/>
              </a:rPr>
              <a:t>circle </a:t>
            </a:r>
            <a:r>
              <a:rPr dirty="0" sz="1450" spc="-5">
                <a:latin typeface="Times New Roman"/>
                <a:cs typeface="Times New Roman"/>
              </a:rPr>
              <a:t>of </a:t>
            </a:r>
            <a:r>
              <a:rPr dirty="0" sz="1450" spc="-10">
                <a:latin typeface="Times New Roman"/>
                <a:cs typeface="Times New Roman"/>
              </a:rPr>
              <a:t>the nether hell as  Dante pictured it; and at the rate at which trees </a:t>
            </a:r>
            <a:r>
              <a:rPr dirty="0" sz="1450" spc="-25">
                <a:latin typeface="Times New Roman"/>
                <a:cs typeface="Times New Roman"/>
              </a:rPr>
              <a:t>grow, </a:t>
            </a:r>
            <a:r>
              <a:rPr dirty="0" sz="1450" spc="-10">
                <a:latin typeface="Times New Roman"/>
                <a:cs typeface="Times New Roman"/>
              </a:rPr>
              <a:t>and at which forest fires  spring </a:t>
            </a:r>
            <a:r>
              <a:rPr dirty="0" sz="1450" spc="-5">
                <a:latin typeface="Times New Roman"/>
                <a:cs typeface="Times New Roman"/>
              </a:rPr>
              <a:t>up </a:t>
            </a:r>
            <a:r>
              <a:rPr dirty="0" sz="1450" spc="-10">
                <a:latin typeface="Times New Roman"/>
                <a:cs typeface="Times New Roman"/>
              </a:rPr>
              <a:t>and gallop through the hills </a:t>
            </a:r>
            <a:r>
              <a:rPr dirty="0" sz="1450" spc="-5">
                <a:latin typeface="Times New Roman"/>
                <a:cs typeface="Times New Roman"/>
              </a:rPr>
              <a:t>of </a:t>
            </a:r>
            <a:r>
              <a:rPr dirty="0" sz="1450" spc="-10">
                <a:latin typeface="Times New Roman"/>
                <a:cs typeface="Times New Roman"/>
              </a:rPr>
              <a:t>California, we may look forward to </a:t>
            </a:r>
            <a:r>
              <a:rPr dirty="0" sz="1450" spc="-5">
                <a:latin typeface="Times New Roman"/>
                <a:cs typeface="Times New Roman"/>
              </a:rPr>
              <a:t>a  </a:t>
            </a:r>
            <a:r>
              <a:rPr dirty="0" sz="1450" spc="-10">
                <a:latin typeface="Times New Roman"/>
                <a:cs typeface="Times New Roman"/>
              </a:rPr>
              <a:t>time when there will </a:t>
            </a:r>
            <a:r>
              <a:rPr dirty="0" sz="1450" spc="-5">
                <a:latin typeface="Times New Roman"/>
                <a:cs typeface="Times New Roman"/>
              </a:rPr>
              <a:t>not be one of </a:t>
            </a:r>
            <a:r>
              <a:rPr dirty="0" sz="1450" spc="-10">
                <a:latin typeface="Times New Roman"/>
                <a:cs typeface="Times New Roman"/>
              </a:rPr>
              <a:t>them left standing in that land </a:t>
            </a:r>
            <a:r>
              <a:rPr dirty="0" sz="1450" spc="-5">
                <a:latin typeface="Times New Roman"/>
                <a:cs typeface="Times New Roman"/>
              </a:rPr>
              <a:t>of </a:t>
            </a:r>
            <a:r>
              <a:rPr dirty="0" sz="1450" spc="-10">
                <a:latin typeface="Times New Roman"/>
                <a:cs typeface="Times New Roman"/>
              </a:rPr>
              <a:t>their  </a:t>
            </a:r>
            <a:r>
              <a:rPr dirty="0" sz="1450" spc="-20">
                <a:latin typeface="Times New Roman"/>
                <a:cs typeface="Times New Roman"/>
              </a:rPr>
              <a:t>nativity. </a:t>
            </a:r>
            <a:r>
              <a:rPr dirty="0" sz="1450" spc="-10">
                <a:latin typeface="Times New Roman"/>
                <a:cs typeface="Times New Roman"/>
              </a:rPr>
              <a:t>At least they have </a:t>
            </a:r>
            <a:r>
              <a:rPr dirty="0" sz="1450" spc="-5">
                <a:latin typeface="Times New Roman"/>
                <a:cs typeface="Times New Roman"/>
              </a:rPr>
              <a:t>not </a:t>
            </a:r>
            <a:r>
              <a:rPr dirty="0" sz="1450" spc="-10">
                <a:latin typeface="Times New Roman"/>
                <a:cs typeface="Times New Roman"/>
              </a:rPr>
              <a:t>so much to fear from the axe, </a:t>
            </a:r>
            <a:r>
              <a:rPr dirty="0" sz="1450" spc="-5">
                <a:latin typeface="Times New Roman"/>
                <a:cs typeface="Times New Roman"/>
              </a:rPr>
              <a:t>but </a:t>
            </a:r>
            <a:r>
              <a:rPr dirty="0" sz="1450" spc="-10">
                <a:latin typeface="Times New Roman"/>
                <a:cs typeface="Times New Roman"/>
              </a:rPr>
              <a:t>perish </a:t>
            </a:r>
            <a:r>
              <a:rPr dirty="0" sz="1450" spc="-5">
                <a:latin typeface="Times New Roman"/>
                <a:cs typeface="Times New Roman"/>
              </a:rPr>
              <a:t>by  </a:t>
            </a:r>
            <a:r>
              <a:rPr dirty="0" sz="1450" spc="-10">
                <a:latin typeface="Times New Roman"/>
                <a:cs typeface="Times New Roman"/>
              </a:rPr>
              <a:t>what may </a:t>
            </a:r>
            <a:r>
              <a:rPr dirty="0" sz="1450" spc="-5">
                <a:latin typeface="Times New Roman"/>
                <a:cs typeface="Times New Roman"/>
              </a:rPr>
              <a:t>be </a:t>
            </a:r>
            <a:r>
              <a:rPr dirty="0" sz="1450" spc="-10">
                <a:latin typeface="Times New Roman"/>
                <a:cs typeface="Times New Roman"/>
              </a:rPr>
              <a:t>called </a:t>
            </a:r>
            <a:r>
              <a:rPr dirty="0" sz="1450" spc="-5">
                <a:latin typeface="Times New Roman"/>
                <a:cs typeface="Times New Roman"/>
              </a:rPr>
              <a:t>a </a:t>
            </a:r>
            <a:r>
              <a:rPr dirty="0" sz="1450" spc="-10">
                <a:latin typeface="Times New Roman"/>
                <a:cs typeface="Times New Roman"/>
              </a:rPr>
              <a:t>natural although </a:t>
            </a:r>
            <a:r>
              <a:rPr dirty="0" sz="1450" spc="-5">
                <a:latin typeface="Times New Roman"/>
                <a:cs typeface="Times New Roman"/>
              </a:rPr>
              <a:t>a </a:t>
            </a:r>
            <a:r>
              <a:rPr dirty="0" sz="1450" spc="-10">
                <a:latin typeface="Times New Roman"/>
                <a:cs typeface="Times New Roman"/>
              </a:rPr>
              <a:t>violent death; while it is man in his  short-sighted greed that robs the country </a:t>
            </a:r>
            <a:r>
              <a:rPr dirty="0" sz="1450" spc="-5">
                <a:latin typeface="Times New Roman"/>
                <a:cs typeface="Times New Roman"/>
              </a:rPr>
              <a:t>of </a:t>
            </a:r>
            <a:r>
              <a:rPr dirty="0" sz="1450" spc="-10">
                <a:latin typeface="Times New Roman"/>
                <a:cs typeface="Times New Roman"/>
              </a:rPr>
              <a:t>the nobler redwood. </a:t>
            </a:r>
            <a:r>
              <a:rPr dirty="0" sz="1450" spc="-60">
                <a:latin typeface="Times New Roman"/>
                <a:cs typeface="Times New Roman"/>
              </a:rPr>
              <a:t>Yet </a:t>
            </a:r>
            <a:r>
              <a:rPr dirty="0" sz="1450" spc="-5">
                <a:latin typeface="Times New Roman"/>
                <a:cs typeface="Times New Roman"/>
              </a:rPr>
              <a:t>a </a:t>
            </a:r>
            <a:r>
              <a:rPr dirty="0" sz="1450" spc="-10">
                <a:latin typeface="Times New Roman"/>
                <a:cs typeface="Times New Roman"/>
              </a:rPr>
              <a:t>little  while and perhaps all the hills </a:t>
            </a:r>
            <a:r>
              <a:rPr dirty="0" sz="1450" spc="-5">
                <a:latin typeface="Times New Roman"/>
                <a:cs typeface="Times New Roman"/>
              </a:rPr>
              <a:t>of </a:t>
            </a:r>
            <a:r>
              <a:rPr dirty="0" sz="1450" spc="-10">
                <a:latin typeface="Times New Roman"/>
                <a:cs typeface="Times New Roman"/>
              </a:rPr>
              <a:t>seaboard California may </a:t>
            </a:r>
            <a:r>
              <a:rPr dirty="0" sz="1450" spc="-5">
                <a:latin typeface="Times New Roman"/>
                <a:cs typeface="Times New Roman"/>
              </a:rPr>
              <a:t>be </a:t>
            </a:r>
            <a:r>
              <a:rPr dirty="0" sz="1450" spc="-10">
                <a:latin typeface="Times New Roman"/>
                <a:cs typeface="Times New Roman"/>
              </a:rPr>
              <a:t>as bald as  </a:t>
            </a:r>
            <a:r>
              <a:rPr dirty="0" sz="1450" spc="-20">
                <a:latin typeface="Times New Roman"/>
                <a:cs typeface="Times New Roman"/>
              </a:rPr>
              <a:t>Tamalpais.</a:t>
            </a:r>
            <a:endParaRPr sz="145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098915"/>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I </a:t>
            </a:r>
            <a:r>
              <a:rPr dirty="0" sz="1450" spc="-10">
                <a:latin typeface="Times New Roman"/>
                <a:cs typeface="Times New Roman"/>
              </a:rPr>
              <a:t>have an interest </a:t>
            </a:r>
            <a:r>
              <a:rPr dirty="0" sz="1450" spc="-5">
                <a:latin typeface="Times New Roman"/>
                <a:cs typeface="Times New Roman"/>
              </a:rPr>
              <a:t>of </a:t>
            </a:r>
            <a:r>
              <a:rPr dirty="0" sz="1450" spc="-10">
                <a:latin typeface="Times New Roman"/>
                <a:cs typeface="Times New Roman"/>
              </a:rPr>
              <a:t>my own in these forest fires, for </a:t>
            </a:r>
            <a:r>
              <a:rPr dirty="0" sz="1450" spc="-5">
                <a:latin typeface="Times New Roman"/>
                <a:cs typeface="Times New Roman"/>
              </a:rPr>
              <a:t>I </a:t>
            </a:r>
            <a:r>
              <a:rPr dirty="0" sz="1450" spc="-10">
                <a:latin typeface="Times New Roman"/>
                <a:cs typeface="Times New Roman"/>
              </a:rPr>
              <a:t>came so near to  lynching </a:t>
            </a:r>
            <a:r>
              <a:rPr dirty="0" sz="1450" spc="-5">
                <a:latin typeface="Times New Roman"/>
                <a:cs typeface="Times New Roman"/>
              </a:rPr>
              <a:t>on one </a:t>
            </a:r>
            <a:r>
              <a:rPr dirty="0" sz="1450" spc="-10">
                <a:latin typeface="Times New Roman"/>
                <a:cs typeface="Times New Roman"/>
              </a:rPr>
              <a:t>occasion, that </a:t>
            </a:r>
            <a:r>
              <a:rPr dirty="0" sz="1450" spc="-5">
                <a:latin typeface="Times New Roman"/>
                <a:cs typeface="Times New Roman"/>
              </a:rPr>
              <a:t>a </a:t>
            </a:r>
            <a:r>
              <a:rPr dirty="0" sz="1450" spc="-10">
                <a:latin typeface="Times New Roman"/>
                <a:cs typeface="Times New Roman"/>
              </a:rPr>
              <a:t>braver man might have retained </a:t>
            </a:r>
            <a:r>
              <a:rPr dirty="0" sz="1450" spc="-5">
                <a:latin typeface="Times New Roman"/>
                <a:cs typeface="Times New Roman"/>
              </a:rPr>
              <a:t>a </a:t>
            </a:r>
            <a:r>
              <a:rPr dirty="0" sz="1450" spc="-10">
                <a:latin typeface="Times New Roman"/>
                <a:cs typeface="Times New Roman"/>
              </a:rPr>
              <a:t>thrill from  the experience. </a:t>
            </a:r>
            <a:r>
              <a:rPr dirty="0" sz="1450" spc="-5">
                <a:latin typeface="Times New Roman"/>
                <a:cs typeface="Times New Roman"/>
              </a:rPr>
              <a:t>I </a:t>
            </a:r>
            <a:r>
              <a:rPr dirty="0" sz="1450" spc="-10">
                <a:latin typeface="Times New Roman"/>
                <a:cs typeface="Times New Roman"/>
              </a:rPr>
              <a:t>wished to </a:t>
            </a:r>
            <a:r>
              <a:rPr dirty="0" sz="1450" spc="-5">
                <a:latin typeface="Times New Roman"/>
                <a:cs typeface="Times New Roman"/>
              </a:rPr>
              <a:t>be </a:t>
            </a:r>
            <a:r>
              <a:rPr dirty="0" sz="1450" spc="-10">
                <a:latin typeface="Times New Roman"/>
                <a:cs typeface="Times New Roman"/>
              </a:rPr>
              <a:t>certain whether it was the moss, that quaint  funereal ornament </a:t>
            </a:r>
            <a:r>
              <a:rPr dirty="0" sz="1450" spc="-5">
                <a:latin typeface="Times New Roman"/>
                <a:cs typeface="Times New Roman"/>
              </a:rPr>
              <a:t>of </a:t>
            </a:r>
            <a:r>
              <a:rPr dirty="0" sz="1450" spc="-10">
                <a:latin typeface="Times New Roman"/>
                <a:cs typeface="Times New Roman"/>
              </a:rPr>
              <a:t>Californian forests, which blazed </a:t>
            </a:r>
            <a:r>
              <a:rPr dirty="0" sz="1450" spc="-5">
                <a:latin typeface="Times New Roman"/>
                <a:cs typeface="Times New Roman"/>
              </a:rPr>
              <a:t>up </a:t>
            </a:r>
            <a:r>
              <a:rPr dirty="0" sz="1450" spc="-10">
                <a:latin typeface="Times New Roman"/>
                <a:cs typeface="Times New Roman"/>
              </a:rPr>
              <a:t>so rapidly when the  flame first touched the tree.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must have been under the influence </a:t>
            </a:r>
            <a:r>
              <a:rPr dirty="0" sz="1450" spc="-5">
                <a:latin typeface="Times New Roman"/>
                <a:cs typeface="Times New Roman"/>
              </a:rPr>
              <a:t>of  </a:t>
            </a:r>
            <a:r>
              <a:rPr dirty="0" sz="1450" spc="-10">
                <a:latin typeface="Times New Roman"/>
                <a:cs typeface="Times New Roman"/>
              </a:rPr>
              <a:t>Satan, for instead </a:t>
            </a:r>
            <a:r>
              <a:rPr dirty="0" sz="1450" spc="-5">
                <a:latin typeface="Times New Roman"/>
                <a:cs typeface="Times New Roman"/>
              </a:rPr>
              <a:t>of </a:t>
            </a:r>
            <a:r>
              <a:rPr dirty="0" sz="1450" spc="-10">
                <a:latin typeface="Times New Roman"/>
                <a:cs typeface="Times New Roman"/>
              </a:rPr>
              <a:t>plucking </a:t>
            </a:r>
            <a:r>
              <a:rPr dirty="0" sz="1450" spc="-15">
                <a:latin typeface="Times New Roman"/>
                <a:cs typeface="Times New Roman"/>
              </a:rPr>
              <a:t>off </a:t>
            </a:r>
            <a:r>
              <a:rPr dirty="0" sz="1450" spc="-5">
                <a:latin typeface="Times New Roman"/>
                <a:cs typeface="Times New Roman"/>
              </a:rPr>
              <a:t>a </a:t>
            </a:r>
            <a:r>
              <a:rPr dirty="0" sz="1450" spc="-10">
                <a:latin typeface="Times New Roman"/>
                <a:cs typeface="Times New Roman"/>
              </a:rPr>
              <a:t>piece for my experiment what should </a:t>
            </a:r>
            <a:r>
              <a:rPr dirty="0" sz="1450" spc="-5">
                <a:latin typeface="Times New Roman"/>
                <a:cs typeface="Times New Roman"/>
              </a:rPr>
              <a:t>I do  but </a:t>
            </a:r>
            <a:r>
              <a:rPr dirty="0" sz="1450" spc="-10">
                <a:latin typeface="Times New Roman"/>
                <a:cs typeface="Times New Roman"/>
              </a:rPr>
              <a:t>walk </a:t>
            </a:r>
            <a:r>
              <a:rPr dirty="0" sz="1450" spc="-5">
                <a:latin typeface="Times New Roman"/>
                <a:cs typeface="Times New Roman"/>
              </a:rPr>
              <a:t>up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great pine-tree in </a:t>
            </a:r>
            <a:r>
              <a:rPr dirty="0" sz="1450" spc="-5">
                <a:latin typeface="Times New Roman"/>
                <a:cs typeface="Times New Roman"/>
              </a:rPr>
              <a:t>a </a:t>
            </a:r>
            <a:r>
              <a:rPr dirty="0" sz="1450" spc="-10">
                <a:latin typeface="Times New Roman"/>
                <a:cs typeface="Times New Roman"/>
              </a:rPr>
              <a:t>portion </a:t>
            </a:r>
            <a:r>
              <a:rPr dirty="0" sz="1450" spc="-5">
                <a:latin typeface="Times New Roman"/>
                <a:cs typeface="Times New Roman"/>
              </a:rPr>
              <a:t>of </a:t>
            </a:r>
            <a:r>
              <a:rPr dirty="0" sz="1450" spc="-10">
                <a:latin typeface="Times New Roman"/>
                <a:cs typeface="Times New Roman"/>
              </a:rPr>
              <a:t>the wood which had escaped so  much as scorching, strike </a:t>
            </a:r>
            <a:r>
              <a:rPr dirty="0" sz="1450" spc="-5">
                <a:latin typeface="Times New Roman"/>
                <a:cs typeface="Times New Roman"/>
              </a:rPr>
              <a:t>a </a:t>
            </a:r>
            <a:r>
              <a:rPr dirty="0" sz="1450" spc="-10">
                <a:latin typeface="Times New Roman"/>
                <a:cs typeface="Times New Roman"/>
              </a:rPr>
              <a:t>match, and apply the flame gingerly to </a:t>
            </a:r>
            <a:r>
              <a:rPr dirty="0" sz="1450" spc="-5">
                <a:latin typeface="Times New Roman"/>
                <a:cs typeface="Times New Roman"/>
              </a:rPr>
              <a:t>one of </a:t>
            </a:r>
            <a:r>
              <a:rPr dirty="0" sz="1450" spc="-10">
                <a:latin typeface="Times New Roman"/>
                <a:cs typeface="Times New Roman"/>
              </a:rPr>
              <a:t>the  tassels. The tree went </a:t>
            </a:r>
            <a:r>
              <a:rPr dirty="0" sz="1450" spc="-15">
                <a:latin typeface="Times New Roman"/>
                <a:cs typeface="Times New Roman"/>
              </a:rPr>
              <a:t>off </a:t>
            </a:r>
            <a:r>
              <a:rPr dirty="0" sz="1450" spc="-10">
                <a:latin typeface="Times New Roman"/>
                <a:cs typeface="Times New Roman"/>
              </a:rPr>
              <a:t>simply like </a:t>
            </a:r>
            <a:r>
              <a:rPr dirty="0" sz="1450" spc="-5">
                <a:latin typeface="Times New Roman"/>
                <a:cs typeface="Times New Roman"/>
              </a:rPr>
              <a:t>a </a:t>
            </a:r>
            <a:r>
              <a:rPr dirty="0" sz="1450" spc="-10">
                <a:latin typeface="Times New Roman"/>
                <a:cs typeface="Times New Roman"/>
              </a:rPr>
              <a:t>rocket; in three seconds it was </a:t>
            </a:r>
            <a:r>
              <a:rPr dirty="0" sz="1450" spc="-5">
                <a:latin typeface="Times New Roman"/>
                <a:cs typeface="Times New Roman"/>
              </a:rPr>
              <a:t>a </a:t>
            </a:r>
            <a:r>
              <a:rPr dirty="0" sz="1450" spc="-10">
                <a:latin typeface="Times New Roman"/>
                <a:cs typeface="Times New Roman"/>
              </a:rPr>
              <a:t>roaring  pillar </a:t>
            </a:r>
            <a:r>
              <a:rPr dirty="0" sz="1450" spc="-5">
                <a:latin typeface="Times New Roman"/>
                <a:cs typeface="Times New Roman"/>
              </a:rPr>
              <a:t>of </a:t>
            </a:r>
            <a:r>
              <a:rPr dirty="0" sz="1450" spc="-10">
                <a:latin typeface="Times New Roman"/>
                <a:cs typeface="Times New Roman"/>
              </a:rPr>
              <a:t>fire. Close </a:t>
            </a:r>
            <a:r>
              <a:rPr dirty="0" sz="1450" spc="-5">
                <a:latin typeface="Times New Roman"/>
                <a:cs typeface="Times New Roman"/>
              </a:rPr>
              <a:t>by I </a:t>
            </a:r>
            <a:r>
              <a:rPr dirty="0" sz="1450" spc="-10">
                <a:latin typeface="Times New Roman"/>
                <a:cs typeface="Times New Roman"/>
              </a:rPr>
              <a:t>could hear the shouts </a:t>
            </a:r>
            <a:r>
              <a:rPr dirty="0" sz="1450" spc="-5">
                <a:latin typeface="Times New Roman"/>
                <a:cs typeface="Times New Roman"/>
              </a:rPr>
              <a:t>of </a:t>
            </a:r>
            <a:r>
              <a:rPr dirty="0" sz="1450" spc="-10">
                <a:latin typeface="Times New Roman"/>
                <a:cs typeface="Times New Roman"/>
              </a:rPr>
              <a:t>those who were at work  combating the original conflagration. </a:t>
            </a:r>
            <a:r>
              <a:rPr dirty="0" sz="1450" spc="-5">
                <a:latin typeface="Times New Roman"/>
                <a:cs typeface="Times New Roman"/>
              </a:rPr>
              <a:t>I </a:t>
            </a:r>
            <a:r>
              <a:rPr dirty="0" sz="1450" spc="-10">
                <a:latin typeface="Times New Roman"/>
                <a:cs typeface="Times New Roman"/>
              </a:rPr>
              <a:t>could see the waggon that had </a:t>
            </a:r>
            <a:r>
              <a:rPr dirty="0" sz="1450" spc="-5">
                <a:latin typeface="Times New Roman"/>
                <a:cs typeface="Times New Roman"/>
              </a:rPr>
              <a:t>brought  </a:t>
            </a:r>
            <a:r>
              <a:rPr dirty="0" sz="1450" spc="-10">
                <a:latin typeface="Times New Roman"/>
                <a:cs typeface="Times New Roman"/>
              </a:rPr>
              <a:t>them tied to </a:t>
            </a:r>
            <a:r>
              <a:rPr dirty="0" sz="1450" spc="-5">
                <a:latin typeface="Times New Roman"/>
                <a:cs typeface="Times New Roman"/>
              </a:rPr>
              <a:t>a </a:t>
            </a:r>
            <a:r>
              <a:rPr dirty="0" sz="1450" spc="-10">
                <a:latin typeface="Times New Roman"/>
                <a:cs typeface="Times New Roman"/>
              </a:rPr>
              <a:t>live oak in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open; </a:t>
            </a:r>
            <a:r>
              <a:rPr dirty="0" sz="1450" spc="-5">
                <a:latin typeface="Times New Roman"/>
                <a:cs typeface="Times New Roman"/>
              </a:rPr>
              <a:t>I </a:t>
            </a:r>
            <a:r>
              <a:rPr dirty="0" sz="1450" spc="-10">
                <a:latin typeface="Times New Roman"/>
                <a:cs typeface="Times New Roman"/>
              </a:rPr>
              <a:t>could even catch the flash </a:t>
            </a:r>
            <a:r>
              <a:rPr dirty="0" sz="1450" spc="-5">
                <a:latin typeface="Times New Roman"/>
                <a:cs typeface="Times New Roman"/>
              </a:rPr>
              <a:t>of </a:t>
            </a:r>
            <a:r>
              <a:rPr dirty="0" sz="1450" spc="-10">
                <a:latin typeface="Times New Roman"/>
                <a:cs typeface="Times New Roman"/>
              </a:rPr>
              <a:t>an  axe as it swung </a:t>
            </a:r>
            <a:r>
              <a:rPr dirty="0" sz="1450" spc="-5">
                <a:latin typeface="Times New Roman"/>
                <a:cs typeface="Times New Roman"/>
              </a:rPr>
              <a:t>up </a:t>
            </a:r>
            <a:r>
              <a:rPr dirty="0" sz="1450" spc="-10">
                <a:latin typeface="Times New Roman"/>
                <a:cs typeface="Times New Roman"/>
              </a:rPr>
              <a:t>through the underwood into the sunlight. Had any </a:t>
            </a:r>
            <a:r>
              <a:rPr dirty="0" sz="1450" spc="-5">
                <a:latin typeface="Times New Roman"/>
                <a:cs typeface="Times New Roman"/>
              </a:rPr>
              <a:t>one  </a:t>
            </a:r>
            <a:r>
              <a:rPr dirty="0" sz="1450" spc="-10">
                <a:latin typeface="Times New Roman"/>
                <a:cs typeface="Times New Roman"/>
              </a:rPr>
              <a:t>observed the result </a:t>
            </a:r>
            <a:r>
              <a:rPr dirty="0" sz="1450" spc="-5">
                <a:latin typeface="Times New Roman"/>
                <a:cs typeface="Times New Roman"/>
              </a:rPr>
              <a:t>of </a:t>
            </a:r>
            <a:r>
              <a:rPr dirty="0" sz="1450" spc="-10">
                <a:latin typeface="Times New Roman"/>
                <a:cs typeface="Times New Roman"/>
              </a:rPr>
              <a:t>my experiment my neck was literally </a:t>
            </a:r>
            <a:r>
              <a:rPr dirty="0" sz="1450" spc="-5">
                <a:latin typeface="Times New Roman"/>
                <a:cs typeface="Times New Roman"/>
              </a:rPr>
              <a:t>not </a:t>
            </a:r>
            <a:r>
              <a:rPr dirty="0" sz="1450" spc="-10">
                <a:latin typeface="Times New Roman"/>
                <a:cs typeface="Times New Roman"/>
              </a:rPr>
              <a:t>worth </a:t>
            </a:r>
            <a:r>
              <a:rPr dirty="0" sz="1450" spc="-5">
                <a:latin typeface="Times New Roman"/>
                <a:cs typeface="Times New Roman"/>
              </a:rPr>
              <a:t>a </a:t>
            </a:r>
            <a:r>
              <a:rPr dirty="0" sz="1450" spc="-10">
                <a:latin typeface="Times New Roman"/>
                <a:cs typeface="Times New Roman"/>
              </a:rPr>
              <a:t>pinch  </a:t>
            </a:r>
            <a:r>
              <a:rPr dirty="0" sz="1450" spc="-5">
                <a:latin typeface="Times New Roman"/>
                <a:cs typeface="Times New Roman"/>
              </a:rPr>
              <a:t>of </a:t>
            </a:r>
            <a:r>
              <a:rPr dirty="0" sz="1450" spc="-15">
                <a:latin typeface="Times New Roman"/>
                <a:cs typeface="Times New Roman"/>
              </a:rPr>
              <a:t>snuff;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few minutes </a:t>
            </a:r>
            <a:r>
              <a:rPr dirty="0" sz="1450" spc="-5">
                <a:latin typeface="Times New Roman"/>
                <a:cs typeface="Times New Roman"/>
              </a:rPr>
              <a:t>of </a:t>
            </a:r>
            <a:r>
              <a:rPr dirty="0" sz="1450" spc="-10">
                <a:latin typeface="Times New Roman"/>
                <a:cs typeface="Times New Roman"/>
              </a:rPr>
              <a:t>passionate expostulation </a:t>
            </a:r>
            <a:r>
              <a:rPr dirty="0" sz="1450" spc="-5">
                <a:latin typeface="Times New Roman"/>
                <a:cs typeface="Times New Roman"/>
              </a:rPr>
              <a:t>I </a:t>
            </a:r>
            <a:r>
              <a:rPr dirty="0" sz="1450" spc="-10">
                <a:latin typeface="Times New Roman"/>
                <a:cs typeface="Times New Roman"/>
              </a:rPr>
              <a:t>should have been  run </a:t>
            </a:r>
            <a:r>
              <a:rPr dirty="0" sz="1450" spc="-5">
                <a:latin typeface="Times New Roman"/>
                <a:cs typeface="Times New Roman"/>
              </a:rPr>
              <a:t>up </a:t>
            </a:r>
            <a:r>
              <a:rPr dirty="0" sz="1450" spc="-10">
                <a:latin typeface="Times New Roman"/>
                <a:cs typeface="Times New Roman"/>
              </a:rPr>
              <a:t>to convenient</a:t>
            </a:r>
            <a:r>
              <a:rPr dirty="0" sz="1450">
                <a:latin typeface="Times New Roman"/>
                <a:cs typeface="Times New Roman"/>
              </a:rPr>
              <a:t> </a:t>
            </a:r>
            <a:r>
              <a:rPr dirty="0" sz="1450" spc="-5">
                <a:latin typeface="Times New Roman"/>
                <a:cs typeface="Times New Roman"/>
              </a:rPr>
              <a:t>bough.</a:t>
            </a:r>
            <a:endParaRPr sz="1450">
              <a:latin typeface="Times New Roman"/>
              <a:cs typeface="Times New Roman"/>
            </a:endParaRPr>
          </a:p>
          <a:p>
            <a:pPr algn="just" marL="12700">
              <a:lnSpc>
                <a:spcPct val="100000"/>
              </a:lnSpc>
              <a:spcBef>
                <a:spcPts val="484"/>
              </a:spcBef>
            </a:pPr>
            <a:r>
              <a:rPr dirty="0" sz="1450" spc="-60">
                <a:latin typeface="Times New Roman"/>
                <a:cs typeface="Times New Roman"/>
              </a:rPr>
              <a:t>To </a:t>
            </a:r>
            <a:r>
              <a:rPr dirty="0" sz="1450" spc="-10">
                <a:latin typeface="Times New Roman"/>
                <a:cs typeface="Times New Roman"/>
              </a:rPr>
              <a:t>die for faction is </a:t>
            </a:r>
            <a:r>
              <a:rPr dirty="0" sz="1450" spc="-5">
                <a:latin typeface="Times New Roman"/>
                <a:cs typeface="Times New Roman"/>
              </a:rPr>
              <a:t>a </a:t>
            </a:r>
            <a:r>
              <a:rPr dirty="0" sz="1450" spc="-10">
                <a:latin typeface="Times New Roman"/>
                <a:cs typeface="Times New Roman"/>
              </a:rPr>
              <a:t>common</a:t>
            </a:r>
            <a:r>
              <a:rPr dirty="0" sz="1450" spc="65">
                <a:latin typeface="Times New Roman"/>
                <a:cs typeface="Times New Roman"/>
              </a:rPr>
              <a:t> </a:t>
            </a:r>
            <a:r>
              <a:rPr dirty="0" sz="1450" spc="-10">
                <a:latin typeface="Times New Roman"/>
                <a:cs typeface="Times New Roman"/>
              </a:rPr>
              <a:t>evil;</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But to </a:t>
            </a:r>
            <a:r>
              <a:rPr dirty="0" sz="1450" spc="-5">
                <a:latin typeface="Times New Roman"/>
                <a:cs typeface="Times New Roman"/>
              </a:rPr>
              <a:t>be </a:t>
            </a:r>
            <a:r>
              <a:rPr dirty="0" sz="1450" spc="-10">
                <a:latin typeface="Times New Roman"/>
                <a:cs typeface="Times New Roman"/>
              </a:rPr>
              <a:t>hanged for nonsense is the</a:t>
            </a:r>
            <a:r>
              <a:rPr dirty="0" sz="1450" spc="25">
                <a:latin typeface="Times New Roman"/>
                <a:cs typeface="Times New Roman"/>
              </a:rPr>
              <a:t> </a:t>
            </a:r>
            <a:r>
              <a:rPr dirty="0" sz="1450" spc="-10">
                <a:latin typeface="Times New Roman"/>
                <a:cs typeface="Times New Roman"/>
              </a:rPr>
              <a:t>devil.</a:t>
            </a:r>
            <a:endParaRPr sz="1450">
              <a:latin typeface="Times New Roman"/>
              <a:cs typeface="Times New Roman"/>
            </a:endParaRPr>
          </a:p>
          <a:p>
            <a:pPr algn="just" marL="12700" marR="9525">
              <a:lnSpc>
                <a:spcPts val="1730"/>
              </a:lnSpc>
              <a:spcBef>
                <a:spcPts val="630"/>
              </a:spcBef>
            </a:pPr>
            <a:r>
              <a:rPr dirty="0" sz="1450" spc="-5">
                <a:latin typeface="Times New Roman"/>
                <a:cs typeface="Times New Roman"/>
              </a:rPr>
              <a:t>I </a:t>
            </a:r>
            <a:r>
              <a:rPr dirty="0" sz="1450" spc="-10">
                <a:latin typeface="Times New Roman"/>
                <a:cs typeface="Times New Roman"/>
              </a:rPr>
              <a:t>have run </a:t>
            </a:r>
            <a:r>
              <a:rPr dirty="0" sz="1450" spc="-20">
                <a:latin typeface="Times New Roman"/>
                <a:cs typeface="Times New Roman"/>
              </a:rPr>
              <a:t>repeatedly, </a:t>
            </a:r>
            <a:r>
              <a:rPr dirty="0" sz="1450" spc="-5">
                <a:latin typeface="Times New Roman"/>
                <a:cs typeface="Times New Roman"/>
              </a:rPr>
              <a:t>but </a:t>
            </a:r>
            <a:r>
              <a:rPr dirty="0" sz="1450" spc="-10">
                <a:latin typeface="Times New Roman"/>
                <a:cs typeface="Times New Roman"/>
              </a:rPr>
              <a:t>never as </a:t>
            </a:r>
            <a:r>
              <a:rPr dirty="0" sz="1450" spc="-5">
                <a:latin typeface="Times New Roman"/>
                <a:cs typeface="Times New Roman"/>
              </a:rPr>
              <a:t>I </a:t>
            </a:r>
            <a:r>
              <a:rPr dirty="0" sz="1450" spc="-10">
                <a:latin typeface="Times New Roman"/>
                <a:cs typeface="Times New Roman"/>
              </a:rPr>
              <a:t>ran that </a:t>
            </a:r>
            <a:r>
              <a:rPr dirty="0" sz="1450" spc="-30">
                <a:latin typeface="Times New Roman"/>
                <a:cs typeface="Times New Roman"/>
              </a:rPr>
              <a:t>day. </a:t>
            </a:r>
            <a:r>
              <a:rPr dirty="0" sz="1450" spc="-10">
                <a:latin typeface="Times New Roman"/>
                <a:cs typeface="Times New Roman"/>
              </a:rPr>
              <a:t>At </a:t>
            </a:r>
            <a:r>
              <a:rPr dirty="0" sz="1450" spc="-5">
                <a:latin typeface="Times New Roman"/>
                <a:cs typeface="Times New Roman"/>
              </a:rPr>
              <a:t>night I </a:t>
            </a:r>
            <a:r>
              <a:rPr dirty="0" sz="1450" spc="-10">
                <a:latin typeface="Times New Roman"/>
                <a:cs typeface="Times New Roman"/>
              </a:rPr>
              <a:t>went </a:t>
            </a:r>
            <a:r>
              <a:rPr dirty="0" sz="1450" spc="-5">
                <a:latin typeface="Times New Roman"/>
                <a:cs typeface="Times New Roman"/>
              </a:rPr>
              <a:t>out of </a:t>
            </a:r>
            <a:r>
              <a:rPr dirty="0" sz="1450" spc="-10">
                <a:latin typeface="Times New Roman"/>
                <a:cs typeface="Times New Roman"/>
              </a:rPr>
              <a:t>town,  and there was my own particular fire, quite distinct from the </a:t>
            </a:r>
            <a:r>
              <a:rPr dirty="0" sz="1450" spc="-20">
                <a:latin typeface="Times New Roman"/>
                <a:cs typeface="Times New Roman"/>
              </a:rPr>
              <a:t>other, </a:t>
            </a:r>
            <a:r>
              <a:rPr dirty="0" sz="1450" spc="-10">
                <a:latin typeface="Times New Roman"/>
                <a:cs typeface="Times New Roman"/>
              </a:rPr>
              <a:t>and  burning as </a:t>
            </a:r>
            <a:r>
              <a:rPr dirty="0" sz="1450" spc="-5">
                <a:latin typeface="Times New Roman"/>
                <a:cs typeface="Times New Roman"/>
              </a:rPr>
              <a:t>I thought </a:t>
            </a:r>
            <a:r>
              <a:rPr dirty="0" sz="1450" spc="-10">
                <a:latin typeface="Times New Roman"/>
                <a:cs typeface="Times New Roman"/>
              </a:rPr>
              <a:t>with even greater</a:t>
            </a:r>
            <a:r>
              <a:rPr dirty="0" sz="1450" spc="15">
                <a:latin typeface="Times New Roman"/>
                <a:cs typeface="Times New Roman"/>
              </a:rPr>
              <a:t> </a:t>
            </a:r>
            <a:r>
              <a:rPr dirty="0" sz="1450" spc="-20">
                <a:latin typeface="Times New Roman"/>
                <a:cs typeface="Times New Roman"/>
              </a:rPr>
              <a:t>vigour.</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But it is the Pacific that exercises the most direct and </a:t>
            </a:r>
            <a:r>
              <a:rPr dirty="0" sz="1450" spc="-5">
                <a:latin typeface="Times New Roman"/>
                <a:cs typeface="Times New Roman"/>
              </a:rPr>
              <a:t>obvious </a:t>
            </a:r>
            <a:r>
              <a:rPr dirty="0" sz="1450" spc="-10">
                <a:latin typeface="Times New Roman"/>
                <a:cs typeface="Times New Roman"/>
              </a:rPr>
              <a:t>power </a:t>
            </a:r>
            <a:r>
              <a:rPr dirty="0" sz="1450" spc="-5">
                <a:latin typeface="Times New Roman"/>
                <a:cs typeface="Times New Roman"/>
              </a:rPr>
              <a:t>upon </a:t>
            </a:r>
            <a:r>
              <a:rPr dirty="0" sz="1450" spc="-10">
                <a:latin typeface="Times New Roman"/>
                <a:cs typeface="Times New Roman"/>
              </a:rPr>
              <a:t>the  climate. At sunset, for months </a:t>
            </a:r>
            <a:r>
              <a:rPr dirty="0" sz="1450" spc="-15">
                <a:latin typeface="Times New Roman"/>
                <a:cs typeface="Times New Roman"/>
              </a:rPr>
              <a:t>together, </a:t>
            </a:r>
            <a:r>
              <a:rPr dirty="0" sz="1450" spc="-10">
                <a:latin typeface="Times New Roman"/>
                <a:cs typeface="Times New Roman"/>
              </a:rPr>
              <a:t>vast, wet, melancholy fogs arise and  come shoreward from the ocean. From the hill-top above Monterey the scene  is often noble, although it is always sad. The upper air is still bright with  sunlight; </a:t>
            </a:r>
            <a:r>
              <a:rPr dirty="0" sz="1450" spc="-5">
                <a:latin typeface="Times New Roman"/>
                <a:cs typeface="Times New Roman"/>
              </a:rPr>
              <a:t>a </a:t>
            </a:r>
            <a:r>
              <a:rPr dirty="0" sz="1450" spc="-10">
                <a:latin typeface="Times New Roman"/>
                <a:cs typeface="Times New Roman"/>
              </a:rPr>
              <a:t>glow still rests </a:t>
            </a:r>
            <a:r>
              <a:rPr dirty="0" sz="1450" spc="-5">
                <a:latin typeface="Times New Roman"/>
                <a:cs typeface="Times New Roman"/>
              </a:rPr>
              <a:t>upon </a:t>
            </a:r>
            <a:r>
              <a:rPr dirty="0" sz="1450" spc="-10">
                <a:latin typeface="Times New Roman"/>
                <a:cs typeface="Times New Roman"/>
              </a:rPr>
              <a:t>the Gabelano Peak; </a:t>
            </a:r>
            <a:r>
              <a:rPr dirty="0" sz="1450" spc="-5">
                <a:latin typeface="Times New Roman"/>
                <a:cs typeface="Times New Roman"/>
              </a:rPr>
              <a:t>but </a:t>
            </a:r>
            <a:r>
              <a:rPr dirty="0" sz="1450" spc="-10">
                <a:latin typeface="Times New Roman"/>
                <a:cs typeface="Times New Roman"/>
              </a:rPr>
              <a:t>the fogs are in  possession </a:t>
            </a:r>
            <a:r>
              <a:rPr dirty="0" sz="1450" spc="-5">
                <a:latin typeface="Times New Roman"/>
                <a:cs typeface="Times New Roman"/>
              </a:rPr>
              <a:t>of </a:t>
            </a:r>
            <a:r>
              <a:rPr dirty="0" sz="1450" spc="-10">
                <a:latin typeface="Times New Roman"/>
                <a:cs typeface="Times New Roman"/>
              </a:rPr>
              <a:t>the lower levels; they crawl in scarves among the sandhills; they  float, </a:t>
            </a:r>
            <a:r>
              <a:rPr dirty="0" sz="1450" spc="-5">
                <a:latin typeface="Times New Roman"/>
                <a:cs typeface="Times New Roman"/>
              </a:rPr>
              <a:t>a </a:t>
            </a:r>
            <a:r>
              <a:rPr dirty="0" sz="1450" spc="-10">
                <a:latin typeface="Times New Roman"/>
                <a:cs typeface="Times New Roman"/>
              </a:rPr>
              <a:t>little </a:t>
            </a:r>
            <a:r>
              <a:rPr dirty="0" sz="1450" spc="-15">
                <a:latin typeface="Times New Roman"/>
                <a:cs typeface="Times New Roman"/>
              </a:rPr>
              <a:t>higher, </a:t>
            </a:r>
            <a:r>
              <a:rPr dirty="0" sz="1450" spc="-10">
                <a:latin typeface="Times New Roman"/>
                <a:cs typeface="Times New Roman"/>
              </a:rPr>
              <a:t>in clouds </a:t>
            </a:r>
            <a:r>
              <a:rPr dirty="0" sz="1450" spc="-5">
                <a:latin typeface="Times New Roman"/>
                <a:cs typeface="Times New Roman"/>
              </a:rPr>
              <a:t>of a </a:t>
            </a:r>
            <a:r>
              <a:rPr dirty="0" sz="1450" spc="-10">
                <a:latin typeface="Times New Roman"/>
                <a:cs typeface="Times New Roman"/>
              </a:rPr>
              <a:t>gigantic size and often </a:t>
            </a:r>
            <a:r>
              <a:rPr dirty="0" sz="1450" spc="-5">
                <a:latin typeface="Times New Roman"/>
                <a:cs typeface="Times New Roman"/>
              </a:rPr>
              <a:t>of a </a:t>
            </a:r>
            <a:r>
              <a:rPr dirty="0" sz="1450" spc="-10">
                <a:latin typeface="Times New Roman"/>
                <a:cs typeface="Times New Roman"/>
              </a:rPr>
              <a:t>wild  configuration; to the south, where they have struck the seaward shoulder </a:t>
            </a:r>
            <a:r>
              <a:rPr dirty="0" sz="1450" spc="-5">
                <a:latin typeface="Times New Roman"/>
                <a:cs typeface="Times New Roman"/>
              </a:rPr>
              <a:t>of </a:t>
            </a:r>
            <a:r>
              <a:rPr dirty="0" sz="1450" spc="-10">
                <a:latin typeface="Times New Roman"/>
                <a:cs typeface="Times New Roman"/>
              </a:rPr>
              <a:t>the  mountains </a:t>
            </a:r>
            <a:r>
              <a:rPr dirty="0" sz="1450" spc="-5">
                <a:latin typeface="Times New Roman"/>
                <a:cs typeface="Times New Roman"/>
              </a:rPr>
              <a:t>of </a:t>
            </a:r>
            <a:r>
              <a:rPr dirty="0" sz="1450" spc="-10">
                <a:latin typeface="Times New Roman"/>
                <a:cs typeface="Times New Roman"/>
              </a:rPr>
              <a:t>Santa Lucia, they </a:t>
            </a:r>
            <a:r>
              <a:rPr dirty="0" sz="1450" spc="-5">
                <a:latin typeface="Times New Roman"/>
                <a:cs typeface="Times New Roman"/>
              </a:rPr>
              <a:t>double </a:t>
            </a:r>
            <a:r>
              <a:rPr dirty="0" sz="1450" spc="-10">
                <a:latin typeface="Times New Roman"/>
                <a:cs typeface="Times New Roman"/>
              </a:rPr>
              <a:t>back and spire </a:t>
            </a:r>
            <a:r>
              <a:rPr dirty="0" sz="1450" spc="-5">
                <a:latin typeface="Times New Roman"/>
                <a:cs typeface="Times New Roman"/>
              </a:rPr>
              <a:t>up </a:t>
            </a:r>
            <a:r>
              <a:rPr dirty="0" sz="1450" spc="-10">
                <a:latin typeface="Times New Roman"/>
                <a:cs typeface="Times New Roman"/>
              </a:rPr>
              <a:t>skyward like smoke.  Where their shadow touches, colour dies </a:t>
            </a:r>
            <a:r>
              <a:rPr dirty="0" sz="1450" spc="-5">
                <a:latin typeface="Times New Roman"/>
                <a:cs typeface="Times New Roman"/>
              </a:rPr>
              <a:t>out of </a:t>
            </a:r>
            <a:r>
              <a:rPr dirty="0" sz="1450" spc="-10">
                <a:latin typeface="Times New Roman"/>
                <a:cs typeface="Times New Roman"/>
              </a:rPr>
              <a:t>the world. The air grows chill  and deadly as they advance. The trade-wind freshens, the trees begin to sigh,  and all the windmills in Monterey are whirling and creaking and filling their  cisterns with the brackish water </a:t>
            </a:r>
            <a:r>
              <a:rPr dirty="0" sz="1450" spc="-5">
                <a:latin typeface="Times New Roman"/>
                <a:cs typeface="Times New Roman"/>
              </a:rPr>
              <a:t>of </a:t>
            </a:r>
            <a:r>
              <a:rPr dirty="0" sz="1450" spc="-10">
                <a:latin typeface="Times New Roman"/>
                <a:cs typeface="Times New Roman"/>
              </a:rPr>
              <a:t>the sands. It takes </a:t>
            </a:r>
            <a:r>
              <a:rPr dirty="0" sz="1450" spc="-5">
                <a:latin typeface="Times New Roman"/>
                <a:cs typeface="Times New Roman"/>
              </a:rPr>
              <a:t>but a </a:t>
            </a:r>
            <a:r>
              <a:rPr dirty="0" sz="1450" spc="-10">
                <a:latin typeface="Times New Roman"/>
                <a:cs typeface="Times New Roman"/>
              </a:rPr>
              <a:t>little while till the  invasion is complete. The sea, in its lighter </a:t>
            </a:r>
            <a:r>
              <a:rPr dirty="0" sz="1450" spc="-20">
                <a:latin typeface="Times New Roman"/>
                <a:cs typeface="Times New Roman"/>
              </a:rPr>
              <a:t>order, </a:t>
            </a:r>
            <a:r>
              <a:rPr dirty="0" sz="1450" spc="-10">
                <a:latin typeface="Times New Roman"/>
                <a:cs typeface="Times New Roman"/>
              </a:rPr>
              <a:t>has </a:t>
            </a:r>
            <a:r>
              <a:rPr dirty="0" sz="1450" spc="-15">
                <a:latin typeface="Times New Roman"/>
                <a:cs typeface="Times New Roman"/>
              </a:rPr>
              <a:t>submerged </a:t>
            </a:r>
            <a:r>
              <a:rPr dirty="0" sz="1450" spc="-10">
                <a:latin typeface="Times New Roman"/>
                <a:cs typeface="Times New Roman"/>
              </a:rPr>
              <a:t>the earth.  Monterey is curtained in for the </a:t>
            </a:r>
            <a:r>
              <a:rPr dirty="0" sz="1450" spc="-5">
                <a:latin typeface="Times New Roman"/>
                <a:cs typeface="Times New Roman"/>
              </a:rPr>
              <a:t>night </a:t>
            </a:r>
            <a:r>
              <a:rPr dirty="0" sz="1450" spc="-10">
                <a:latin typeface="Times New Roman"/>
                <a:cs typeface="Times New Roman"/>
              </a:rPr>
              <a:t>in thick, wet, salt, and frigid clouds, so  to remain till day returns; and before the </a:t>
            </a:r>
            <a:r>
              <a:rPr dirty="0" sz="1450" spc="-25">
                <a:latin typeface="Times New Roman"/>
                <a:cs typeface="Times New Roman"/>
              </a:rPr>
              <a:t>sun’s </a:t>
            </a:r>
            <a:r>
              <a:rPr dirty="0" sz="1450" spc="-10">
                <a:latin typeface="Times New Roman"/>
                <a:cs typeface="Times New Roman"/>
              </a:rPr>
              <a:t>rays they slowly disperse and  retreat in broken squadrons to the bosom </a:t>
            </a:r>
            <a:r>
              <a:rPr dirty="0" sz="1450" spc="-5">
                <a:latin typeface="Times New Roman"/>
                <a:cs typeface="Times New Roman"/>
              </a:rPr>
              <a:t>of </a:t>
            </a:r>
            <a:r>
              <a:rPr dirty="0" sz="1450" spc="-10">
                <a:latin typeface="Times New Roman"/>
                <a:cs typeface="Times New Roman"/>
              </a:rPr>
              <a:t>the sea. And yet often when the  fog is thickest and most chill, </a:t>
            </a:r>
            <a:r>
              <a:rPr dirty="0" sz="1450" spc="-5">
                <a:latin typeface="Times New Roman"/>
                <a:cs typeface="Times New Roman"/>
              </a:rPr>
              <a:t>a </a:t>
            </a:r>
            <a:r>
              <a:rPr dirty="0" sz="1450" spc="-10">
                <a:latin typeface="Times New Roman"/>
                <a:cs typeface="Times New Roman"/>
              </a:rPr>
              <a:t>few steps </a:t>
            </a:r>
            <a:r>
              <a:rPr dirty="0" sz="1450" spc="-5">
                <a:latin typeface="Times New Roman"/>
                <a:cs typeface="Times New Roman"/>
              </a:rPr>
              <a:t>out of </a:t>
            </a:r>
            <a:r>
              <a:rPr dirty="0" sz="1450" spc="-10">
                <a:latin typeface="Times New Roman"/>
                <a:cs typeface="Times New Roman"/>
              </a:rPr>
              <a:t>the town and </a:t>
            </a:r>
            <a:r>
              <a:rPr dirty="0" sz="1450" spc="-5">
                <a:latin typeface="Times New Roman"/>
                <a:cs typeface="Times New Roman"/>
              </a:rPr>
              <a:t>up </a:t>
            </a:r>
            <a:r>
              <a:rPr dirty="0" sz="1450" spc="-10">
                <a:latin typeface="Times New Roman"/>
                <a:cs typeface="Times New Roman"/>
              </a:rPr>
              <a:t>the slope, the  </a:t>
            </a:r>
            <a:r>
              <a:rPr dirty="0" sz="1450" spc="-5">
                <a:latin typeface="Times New Roman"/>
                <a:cs typeface="Times New Roman"/>
              </a:rPr>
              <a:t>night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dry and warm and full </a:t>
            </a:r>
            <a:r>
              <a:rPr dirty="0" sz="1450" spc="-5">
                <a:latin typeface="Times New Roman"/>
                <a:cs typeface="Times New Roman"/>
              </a:rPr>
              <a:t>of </a:t>
            </a:r>
            <a:r>
              <a:rPr dirty="0" sz="1450" spc="-10">
                <a:latin typeface="Times New Roman"/>
                <a:cs typeface="Times New Roman"/>
              </a:rPr>
              <a:t>inland</a:t>
            </a:r>
            <a:r>
              <a:rPr dirty="0" sz="1450" spc="25">
                <a:latin typeface="Times New Roman"/>
                <a:cs typeface="Times New Roman"/>
              </a:rPr>
              <a:t> </a:t>
            </a:r>
            <a:r>
              <a:rPr dirty="0" sz="1450" spc="-10">
                <a:latin typeface="Times New Roman"/>
                <a:cs typeface="Times New Roman"/>
              </a:rPr>
              <a:t>perfume.</a:t>
            </a:r>
            <a:endParaRPr sz="145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28756"/>
            <a:ext cx="5807710" cy="909891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MEXICANS, AMERICANS, </a:t>
            </a:r>
            <a:r>
              <a:rPr dirty="0" sz="1450" spc="-10" b="1">
                <a:latin typeface="Times New Roman"/>
                <a:cs typeface="Times New Roman"/>
              </a:rPr>
              <a:t>AND</a:t>
            </a:r>
            <a:r>
              <a:rPr dirty="0" sz="1450" spc="10" b="1">
                <a:latin typeface="Times New Roman"/>
                <a:cs typeface="Times New Roman"/>
              </a:rPr>
              <a:t> </a:t>
            </a:r>
            <a:r>
              <a:rPr dirty="0" sz="1450" spc="-10" b="1">
                <a:latin typeface="Times New Roman"/>
                <a:cs typeface="Times New Roman"/>
              </a:rPr>
              <a:t>INDIANS</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The history </a:t>
            </a:r>
            <a:r>
              <a:rPr dirty="0" sz="1450" spc="-5">
                <a:latin typeface="Times New Roman"/>
                <a:cs typeface="Times New Roman"/>
              </a:rPr>
              <a:t>of </a:t>
            </a:r>
            <a:r>
              <a:rPr dirty="0" sz="1450" spc="-10">
                <a:latin typeface="Times New Roman"/>
                <a:cs typeface="Times New Roman"/>
              </a:rPr>
              <a:t>Monterey has yet to </a:t>
            </a:r>
            <a:r>
              <a:rPr dirty="0" sz="1450" spc="-5">
                <a:latin typeface="Times New Roman"/>
                <a:cs typeface="Times New Roman"/>
              </a:rPr>
              <a:t>be </a:t>
            </a:r>
            <a:r>
              <a:rPr dirty="0" sz="1450" spc="-10">
                <a:latin typeface="Times New Roman"/>
                <a:cs typeface="Times New Roman"/>
              </a:rPr>
              <a:t>written. Founded </a:t>
            </a:r>
            <a:r>
              <a:rPr dirty="0" sz="1450" spc="-5">
                <a:latin typeface="Times New Roman"/>
                <a:cs typeface="Times New Roman"/>
              </a:rPr>
              <a:t>by </a:t>
            </a:r>
            <a:r>
              <a:rPr dirty="0" sz="1450" spc="-10">
                <a:latin typeface="Times New Roman"/>
                <a:cs typeface="Times New Roman"/>
              </a:rPr>
              <a:t>Catholic  missionaries,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wise beneficence to Indians,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arms, </a:t>
            </a:r>
            <a:r>
              <a:rPr dirty="0" sz="1450" spc="-5">
                <a:latin typeface="Times New Roman"/>
                <a:cs typeface="Times New Roman"/>
              </a:rPr>
              <a:t>a  </a:t>
            </a:r>
            <a:r>
              <a:rPr dirty="0" sz="1450" spc="-10">
                <a:latin typeface="Times New Roman"/>
                <a:cs typeface="Times New Roman"/>
              </a:rPr>
              <a:t>Mexican capital continually wrested </a:t>
            </a:r>
            <a:r>
              <a:rPr dirty="0" sz="1450" spc="-5">
                <a:latin typeface="Times New Roman"/>
                <a:cs typeface="Times New Roman"/>
              </a:rPr>
              <a:t>by one </a:t>
            </a:r>
            <a:r>
              <a:rPr dirty="0" sz="1450" spc="-10">
                <a:latin typeface="Times New Roman"/>
                <a:cs typeface="Times New Roman"/>
              </a:rPr>
              <a:t>faction from </a:t>
            </a:r>
            <a:r>
              <a:rPr dirty="0" sz="1450" spc="-15">
                <a:latin typeface="Times New Roman"/>
                <a:cs typeface="Times New Roman"/>
              </a:rPr>
              <a:t>another, </a:t>
            </a:r>
            <a:r>
              <a:rPr dirty="0" sz="1450" spc="-10">
                <a:latin typeface="Times New Roman"/>
                <a:cs typeface="Times New Roman"/>
              </a:rPr>
              <a:t>an American  capital when the first House </a:t>
            </a:r>
            <a:r>
              <a:rPr dirty="0" sz="1450" spc="-5">
                <a:latin typeface="Times New Roman"/>
                <a:cs typeface="Times New Roman"/>
              </a:rPr>
              <a:t>of </a:t>
            </a:r>
            <a:r>
              <a:rPr dirty="0" sz="1450" spc="-10">
                <a:latin typeface="Times New Roman"/>
                <a:cs typeface="Times New Roman"/>
              </a:rPr>
              <a:t>Representatives held its deliberations, and then  falling lower and lower from the capital </a:t>
            </a:r>
            <a:r>
              <a:rPr dirty="0" sz="1450" spc="-5">
                <a:latin typeface="Times New Roman"/>
                <a:cs typeface="Times New Roman"/>
              </a:rPr>
              <a:t>of </a:t>
            </a:r>
            <a:r>
              <a:rPr dirty="0" sz="1450" spc="-10">
                <a:latin typeface="Times New Roman"/>
                <a:cs typeface="Times New Roman"/>
              </a:rPr>
              <a:t>the State to the capital </a:t>
            </a:r>
            <a:r>
              <a:rPr dirty="0" sz="1450" spc="-5">
                <a:latin typeface="Times New Roman"/>
                <a:cs typeface="Times New Roman"/>
              </a:rPr>
              <a:t>of a </a:t>
            </a:r>
            <a:r>
              <a:rPr dirty="0" sz="1450" spc="-20">
                <a:latin typeface="Times New Roman"/>
                <a:cs typeface="Times New Roman"/>
              </a:rPr>
              <a:t>county, </a:t>
            </a:r>
            <a:r>
              <a:rPr dirty="0" sz="1450" spc="320">
                <a:latin typeface="Times New Roman"/>
                <a:cs typeface="Times New Roman"/>
              </a:rPr>
              <a:t> </a:t>
            </a:r>
            <a:r>
              <a:rPr dirty="0" sz="1450" spc="-10">
                <a:latin typeface="Times New Roman"/>
                <a:cs typeface="Times New Roman"/>
              </a:rPr>
              <a:t>and from that again, </a:t>
            </a:r>
            <a:r>
              <a:rPr dirty="0" sz="1450" spc="-5">
                <a:latin typeface="Times New Roman"/>
                <a:cs typeface="Times New Roman"/>
              </a:rPr>
              <a:t>by </a:t>
            </a:r>
            <a:r>
              <a:rPr dirty="0" sz="1450" spc="-10">
                <a:latin typeface="Times New Roman"/>
                <a:cs typeface="Times New Roman"/>
              </a:rPr>
              <a:t>the loss </a:t>
            </a:r>
            <a:r>
              <a:rPr dirty="0" sz="1450" spc="-5">
                <a:latin typeface="Times New Roman"/>
                <a:cs typeface="Times New Roman"/>
              </a:rPr>
              <a:t>of </a:t>
            </a:r>
            <a:r>
              <a:rPr dirty="0" sz="1450" spc="-10">
                <a:latin typeface="Times New Roman"/>
                <a:cs typeface="Times New Roman"/>
              </a:rPr>
              <a:t>its charter and town lands, to </a:t>
            </a:r>
            <a:r>
              <a:rPr dirty="0" sz="1450" spc="-5">
                <a:latin typeface="Times New Roman"/>
                <a:cs typeface="Times New Roman"/>
              </a:rPr>
              <a:t>a </a:t>
            </a:r>
            <a:r>
              <a:rPr dirty="0" sz="1450" spc="-10">
                <a:latin typeface="Times New Roman"/>
                <a:cs typeface="Times New Roman"/>
              </a:rPr>
              <a:t>mere  bankrupt village, its rise and decline is typical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of </a:t>
            </a:r>
            <a:r>
              <a:rPr dirty="0" sz="1450" spc="-10">
                <a:latin typeface="Times New Roman"/>
                <a:cs typeface="Times New Roman"/>
              </a:rPr>
              <a:t>all Mexican  institutions and even Mexican families in</a:t>
            </a:r>
            <a:r>
              <a:rPr dirty="0" sz="1450" spc="20">
                <a:latin typeface="Times New Roman"/>
                <a:cs typeface="Times New Roman"/>
              </a:rPr>
              <a:t> </a:t>
            </a:r>
            <a:r>
              <a:rPr dirty="0" sz="1450" spc="-10">
                <a:latin typeface="Times New Roman"/>
                <a:cs typeface="Times New Roman"/>
              </a:rPr>
              <a:t>California.</a:t>
            </a:r>
            <a:endParaRPr sz="1450">
              <a:latin typeface="Times New Roman"/>
              <a:cs typeface="Times New Roman"/>
            </a:endParaRPr>
          </a:p>
          <a:p>
            <a:pPr algn="just" marL="12700" marR="9525">
              <a:lnSpc>
                <a:spcPts val="1730"/>
              </a:lnSpc>
              <a:spcBef>
                <a:spcPts val="565"/>
              </a:spcBef>
            </a:pPr>
            <a:r>
              <a:rPr dirty="0" sz="1450" spc="-10">
                <a:latin typeface="Times New Roman"/>
                <a:cs typeface="Times New Roman"/>
              </a:rPr>
              <a:t>Nothing is stranger in that strange State than the rapidity with which the soil  has changed-hands. The Mexicans, </a:t>
            </a:r>
            <a:r>
              <a:rPr dirty="0" sz="1450" spc="-5">
                <a:latin typeface="Times New Roman"/>
                <a:cs typeface="Times New Roman"/>
              </a:rPr>
              <a:t>you </a:t>
            </a:r>
            <a:r>
              <a:rPr dirty="0" sz="1450" spc="-10">
                <a:latin typeface="Times New Roman"/>
                <a:cs typeface="Times New Roman"/>
              </a:rPr>
              <a:t>may </a:t>
            </a:r>
            <a:r>
              <a:rPr dirty="0" sz="1450" spc="-30">
                <a:latin typeface="Times New Roman"/>
                <a:cs typeface="Times New Roman"/>
              </a:rPr>
              <a:t>say, </a:t>
            </a:r>
            <a:r>
              <a:rPr dirty="0" sz="1450" spc="-10">
                <a:latin typeface="Times New Roman"/>
                <a:cs typeface="Times New Roman"/>
              </a:rPr>
              <a:t>are all </a:t>
            </a:r>
            <a:r>
              <a:rPr dirty="0" sz="1450" spc="-5">
                <a:latin typeface="Times New Roman"/>
                <a:cs typeface="Times New Roman"/>
              </a:rPr>
              <a:t>poor </a:t>
            </a:r>
            <a:r>
              <a:rPr dirty="0" sz="1450" spc="-10">
                <a:latin typeface="Times New Roman"/>
                <a:cs typeface="Times New Roman"/>
              </a:rPr>
              <a:t>and landless, like  their former capital; and yet both it and they hold themselves apart and  preserve their ancient customs and something </a:t>
            </a:r>
            <a:r>
              <a:rPr dirty="0" sz="1450" spc="-5">
                <a:latin typeface="Times New Roman"/>
                <a:cs typeface="Times New Roman"/>
              </a:rPr>
              <a:t>of </a:t>
            </a:r>
            <a:r>
              <a:rPr dirty="0" sz="1450" spc="-10">
                <a:latin typeface="Times New Roman"/>
                <a:cs typeface="Times New Roman"/>
              </a:rPr>
              <a:t>their ancient</a:t>
            </a:r>
            <a:r>
              <a:rPr dirty="0" sz="1450" spc="50">
                <a:latin typeface="Times New Roman"/>
                <a:cs typeface="Times New Roman"/>
              </a:rPr>
              <a:t> </a:t>
            </a:r>
            <a:r>
              <a:rPr dirty="0" sz="1450" spc="-30">
                <a:latin typeface="Times New Roman"/>
                <a:cs typeface="Times New Roman"/>
              </a:rPr>
              <a:t>air.</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 town, when </a:t>
            </a:r>
            <a:r>
              <a:rPr dirty="0" sz="1450" spc="-5">
                <a:latin typeface="Times New Roman"/>
                <a:cs typeface="Times New Roman"/>
              </a:rPr>
              <a:t>I </a:t>
            </a:r>
            <a:r>
              <a:rPr dirty="0" sz="1450" spc="-10">
                <a:latin typeface="Times New Roman"/>
                <a:cs typeface="Times New Roman"/>
              </a:rPr>
              <a:t>was there, was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two </a:t>
            </a:r>
            <a:r>
              <a:rPr dirty="0" sz="1450" spc="-5">
                <a:latin typeface="Times New Roman"/>
                <a:cs typeface="Times New Roman"/>
              </a:rPr>
              <a:t>or </a:t>
            </a:r>
            <a:r>
              <a:rPr dirty="0" sz="1450" spc="-10">
                <a:latin typeface="Times New Roman"/>
                <a:cs typeface="Times New Roman"/>
              </a:rPr>
              <a:t>three streets, economically  paved with sea-sand, and two </a:t>
            </a:r>
            <a:r>
              <a:rPr dirty="0" sz="1450" spc="-5">
                <a:latin typeface="Times New Roman"/>
                <a:cs typeface="Times New Roman"/>
              </a:rPr>
              <a:t>or </a:t>
            </a:r>
            <a:r>
              <a:rPr dirty="0" sz="1450" spc="-10">
                <a:latin typeface="Times New Roman"/>
                <a:cs typeface="Times New Roman"/>
              </a:rPr>
              <a:t>three lanes, which were watercourses in the  rainy season, and were, at all times, rent </a:t>
            </a:r>
            <a:r>
              <a:rPr dirty="0" sz="1450" spc="-5">
                <a:latin typeface="Times New Roman"/>
                <a:cs typeface="Times New Roman"/>
              </a:rPr>
              <a:t>up by </a:t>
            </a:r>
            <a:r>
              <a:rPr dirty="0" sz="1450" spc="-10">
                <a:latin typeface="Times New Roman"/>
                <a:cs typeface="Times New Roman"/>
              </a:rPr>
              <a:t>fissures four </a:t>
            </a:r>
            <a:r>
              <a:rPr dirty="0" sz="1450" spc="-5">
                <a:latin typeface="Times New Roman"/>
                <a:cs typeface="Times New Roman"/>
              </a:rPr>
              <a:t>or </a:t>
            </a:r>
            <a:r>
              <a:rPr dirty="0" sz="1450" spc="-10">
                <a:latin typeface="Times New Roman"/>
                <a:cs typeface="Times New Roman"/>
              </a:rPr>
              <a:t>five feet deep.  There were </a:t>
            </a:r>
            <a:r>
              <a:rPr dirty="0" sz="1450" spc="-5">
                <a:latin typeface="Times New Roman"/>
                <a:cs typeface="Times New Roman"/>
              </a:rPr>
              <a:t>no </a:t>
            </a:r>
            <a:r>
              <a:rPr dirty="0" sz="1450" spc="-10">
                <a:latin typeface="Times New Roman"/>
                <a:cs typeface="Times New Roman"/>
              </a:rPr>
              <a:t>street lights. Short sections </a:t>
            </a:r>
            <a:r>
              <a:rPr dirty="0" sz="1450" spc="-5">
                <a:latin typeface="Times New Roman"/>
                <a:cs typeface="Times New Roman"/>
              </a:rPr>
              <a:t>of </a:t>
            </a:r>
            <a:r>
              <a:rPr dirty="0" sz="1450" spc="-10">
                <a:latin typeface="Times New Roman"/>
                <a:cs typeface="Times New Roman"/>
              </a:rPr>
              <a:t>wooden sidewalk only added to  the dangers </a:t>
            </a:r>
            <a:r>
              <a:rPr dirty="0" sz="1450" spc="-5">
                <a:latin typeface="Times New Roman"/>
                <a:cs typeface="Times New Roman"/>
              </a:rPr>
              <a:t>of </a:t>
            </a:r>
            <a:r>
              <a:rPr dirty="0" sz="1450" spc="-10">
                <a:latin typeface="Times New Roman"/>
                <a:cs typeface="Times New Roman"/>
              </a:rPr>
              <a:t>the night, for they were often high above the level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roadway, </a:t>
            </a:r>
            <a:r>
              <a:rPr dirty="0" sz="1450" spc="-10">
                <a:latin typeface="Times New Roman"/>
                <a:cs typeface="Times New Roman"/>
              </a:rPr>
              <a:t>and </a:t>
            </a:r>
            <a:r>
              <a:rPr dirty="0" sz="1450" spc="-5">
                <a:latin typeface="Times New Roman"/>
                <a:cs typeface="Times New Roman"/>
              </a:rPr>
              <a:t>no one </a:t>
            </a:r>
            <a:r>
              <a:rPr dirty="0" sz="1450" spc="-10">
                <a:latin typeface="Times New Roman"/>
                <a:cs typeface="Times New Roman"/>
              </a:rPr>
              <a:t>could tell where they would </a:t>
            </a:r>
            <a:r>
              <a:rPr dirty="0" sz="1450" spc="-5">
                <a:latin typeface="Times New Roman"/>
                <a:cs typeface="Times New Roman"/>
              </a:rPr>
              <a:t>be </a:t>
            </a:r>
            <a:r>
              <a:rPr dirty="0" sz="1450" spc="-10">
                <a:latin typeface="Times New Roman"/>
                <a:cs typeface="Times New Roman"/>
              </a:rPr>
              <a:t>likely to begin </a:t>
            </a:r>
            <a:r>
              <a:rPr dirty="0" sz="1450" spc="-5">
                <a:latin typeface="Times New Roman"/>
                <a:cs typeface="Times New Roman"/>
              </a:rPr>
              <a:t>or </a:t>
            </a:r>
            <a:r>
              <a:rPr dirty="0" sz="1450" spc="-10">
                <a:latin typeface="Times New Roman"/>
                <a:cs typeface="Times New Roman"/>
              </a:rPr>
              <a:t>end.  The houses were, for the most part, built </a:t>
            </a:r>
            <a:r>
              <a:rPr dirty="0" sz="1450" spc="-5">
                <a:latin typeface="Times New Roman"/>
                <a:cs typeface="Times New Roman"/>
              </a:rPr>
              <a:t>of </a:t>
            </a:r>
            <a:r>
              <a:rPr dirty="0" sz="1450" spc="-10">
                <a:latin typeface="Times New Roman"/>
                <a:cs typeface="Times New Roman"/>
              </a:rPr>
              <a:t>unbaked adobe brick, many </a:t>
            </a:r>
            <a:r>
              <a:rPr dirty="0" sz="1450" spc="-5">
                <a:latin typeface="Times New Roman"/>
                <a:cs typeface="Times New Roman"/>
              </a:rPr>
              <a:t>of  </a:t>
            </a:r>
            <a:r>
              <a:rPr dirty="0" sz="1450" spc="-10">
                <a:latin typeface="Times New Roman"/>
                <a:cs typeface="Times New Roman"/>
              </a:rPr>
              <a:t>them old for so new </a:t>
            </a:r>
            <a:r>
              <a:rPr dirty="0" sz="1450" spc="-5">
                <a:latin typeface="Times New Roman"/>
                <a:cs typeface="Times New Roman"/>
              </a:rPr>
              <a:t>a </a:t>
            </a:r>
            <a:r>
              <a:rPr dirty="0" sz="1450" spc="-20">
                <a:latin typeface="Times New Roman"/>
                <a:cs typeface="Times New Roman"/>
              </a:rPr>
              <a:t>country, </a:t>
            </a: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very elegant proportions, with </a:t>
            </a:r>
            <a:r>
              <a:rPr dirty="0" sz="1450" spc="-30">
                <a:latin typeface="Times New Roman"/>
                <a:cs typeface="Times New Roman"/>
              </a:rPr>
              <a:t>low,  </a:t>
            </a:r>
            <a:r>
              <a:rPr dirty="0" sz="1450" spc="-10">
                <a:latin typeface="Times New Roman"/>
                <a:cs typeface="Times New Roman"/>
              </a:rPr>
              <a:t>spacious, shapely rooms, and walls so thick that the heat </a:t>
            </a:r>
            <a:r>
              <a:rPr dirty="0" sz="1450" spc="-5">
                <a:latin typeface="Times New Roman"/>
                <a:cs typeface="Times New Roman"/>
              </a:rPr>
              <a:t>of </a:t>
            </a:r>
            <a:r>
              <a:rPr dirty="0" sz="1450" spc="-10">
                <a:latin typeface="Times New Roman"/>
                <a:cs typeface="Times New Roman"/>
              </a:rPr>
              <a:t>summer never  dried them to the heart. At the approach </a:t>
            </a:r>
            <a:r>
              <a:rPr dirty="0" sz="1450" spc="-5">
                <a:latin typeface="Times New Roman"/>
                <a:cs typeface="Times New Roman"/>
              </a:rPr>
              <a:t>of </a:t>
            </a:r>
            <a:r>
              <a:rPr dirty="0" sz="1450" spc="-10">
                <a:latin typeface="Times New Roman"/>
                <a:cs typeface="Times New Roman"/>
              </a:rPr>
              <a:t>the rainy season </a:t>
            </a:r>
            <a:r>
              <a:rPr dirty="0" sz="1450" spc="-5">
                <a:latin typeface="Times New Roman"/>
                <a:cs typeface="Times New Roman"/>
              </a:rPr>
              <a:t>a </a:t>
            </a:r>
            <a:r>
              <a:rPr dirty="0" sz="1450" spc="-10">
                <a:latin typeface="Times New Roman"/>
                <a:cs typeface="Times New Roman"/>
              </a:rPr>
              <a:t>deathly chill and  </a:t>
            </a:r>
            <a:r>
              <a:rPr dirty="0" sz="1450" spc="-5">
                <a:latin typeface="Times New Roman"/>
                <a:cs typeface="Times New Roman"/>
              </a:rPr>
              <a:t>a </a:t>
            </a:r>
            <a:r>
              <a:rPr dirty="0" sz="1450" spc="-10">
                <a:latin typeface="Times New Roman"/>
                <a:cs typeface="Times New Roman"/>
              </a:rPr>
              <a:t>graveyard smell began to hang about the lower floors; and diseases </a:t>
            </a:r>
            <a:r>
              <a:rPr dirty="0" sz="1450" spc="-5">
                <a:latin typeface="Times New Roman"/>
                <a:cs typeface="Times New Roman"/>
              </a:rPr>
              <a:t>of </a:t>
            </a:r>
            <a:r>
              <a:rPr dirty="0" sz="1450" spc="-10">
                <a:latin typeface="Times New Roman"/>
                <a:cs typeface="Times New Roman"/>
              </a:rPr>
              <a:t>the  chest are common and fatal among house-keeping people </a:t>
            </a:r>
            <a:r>
              <a:rPr dirty="0" sz="1450" spc="-5">
                <a:latin typeface="Times New Roman"/>
                <a:cs typeface="Times New Roman"/>
              </a:rPr>
              <a:t>of </a:t>
            </a:r>
            <a:r>
              <a:rPr dirty="0" sz="1450" spc="-10">
                <a:latin typeface="Times New Roman"/>
                <a:cs typeface="Times New Roman"/>
              </a:rPr>
              <a:t>either</a:t>
            </a:r>
            <a:r>
              <a:rPr dirty="0" sz="1450" spc="70">
                <a:latin typeface="Times New Roman"/>
                <a:cs typeface="Times New Roman"/>
              </a:rPr>
              <a:t> </a:t>
            </a:r>
            <a:r>
              <a:rPr dirty="0" sz="1450" spc="-10">
                <a:latin typeface="Times New Roman"/>
                <a:cs typeface="Times New Roman"/>
              </a:rPr>
              <a:t>sex.</a:t>
            </a:r>
            <a:endParaRPr sz="1450">
              <a:latin typeface="Times New Roman"/>
              <a:cs typeface="Times New Roman"/>
            </a:endParaRPr>
          </a:p>
          <a:p>
            <a:pPr algn="just" marL="12700" marR="5080">
              <a:lnSpc>
                <a:spcPts val="1730"/>
              </a:lnSpc>
              <a:spcBef>
                <a:spcPts val="555"/>
              </a:spcBef>
            </a:pP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activity </a:t>
            </a:r>
            <a:r>
              <a:rPr dirty="0" sz="1450" spc="-5">
                <a:latin typeface="Times New Roman"/>
                <a:cs typeface="Times New Roman"/>
              </a:rPr>
              <a:t>but </a:t>
            </a:r>
            <a:r>
              <a:rPr dirty="0" sz="1450" spc="-10">
                <a:latin typeface="Times New Roman"/>
                <a:cs typeface="Times New Roman"/>
              </a:rPr>
              <a:t>in and around the saloons, where people sat almost  all day long playing cards. The smallest excursion was made </a:t>
            </a:r>
            <a:r>
              <a:rPr dirty="0" sz="1450" spc="-5">
                <a:latin typeface="Times New Roman"/>
                <a:cs typeface="Times New Roman"/>
              </a:rPr>
              <a:t>on </a:t>
            </a:r>
            <a:r>
              <a:rPr dirty="0" sz="1450" spc="-10">
                <a:latin typeface="Times New Roman"/>
                <a:cs typeface="Times New Roman"/>
              </a:rPr>
              <a:t>horseback.  </a:t>
            </a:r>
            <a:r>
              <a:rPr dirty="0" sz="1450" spc="-60">
                <a:latin typeface="Times New Roman"/>
                <a:cs typeface="Times New Roman"/>
              </a:rPr>
              <a:t>You </a:t>
            </a:r>
            <a:r>
              <a:rPr dirty="0" sz="1450" spc="-10">
                <a:latin typeface="Times New Roman"/>
                <a:cs typeface="Times New Roman"/>
              </a:rPr>
              <a:t>would scarcely ever see the main street without </a:t>
            </a:r>
            <a:r>
              <a:rPr dirty="0" sz="1450" spc="-5">
                <a:latin typeface="Times New Roman"/>
                <a:cs typeface="Times New Roman"/>
              </a:rPr>
              <a:t>a </a:t>
            </a:r>
            <a:r>
              <a:rPr dirty="0" sz="1450" spc="-10">
                <a:latin typeface="Times New Roman"/>
                <a:cs typeface="Times New Roman"/>
              </a:rPr>
              <a:t>horse </a:t>
            </a:r>
            <a:r>
              <a:rPr dirty="0" sz="1450" spc="-5">
                <a:latin typeface="Times New Roman"/>
                <a:cs typeface="Times New Roman"/>
              </a:rPr>
              <a:t>or </a:t>
            </a:r>
            <a:r>
              <a:rPr dirty="0" sz="1450" spc="-10">
                <a:latin typeface="Times New Roman"/>
                <a:cs typeface="Times New Roman"/>
              </a:rPr>
              <a:t>two tied to  posts, and making </a:t>
            </a:r>
            <a:r>
              <a:rPr dirty="0" sz="1450" spc="-5">
                <a:latin typeface="Times New Roman"/>
                <a:cs typeface="Times New Roman"/>
              </a:rPr>
              <a:t>a </a:t>
            </a:r>
            <a:r>
              <a:rPr dirty="0" sz="1450" spc="-10">
                <a:latin typeface="Times New Roman"/>
                <a:cs typeface="Times New Roman"/>
              </a:rPr>
              <a:t>fine figure with their Mexican housings. It struck me  oddly to come across some </a:t>
            </a:r>
            <a:r>
              <a:rPr dirty="0" sz="1450" spc="-5">
                <a:latin typeface="Times New Roman"/>
                <a:cs typeface="Times New Roman"/>
              </a:rPr>
              <a:t>of </a:t>
            </a:r>
            <a:r>
              <a:rPr dirty="0" sz="1450" spc="-10">
                <a:latin typeface="Times New Roman"/>
                <a:cs typeface="Times New Roman"/>
              </a:rPr>
              <a:t>the Cornhill illustrations to </a:t>
            </a:r>
            <a:r>
              <a:rPr dirty="0" sz="1450" spc="-35">
                <a:latin typeface="Times New Roman"/>
                <a:cs typeface="Times New Roman"/>
              </a:rPr>
              <a:t>Mr. </a:t>
            </a:r>
            <a:r>
              <a:rPr dirty="0" sz="1450" spc="-20">
                <a:latin typeface="Times New Roman"/>
                <a:cs typeface="Times New Roman"/>
              </a:rPr>
              <a:t>Blackmore’s  </a:t>
            </a:r>
            <a:r>
              <a:rPr dirty="0" sz="1450" spc="-10">
                <a:latin typeface="Times New Roman"/>
                <a:cs typeface="Times New Roman"/>
              </a:rPr>
              <a:t>Erema, and see all the characters astride </a:t>
            </a:r>
            <a:r>
              <a:rPr dirty="0" sz="1450" spc="-5">
                <a:latin typeface="Times New Roman"/>
                <a:cs typeface="Times New Roman"/>
              </a:rPr>
              <a:t>on </a:t>
            </a:r>
            <a:r>
              <a:rPr dirty="0" sz="1450" spc="-10">
                <a:latin typeface="Times New Roman"/>
                <a:cs typeface="Times New Roman"/>
              </a:rPr>
              <a:t>English saddles. 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fact, an English saddle is </a:t>
            </a:r>
            <a:r>
              <a:rPr dirty="0" sz="1450" spc="-5">
                <a:latin typeface="Times New Roman"/>
                <a:cs typeface="Times New Roman"/>
              </a:rPr>
              <a:t>a </a:t>
            </a:r>
            <a:r>
              <a:rPr dirty="0" sz="1450" spc="-10">
                <a:latin typeface="Times New Roman"/>
                <a:cs typeface="Times New Roman"/>
              </a:rPr>
              <a:t>rarity even in San Francisco, and, </a:t>
            </a:r>
            <a:r>
              <a:rPr dirty="0" sz="1450" spc="-5">
                <a:latin typeface="Times New Roman"/>
                <a:cs typeface="Times New Roman"/>
              </a:rPr>
              <a:t>you </a:t>
            </a:r>
            <a:r>
              <a:rPr dirty="0" sz="1450" spc="-10">
                <a:latin typeface="Times New Roman"/>
                <a:cs typeface="Times New Roman"/>
              </a:rPr>
              <a:t>may </a:t>
            </a:r>
            <a:r>
              <a:rPr dirty="0" sz="1450" spc="-30">
                <a:latin typeface="Times New Roman"/>
                <a:cs typeface="Times New Roman"/>
              </a:rPr>
              <a:t>say, </a:t>
            </a:r>
            <a:r>
              <a:rPr dirty="0" sz="1450" spc="-5">
                <a:latin typeface="Times New Roman"/>
                <a:cs typeface="Times New Roman"/>
              </a:rPr>
              <a:t>a  </a:t>
            </a:r>
            <a:r>
              <a:rPr dirty="0" sz="1450" spc="-10">
                <a:latin typeface="Times New Roman"/>
                <a:cs typeface="Times New Roman"/>
              </a:rPr>
              <a:t>thing unknown in all the rest </a:t>
            </a:r>
            <a:r>
              <a:rPr dirty="0" sz="1450" spc="-5">
                <a:latin typeface="Times New Roman"/>
                <a:cs typeface="Times New Roman"/>
              </a:rPr>
              <a:t>of </a:t>
            </a:r>
            <a:r>
              <a:rPr dirty="0" sz="1450" spc="-10">
                <a:latin typeface="Times New Roman"/>
                <a:cs typeface="Times New Roman"/>
              </a:rPr>
              <a:t>California. In </a:t>
            </a:r>
            <a:r>
              <a:rPr dirty="0" sz="1450" spc="-5">
                <a:latin typeface="Times New Roman"/>
                <a:cs typeface="Times New Roman"/>
              </a:rPr>
              <a:t>a </a:t>
            </a:r>
            <a:r>
              <a:rPr dirty="0" sz="1450" spc="-10">
                <a:latin typeface="Times New Roman"/>
                <a:cs typeface="Times New Roman"/>
              </a:rPr>
              <a:t>place so exclusively Mexican  as </a:t>
            </a:r>
            <a:r>
              <a:rPr dirty="0" sz="1450" spc="-20">
                <a:latin typeface="Times New Roman"/>
                <a:cs typeface="Times New Roman"/>
              </a:rPr>
              <a:t>Monterey, </a:t>
            </a:r>
            <a:r>
              <a:rPr dirty="0" sz="1450" spc="-5">
                <a:latin typeface="Times New Roman"/>
                <a:cs typeface="Times New Roman"/>
              </a:rPr>
              <a:t>you </a:t>
            </a:r>
            <a:r>
              <a:rPr dirty="0" sz="1450" spc="-10">
                <a:latin typeface="Times New Roman"/>
                <a:cs typeface="Times New Roman"/>
              </a:rPr>
              <a:t>saw </a:t>
            </a:r>
            <a:r>
              <a:rPr dirty="0" sz="1450" spc="-5">
                <a:latin typeface="Times New Roman"/>
                <a:cs typeface="Times New Roman"/>
              </a:rPr>
              <a:t>not </a:t>
            </a:r>
            <a:r>
              <a:rPr dirty="0" sz="1450" spc="-10">
                <a:latin typeface="Times New Roman"/>
                <a:cs typeface="Times New Roman"/>
              </a:rPr>
              <a:t>only Mexican saddles </a:t>
            </a:r>
            <a:r>
              <a:rPr dirty="0" sz="1450" spc="-5">
                <a:latin typeface="Times New Roman"/>
                <a:cs typeface="Times New Roman"/>
              </a:rPr>
              <a:t>but </a:t>
            </a:r>
            <a:r>
              <a:rPr dirty="0" sz="1450" spc="-10">
                <a:latin typeface="Times New Roman"/>
                <a:cs typeface="Times New Roman"/>
              </a:rPr>
              <a:t>true </a:t>
            </a:r>
            <a:r>
              <a:rPr dirty="0" sz="1450" spc="-35">
                <a:latin typeface="Times New Roman"/>
                <a:cs typeface="Times New Roman"/>
              </a:rPr>
              <a:t>Vaquero </a:t>
            </a:r>
            <a:r>
              <a:rPr dirty="0" sz="1450" spc="-10">
                <a:latin typeface="Times New Roman"/>
                <a:cs typeface="Times New Roman"/>
              </a:rPr>
              <a:t>riding—men  always at the hand-gallop </a:t>
            </a:r>
            <a:r>
              <a:rPr dirty="0" sz="1450" spc="-5">
                <a:latin typeface="Times New Roman"/>
                <a:cs typeface="Times New Roman"/>
              </a:rPr>
              <a:t>up </a:t>
            </a:r>
            <a:r>
              <a:rPr dirty="0" sz="1450" spc="-10">
                <a:latin typeface="Times New Roman"/>
                <a:cs typeface="Times New Roman"/>
              </a:rPr>
              <a:t>hill and down dale, and round the sharpest  </a:t>
            </a:r>
            <a:r>
              <a:rPr dirty="0" sz="1450" spc="-15">
                <a:latin typeface="Times New Roman"/>
                <a:cs typeface="Times New Roman"/>
              </a:rPr>
              <a:t>corner, </a:t>
            </a:r>
            <a:r>
              <a:rPr dirty="0" sz="1450" spc="-10">
                <a:latin typeface="Times New Roman"/>
                <a:cs typeface="Times New Roman"/>
              </a:rPr>
              <a:t>urging their horses with cries and gesticulations and cruel rotatory  spurs, checking them dead with </a:t>
            </a:r>
            <a:r>
              <a:rPr dirty="0" sz="1450" spc="-5">
                <a:latin typeface="Times New Roman"/>
                <a:cs typeface="Times New Roman"/>
              </a:rPr>
              <a:t>a </a:t>
            </a:r>
            <a:r>
              <a:rPr dirty="0" sz="1450" spc="-10">
                <a:latin typeface="Times New Roman"/>
                <a:cs typeface="Times New Roman"/>
              </a:rPr>
              <a:t>touch, </a:t>
            </a:r>
            <a:r>
              <a:rPr dirty="0" sz="1450" spc="-5">
                <a:latin typeface="Times New Roman"/>
                <a:cs typeface="Times New Roman"/>
              </a:rPr>
              <a:t>or </a:t>
            </a:r>
            <a:r>
              <a:rPr dirty="0" sz="1450" spc="-10">
                <a:latin typeface="Times New Roman"/>
                <a:cs typeface="Times New Roman"/>
              </a:rPr>
              <a:t>wheeling them right-about-face in  </a:t>
            </a:r>
            <a:r>
              <a:rPr dirty="0" sz="1450" spc="-5">
                <a:latin typeface="Times New Roman"/>
                <a:cs typeface="Times New Roman"/>
              </a:rPr>
              <a:t>a </a:t>
            </a:r>
            <a:r>
              <a:rPr dirty="0" sz="1450" spc="-10">
                <a:latin typeface="Times New Roman"/>
                <a:cs typeface="Times New Roman"/>
              </a:rPr>
              <a:t>square yard. The type </a:t>
            </a:r>
            <a:r>
              <a:rPr dirty="0" sz="1450" spc="-5">
                <a:latin typeface="Times New Roman"/>
                <a:cs typeface="Times New Roman"/>
              </a:rPr>
              <a:t>of </a:t>
            </a:r>
            <a:r>
              <a:rPr dirty="0" sz="1450" spc="-10">
                <a:latin typeface="Times New Roman"/>
                <a:cs typeface="Times New Roman"/>
              </a:rPr>
              <a:t>face and character </a:t>
            </a:r>
            <a:r>
              <a:rPr dirty="0" sz="1450" spc="-5">
                <a:latin typeface="Times New Roman"/>
                <a:cs typeface="Times New Roman"/>
              </a:rPr>
              <a:t>of </a:t>
            </a:r>
            <a:r>
              <a:rPr dirty="0" sz="1450" spc="-10">
                <a:latin typeface="Times New Roman"/>
                <a:cs typeface="Times New Roman"/>
              </a:rPr>
              <a:t>bearing are surprisingly </a:t>
            </a:r>
            <a:r>
              <a:rPr dirty="0" sz="1450" spc="-5">
                <a:latin typeface="Times New Roman"/>
                <a:cs typeface="Times New Roman"/>
              </a:rPr>
              <a:t>un-  </a:t>
            </a:r>
            <a:r>
              <a:rPr dirty="0" sz="1450" spc="-10">
                <a:latin typeface="Times New Roman"/>
                <a:cs typeface="Times New Roman"/>
              </a:rPr>
              <a:t>American. The first ranged from something like the pure Spanish,</a:t>
            </a:r>
            <a:r>
              <a:rPr dirty="0" sz="1450" spc="185">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something, in its sad </a:t>
            </a:r>
            <a:r>
              <a:rPr dirty="0" sz="1450" spc="-20">
                <a:latin typeface="Times New Roman"/>
                <a:cs typeface="Times New Roman"/>
              </a:rPr>
              <a:t>fixity, </a:t>
            </a:r>
            <a:r>
              <a:rPr dirty="0" sz="1450" spc="-5">
                <a:latin typeface="Times New Roman"/>
                <a:cs typeface="Times New Roman"/>
              </a:rPr>
              <a:t>not </a:t>
            </a:r>
            <a:r>
              <a:rPr dirty="0" sz="1450" spc="-10">
                <a:latin typeface="Times New Roman"/>
                <a:cs typeface="Times New Roman"/>
              </a:rPr>
              <a:t>unlike the pure Indian, although </a:t>
            </a:r>
            <a:r>
              <a:rPr dirty="0" sz="1450" spc="-5">
                <a:latin typeface="Times New Roman"/>
                <a:cs typeface="Times New Roman"/>
              </a:rPr>
              <a:t>I do not  </a:t>
            </a:r>
            <a:r>
              <a:rPr dirty="0" sz="1450" spc="-10">
                <a:latin typeface="Times New Roman"/>
                <a:cs typeface="Times New Roman"/>
              </a:rPr>
              <a:t>suppose there was </a:t>
            </a:r>
            <a:r>
              <a:rPr dirty="0" sz="1450" spc="-5">
                <a:latin typeface="Times New Roman"/>
                <a:cs typeface="Times New Roman"/>
              </a:rPr>
              <a:t>one </a:t>
            </a:r>
            <a:r>
              <a:rPr dirty="0" sz="1450" spc="-10">
                <a:latin typeface="Times New Roman"/>
                <a:cs typeface="Times New Roman"/>
              </a:rPr>
              <a:t>pure blood </a:t>
            </a:r>
            <a:r>
              <a:rPr dirty="0" sz="1450" spc="-5">
                <a:latin typeface="Times New Roman"/>
                <a:cs typeface="Times New Roman"/>
              </a:rPr>
              <a:t>of </a:t>
            </a:r>
            <a:r>
              <a:rPr dirty="0" sz="1450" spc="-10">
                <a:latin typeface="Times New Roman"/>
                <a:cs typeface="Times New Roman"/>
              </a:rPr>
              <a:t>either race in all the </a:t>
            </a:r>
            <a:r>
              <a:rPr dirty="0" sz="1450" spc="-20">
                <a:latin typeface="Times New Roman"/>
                <a:cs typeface="Times New Roman"/>
              </a:rPr>
              <a:t>country. </a:t>
            </a:r>
            <a:r>
              <a:rPr dirty="0" sz="1450" spc="-10">
                <a:latin typeface="Times New Roman"/>
                <a:cs typeface="Times New Roman"/>
              </a:rPr>
              <a:t>As for the  second, it was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perpetual surprise to find, in that world </a:t>
            </a:r>
            <a:r>
              <a:rPr dirty="0" sz="1450" spc="-5">
                <a:latin typeface="Times New Roman"/>
                <a:cs typeface="Times New Roman"/>
              </a:rPr>
              <a:t>of </a:t>
            </a:r>
            <a:r>
              <a:rPr dirty="0" sz="1450" spc="-10">
                <a:latin typeface="Times New Roman"/>
                <a:cs typeface="Times New Roman"/>
              </a:rPr>
              <a:t>absolutely  mannerless Americans, </a:t>
            </a:r>
            <a:r>
              <a:rPr dirty="0" sz="1450" spc="-5">
                <a:latin typeface="Times New Roman"/>
                <a:cs typeface="Times New Roman"/>
              </a:rPr>
              <a:t>a </a:t>
            </a:r>
            <a:r>
              <a:rPr dirty="0" sz="1450" spc="-10">
                <a:latin typeface="Times New Roman"/>
                <a:cs typeface="Times New Roman"/>
              </a:rPr>
              <a:t>people full </a:t>
            </a:r>
            <a:r>
              <a:rPr dirty="0" sz="1450" spc="-5">
                <a:latin typeface="Times New Roman"/>
                <a:cs typeface="Times New Roman"/>
              </a:rPr>
              <a:t>of </a:t>
            </a:r>
            <a:r>
              <a:rPr dirty="0" sz="1450" spc="-10">
                <a:latin typeface="Times New Roman"/>
                <a:cs typeface="Times New Roman"/>
              </a:rPr>
              <a:t>deportment, solemnly courteous, and  doing all things with grace and decorum. In dress they ran to colour and bright  sashes. Not even the most Americanised could always resist the temptation to  stick </a:t>
            </a:r>
            <a:r>
              <a:rPr dirty="0" sz="1450" spc="-5">
                <a:latin typeface="Times New Roman"/>
                <a:cs typeface="Times New Roman"/>
              </a:rPr>
              <a:t>a </a:t>
            </a:r>
            <a:r>
              <a:rPr dirty="0" sz="1450" spc="-10">
                <a:latin typeface="Times New Roman"/>
                <a:cs typeface="Times New Roman"/>
              </a:rPr>
              <a:t>red rose into his hat-band. Not even the most Americanised would  descend to wear the vile dress hat </a:t>
            </a:r>
            <a:r>
              <a:rPr dirty="0" sz="1450" spc="-5">
                <a:latin typeface="Times New Roman"/>
                <a:cs typeface="Times New Roman"/>
              </a:rPr>
              <a:t>of </a:t>
            </a:r>
            <a:r>
              <a:rPr dirty="0" sz="1450" spc="-10">
                <a:latin typeface="Times New Roman"/>
                <a:cs typeface="Times New Roman"/>
              </a:rPr>
              <a:t>civilisation. Spanish was the language </a:t>
            </a:r>
            <a:r>
              <a:rPr dirty="0" sz="1450" spc="-5">
                <a:latin typeface="Times New Roman"/>
                <a:cs typeface="Times New Roman"/>
              </a:rPr>
              <a:t>of  </a:t>
            </a:r>
            <a:r>
              <a:rPr dirty="0" sz="1450" spc="-10">
                <a:latin typeface="Times New Roman"/>
                <a:cs typeface="Times New Roman"/>
              </a:rPr>
              <a:t>the streets. It was difficult to get along without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of </a:t>
            </a:r>
            <a:r>
              <a:rPr dirty="0" sz="1450" spc="-10">
                <a:latin typeface="Times New Roman"/>
                <a:cs typeface="Times New Roman"/>
              </a:rPr>
              <a:t>that language  for an occasion. The only communications in which the population joined  were with </a:t>
            </a:r>
            <a:r>
              <a:rPr dirty="0" sz="1450" spc="-5">
                <a:latin typeface="Times New Roman"/>
                <a:cs typeface="Times New Roman"/>
              </a:rPr>
              <a:t>a </a:t>
            </a:r>
            <a:r>
              <a:rPr dirty="0" sz="1450" spc="-10">
                <a:latin typeface="Times New Roman"/>
                <a:cs typeface="Times New Roman"/>
              </a:rPr>
              <a:t>view to amusement. A weekly public ball took place with great  etiquette, in addition to the numerous fandangoes in private houses. There was  </a:t>
            </a:r>
            <a:r>
              <a:rPr dirty="0" sz="1450" spc="-5">
                <a:latin typeface="Times New Roman"/>
                <a:cs typeface="Times New Roman"/>
              </a:rPr>
              <a:t>a </a:t>
            </a:r>
            <a:r>
              <a:rPr dirty="0" sz="1450" spc="-10">
                <a:latin typeface="Times New Roman"/>
                <a:cs typeface="Times New Roman"/>
              </a:rPr>
              <a:t>really fair amateur brass band. Night after </a:t>
            </a:r>
            <a:r>
              <a:rPr dirty="0" sz="1450" spc="-5">
                <a:latin typeface="Times New Roman"/>
                <a:cs typeface="Times New Roman"/>
              </a:rPr>
              <a:t>night </a:t>
            </a:r>
            <a:r>
              <a:rPr dirty="0" sz="1450" spc="-10">
                <a:latin typeface="Times New Roman"/>
                <a:cs typeface="Times New Roman"/>
              </a:rPr>
              <a:t>serenaders would </a:t>
            </a:r>
            <a:r>
              <a:rPr dirty="0" sz="1450" spc="-5">
                <a:latin typeface="Times New Roman"/>
                <a:cs typeface="Times New Roman"/>
              </a:rPr>
              <a:t>be </a:t>
            </a:r>
            <a:r>
              <a:rPr dirty="0" sz="1450" spc="-10">
                <a:latin typeface="Times New Roman"/>
                <a:cs typeface="Times New Roman"/>
              </a:rPr>
              <a:t>going  about the street, sometimes in </a:t>
            </a:r>
            <a:r>
              <a:rPr dirty="0" sz="1450" spc="-5">
                <a:latin typeface="Times New Roman"/>
                <a:cs typeface="Times New Roman"/>
              </a:rPr>
              <a:t>a </a:t>
            </a:r>
            <a:r>
              <a:rPr dirty="0" sz="1450" spc="-10">
                <a:latin typeface="Times New Roman"/>
                <a:cs typeface="Times New Roman"/>
              </a:rPr>
              <a:t>company and with several instruments and  voice </a:t>
            </a:r>
            <a:r>
              <a:rPr dirty="0" sz="1450" spc="-15">
                <a:latin typeface="Times New Roman"/>
                <a:cs typeface="Times New Roman"/>
              </a:rPr>
              <a:t>together, </a:t>
            </a:r>
            <a:r>
              <a:rPr dirty="0" sz="1450" spc="-10">
                <a:latin typeface="Times New Roman"/>
                <a:cs typeface="Times New Roman"/>
              </a:rPr>
              <a:t>sometimes </a:t>
            </a:r>
            <a:r>
              <a:rPr dirty="0" sz="1450" spc="-20">
                <a:latin typeface="Times New Roman"/>
                <a:cs typeface="Times New Roman"/>
              </a:rPr>
              <a:t>severally, </a:t>
            </a:r>
            <a:r>
              <a:rPr dirty="0" sz="1450" spc="-10">
                <a:latin typeface="Times New Roman"/>
                <a:cs typeface="Times New Roman"/>
              </a:rPr>
              <a:t>each guitar before </a:t>
            </a:r>
            <a:r>
              <a:rPr dirty="0" sz="1450" spc="-5">
                <a:latin typeface="Times New Roman"/>
                <a:cs typeface="Times New Roman"/>
              </a:rPr>
              <a:t>a </a:t>
            </a:r>
            <a:r>
              <a:rPr dirty="0" sz="1450" spc="-10">
                <a:latin typeface="Times New Roman"/>
                <a:cs typeface="Times New Roman"/>
              </a:rPr>
              <a:t>different </a:t>
            </a:r>
            <a:r>
              <a:rPr dirty="0" sz="1450" spc="-20">
                <a:latin typeface="Times New Roman"/>
                <a:cs typeface="Times New Roman"/>
              </a:rPr>
              <a:t>window.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strange thing to lie awake in nineteenth-century America, and hear the  guitar </a:t>
            </a:r>
            <a:r>
              <a:rPr dirty="0" sz="1450" spc="-20">
                <a:latin typeface="Times New Roman"/>
                <a:cs typeface="Times New Roman"/>
              </a:rPr>
              <a:t>accompany, </a:t>
            </a:r>
            <a:r>
              <a:rPr dirty="0" sz="1450" spc="-10">
                <a:latin typeface="Times New Roman"/>
                <a:cs typeface="Times New Roman"/>
              </a:rPr>
              <a:t>and </a:t>
            </a:r>
            <a:r>
              <a:rPr dirty="0" sz="1450" spc="-5">
                <a:latin typeface="Times New Roman"/>
                <a:cs typeface="Times New Roman"/>
              </a:rPr>
              <a:t>one of </a:t>
            </a:r>
            <a:r>
              <a:rPr dirty="0" sz="1450" spc="-10">
                <a:latin typeface="Times New Roman"/>
                <a:cs typeface="Times New Roman"/>
              </a:rPr>
              <a:t>these </a:t>
            </a:r>
            <a:r>
              <a:rPr dirty="0" sz="1450" spc="-5">
                <a:latin typeface="Times New Roman"/>
                <a:cs typeface="Times New Roman"/>
              </a:rPr>
              <a:t>old, </a:t>
            </a:r>
            <a:r>
              <a:rPr dirty="0" sz="1450" spc="-10">
                <a:latin typeface="Times New Roman"/>
                <a:cs typeface="Times New Roman"/>
              </a:rPr>
              <a:t>heart-breaking Spanish love-songs  mount into the </a:t>
            </a:r>
            <a:r>
              <a:rPr dirty="0" sz="1450" spc="-5">
                <a:latin typeface="Times New Roman"/>
                <a:cs typeface="Times New Roman"/>
              </a:rPr>
              <a:t>night </a:t>
            </a:r>
            <a:r>
              <a:rPr dirty="0" sz="1450" spc="-25">
                <a:latin typeface="Times New Roman"/>
                <a:cs typeface="Times New Roman"/>
              </a:rPr>
              <a:t>air, </a:t>
            </a:r>
            <a:r>
              <a:rPr dirty="0" sz="1450" spc="-10">
                <a:latin typeface="Times New Roman"/>
                <a:cs typeface="Times New Roman"/>
              </a:rPr>
              <a:t>perhaps in </a:t>
            </a:r>
            <a:r>
              <a:rPr dirty="0" sz="1450" spc="-5">
                <a:latin typeface="Times New Roman"/>
                <a:cs typeface="Times New Roman"/>
              </a:rPr>
              <a:t>a </a:t>
            </a:r>
            <a:r>
              <a:rPr dirty="0" sz="1450" spc="-10">
                <a:latin typeface="Times New Roman"/>
                <a:cs typeface="Times New Roman"/>
              </a:rPr>
              <a:t>deep baritone, perhaps in that </a:t>
            </a:r>
            <a:r>
              <a:rPr dirty="0" sz="1450" spc="-5">
                <a:latin typeface="Times New Roman"/>
                <a:cs typeface="Times New Roman"/>
              </a:rPr>
              <a:t>high-  </a:t>
            </a:r>
            <a:r>
              <a:rPr dirty="0" sz="1450" spc="-10">
                <a:latin typeface="Times New Roman"/>
                <a:cs typeface="Times New Roman"/>
              </a:rPr>
              <a:t>pitched, pathetic, womanish alto which is so common among Mexican men,  and which strikes </a:t>
            </a:r>
            <a:r>
              <a:rPr dirty="0" sz="1450" spc="-5">
                <a:latin typeface="Times New Roman"/>
                <a:cs typeface="Times New Roman"/>
              </a:rPr>
              <a:t>on </a:t>
            </a:r>
            <a:r>
              <a:rPr dirty="0" sz="1450" spc="-10">
                <a:latin typeface="Times New Roman"/>
                <a:cs typeface="Times New Roman"/>
              </a:rPr>
              <a:t>the unaccustomed ear as something </a:t>
            </a:r>
            <a:r>
              <a:rPr dirty="0" sz="1450" spc="-5">
                <a:latin typeface="Times New Roman"/>
                <a:cs typeface="Times New Roman"/>
              </a:rPr>
              <a:t>not </a:t>
            </a:r>
            <a:r>
              <a:rPr dirty="0" sz="1450" spc="-10">
                <a:latin typeface="Times New Roman"/>
                <a:cs typeface="Times New Roman"/>
              </a:rPr>
              <a:t>entirely human  </a:t>
            </a:r>
            <a:r>
              <a:rPr dirty="0" sz="1450" spc="-5">
                <a:latin typeface="Times New Roman"/>
                <a:cs typeface="Times New Roman"/>
              </a:rPr>
              <a:t>but </a:t>
            </a:r>
            <a:r>
              <a:rPr dirty="0" sz="1450" spc="-10">
                <a:latin typeface="Times New Roman"/>
                <a:cs typeface="Times New Roman"/>
              </a:rPr>
              <a:t>altogether sad.</a:t>
            </a:r>
            <a:endParaRPr sz="1450">
              <a:latin typeface="Times New Roman"/>
              <a:cs typeface="Times New Roman"/>
            </a:endParaRPr>
          </a:p>
          <a:p>
            <a:pPr algn="just" marL="12700" marR="5080">
              <a:lnSpc>
                <a:spcPts val="1730"/>
              </a:lnSpc>
              <a:spcBef>
                <a:spcPts val="545"/>
              </a:spcBef>
            </a:pPr>
            <a:r>
              <a:rPr dirty="0" sz="1450" spc="-10">
                <a:latin typeface="Times New Roman"/>
                <a:cs typeface="Times New Roman"/>
              </a:rPr>
              <a:t>The town, then, was essentially and wholly Mexican; and yet almost all the  land in the neighbourhood was held </a:t>
            </a:r>
            <a:r>
              <a:rPr dirty="0" sz="1450" spc="-5">
                <a:latin typeface="Times New Roman"/>
                <a:cs typeface="Times New Roman"/>
              </a:rPr>
              <a:t>by </a:t>
            </a:r>
            <a:r>
              <a:rPr dirty="0" sz="1450" spc="-10">
                <a:latin typeface="Times New Roman"/>
                <a:cs typeface="Times New Roman"/>
              </a:rPr>
              <a:t>Americans, and it was from the same  class, numerically so small, that the principal officials were selected. This  Mexican and that Mexican would describe to </a:t>
            </a:r>
            <a:r>
              <a:rPr dirty="0" sz="1450" spc="-5">
                <a:latin typeface="Times New Roman"/>
                <a:cs typeface="Times New Roman"/>
              </a:rPr>
              <a:t>you </a:t>
            </a:r>
            <a:r>
              <a:rPr dirty="0" sz="1450" spc="-10">
                <a:latin typeface="Times New Roman"/>
                <a:cs typeface="Times New Roman"/>
              </a:rPr>
              <a:t>his old family estates, </a:t>
            </a:r>
            <a:r>
              <a:rPr dirty="0" sz="1450" spc="-5">
                <a:latin typeface="Times New Roman"/>
                <a:cs typeface="Times New Roman"/>
              </a:rPr>
              <a:t>not  one </a:t>
            </a:r>
            <a:r>
              <a:rPr dirty="0" sz="1450" spc="-10">
                <a:latin typeface="Times New Roman"/>
                <a:cs typeface="Times New Roman"/>
              </a:rPr>
              <a:t>rood </a:t>
            </a:r>
            <a:r>
              <a:rPr dirty="0" sz="1450" spc="-5">
                <a:latin typeface="Times New Roman"/>
                <a:cs typeface="Times New Roman"/>
              </a:rPr>
              <a:t>of </a:t>
            </a:r>
            <a:r>
              <a:rPr dirty="0" sz="1450" spc="-10">
                <a:latin typeface="Times New Roman"/>
                <a:cs typeface="Times New Roman"/>
              </a:rPr>
              <a:t>which remained to him. </a:t>
            </a:r>
            <a:r>
              <a:rPr dirty="0" sz="1450" spc="-60">
                <a:latin typeface="Times New Roman"/>
                <a:cs typeface="Times New Roman"/>
              </a:rPr>
              <a:t>You </a:t>
            </a:r>
            <a:r>
              <a:rPr dirty="0" sz="1450" spc="-10">
                <a:latin typeface="Times New Roman"/>
                <a:cs typeface="Times New Roman"/>
              </a:rPr>
              <a:t>would ask him how that came about,  and elicit some tangled story back-foremost, from which </a:t>
            </a:r>
            <a:r>
              <a:rPr dirty="0" sz="1450" spc="-5">
                <a:latin typeface="Times New Roman"/>
                <a:cs typeface="Times New Roman"/>
              </a:rPr>
              <a:t>you </a:t>
            </a:r>
            <a:r>
              <a:rPr dirty="0" sz="1450" spc="-10">
                <a:latin typeface="Times New Roman"/>
                <a:cs typeface="Times New Roman"/>
              </a:rPr>
              <a:t>gathered that the  Americans had been greedy like designing men, and the Mexicans greedy like  children, </a:t>
            </a:r>
            <a:r>
              <a:rPr dirty="0" sz="1450" spc="-5">
                <a:latin typeface="Times New Roman"/>
                <a:cs typeface="Times New Roman"/>
              </a:rPr>
              <a:t>but no </a:t>
            </a:r>
            <a:r>
              <a:rPr dirty="0" sz="1450" spc="-10">
                <a:latin typeface="Times New Roman"/>
                <a:cs typeface="Times New Roman"/>
              </a:rPr>
              <a:t>other certain fact. Their merits and their faults contributed  alike to the ruin </a:t>
            </a:r>
            <a:r>
              <a:rPr dirty="0" sz="1450" spc="-5">
                <a:latin typeface="Times New Roman"/>
                <a:cs typeface="Times New Roman"/>
              </a:rPr>
              <a:t>of </a:t>
            </a:r>
            <a:r>
              <a:rPr dirty="0" sz="1450" spc="-10">
                <a:latin typeface="Times New Roman"/>
                <a:cs typeface="Times New Roman"/>
              </a:rPr>
              <a:t>the former landholders. It is true they were improvident,  and easily dazzled with the sight </a:t>
            </a:r>
            <a:r>
              <a:rPr dirty="0" sz="1450" spc="-5">
                <a:latin typeface="Times New Roman"/>
                <a:cs typeface="Times New Roman"/>
              </a:rPr>
              <a:t>of </a:t>
            </a:r>
            <a:r>
              <a:rPr dirty="0" sz="1450" spc="-10">
                <a:latin typeface="Times New Roman"/>
                <a:cs typeface="Times New Roman"/>
              </a:rPr>
              <a:t>ready money; </a:t>
            </a:r>
            <a:r>
              <a:rPr dirty="0" sz="1450" spc="-5">
                <a:latin typeface="Times New Roman"/>
                <a:cs typeface="Times New Roman"/>
              </a:rPr>
              <a:t>but </a:t>
            </a:r>
            <a:r>
              <a:rPr dirty="0" sz="1450" spc="-10">
                <a:latin typeface="Times New Roman"/>
                <a:cs typeface="Times New Roman"/>
              </a:rPr>
              <a:t>they were gentlefolk  besides, and that in </a:t>
            </a:r>
            <a:r>
              <a:rPr dirty="0" sz="1450" spc="-5">
                <a:latin typeface="Times New Roman"/>
                <a:cs typeface="Times New Roman"/>
              </a:rPr>
              <a:t>a </a:t>
            </a:r>
            <a:r>
              <a:rPr dirty="0" sz="1450" spc="-10">
                <a:latin typeface="Times New Roman"/>
                <a:cs typeface="Times New Roman"/>
              </a:rPr>
              <a:t>way which curiously unfitted them to combat </a:t>
            </a:r>
            <a:r>
              <a:rPr dirty="0" sz="1450" spc="-35">
                <a:latin typeface="Times New Roman"/>
                <a:cs typeface="Times New Roman"/>
              </a:rPr>
              <a:t>Yankee  </a:t>
            </a:r>
            <a:r>
              <a:rPr dirty="0" sz="1450" spc="-10">
                <a:latin typeface="Times New Roman"/>
                <a:cs typeface="Times New Roman"/>
              </a:rPr>
              <a:t>craft. Suppose they have </a:t>
            </a:r>
            <a:r>
              <a:rPr dirty="0" sz="1450" spc="-5">
                <a:latin typeface="Times New Roman"/>
                <a:cs typeface="Times New Roman"/>
              </a:rPr>
              <a:t>a </a:t>
            </a:r>
            <a:r>
              <a:rPr dirty="0" sz="1450" spc="-10">
                <a:latin typeface="Times New Roman"/>
                <a:cs typeface="Times New Roman"/>
              </a:rPr>
              <a:t>paper to sign, they would think it </a:t>
            </a:r>
            <a:r>
              <a:rPr dirty="0" sz="1450" spc="-5">
                <a:latin typeface="Times New Roman"/>
                <a:cs typeface="Times New Roman"/>
              </a:rPr>
              <a:t>a </a:t>
            </a:r>
            <a:r>
              <a:rPr dirty="0" sz="1450" spc="-10">
                <a:latin typeface="Times New Roman"/>
                <a:cs typeface="Times New Roman"/>
              </a:rPr>
              <a:t>reflection </a:t>
            </a:r>
            <a:r>
              <a:rPr dirty="0" sz="1450" spc="-5">
                <a:latin typeface="Times New Roman"/>
                <a:cs typeface="Times New Roman"/>
              </a:rPr>
              <a:t>on </a:t>
            </a:r>
            <a:r>
              <a:rPr dirty="0" sz="1450" spc="-10">
                <a:latin typeface="Times New Roman"/>
                <a:cs typeface="Times New Roman"/>
              </a:rPr>
              <a:t>the  other party to examine the terms with any great minuteness; </a:t>
            </a:r>
            <a:r>
              <a:rPr dirty="0" sz="1450" spc="-30">
                <a:latin typeface="Times New Roman"/>
                <a:cs typeface="Times New Roman"/>
              </a:rPr>
              <a:t>nay, </a:t>
            </a:r>
            <a:r>
              <a:rPr dirty="0" sz="1450" spc="-10">
                <a:latin typeface="Times New Roman"/>
                <a:cs typeface="Times New Roman"/>
              </a:rPr>
              <a:t>suppose them  to observe some doubtful clause, it is ten to </a:t>
            </a:r>
            <a:r>
              <a:rPr dirty="0" sz="1450" spc="-5">
                <a:latin typeface="Times New Roman"/>
                <a:cs typeface="Times New Roman"/>
              </a:rPr>
              <a:t>one </a:t>
            </a:r>
            <a:r>
              <a:rPr dirty="0" sz="1450" spc="-10">
                <a:latin typeface="Times New Roman"/>
                <a:cs typeface="Times New Roman"/>
              </a:rPr>
              <a:t>they would refuse from  delicacy to object to it.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I </a:t>
            </a:r>
            <a:r>
              <a:rPr dirty="0" sz="1450" spc="-10">
                <a:latin typeface="Times New Roman"/>
                <a:cs typeface="Times New Roman"/>
              </a:rPr>
              <a:t>am speaking within the mark, for </a:t>
            </a:r>
            <a:r>
              <a:rPr dirty="0" sz="1450" spc="-5">
                <a:latin typeface="Times New Roman"/>
                <a:cs typeface="Times New Roman"/>
              </a:rPr>
              <a:t>I </a:t>
            </a:r>
            <a:r>
              <a:rPr dirty="0" sz="1450" spc="-10">
                <a:latin typeface="Times New Roman"/>
                <a:cs typeface="Times New Roman"/>
              </a:rPr>
              <a:t>have seen  such </a:t>
            </a:r>
            <a:r>
              <a:rPr dirty="0" sz="1450" spc="-5">
                <a:latin typeface="Times New Roman"/>
                <a:cs typeface="Times New Roman"/>
              </a:rPr>
              <a:t>a </a:t>
            </a:r>
            <a:r>
              <a:rPr dirty="0" sz="1450" spc="-10">
                <a:latin typeface="Times New Roman"/>
                <a:cs typeface="Times New Roman"/>
              </a:rPr>
              <a:t>case </a:t>
            </a:r>
            <a:r>
              <a:rPr dirty="0" sz="1450" spc="-20">
                <a:latin typeface="Times New Roman"/>
                <a:cs typeface="Times New Roman"/>
              </a:rPr>
              <a:t>occur, </a:t>
            </a:r>
            <a:r>
              <a:rPr dirty="0" sz="1450" spc="-10">
                <a:latin typeface="Times New Roman"/>
                <a:cs typeface="Times New Roman"/>
              </a:rPr>
              <a:t>and the Mexican, in spite </a:t>
            </a:r>
            <a:r>
              <a:rPr dirty="0" sz="1450" spc="-5">
                <a:latin typeface="Times New Roman"/>
                <a:cs typeface="Times New Roman"/>
              </a:rPr>
              <a:t>of </a:t>
            </a:r>
            <a:r>
              <a:rPr dirty="0" sz="1450" spc="-10">
                <a:latin typeface="Times New Roman"/>
                <a:cs typeface="Times New Roman"/>
              </a:rPr>
              <a:t>the advice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lawyer, </a:t>
            </a:r>
            <a:r>
              <a:rPr dirty="0" sz="1450" spc="-10">
                <a:latin typeface="Times New Roman"/>
                <a:cs typeface="Times New Roman"/>
              </a:rPr>
              <a:t>has  signed the imperfect paper like </a:t>
            </a:r>
            <a:r>
              <a:rPr dirty="0" sz="1450" spc="-5">
                <a:latin typeface="Times New Roman"/>
                <a:cs typeface="Times New Roman"/>
              </a:rPr>
              <a:t>a </a:t>
            </a:r>
            <a:r>
              <a:rPr dirty="0" sz="1450" spc="-10">
                <a:latin typeface="Times New Roman"/>
                <a:cs typeface="Times New Roman"/>
              </a:rPr>
              <a:t>lamb. </a:t>
            </a:r>
            <a:r>
              <a:rPr dirty="0" sz="1450" spc="-60">
                <a:latin typeface="Times New Roman"/>
                <a:cs typeface="Times New Roman"/>
              </a:rPr>
              <a:t>To </a:t>
            </a:r>
            <a:r>
              <a:rPr dirty="0" sz="1450" spc="-10">
                <a:latin typeface="Times New Roman"/>
                <a:cs typeface="Times New Roman"/>
              </a:rPr>
              <a:t>have spoken in the </a:t>
            </a:r>
            <a:r>
              <a:rPr dirty="0" sz="1450" spc="-20">
                <a:latin typeface="Times New Roman"/>
                <a:cs typeface="Times New Roman"/>
              </a:rPr>
              <a:t>matter, </a:t>
            </a:r>
            <a:r>
              <a:rPr dirty="0" sz="1450" spc="-5">
                <a:latin typeface="Times New Roman"/>
                <a:cs typeface="Times New Roman"/>
              </a:rPr>
              <a:t>he </a:t>
            </a:r>
            <a:r>
              <a:rPr dirty="0" sz="1450" spc="-10">
                <a:latin typeface="Times New Roman"/>
                <a:cs typeface="Times New Roman"/>
              </a:rPr>
              <a:t>said,  above all to have let the other party guess that </a:t>
            </a:r>
            <a:r>
              <a:rPr dirty="0" sz="1450" spc="-5">
                <a:latin typeface="Times New Roman"/>
                <a:cs typeface="Times New Roman"/>
              </a:rPr>
              <a:t>he </a:t>
            </a:r>
            <a:r>
              <a:rPr dirty="0" sz="1450" spc="-10">
                <a:latin typeface="Times New Roman"/>
                <a:cs typeface="Times New Roman"/>
              </a:rPr>
              <a:t>had seen </a:t>
            </a:r>
            <a:r>
              <a:rPr dirty="0" sz="1450" spc="-5">
                <a:latin typeface="Times New Roman"/>
                <a:cs typeface="Times New Roman"/>
              </a:rPr>
              <a:t>a </a:t>
            </a:r>
            <a:r>
              <a:rPr dirty="0" sz="1450" spc="-20">
                <a:latin typeface="Times New Roman"/>
                <a:cs typeface="Times New Roman"/>
              </a:rPr>
              <a:t>lawyer, </a:t>
            </a:r>
            <a:r>
              <a:rPr dirty="0" sz="1450" spc="-10">
                <a:latin typeface="Times New Roman"/>
                <a:cs typeface="Times New Roman"/>
              </a:rPr>
              <a:t>would  have “been like doubting his word.” The scruple sounds oddly to </a:t>
            </a:r>
            <a:r>
              <a:rPr dirty="0" sz="1450" spc="-5">
                <a:latin typeface="Times New Roman"/>
                <a:cs typeface="Times New Roman"/>
              </a:rPr>
              <a:t>one of  </a:t>
            </a:r>
            <a:r>
              <a:rPr dirty="0" sz="1450" spc="-10">
                <a:latin typeface="Times New Roman"/>
                <a:cs typeface="Times New Roman"/>
              </a:rPr>
              <a:t>ourselves, who have been </a:t>
            </a:r>
            <a:r>
              <a:rPr dirty="0" sz="1450" spc="-5">
                <a:latin typeface="Times New Roman"/>
                <a:cs typeface="Times New Roman"/>
              </a:rPr>
              <a:t>brought up </a:t>
            </a:r>
            <a:r>
              <a:rPr dirty="0" sz="1450" spc="-10">
                <a:latin typeface="Times New Roman"/>
                <a:cs typeface="Times New Roman"/>
              </a:rPr>
              <a:t>to understand all business as </a:t>
            </a:r>
            <a:r>
              <a:rPr dirty="0" sz="1450" spc="-5">
                <a:latin typeface="Times New Roman"/>
                <a:cs typeface="Times New Roman"/>
              </a:rPr>
              <a:t>a  </a:t>
            </a:r>
            <a:r>
              <a:rPr dirty="0" sz="1450" spc="-10">
                <a:latin typeface="Times New Roman"/>
                <a:cs typeface="Times New Roman"/>
              </a:rPr>
              <a:t>competition in fraud, and honesty itself to </a:t>
            </a:r>
            <a:r>
              <a:rPr dirty="0" sz="1450" spc="-5">
                <a:latin typeface="Times New Roman"/>
                <a:cs typeface="Times New Roman"/>
              </a:rPr>
              <a:t>be a </a:t>
            </a:r>
            <a:r>
              <a:rPr dirty="0" sz="1450" spc="-10">
                <a:latin typeface="Times New Roman"/>
                <a:cs typeface="Times New Roman"/>
              </a:rPr>
              <a:t>virtue which regards</a:t>
            </a:r>
            <a:r>
              <a:rPr dirty="0" sz="1450" spc="24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10795">
              <a:lnSpc>
                <a:spcPts val="1730"/>
              </a:lnSpc>
              <a:spcBef>
                <a:spcPts val="155"/>
              </a:spcBef>
            </a:pPr>
            <a:r>
              <a:rPr dirty="0" sz="1450" spc="-10">
                <a:latin typeface="Times New Roman"/>
                <a:cs typeface="Times New Roman"/>
              </a:rPr>
              <a:t>carrying </a:t>
            </a:r>
            <a:r>
              <a:rPr dirty="0" sz="1450" spc="-5">
                <a:latin typeface="Times New Roman"/>
                <a:cs typeface="Times New Roman"/>
              </a:rPr>
              <a:t>out but not </a:t>
            </a:r>
            <a:r>
              <a:rPr dirty="0" sz="1450" spc="-10">
                <a:latin typeface="Times New Roman"/>
                <a:cs typeface="Times New Roman"/>
              </a:rPr>
              <a:t>the creation </a:t>
            </a:r>
            <a:r>
              <a:rPr dirty="0" sz="1450" spc="-5">
                <a:latin typeface="Times New Roman"/>
                <a:cs typeface="Times New Roman"/>
              </a:rPr>
              <a:t>of </a:t>
            </a:r>
            <a:r>
              <a:rPr dirty="0" sz="1450" spc="-10">
                <a:latin typeface="Times New Roman"/>
                <a:cs typeface="Times New Roman"/>
              </a:rPr>
              <a:t>agreements. This single unworldly trait  will account for much </a:t>
            </a:r>
            <a:r>
              <a:rPr dirty="0" sz="1450" spc="-5">
                <a:latin typeface="Times New Roman"/>
                <a:cs typeface="Times New Roman"/>
              </a:rPr>
              <a:t>of </a:t>
            </a:r>
            <a:r>
              <a:rPr dirty="0" sz="1450" spc="-10">
                <a:latin typeface="Times New Roman"/>
                <a:cs typeface="Times New Roman"/>
              </a:rPr>
              <a:t>that revolution </a:t>
            </a:r>
            <a:r>
              <a:rPr dirty="0" sz="1450" spc="-5">
                <a:latin typeface="Times New Roman"/>
                <a:cs typeface="Times New Roman"/>
              </a:rPr>
              <a:t>of </a:t>
            </a:r>
            <a:r>
              <a:rPr dirty="0" sz="1450" spc="-10">
                <a:latin typeface="Times New Roman"/>
                <a:cs typeface="Times New Roman"/>
              </a:rPr>
              <a:t>which we are speaking. The  Mexicans have the name </a:t>
            </a:r>
            <a:r>
              <a:rPr dirty="0" sz="1450" spc="-5">
                <a:latin typeface="Times New Roman"/>
                <a:cs typeface="Times New Roman"/>
              </a:rPr>
              <a:t>of </a:t>
            </a:r>
            <a:r>
              <a:rPr dirty="0" sz="1450" spc="-10">
                <a:latin typeface="Times New Roman"/>
                <a:cs typeface="Times New Roman"/>
              </a:rPr>
              <a:t>being great swindlers, </a:t>
            </a:r>
            <a:r>
              <a:rPr dirty="0" sz="1450" spc="-5">
                <a:latin typeface="Times New Roman"/>
                <a:cs typeface="Times New Roman"/>
              </a:rPr>
              <a:t>but </a:t>
            </a:r>
            <a:r>
              <a:rPr dirty="0" sz="1450" spc="-10">
                <a:latin typeface="Times New Roman"/>
                <a:cs typeface="Times New Roman"/>
              </a:rPr>
              <a:t>certainly the accusation  cuts both ways. In </a:t>
            </a:r>
            <a:r>
              <a:rPr dirty="0" sz="1450" spc="-5">
                <a:latin typeface="Times New Roman"/>
                <a:cs typeface="Times New Roman"/>
              </a:rPr>
              <a:t>a </a:t>
            </a:r>
            <a:r>
              <a:rPr dirty="0" sz="1450" spc="-10">
                <a:latin typeface="Times New Roman"/>
                <a:cs typeface="Times New Roman"/>
              </a:rPr>
              <a:t>contest </a:t>
            </a:r>
            <a:r>
              <a:rPr dirty="0" sz="1450" spc="-5">
                <a:latin typeface="Times New Roman"/>
                <a:cs typeface="Times New Roman"/>
              </a:rPr>
              <a:t>of </a:t>
            </a:r>
            <a:r>
              <a:rPr dirty="0" sz="1450" spc="-10">
                <a:latin typeface="Times New Roman"/>
                <a:cs typeface="Times New Roman"/>
              </a:rPr>
              <a:t>this sort, the entire booty would scarcely have  passed into the hands </a:t>
            </a:r>
            <a:r>
              <a:rPr dirty="0" sz="1450" spc="-5">
                <a:latin typeface="Times New Roman"/>
                <a:cs typeface="Times New Roman"/>
              </a:rPr>
              <a:t>of </a:t>
            </a:r>
            <a:r>
              <a:rPr dirty="0" sz="1450" spc="-10">
                <a:latin typeface="Times New Roman"/>
                <a:cs typeface="Times New Roman"/>
              </a:rPr>
              <a:t>the more scupulous</a:t>
            </a:r>
            <a:r>
              <a:rPr dirty="0" sz="1450" spc="30">
                <a:latin typeface="Times New Roman"/>
                <a:cs typeface="Times New Roman"/>
              </a:rPr>
              <a:t> </a:t>
            </a:r>
            <a:r>
              <a:rPr dirty="0" sz="1450" spc="-10">
                <a:latin typeface="Times New Roman"/>
                <a:cs typeface="Times New Roman"/>
              </a:rPr>
              <a:t>race.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Physically the Americans have triumphed; </a:t>
            </a:r>
            <a:r>
              <a:rPr dirty="0" sz="1450" spc="-5">
                <a:latin typeface="Times New Roman"/>
                <a:cs typeface="Times New Roman"/>
              </a:rPr>
              <a:t>but </a:t>
            </a: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entirely seen how far  they have themselves been morally conquered. This is,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but a </a:t>
            </a:r>
            <a:r>
              <a:rPr dirty="0" sz="1450" spc="-10">
                <a:latin typeface="Times New Roman"/>
                <a:cs typeface="Times New Roman"/>
              </a:rPr>
              <a:t>part </a:t>
            </a:r>
            <a:r>
              <a:rPr dirty="0" sz="1450" spc="-5">
                <a:latin typeface="Times New Roman"/>
                <a:cs typeface="Times New Roman"/>
              </a:rPr>
              <a:t>of  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an extraordinary problem now in the course </a:t>
            </a:r>
            <a:r>
              <a:rPr dirty="0" sz="1450" spc="-5">
                <a:latin typeface="Times New Roman"/>
                <a:cs typeface="Times New Roman"/>
              </a:rPr>
              <a:t>of </a:t>
            </a:r>
            <a:r>
              <a:rPr dirty="0" sz="1450" spc="-10">
                <a:latin typeface="Times New Roman"/>
                <a:cs typeface="Times New Roman"/>
              </a:rPr>
              <a:t>being solved in the  various States </a:t>
            </a:r>
            <a:r>
              <a:rPr dirty="0" sz="1450" spc="-5">
                <a:latin typeface="Times New Roman"/>
                <a:cs typeface="Times New Roman"/>
              </a:rPr>
              <a:t>of </a:t>
            </a:r>
            <a:r>
              <a:rPr dirty="0" sz="1450" spc="-10">
                <a:latin typeface="Times New Roman"/>
                <a:cs typeface="Times New Roman"/>
              </a:rPr>
              <a:t>the American Union. </a:t>
            </a:r>
            <a:r>
              <a:rPr dirty="0" sz="1450" spc="-5">
                <a:latin typeface="Times New Roman"/>
                <a:cs typeface="Times New Roman"/>
              </a:rPr>
              <a:t>I </a:t>
            </a:r>
            <a:r>
              <a:rPr dirty="0" sz="1450" spc="-10">
                <a:latin typeface="Times New Roman"/>
                <a:cs typeface="Times New Roman"/>
              </a:rPr>
              <a:t>am reminded </a:t>
            </a:r>
            <a:r>
              <a:rPr dirty="0" sz="1450" spc="-5">
                <a:latin typeface="Times New Roman"/>
                <a:cs typeface="Times New Roman"/>
              </a:rPr>
              <a:t>of </a:t>
            </a:r>
            <a:r>
              <a:rPr dirty="0" sz="1450" spc="-10">
                <a:latin typeface="Times New Roman"/>
                <a:cs typeface="Times New Roman"/>
              </a:rPr>
              <a:t>an anecdote. Some  years ago, at </a:t>
            </a:r>
            <a:r>
              <a:rPr dirty="0" sz="1450" spc="-5">
                <a:latin typeface="Times New Roman"/>
                <a:cs typeface="Times New Roman"/>
              </a:rPr>
              <a:t>a </a:t>
            </a:r>
            <a:r>
              <a:rPr dirty="0" sz="1450" spc="-10">
                <a:latin typeface="Times New Roman"/>
                <a:cs typeface="Times New Roman"/>
              </a:rPr>
              <a:t>great sale </a:t>
            </a:r>
            <a:r>
              <a:rPr dirty="0" sz="1450" spc="-5">
                <a:latin typeface="Times New Roman"/>
                <a:cs typeface="Times New Roman"/>
              </a:rPr>
              <a:t>of </a:t>
            </a:r>
            <a:r>
              <a:rPr dirty="0" sz="1450" spc="-10">
                <a:latin typeface="Times New Roman"/>
                <a:cs typeface="Times New Roman"/>
              </a:rPr>
              <a:t>wine, all the </a:t>
            </a:r>
            <a:r>
              <a:rPr dirty="0" sz="1450" spc="-5">
                <a:latin typeface="Times New Roman"/>
                <a:cs typeface="Times New Roman"/>
              </a:rPr>
              <a:t>odd </a:t>
            </a:r>
            <a:r>
              <a:rPr dirty="0" sz="1450" spc="-10">
                <a:latin typeface="Times New Roman"/>
                <a:cs typeface="Times New Roman"/>
              </a:rPr>
              <a:t>lots were purchased </a:t>
            </a:r>
            <a:r>
              <a:rPr dirty="0" sz="1450" spc="-5">
                <a:latin typeface="Times New Roman"/>
                <a:cs typeface="Times New Roman"/>
              </a:rPr>
              <a:t>by a </a:t>
            </a:r>
            <a:r>
              <a:rPr dirty="0" sz="1450" spc="-10">
                <a:latin typeface="Times New Roman"/>
                <a:cs typeface="Times New Roman"/>
              </a:rPr>
              <a:t>grocer  in </a:t>
            </a:r>
            <a:r>
              <a:rPr dirty="0" sz="1450" spc="-5">
                <a:latin typeface="Times New Roman"/>
                <a:cs typeface="Times New Roman"/>
              </a:rPr>
              <a:t>a </a:t>
            </a:r>
            <a:r>
              <a:rPr dirty="0" sz="1450" spc="-10">
                <a:latin typeface="Times New Roman"/>
                <a:cs typeface="Times New Roman"/>
              </a:rPr>
              <a:t>small way in the old town </a:t>
            </a:r>
            <a:r>
              <a:rPr dirty="0" sz="1450" spc="-5">
                <a:latin typeface="Times New Roman"/>
                <a:cs typeface="Times New Roman"/>
              </a:rPr>
              <a:t>of </a:t>
            </a:r>
            <a:r>
              <a:rPr dirty="0" sz="1450" spc="-10">
                <a:latin typeface="Times New Roman"/>
                <a:cs typeface="Times New Roman"/>
              </a:rPr>
              <a:t>Edinburgh. The agent had the curiosity to  visit him some time after and inquire what possible use </a:t>
            </a:r>
            <a:r>
              <a:rPr dirty="0" sz="1450" spc="-5">
                <a:latin typeface="Times New Roman"/>
                <a:cs typeface="Times New Roman"/>
              </a:rPr>
              <a:t>he </a:t>
            </a:r>
            <a:r>
              <a:rPr dirty="0" sz="1450" spc="-10">
                <a:latin typeface="Times New Roman"/>
                <a:cs typeface="Times New Roman"/>
              </a:rPr>
              <a:t>could have for such  material. He was shown,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20">
                <a:latin typeface="Times New Roman"/>
                <a:cs typeface="Times New Roman"/>
              </a:rPr>
              <a:t>answer, </a:t>
            </a:r>
            <a:r>
              <a:rPr dirty="0" sz="1450" spc="-5">
                <a:latin typeface="Times New Roman"/>
                <a:cs typeface="Times New Roman"/>
              </a:rPr>
              <a:t>a huge </a:t>
            </a:r>
            <a:r>
              <a:rPr dirty="0" sz="1450" spc="-10">
                <a:latin typeface="Times New Roman"/>
                <a:cs typeface="Times New Roman"/>
              </a:rPr>
              <a:t>vat where all the liquors,  from humble Gladstone to imperial </a:t>
            </a:r>
            <a:r>
              <a:rPr dirty="0" sz="1450" spc="-40">
                <a:latin typeface="Times New Roman"/>
                <a:cs typeface="Times New Roman"/>
              </a:rPr>
              <a:t>Tokay, </a:t>
            </a:r>
            <a:r>
              <a:rPr dirty="0" sz="1450" spc="-10">
                <a:latin typeface="Times New Roman"/>
                <a:cs typeface="Times New Roman"/>
              </a:rPr>
              <a:t>were fermenting </a:t>
            </a:r>
            <a:r>
              <a:rPr dirty="0" sz="1450" spc="-20">
                <a:latin typeface="Times New Roman"/>
                <a:cs typeface="Times New Roman"/>
              </a:rPr>
              <a:t>together. </a:t>
            </a:r>
            <a:r>
              <a:rPr dirty="0" sz="1450" spc="-10">
                <a:latin typeface="Times New Roman"/>
                <a:cs typeface="Times New Roman"/>
              </a:rPr>
              <a:t>“And  what,” </a:t>
            </a:r>
            <a:r>
              <a:rPr dirty="0" sz="1450" spc="-5">
                <a:latin typeface="Times New Roman"/>
                <a:cs typeface="Times New Roman"/>
              </a:rPr>
              <a:t>he </a:t>
            </a:r>
            <a:r>
              <a:rPr dirty="0" sz="1450" spc="-10">
                <a:latin typeface="Times New Roman"/>
                <a:cs typeface="Times New Roman"/>
              </a:rPr>
              <a:t>asked, “do </a:t>
            </a:r>
            <a:r>
              <a:rPr dirty="0" sz="1450" spc="-5">
                <a:latin typeface="Times New Roman"/>
                <a:cs typeface="Times New Roman"/>
              </a:rPr>
              <a:t>you </a:t>
            </a:r>
            <a:r>
              <a:rPr dirty="0" sz="1450" spc="-10">
                <a:latin typeface="Times New Roman"/>
                <a:cs typeface="Times New Roman"/>
              </a:rPr>
              <a:t>propose to call this?” “I’m </a:t>
            </a:r>
            <a:r>
              <a:rPr dirty="0" sz="1450" spc="-5">
                <a:latin typeface="Times New Roman"/>
                <a:cs typeface="Times New Roman"/>
              </a:rPr>
              <a:t>no </a:t>
            </a:r>
            <a:r>
              <a:rPr dirty="0" sz="1450" spc="-10">
                <a:latin typeface="Times New Roman"/>
                <a:cs typeface="Times New Roman"/>
              </a:rPr>
              <a:t>very sure,” replied the  </a:t>
            </a:r>
            <a:r>
              <a:rPr dirty="0" sz="1450" spc="-15">
                <a:latin typeface="Times New Roman"/>
                <a:cs typeface="Times New Roman"/>
              </a:rPr>
              <a:t>grocer,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think </a:t>
            </a:r>
            <a:r>
              <a:rPr dirty="0" sz="1450" spc="-30">
                <a:latin typeface="Times New Roman"/>
                <a:cs typeface="Times New Roman"/>
              </a:rPr>
              <a:t>it’s </a:t>
            </a:r>
            <a:r>
              <a:rPr dirty="0" sz="1450" spc="-10">
                <a:latin typeface="Times New Roman"/>
                <a:cs typeface="Times New Roman"/>
              </a:rPr>
              <a:t>going to turn </a:t>
            </a:r>
            <a:r>
              <a:rPr dirty="0" sz="1450" spc="-5">
                <a:latin typeface="Times New Roman"/>
                <a:cs typeface="Times New Roman"/>
              </a:rPr>
              <a:t>out </a:t>
            </a:r>
            <a:r>
              <a:rPr dirty="0" sz="1450" spc="-10">
                <a:latin typeface="Times New Roman"/>
                <a:cs typeface="Times New Roman"/>
              </a:rPr>
              <a:t>port.” In the older Eastern States, </a:t>
            </a:r>
            <a:r>
              <a:rPr dirty="0" sz="1450" spc="-5">
                <a:latin typeface="Times New Roman"/>
                <a:cs typeface="Times New Roman"/>
              </a:rPr>
              <a:t>I  </a:t>
            </a:r>
            <a:r>
              <a:rPr dirty="0" sz="1450" spc="-10">
                <a:latin typeface="Times New Roman"/>
                <a:cs typeface="Times New Roman"/>
              </a:rPr>
              <a:t>think we may say that this hotch-potch </a:t>
            </a:r>
            <a:r>
              <a:rPr dirty="0" sz="1450" spc="-5">
                <a:latin typeface="Times New Roman"/>
                <a:cs typeface="Times New Roman"/>
              </a:rPr>
              <a:t>of </a:t>
            </a:r>
            <a:r>
              <a:rPr dirty="0" sz="1450" spc="-10">
                <a:latin typeface="Times New Roman"/>
                <a:cs typeface="Times New Roman"/>
              </a:rPr>
              <a:t>races in going to turn </a:t>
            </a:r>
            <a:r>
              <a:rPr dirty="0" sz="1450" spc="-5">
                <a:latin typeface="Times New Roman"/>
                <a:cs typeface="Times New Roman"/>
              </a:rPr>
              <a:t>out </a:t>
            </a:r>
            <a:r>
              <a:rPr dirty="0" sz="1450" spc="-10">
                <a:latin typeface="Times New Roman"/>
                <a:cs typeface="Times New Roman"/>
              </a:rPr>
              <a:t>English, </a:t>
            </a:r>
            <a:r>
              <a:rPr dirty="0" sz="1450" spc="-5">
                <a:latin typeface="Times New Roman"/>
                <a:cs typeface="Times New Roman"/>
              </a:rPr>
              <a:t>or  </a:t>
            </a:r>
            <a:r>
              <a:rPr dirty="0" sz="1450" spc="-10">
                <a:latin typeface="Times New Roman"/>
                <a:cs typeface="Times New Roman"/>
              </a:rPr>
              <a:t>thereabout. But the problem is indefinitely varied in other zones. The elements  are differently mingled in the south, in what we may call the </a:t>
            </a:r>
            <a:r>
              <a:rPr dirty="0" sz="1450" spc="-20">
                <a:latin typeface="Times New Roman"/>
                <a:cs typeface="Times New Roman"/>
              </a:rPr>
              <a:t>Territorial </a:t>
            </a:r>
            <a:r>
              <a:rPr dirty="0" sz="1450" spc="-10">
                <a:latin typeface="Times New Roman"/>
                <a:cs typeface="Times New Roman"/>
              </a:rPr>
              <a:t>belt  and in the group </a:t>
            </a:r>
            <a:r>
              <a:rPr dirty="0" sz="1450" spc="-5">
                <a:latin typeface="Times New Roman"/>
                <a:cs typeface="Times New Roman"/>
              </a:rPr>
              <a:t>of </a:t>
            </a:r>
            <a:r>
              <a:rPr dirty="0" sz="1450" spc="-10">
                <a:latin typeface="Times New Roman"/>
                <a:cs typeface="Times New Roman"/>
              </a:rPr>
              <a:t>States </a:t>
            </a:r>
            <a:r>
              <a:rPr dirty="0" sz="1450" spc="-5">
                <a:latin typeface="Times New Roman"/>
                <a:cs typeface="Times New Roman"/>
              </a:rPr>
              <a:t>on </a:t>
            </a:r>
            <a:r>
              <a:rPr dirty="0" sz="1450" spc="-10">
                <a:latin typeface="Times New Roman"/>
                <a:cs typeface="Times New Roman"/>
              </a:rPr>
              <a:t>the Pacific coast. Above all, in these last, we may  look to see some monstrous hybrid—Whether </a:t>
            </a:r>
            <a:r>
              <a:rPr dirty="0" sz="1450" spc="-5">
                <a:latin typeface="Times New Roman"/>
                <a:cs typeface="Times New Roman"/>
              </a:rPr>
              <a:t>good or </a:t>
            </a:r>
            <a:r>
              <a:rPr dirty="0" sz="1450" spc="-10">
                <a:latin typeface="Times New Roman"/>
                <a:cs typeface="Times New Roman"/>
              </a:rPr>
              <a:t>evil, who shall  forecast? </a:t>
            </a:r>
            <a:r>
              <a:rPr dirty="0" sz="1450" spc="-5">
                <a:latin typeface="Times New Roman"/>
                <a:cs typeface="Times New Roman"/>
              </a:rPr>
              <a:t>but </a:t>
            </a:r>
            <a:r>
              <a:rPr dirty="0" sz="1450" spc="-10">
                <a:latin typeface="Times New Roman"/>
                <a:cs typeface="Times New Roman"/>
              </a:rPr>
              <a:t>certainly original and all their own. In my little restaurant at  </a:t>
            </a:r>
            <a:r>
              <a:rPr dirty="0" sz="1450" spc="-20">
                <a:latin typeface="Times New Roman"/>
                <a:cs typeface="Times New Roman"/>
              </a:rPr>
              <a:t>Monterey,</a:t>
            </a:r>
            <a:r>
              <a:rPr dirty="0" sz="1450" spc="320">
                <a:latin typeface="Times New Roman"/>
                <a:cs typeface="Times New Roman"/>
              </a:rPr>
              <a:t> </a:t>
            </a:r>
            <a:r>
              <a:rPr dirty="0" sz="1450" spc="-10">
                <a:latin typeface="Times New Roman"/>
                <a:cs typeface="Times New Roman"/>
              </a:rPr>
              <a:t>we have sat down to table day after </a:t>
            </a:r>
            <a:r>
              <a:rPr dirty="0" sz="1450" spc="-30">
                <a:latin typeface="Times New Roman"/>
                <a:cs typeface="Times New Roman"/>
              </a:rPr>
              <a:t>day, </a:t>
            </a:r>
            <a:r>
              <a:rPr dirty="0" sz="1450" spc="-5">
                <a:latin typeface="Times New Roman"/>
                <a:cs typeface="Times New Roman"/>
              </a:rPr>
              <a:t>a </a:t>
            </a:r>
            <a:r>
              <a:rPr dirty="0" sz="1450" spc="-10">
                <a:latin typeface="Times New Roman"/>
                <a:cs typeface="Times New Roman"/>
              </a:rPr>
              <a:t>Frenchman, two  Portuguese, an Italian, </a:t>
            </a:r>
            <a:r>
              <a:rPr dirty="0" sz="1450" spc="-5">
                <a:latin typeface="Times New Roman"/>
                <a:cs typeface="Times New Roman"/>
              </a:rPr>
              <a:t>a </a:t>
            </a:r>
            <a:r>
              <a:rPr dirty="0" sz="1450" spc="-10">
                <a:latin typeface="Times New Roman"/>
                <a:cs typeface="Times New Roman"/>
              </a:rPr>
              <a:t>Mexican, and </a:t>
            </a:r>
            <a:r>
              <a:rPr dirty="0" sz="1450" spc="-5">
                <a:latin typeface="Times New Roman"/>
                <a:cs typeface="Times New Roman"/>
              </a:rPr>
              <a:t>a </a:t>
            </a:r>
            <a:r>
              <a:rPr dirty="0" sz="1450" spc="-10">
                <a:latin typeface="Times New Roman"/>
                <a:cs typeface="Times New Roman"/>
              </a:rPr>
              <a:t>Scotchman: we had for common  visitors an American from Illinois, </a:t>
            </a:r>
            <a:r>
              <a:rPr dirty="0" sz="1450" spc="-5">
                <a:latin typeface="Times New Roman"/>
                <a:cs typeface="Times New Roman"/>
              </a:rPr>
              <a:t>a </a:t>
            </a:r>
            <a:r>
              <a:rPr dirty="0" sz="1450" spc="-10">
                <a:latin typeface="Times New Roman"/>
                <a:cs typeface="Times New Roman"/>
              </a:rPr>
              <a:t>nearly pure blood Indian woman, and </a:t>
            </a:r>
            <a:r>
              <a:rPr dirty="0" sz="1450" spc="-5">
                <a:latin typeface="Times New Roman"/>
                <a:cs typeface="Times New Roman"/>
              </a:rPr>
              <a:t>a  </a:t>
            </a:r>
            <a:r>
              <a:rPr dirty="0" sz="1450" spc="-10">
                <a:latin typeface="Times New Roman"/>
                <a:cs typeface="Times New Roman"/>
              </a:rPr>
              <a:t>naturalised Chinese; and from time to time </a:t>
            </a:r>
            <a:r>
              <a:rPr dirty="0" sz="1450" spc="-5">
                <a:latin typeface="Times New Roman"/>
                <a:cs typeface="Times New Roman"/>
              </a:rPr>
              <a:t>a </a:t>
            </a:r>
            <a:r>
              <a:rPr dirty="0" sz="1450" spc="-10">
                <a:latin typeface="Times New Roman"/>
                <a:cs typeface="Times New Roman"/>
              </a:rPr>
              <a:t>Switzer and </a:t>
            </a:r>
            <a:r>
              <a:rPr dirty="0" sz="1450" spc="-5">
                <a:latin typeface="Times New Roman"/>
                <a:cs typeface="Times New Roman"/>
              </a:rPr>
              <a:t>a </a:t>
            </a:r>
            <a:r>
              <a:rPr dirty="0" sz="1450" spc="-10">
                <a:latin typeface="Times New Roman"/>
                <a:cs typeface="Times New Roman"/>
              </a:rPr>
              <a:t>German came  down from country ranches for the night. No wonder that the Pacific coast is </a:t>
            </a:r>
            <a:r>
              <a:rPr dirty="0" sz="1450" spc="-5">
                <a:latin typeface="Times New Roman"/>
                <a:cs typeface="Times New Roman"/>
              </a:rPr>
              <a:t>a  </a:t>
            </a:r>
            <a:r>
              <a:rPr dirty="0" sz="1450" spc="-10">
                <a:latin typeface="Times New Roman"/>
                <a:cs typeface="Times New Roman"/>
              </a:rPr>
              <a:t>foreign land to visitors from the Eastern States, for each race contributes  something </a:t>
            </a:r>
            <a:r>
              <a:rPr dirty="0" sz="1450" spc="-5">
                <a:latin typeface="Times New Roman"/>
                <a:cs typeface="Times New Roman"/>
              </a:rPr>
              <a:t>of </a:t>
            </a:r>
            <a:r>
              <a:rPr dirty="0" sz="1450" spc="-10">
                <a:latin typeface="Times New Roman"/>
                <a:cs typeface="Times New Roman"/>
              </a:rPr>
              <a:t>its own. Even the despised Chinese have taught the youth </a:t>
            </a:r>
            <a:r>
              <a:rPr dirty="0" sz="1450" spc="-5">
                <a:latin typeface="Times New Roman"/>
                <a:cs typeface="Times New Roman"/>
              </a:rPr>
              <a:t>of  </a:t>
            </a:r>
            <a:r>
              <a:rPr dirty="0" sz="1450" spc="-10">
                <a:latin typeface="Times New Roman"/>
                <a:cs typeface="Times New Roman"/>
              </a:rPr>
              <a:t>California, </a:t>
            </a:r>
            <a:r>
              <a:rPr dirty="0" sz="1450" spc="-5">
                <a:latin typeface="Times New Roman"/>
                <a:cs typeface="Times New Roman"/>
              </a:rPr>
              <a:t>none </a:t>
            </a:r>
            <a:r>
              <a:rPr dirty="0" sz="1450" spc="-10">
                <a:latin typeface="Times New Roman"/>
                <a:cs typeface="Times New Roman"/>
              </a:rPr>
              <a:t>indeed </a:t>
            </a:r>
            <a:r>
              <a:rPr dirty="0" sz="1450" spc="-5">
                <a:latin typeface="Times New Roman"/>
                <a:cs typeface="Times New Roman"/>
              </a:rPr>
              <a:t>of </a:t>
            </a:r>
            <a:r>
              <a:rPr dirty="0" sz="1450" spc="-10">
                <a:latin typeface="Times New Roman"/>
                <a:cs typeface="Times New Roman"/>
              </a:rPr>
              <a:t>their virtues, </a:t>
            </a:r>
            <a:r>
              <a:rPr dirty="0" sz="1450" spc="-5">
                <a:latin typeface="Times New Roman"/>
                <a:cs typeface="Times New Roman"/>
              </a:rPr>
              <a:t>but </a:t>
            </a:r>
            <a:r>
              <a:rPr dirty="0" sz="1450" spc="-10">
                <a:latin typeface="Times New Roman"/>
                <a:cs typeface="Times New Roman"/>
              </a:rPr>
              <a:t>the debasing use </a:t>
            </a:r>
            <a:r>
              <a:rPr dirty="0" sz="1450" spc="-5">
                <a:latin typeface="Times New Roman"/>
                <a:cs typeface="Times New Roman"/>
              </a:rPr>
              <a:t>of </a:t>
            </a:r>
            <a:r>
              <a:rPr dirty="0" sz="1450" spc="-10">
                <a:latin typeface="Times New Roman"/>
                <a:cs typeface="Times New Roman"/>
              </a:rPr>
              <a:t>opium. And  chief among these influences is that </a:t>
            </a:r>
            <a:r>
              <a:rPr dirty="0" sz="1450" spc="-5">
                <a:latin typeface="Times New Roman"/>
                <a:cs typeface="Times New Roman"/>
              </a:rPr>
              <a:t>of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Mexicans.</a:t>
            </a:r>
            <a:endParaRPr sz="1450">
              <a:latin typeface="Times New Roman"/>
              <a:cs typeface="Times New Roman"/>
            </a:endParaRPr>
          </a:p>
          <a:p>
            <a:pPr algn="just" marL="12700" marR="6350">
              <a:lnSpc>
                <a:spcPts val="1730"/>
              </a:lnSpc>
              <a:spcBef>
                <a:spcPts val="535"/>
              </a:spcBef>
            </a:pPr>
            <a:r>
              <a:rPr dirty="0" sz="1450" spc="-10">
                <a:latin typeface="Times New Roman"/>
                <a:cs typeface="Times New Roman"/>
              </a:rPr>
              <a:t>The Mexicans although in the State are </a:t>
            </a:r>
            <a:r>
              <a:rPr dirty="0" sz="1450" spc="-5">
                <a:latin typeface="Times New Roman"/>
                <a:cs typeface="Times New Roman"/>
              </a:rPr>
              <a:t>out of </a:t>
            </a:r>
            <a:r>
              <a:rPr dirty="0" sz="1450" spc="-10">
                <a:latin typeface="Times New Roman"/>
                <a:cs typeface="Times New Roman"/>
              </a:rPr>
              <a:t>it. They still preserve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international independence, and keep their </a:t>
            </a:r>
            <a:r>
              <a:rPr dirty="0" sz="1450" spc="-15">
                <a:latin typeface="Times New Roman"/>
                <a:cs typeface="Times New Roman"/>
              </a:rPr>
              <a:t>affairs </a:t>
            </a:r>
            <a:r>
              <a:rPr dirty="0" sz="1450" spc="-10">
                <a:latin typeface="Times New Roman"/>
                <a:cs typeface="Times New Roman"/>
              </a:rPr>
              <a:t>snug to themselves. Only  four </a:t>
            </a:r>
            <a:r>
              <a:rPr dirty="0" sz="1450" spc="-5">
                <a:latin typeface="Times New Roman"/>
                <a:cs typeface="Times New Roman"/>
              </a:rPr>
              <a:t>or </a:t>
            </a:r>
            <a:r>
              <a:rPr dirty="0" sz="1450" spc="-10">
                <a:latin typeface="Times New Roman"/>
                <a:cs typeface="Times New Roman"/>
              </a:rPr>
              <a:t>five years ago </a:t>
            </a:r>
            <a:r>
              <a:rPr dirty="0" sz="1450" spc="-30">
                <a:latin typeface="Times New Roman"/>
                <a:cs typeface="Times New Roman"/>
              </a:rPr>
              <a:t>Vasquez, </a:t>
            </a:r>
            <a:r>
              <a:rPr dirty="0" sz="1450" spc="-10">
                <a:latin typeface="Times New Roman"/>
                <a:cs typeface="Times New Roman"/>
              </a:rPr>
              <a:t>the bandit, his troops being dispersed and the  </a:t>
            </a:r>
            <a:r>
              <a:rPr dirty="0" sz="1450" spc="-5">
                <a:latin typeface="Times New Roman"/>
                <a:cs typeface="Times New Roman"/>
              </a:rPr>
              <a:t>hunt </a:t>
            </a:r>
            <a:r>
              <a:rPr dirty="0" sz="1450" spc="-10">
                <a:latin typeface="Times New Roman"/>
                <a:cs typeface="Times New Roman"/>
              </a:rPr>
              <a:t>too </a:t>
            </a:r>
            <a:r>
              <a:rPr dirty="0" sz="1450" spc="-5">
                <a:latin typeface="Times New Roman"/>
                <a:cs typeface="Times New Roman"/>
              </a:rPr>
              <a:t>hot </a:t>
            </a:r>
            <a:r>
              <a:rPr dirty="0" sz="1450" spc="-10">
                <a:latin typeface="Times New Roman"/>
                <a:cs typeface="Times New Roman"/>
              </a:rPr>
              <a:t>for him in other parts </a:t>
            </a:r>
            <a:r>
              <a:rPr dirty="0" sz="1450" spc="-5">
                <a:latin typeface="Times New Roman"/>
                <a:cs typeface="Times New Roman"/>
              </a:rPr>
              <a:t>of </a:t>
            </a:r>
            <a:r>
              <a:rPr dirty="0" sz="1450" spc="-10">
                <a:latin typeface="Times New Roman"/>
                <a:cs typeface="Times New Roman"/>
              </a:rPr>
              <a:t>California, returned to his native  </a:t>
            </a:r>
            <a:r>
              <a:rPr dirty="0" sz="1450" spc="-20">
                <a:latin typeface="Times New Roman"/>
                <a:cs typeface="Times New Roman"/>
              </a:rPr>
              <a:t>Monterey, </a:t>
            </a:r>
            <a:r>
              <a:rPr dirty="0" sz="1450" spc="-10">
                <a:latin typeface="Times New Roman"/>
                <a:cs typeface="Times New Roman"/>
              </a:rPr>
              <a:t>and was seen publicly in her streets and saloons, fearing </a:t>
            </a:r>
            <a:r>
              <a:rPr dirty="0" sz="1450" spc="-5">
                <a:latin typeface="Times New Roman"/>
                <a:cs typeface="Times New Roman"/>
              </a:rPr>
              <a:t>no </a:t>
            </a:r>
            <a:r>
              <a:rPr dirty="0" sz="1450" spc="-10">
                <a:latin typeface="Times New Roman"/>
                <a:cs typeface="Times New Roman"/>
              </a:rPr>
              <a:t>man.  The year that </a:t>
            </a:r>
            <a:r>
              <a:rPr dirty="0" sz="1450" spc="-5">
                <a:latin typeface="Times New Roman"/>
                <a:cs typeface="Times New Roman"/>
              </a:rPr>
              <a:t>I </a:t>
            </a:r>
            <a:r>
              <a:rPr dirty="0" sz="1450" spc="-10">
                <a:latin typeface="Times New Roman"/>
                <a:cs typeface="Times New Roman"/>
              </a:rPr>
              <a:t>was there, there occurred two reputed murders. As the  Montereyans are exceptionally vile speakers </a:t>
            </a:r>
            <a:r>
              <a:rPr dirty="0" sz="1450" spc="-5">
                <a:latin typeface="Times New Roman"/>
                <a:cs typeface="Times New Roman"/>
              </a:rPr>
              <a:t>of </a:t>
            </a:r>
            <a:r>
              <a:rPr dirty="0" sz="1450" spc="-10">
                <a:latin typeface="Times New Roman"/>
                <a:cs typeface="Times New Roman"/>
              </a:rPr>
              <a:t>each other and </a:t>
            </a:r>
            <a:r>
              <a:rPr dirty="0" sz="1450" spc="-5">
                <a:latin typeface="Times New Roman"/>
                <a:cs typeface="Times New Roman"/>
              </a:rPr>
              <a:t>of </a:t>
            </a:r>
            <a:r>
              <a:rPr dirty="0" sz="1450" spc="-10">
                <a:latin typeface="Times New Roman"/>
                <a:cs typeface="Times New Roman"/>
              </a:rPr>
              <a:t>every </a:t>
            </a:r>
            <a:r>
              <a:rPr dirty="0" sz="1450" spc="-5">
                <a:latin typeface="Times New Roman"/>
                <a:cs typeface="Times New Roman"/>
              </a:rPr>
              <a:t>one  </a:t>
            </a:r>
            <a:r>
              <a:rPr dirty="0" sz="1450" spc="-10">
                <a:latin typeface="Times New Roman"/>
                <a:cs typeface="Times New Roman"/>
              </a:rPr>
              <a:t>behind his back, it is </a:t>
            </a:r>
            <a:r>
              <a:rPr dirty="0" sz="1450" spc="-5">
                <a:latin typeface="Times New Roman"/>
                <a:cs typeface="Times New Roman"/>
              </a:rPr>
              <a:t>not </a:t>
            </a:r>
            <a:r>
              <a:rPr dirty="0" sz="1450" spc="-10">
                <a:latin typeface="Times New Roman"/>
                <a:cs typeface="Times New Roman"/>
              </a:rPr>
              <a:t>possible for me to judge how much truth there may  have been in these reports; </a:t>
            </a:r>
            <a:r>
              <a:rPr dirty="0" sz="1450" spc="-5">
                <a:latin typeface="Times New Roman"/>
                <a:cs typeface="Times New Roman"/>
              </a:rPr>
              <a:t>but </a:t>
            </a:r>
            <a:r>
              <a:rPr dirty="0" sz="1450" spc="-10">
                <a:latin typeface="Times New Roman"/>
                <a:cs typeface="Times New Roman"/>
              </a:rPr>
              <a:t>in the </a:t>
            </a:r>
            <a:r>
              <a:rPr dirty="0" sz="1450" spc="-5">
                <a:latin typeface="Times New Roman"/>
                <a:cs typeface="Times New Roman"/>
              </a:rPr>
              <a:t>one </a:t>
            </a:r>
            <a:r>
              <a:rPr dirty="0" sz="1450" spc="-10">
                <a:latin typeface="Times New Roman"/>
                <a:cs typeface="Times New Roman"/>
              </a:rPr>
              <a:t>case every </a:t>
            </a:r>
            <a:r>
              <a:rPr dirty="0" sz="1450" spc="-5">
                <a:latin typeface="Times New Roman"/>
                <a:cs typeface="Times New Roman"/>
              </a:rPr>
              <a:t>one </a:t>
            </a:r>
            <a:r>
              <a:rPr dirty="0" sz="1450" spc="-10">
                <a:latin typeface="Times New Roman"/>
                <a:cs typeface="Times New Roman"/>
              </a:rPr>
              <a:t>believed, and in the  other some suspected, that there had been </a:t>
            </a:r>
            <a:r>
              <a:rPr dirty="0" sz="1450" spc="-5">
                <a:latin typeface="Times New Roman"/>
                <a:cs typeface="Times New Roman"/>
              </a:rPr>
              <a:t>foul </a:t>
            </a:r>
            <a:r>
              <a:rPr dirty="0" sz="1450" spc="-10">
                <a:latin typeface="Times New Roman"/>
                <a:cs typeface="Times New Roman"/>
              </a:rPr>
              <a:t>play; and </a:t>
            </a:r>
            <a:r>
              <a:rPr dirty="0" sz="1450" spc="-5">
                <a:latin typeface="Times New Roman"/>
                <a:cs typeface="Times New Roman"/>
              </a:rPr>
              <a:t>nobody </a:t>
            </a:r>
            <a:r>
              <a:rPr dirty="0" sz="1450" spc="-10">
                <a:latin typeface="Times New Roman"/>
                <a:cs typeface="Times New Roman"/>
              </a:rPr>
              <a:t>dreamed for  an</a:t>
            </a:r>
            <a:r>
              <a:rPr dirty="0" sz="1450" spc="135">
                <a:latin typeface="Times New Roman"/>
                <a:cs typeface="Times New Roman"/>
              </a:rPr>
              <a:t> </a:t>
            </a:r>
            <a:r>
              <a:rPr dirty="0" sz="1450" spc="-10">
                <a:latin typeface="Times New Roman"/>
                <a:cs typeface="Times New Roman"/>
              </a:rPr>
              <a:t>instant</a:t>
            </a:r>
            <a:r>
              <a:rPr dirty="0" sz="1450" spc="140">
                <a:latin typeface="Times New Roman"/>
                <a:cs typeface="Times New Roman"/>
              </a:rPr>
              <a:t> </a:t>
            </a:r>
            <a:r>
              <a:rPr dirty="0" sz="1450" spc="-5">
                <a:latin typeface="Times New Roman"/>
                <a:cs typeface="Times New Roman"/>
              </a:rPr>
              <a:t>of</a:t>
            </a:r>
            <a:r>
              <a:rPr dirty="0" sz="1450" spc="140">
                <a:latin typeface="Times New Roman"/>
                <a:cs typeface="Times New Roman"/>
              </a:rPr>
              <a:t> </a:t>
            </a:r>
            <a:r>
              <a:rPr dirty="0" sz="1450" spc="-10">
                <a:latin typeface="Times New Roman"/>
                <a:cs typeface="Times New Roman"/>
              </a:rPr>
              <a:t>taking</a:t>
            </a:r>
            <a:r>
              <a:rPr dirty="0" sz="1450" spc="140">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authorities</a:t>
            </a:r>
            <a:r>
              <a:rPr dirty="0" sz="1450" spc="140">
                <a:latin typeface="Times New Roman"/>
                <a:cs typeface="Times New Roman"/>
              </a:rPr>
              <a:t> </a:t>
            </a:r>
            <a:r>
              <a:rPr dirty="0" sz="1450" spc="-10">
                <a:latin typeface="Times New Roman"/>
                <a:cs typeface="Times New Roman"/>
              </a:rPr>
              <a:t>into</a:t>
            </a:r>
            <a:r>
              <a:rPr dirty="0" sz="1450" spc="140">
                <a:latin typeface="Times New Roman"/>
                <a:cs typeface="Times New Roman"/>
              </a:rPr>
              <a:t> </a:t>
            </a:r>
            <a:r>
              <a:rPr dirty="0" sz="1450" spc="-10">
                <a:latin typeface="Times New Roman"/>
                <a:cs typeface="Times New Roman"/>
              </a:rPr>
              <a:t>their</a:t>
            </a:r>
            <a:r>
              <a:rPr dirty="0" sz="1450" spc="140">
                <a:latin typeface="Times New Roman"/>
                <a:cs typeface="Times New Roman"/>
              </a:rPr>
              <a:t> </a:t>
            </a:r>
            <a:r>
              <a:rPr dirty="0" sz="1450" spc="-10">
                <a:latin typeface="Times New Roman"/>
                <a:cs typeface="Times New Roman"/>
              </a:rPr>
              <a:t>counsel.</a:t>
            </a:r>
            <a:r>
              <a:rPr dirty="0" sz="1450" spc="140">
                <a:latin typeface="Times New Roman"/>
                <a:cs typeface="Times New Roman"/>
              </a:rPr>
              <a:t> </a:t>
            </a:r>
            <a:r>
              <a:rPr dirty="0" sz="1450" spc="-10">
                <a:latin typeface="Times New Roman"/>
                <a:cs typeface="Times New Roman"/>
              </a:rPr>
              <a:t>Now</a:t>
            </a:r>
            <a:r>
              <a:rPr dirty="0" sz="1450" spc="150">
                <a:latin typeface="Times New Roman"/>
                <a:cs typeface="Times New Roman"/>
              </a:rPr>
              <a:t> </a:t>
            </a:r>
            <a:r>
              <a:rPr dirty="0" sz="1450" spc="-10">
                <a:latin typeface="Times New Roman"/>
                <a:cs typeface="Times New Roman"/>
              </a:rPr>
              <a:t>this</a:t>
            </a:r>
            <a:r>
              <a:rPr dirty="0" sz="1450" spc="150">
                <a:latin typeface="Times New Roman"/>
                <a:cs typeface="Times New Roman"/>
              </a:rPr>
              <a:t> </a:t>
            </a:r>
            <a:r>
              <a:rPr dirty="0" sz="1450" spc="-10">
                <a:latin typeface="Times New Roman"/>
                <a:cs typeface="Times New Roman"/>
              </a:rPr>
              <a:t>is,</a:t>
            </a:r>
            <a:r>
              <a:rPr dirty="0" sz="1450" spc="150">
                <a:latin typeface="Times New Roman"/>
                <a:cs typeface="Times New Roman"/>
              </a:rPr>
              <a:t> </a:t>
            </a:r>
            <a:r>
              <a:rPr dirty="0" sz="1450" spc="-5">
                <a:latin typeface="Times New Roman"/>
                <a:cs typeface="Times New Roman"/>
              </a:rPr>
              <a:t>of</a:t>
            </a:r>
            <a:r>
              <a:rPr dirty="0" sz="1450" spc="145">
                <a:latin typeface="Times New Roman"/>
                <a:cs typeface="Times New Roman"/>
              </a:rPr>
              <a:t> </a:t>
            </a:r>
            <a:r>
              <a:rPr dirty="0" sz="1450" spc="-10">
                <a:latin typeface="Times New Roman"/>
                <a:cs typeface="Times New Roman"/>
              </a:rPr>
              <a:t>course,</a:t>
            </a:r>
            <a:endParaRPr sz="145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characteristic enough </a:t>
            </a:r>
            <a:r>
              <a:rPr dirty="0" sz="1450" spc="-5">
                <a:latin typeface="Times New Roman"/>
                <a:cs typeface="Times New Roman"/>
              </a:rPr>
              <a:t>of </a:t>
            </a:r>
            <a:r>
              <a:rPr dirty="0" sz="1450" spc="-10">
                <a:latin typeface="Times New Roman"/>
                <a:cs typeface="Times New Roman"/>
              </a:rPr>
              <a:t>the Mexicans; </a:t>
            </a:r>
            <a:r>
              <a:rPr dirty="0" sz="1450" spc="-5">
                <a:latin typeface="Times New Roman"/>
                <a:cs typeface="Times New Roman"/>
              </a:rPr>
              <a:t>but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noteworthy feature that all  the Americans in Monterey acquiesced without </a:t>
            </a:r>
            <a:r>
              <a:rPr dirty="0" sz="1450" spc="-5">
                <a:latin typeface="Times New Roman"/>
                <a:cs typeface="Times New Roman"/>
              </a:rPr>
              <a:t>a </a:t>
            </a:r>
            <a:r>
              <a:rPr dirty="0" sz="1450" spc="-10">
                <a:latin typeface="Times New Roman"/>
                <a:cs typeface="Times New Roman"/>
              </a:rPr>
              <a:t>word in this inaction. Even  when </a:t>
            </a:r>
            <a:r>
              <a:rPr dirty="0" sz="1450" spc="-5">
                <a:latin typeface="Times New Roman"/>
                <a:cs typeface="Times New Roman"/>
              </a:rPr>
              <a:t>I </a:t>
            </a:r>
            <a:r>
              <a:rPr dirty="0" sz="1450" spc="-10">
                <a:latin typeface="Times New Roman"/>
                <a:cs typeface="Times New Roman"/>
              </a:rPr>
              <a:t>spoke to them </a:t>
            </a:r>
            <a:r>
              <a:rPr dirty="0" sz="1450" spc="-5">
                <a:latin typeface="Times New Roman"/>
                <a:cs typeface="Times New Roman"/>
              </a:rPr>
              <a:t>upon </a:t>
            </a:r>
            <a:r>
              <a:rPr dirty="0" sz="1450" spc="-10">
                <a:latin typeface="Times New Roman"/>
                <a:cs typeface="Times New Roman"/>
              </a:rPr>
              <a:t>the subject, they seemed </a:t>
            </a:r>
            <a:r>
              <a:rPr dirty="0" sz="1450" spc="-5">
                <a:latin typeface="Times New Roman"/>
                <a:cs typeface="Times New Roman"/>
              </a:rPr>
              <a:t>not </a:t>
            </a:r>
            <a:r>
              <a:rPr dirty="0" sz="1450" spc="-10">
                <a:latin typeface="Times New Roman"/>
                <a:cs typeface="Times New Roman"/>
              </a:rPr>
              <a:t>to understand my  surprise; they had forgotten the traditions </a:t>
            </a:r>
            <a:r>
              <a:rPr dirty="0" sz="1450" spc="-5">
                <a:latin typeface="Times New Roman"/>
                <a:cs typeface="Times New Roman"/>
              </a:rPr>
              <a:t>of </a:t>
            </a:r>
            <a:r>
              <a:rPr dirty="0" sz="1450" spc="-10">
                <a:latin typeface="Times New Roman"/>
                <a:cs typeface="Times New Roman"/>
              </a:rPr>
              <a:t>their own race and upbringing,  and become, in </a:t>
            </a:r>
            <a:r>
              <a:rPr dirty="0" sz="1450" spc="-5">
                <a:latin typeface="Times New Roman"/>
                <a:cs typeface="Times New Roman"/>
              </a:rPr>
              <a:t>a </a:t>
            </a:r>
            <a:r>
              <a:rPr dirty="0" sz="1450" spc="-10">
                <a:latin typeface="Times New Roman"/>
                <a:cs typeface="Times New Roman"/>
              </a:rPr>
              <a:t>word, wholly</a:t>
            </a:r>
            <a:r>
              <a:rPr dirty="0" sz="1450" spc="15">
                <a:latin typeface="Times New Roman"/>
                <a:cs typeface="Times New Roman"/>
              </a:rPr>
              <a:t> </a:t>
            </a:r>
            <a:r>
              <a:rPr dirty="0" sz="1450" spc="-10">
                <a:latin typeface="Times New Roman"/>
                <a:cs typeface="Times New Roman"/>
              </a:rPr>
              <a:t>Mexicanised.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Again, the Mexicans, having </a:t>
            </a:r>
            <a:r>
              <a:rPr dirty="0" sz="1450" spc="-5">
                <a:latin typeface="Times New Roman"/>
                <a:cs typeface="Times New Roman"/>
              </a:rPr>
              <a:t>no </a:t>
            </a:r>
            <a:r>
              <a:rPr dirty="0" sz="1450" spc="-10">
                <a:latin typeface="Times New Roman"/>
                <a:cs typeface="Times New Roman"/>
              </a:rPr>
              <a:t>ready money to speak </a:t>
            </a:r>
            <a:r>
              <a:rPr dirty="0" sz="1450" spc="-5">
                <a:latin typeface="Times New Roman"/>
                <a:cs typeface="Times New Roman"/>
              </a:rPr>
              <a:t>of, </a:t>
            </a:r>
            <a:r>
              <a:rPr dirty="0" sz="1450" spc="-10">
                <a:latin typeface="Times New Roman"/>
                <a:cs typeface="Times New Roman"/>
              </a:rPr>
              <a:t>rely almost entirely  in their business transactions </a:t>
            </a:r>
            <a:r>
              <a:rPr dirty="0" sz="1450" spc="-5">
                <a:latin typeface="Times New Roman"/>
                <a:cs typeface="Times New Roman"/>
              </a:rPr>
              <a:t>upon </a:t>
            </a:r>
            <a:r>
              <a:rPr dirty="0" sz="1450" spc="-10">
                <a:latin typeface="Times New Roman"/>
                <a:cs typeface="Times New Roman"/>
              </a:rPr>
              <a:t>each </a:t>
            </a:r>
            <a:r>
              <a:rPr dirty="0" sz="1450" spc="-15">
                <a:latin typeface="Times New Roman"/>
                <a:cs typeface="Times New Roman"/>
              </a:rPr>
              <a:t>other’s </a:t>
            </a:r>
            <a:r>
              <a:rPr dirty="0" sz="1450" spc="-10">
                <a:latin typeface="Times New Roman"/>
                <a:cs typeface="Times New Roman"/>
              </a:rPr>
              <a:t>worthless </a:t>
            </a:r>
            <a:r>
              <a:rPr dirty="0" sz="1450" spc="-20">
                <a:latin typeface="Times New Roman"/>
                <a:cs typeface="Times New Roman"/>
              </a:rPr>
              <a:t>paper. </a:t>
            </a:r>
            <a:r>
              <a:rPr dirty="0" sz="1450" spc="-10">
                <a:latin typeface="Times New Roman"/>
                <a:cs typeface="Times New Roman"/>
              </a:rPr>
              <a:t>Pedro the  penniless pays </a:t>
            </a:r>
            <a:r>
              <a:rPr dirty="0" sz="1450" spc="-5">
                <a:latin typeface="Times New Roman"/>
                <a:cs typeface="Times New Roman"/>
              </a:rPr>
              <a:t>you </a:t>
            </a:r>
            <a:r>
              <a:rPr dirty="0" sz="1450" spc="-10">
                <a:latin typeface="Times New Roman"/>
                <a:cs typeface="Times New Roman"/>
              </a:rPr>
              <a:t>with an </a:t>
            </a:r>
            <a:r>
              <a:rPr dirty="0" sz="1450" spc="-5">
                <a:latin typeface="Times New Roman"/>
                <a:cs typeface="Times New Roman"/>
              </a:rPr>
              <a:t>I </a:t>
            </a:r>
            <a:r>
              <a:rPr dirty="0" sz="1450" spc="-10">
                <a:latin typeface="Times New Roman"/>
                <a:cs typeface="Times New Roman"/>
              </a:rPr>
              <a:t>O U from the equally penniless Miguel. It is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local currency </a:t>
            </a:r>
            <a:r>
              <a:rPr dirty="0" sz="1450" spc="-5">
                <a:latin typeface="Times New Roman"/>
                <a:cs typeface="Times New Roman"/>
              </a:rPr>
              <a:t>by </a:t>
            </a:r>
            <a:r>
              <a:rPr dirty="0" sz="1450" spc="-20">
                <a:latin typeface="Times New Roman"/>
                <a:cs typeface="Times New Roman"/>
              </a:rPr>
              <a:t>courtesy. </a:t>
            </a:r>
            <a:r>
              <a:rPr dirty="0" sz="1450" spc="-10">
                <a:latin typeface="Times New Roman"/>
                <a:cs typeface="Times New Roman"/>
              </a:rPr>
              <a:t>Credit in these parts has passed into </a:t>
            </a:r>
            <a:r>
              <a:rPr dirty="0" sz="1450" spc="-5">
                <a:latin typeface="Times New Roman"/>
                <a:cs typeface="Times New Roman"/>
              </a:rPr>
              <a:t>a  </a:t>
            </a:r>
            <a:r>
              <a:rPr dirty="0" sz="1450" spc="-10">
                <a:latin typeface="Times New Roman"/>
                <a:cs typeface="Times New Roman"/>
              </a:rPr>
              <a:t>superstition. </a:t>
            </a:r>
            <a:r>
              <a:rPr dirty="0" sz="1450" spc="-5">
                <a:latin typeface="Times New Roman"/>
                <a:cs typeface="Times New Roman"/>
              </a:rPr>
              <a:t>I </a:t>
            </a:r>
            <a:r>
              <a:rPr dirty="0" sz="1450" spc="-10">
                <a:latin typeface="Times New Roman"/>
                <a:cs typeface="Times New Roman"/>
              </a:rPr>
              <a:t>have seen </a:t>
            </a:r>
            <a:r>
              <a:rPr dirty="0" sz="1450" spc="-5">
                <a:latin typeface="Times New Roman"/>
                <a:cs typeface="Times New Roman"/>
              </a:rPr>
              <a:t>a </a:t>
            </a:r>
            <a:r>
              <a:rPr dirty="0" sz="1450" spc="-10">
                <a:latin typeface="Times New Roman"/>
                <a:cs typeface="Times New Roman"/>
              </a:rPr>
              <a:t>strong, violent man struggling for months to recover  </a:t>
            </a:r>
            <a:r>
              <a:rPr dirty="0" sz="1450" spc="-5">
                <a:latin typeface="Times New Roman"/>
                <a:cs typeface="Times New Roman"/>
              </a:rPr>
              <a:t>a </a:t>
            </a:r>
            <a:r>
              <a:rPr dirty="0" sz="1450" spc="-10">
                <a:latin typeface="Times New Roman"/>
                <a:cs typeface="Times New Roman"/>
              </a:rPr>
              <a:t>debt, and getting nothing </a:t>
            </a:r>
            <a:r>
              <a:rPr dirty="0" sz="1450" spc="-5">
                <a:latin typeface="Times New Roman"/>
                <a:cs typeface="Times New Roman"/>
              </a:rPr>
              <a:t>but </a:t>
            </a:r>
            <a:r>
              <a:rPr dirty="0" sz="1450" spc="-10">
                <a:latin typeface="Times New Roman"/>
                <a:cs typeface="Times New Roman"/>
              </a:rPr>
              <a:t>an exchange </a:t>
            </a:r>
            <a:r>
              <a:rPr dirty="0" sz="1450" spc="-5">
                <a:latin typeface="Times New Roman"/>
                <a:cs typeface="Times New Roman"/>
              </a:rPr>
              <a:t>of </a:t>
            </a:r>
            <a:r>
              <a:rPr dirty="0" sz="1450" spc="-10">
                <a:latin typeface="Times New Roman"/>
                <a:cs typeface="Times New Roman"/>
              </a:rPr>
              <a:t>waste </a:t>
            </a:r>
            <a:r>
              <a:rPr dirty="0" sz="1450" spc="-20">
                <a:latin typeface="Times New Roman"/>
                <a:cs typeface="Times New Roman"/>
              </a:rPr>
              <a:t>paper.</a:t>
            </a:r>
            <a:r>
              <a:rPr dirty="0" sz="1450" spc="320">
                <a:latin typeface="Times New Roman"/>
                <a:cs typeface="Times New Roman"/>
              </a:rPr>
              <a:t> </a:t>
            </a:r>
            <a:r>
              <a:rPr dirty="0" sz="1450" spc="-10">
                <a:latin typeface="Times New Roman"/>
                <a:cs typeface="Times New Roman"/>
              </a:rPr>
              <a:t>The very  storekeepers are averse to asking for cash payments, and are more surprised  than pleased when they are offered. They fear there must </a:t>
            </a:r>
            <a:r>
              <a:rPr dirty="0" sz="1450" spc="-5">
                <a:latin typeface="Times New Roman"/>
                <a:cs typeface="Times New Roman"/>
              </a:rPr>
              <a:t>be </a:t>
            </a:r>
            <a:r>
              <a:rPr dirty="0" sz="1450" spc="-10">
                <a:latin typeface="Times New Roman"/>
                <a:cs typeface="Times New Roman"/>
              </a:rPr>
              <a:t>something under  it, and that </a:t>
            </a:r>
            <a:r>
              <a:rPr dirty="0" sz="1450" spc="-5">
                <a:latin typeface="Times New Roman"/>
                <a:cs typeface="Times New Roman"/>
              </a:rPr>
              <a:t>you </a:t>
            </a:r>
            <a:r>
              <a:rPr dirty="0" sz="1450" spc="-10">
                <a:latin typeface="Times New Roman"/>
                <a:cs typeface="Times New Roman"/>
              </a:rPr>
              <a:t>mean to withdraw </a:t>
            </a:r>
            <a:r>
              <a:rPr dirty="0" sz="1450" spc="-5">
                <a:latin typeface="Times New Roman"/>
                <a:cs typeface="Times New Roman"/>
              </a:rPr>
              <a:t>your </a:t>
            </a:r>
            <a:r>
              <a:rPr dirty="0" sz="1450" spc="-10">
                <a:latin typeface="Times New Roman"/>
                <a:cs typeface="Times New Roman"/>
              </a:rPr>
              <a:t>custom from them. </a:t>
            </a:r>
            <a:r>
              <a:rPr dirty="0" sz="1450" spc="-5">
                <a:latin typeface="Times New Roman"/>
                <a:cs typeface="Times New Roman"/>
              </a:rPr>
              <a:t>I </a:t>
            </a:r>
            <a:r>
              <a:rPr dirty="0" sz="1450" spc="-10">
                <a:latin typeface="Times New Roman"/>
                <a:cs typeface="Times New Roman"/>
              </a:rPr>
              <a:t>have seen the  enterprising chemist and stationer begging me with fervour to let my account  run </a:t>
            </a:r>
            <a:r>
              <a:rPr dirty="0" sz="1450" spc="-5">
                <a:latin typeface="Times New Roman"/>
                <a:cs typeface="Times New Roman"/>
              </a:rPr>
              <a:t>on, </a:t>
            </a:r>
            <a:r>
              <a:rPr dirty="0" sz="1450" spc="-10">
                <a:latin typeface="Times New Roman"/>
                <a:cs typeface="Times New Roman"/>
              </a:rPr>
              <a:t>although </a:t>
            </a:r>
            <a:r>
              <a:rPr dirty="0" sz="1450" spc="-5">
                <a:latin typeface="Times New Roman"/>
                <a:cs typeface="Times New Roman"/>
              </a:rPr>
              <a:t>I </a:t>
            </a:r>
            <a:r>
              <a:rPr dirty="0" sz="1450" spc="-10">
                <a:latin typeface="Times New Roman"/>
                <a:cs typeface="Times New Roman"/>
              </a:rPr>
              <a:t>had my purse open in my hand; and partly from the  commonness </a:t>
            </a:r>
            <a:r>
              <a:rPr dirty="0" sz="1450" spc="-5">
                <a:latin typeface="Times New Roman"/>
                <a:cs typeface="Times New Roman"/>
              </a:rPr>
              <a:t>of </a:t>
            </a:r>
            <a:r>
              <a:rPr dirty="0" sz="1450" spc="-10">
                <a:latin typeface="Times New Roman"/>
                <a:cs typeface="Times New Roman"/>
              </a:rPr>
              <a:t>the case, partly from some remains </a:t>
            </a:r>
            <a:r>
              <a:rPr dirty="0" sz="1450" spc="-5">
                <a:latin typeface="Times New Roman"/>
                <a:cs typeface="Times New Roman"/>
              </a:rPr>
              <a:t>of </a:t>
            </a:r>
            <a:r>
              <a:rPr dirty="0" sz="1450" spc="-10">
                <a:latin typeface="Times New Roman"/>
                <a:cs typeface="Times New Roman"/>
              </a:rPr>
              <a:t>that generous old  Mexican tradition which made all men welcome to their tables, </a:t>
            </a:r>
            <a:r>
              <a:rPr dirty="0" sz="1450" spc="-5">
                <a:latin typeface="Times New Roman"/>
                <a:cs typeface="Times New Roman"/>
              </a:rPr>
              <a:t>a </a:t>
            </a:r>
            <a:r>
              <a:rPr dirty="0" sz="1450" spc="-10">
                <a:latin typeface="Times New Roman"/>
                <a:cs typeface="Times New Roman"/>
              </a:rPr>
              <a:t>person may  </a:t>
            </a:r>
            <a:r>
              <a:rPr dirty="0" sz="1450" spc="-5">
                <a:latin typeface="Times New Roman"/>
                <a:cs typeface="Times New Roman"/>
              </a:rPr>
              <a:t>be </a:t>
            </a:r>
            <a:r>
              <a:rPr dirty="0" sz="1450" spc="-10">
                <a:latin typeface="Times New Roman"/>
                <a:cs typeface="Times New Roman"/>
              </a:rPr>
              <a:t>notoriously both unwilling and unable to </a:t>
            </a:r>
            <a:r>
              <a:rPr dirty="0" sz="1450" spc="-30">
                <a:latin typeface="Times New Roman"/>
                <a:cs typeface="Times New Roman"/>
              </a:rPr>
              <a:t>pay, </a:t>
            </a:r>
            <a:r>
              <a:rPr dirty="0" sz="1450" spc="-10">
                <a:latin typeface="Times New Roman"/>
                <a:cs typeface="Times New Roman"/>
              </a:rPr>
              <a:t>and still find credit for the  necessaries </a:t>
            </a:r>
            <a:r>
              <a:rPr dirty="0" sz="1450" spc="-5">
                <a:latin typeface="Times New Roman"/>
                <a:cs typeface="Times New Roman"/>
              </a:rPr>
              <a:t>of </a:t>
            </a:r>
            <a:r>
              <a:rPr dirty="0" sz="1450" spc="-10">
                <a:latin typeface="Times New Roman"/>
                <a:cs typeface="Times New Roman"/>
              </a:rPr>
              <a:t>life in the stores </a:t>
            </a:r>
            <a:r>
              <a:rPr dirty="0" sz="1450" spc="-5">
                <a:latin typeface="Times New Roman"/>
                <a:cs typeface="Times New Roman"/>
              </a:rPr>
              <a:t>of </a:t>
            </a:r>
            <a:r>
              <a:rPr dirty="0" sz="1450" spc="-20">
                <a:latin typeface="Times New Roman"/>
                <a:cs typeface="Times New Roman"/>
              </a:rPr>
              <a:t>Monterey. </a:t>
            </a:r>
            <a:r>
              <a:rPr dirty="0" sz="1450" spc="-10">
                <a:latin typeface="Times New Roman"/>
                <a:cs typeface="Times New Roman"/>
              </a:rPr>
              <a:t>Now this villainous habit </a:t>
            </a:r>
            <a:r>
              <a:rPr dirty="0" sz="1450" spc="-5">
                <a:latin typeface="Times New Roman"/>
                <a:cs typeface="Times New Roman"/>
              </a:rPr>
              <a:t>of  </a:t>
            </a:r>
            <a:r>
              <a:rPr dirty="0" sz="1450" spc="-10">
                <a:latin typeface="Times New Roman"/>
                <a:cs typeface="Times New Roman"/>
              </a:rPr>
              <a:t>living </a:t>
            </a:r>
            <a:r>
              <a:rPr dirty="0" sz="1450" spc="-5">
                <a:latin typeface="Times New Roman"/>
                <a:cs typeface="Times New Roman"/>
              </a:rPr>
              <a:t>upon </a:t>
            </a:r>
            <a:r>
              <a:rPr dirty="0" sz="1450" spc="-10">
                <a:latin typeface="Times New Roman"/>
                <a:cs typeface="Times New Roman"/>
              </a:rPr>
              <a:t>“tick” has grown into Californian nature. </a:t>
            </a:r>
            <a:r>
              <a:rPr dirty="0" sz="1450" spc="-5">
                <a:latin typeface="Times New Roman"/>
                <a:cs typeface="Times New Roman"/>
              </a:rPr>
              <a:t>I do not </a:t>
            </a:r>
            <a:r>
              <a:rPr dirty="0" sz="1450" spc="-10">
                <a:latin typeface="Times New Roman"/>
                <a:cs typeface="Times New Roman"/>
              </a:rPr>
              <a:t>mean that the  American and European storekeepers </a:t>
            </a:r>
            <a:r>
              <a:rPr dirty="0" sz="1450" spc="-5">
                <a:latin typeface="Times New Roman"/>
                <a:cs typeface="Times New Roman"/>
              </a:rPr>
              <a:t>of </a:t>
            </a:r>
            <a:r>
              <a:rPr dirty="0" sz="1450" spc="-10">
                <a:latin typeface="Times New Roman"/>
                <a:cs typeface="Times New Roman"/>
              </a:rPr>
              <a:t>Monterey are as lax as Mexicans; </a:t>
            </a:r>
            <a:r>
              <a:rPr dirty="0" sz="1450" spc="-5">
                <a:latin typeface="Times New Roman"/>
                <a:cs typeface="Times New Roman"/>
              </a:rPr>
              <a:t>I  </a:t>
            </a:r>
            <a:r>
              <a:rPr dirty="0" sz="1450" spc="-10">
                <a:latin typeface="Times New Roman"/>
                <a:cs typeface="Times New Roman"/>
              </a:rPr>
              <a:t>mean that American farmers in many parts </a:t>
            </a:r>
            <a:r>
              <a:rPr dirty="0" sz="1450" spc="-5">
                <a:latin typeface="Times New Roman"/>
                <a:cs typeface="Times New Roman"/>
              </a:rPr>
              <a:t>of </a:t>
            </a:r>
            <a:r>
              <a:rPr dirty="0" sz="1450" spc="-10">
                <a:latin typeface="Times New Roman"/>
                <a:cs typeface="Times New Roman"/>
              </a:rPr>
              <a:t>the State expect unlimited  credit, and profit </a:t>
            </a:r>
            <a:r>
              <a:rPr dirty="0" sz="1450" spc="-5">
                <a:latin typeface="Times New Roman"/>
                <a:cs typeface="Times New Roman"/>
              </a:rPr>
              <a:t>by </a:t>
            </a:r>
            <a:r>
              <a:rPr dirty="0" sz="1450" spc="-10">
                <a:latin typeface="Times New Roman"/>
                <a:cs typeface="Times New Roman"/>
              </a:rPr>
              <a:t>it in the meanwhile, without </a:t>
            </a:r>
            <a:r>
              <a:rPr dirty="0" sz="1450" spc="-5">
                <a:latin typeface="Times New Roman"/>
                <a:cs typeface="Times New Roman"/>
              </a:rPr>
              <a:t>a thought </a:t>
            </a:r>
            <a:r>
              <a:rPr dirty="0" sz="1450" spc="-10">
                <a:latin typeface="Times New Roman"/>
                <a:cs typeface="Times New Roman"/>
              </a:rPr>
              <a:t>for consequences.  Jew storekeepers have already learned the advantage to </a:t>
            </a:r>
            <a:r>
              <a:rPr dirty="0" sz="1450" spc="-5">
                <a:latin typeface="Times New Roman"/>
                <a:cs typeface="Times New Roman"/>
              </a:rPr>
              <a:t>be </a:t>
            </a:r>
            <a:r>
              <a:rPr dirty="0" sz="1450" spc="-10">
                <a:latin typeface="Times New Roman"/>
                <a:cs typeface="Times New Roman"/>
              </a:rPr>
              <a:t>gained from this;  they lead </a:t>
            </a:r>
            <a:r>
              <a:rPr dirty="0" sz="1450" spc="-5">
                <a:latin typeface="Times New Roman"/>
                <a:cs typeface="Times New Roman"/>
              </a:rPr>
              <a:t>on </a:t>
            </a:r>
            <a:r>
              <a:rPr dirty="0" sz="1450" spc="-10">
                <a:latin typeface="Times New Roman"/>
                <a:cs typeface="Times New Roman"/>
              </a:rPr>
              <a:t>the farmer into irretrievable indebtedness, and keep him ever after  as their bond-slave hopelessly grinding in the mill. So the whirligig </a:t>
            </a:r>
            <a:r>
              <a:rPr dirty="0" sz="1450" spc="-5">
                <a:latin typeface="Times New Roman"/>
                <a:cs typeface="Times New Roman"/>
              </a:rPr>
              <a:t>of </a:t>
            </a:r>
            <a:r>
              <a:rPr dirty="0" sz="1450" spc="-10">
                <a:latin typeface="Times New Roman"/>
                <a:cs typeface="Times New Roman"/>
              </a:rPr>
              <a:t>time  brings in its revenges, and except that the Jew knows better than to foreclose,  </a:t>
            </a:r>
            <a:r>
              <a:rPr dirty="0" sz="1450" spc="-5">
                <a:latin typeface="Times New Roman"/>
                <a:cs typeface="Times New Roman"/>
              </a:rPr>
              <a:t>you </a:t>
            </a:r>
            <a:r>
              <a:rPr dirty="0" sz="1450" spc="-10">
                <a:latin typeface="Times New Roman"/>
                <a:cs typeface="Times New Roman"/>
              </a:rPr>
              <a:t>may see Americans </a:t>
            </a:r>
            <a:r>
              <a:rPr dirty="0" sz="1450" spc="-5">
                <a:latin typeface="Times New Roman"/>
                <a:cs typeface="Times New Roman"/>
              </a:rPr>
              <a:t>bound </a:t>
            </a:r>
            <a:r>
              <a:rPr dirty="0" sz="1450" spc="-10">
                <a:latin typeface="Times New Roman"/>
                <a:cs typeface="Times New Roman"/>
              </a:rPr>
              <a:t>in the same chains with which they themselves  had formerly </a:t>
            </a:r>
            <a:r>
              <a:rPr dirty="0" sz="1450" spc="-5">
                <a:latin typeface="Times New Roman"/>
                <a:cs typeface="Times New Roman"/>
              </a:rPr>
              <a:t>bound </a:t>
            </a:r>
            <a:r>
              <a:rPr dirty="0" sz="1450" spc="-10">
                <a:latin typeface="Times New Roman"/>
                <a:cs typeface="Times New Roman"/>
              </a:rPr>
              <a:t>the Mexican. It seems as if certain sorts </a:t>
            </a:r>
            <a:r>
              <a:rPr dirty="0" sz="1450" spc="-5">
                <a:latin typeface="Times New Roman"/>
                <a:cs typeface="Times New Roman"/>
              </a:rPr>
              <a:t>of </a:t>
            </a:r>
            <a:r>
              <a:rPr dirty="0" sz="1450" spc="-10">
                <a:latin typeface="Times New Roman"/>
                <a:cs typeface="Times New Roman"/>
              </a:rPr>
              <a:t>follies, like  certain sorts </a:t>
            </a:r>
            <a:r>
              <a:rPr dirty="0" sz="1450" spc="-5">
                <a:latin typeface="Times New Roman"/>
                <a:cs typeface="Times New Roman"/>
              </a:rPr>
              <a:t>of </a:t>
            </a:r>
            <a:r>
              <a:rPr dirty="0" sz="1450" spc="-10">
                <a:latin typeface="Times New Roman"/>
                <a:cs typeface="Times New Roman"/>
              </a:rPr>
              <a:t>grain, were natural to the soil rather than to the race that </a:t>
            </a:r>
            <a:r>
              <a:rPr dirty="0" sz="1450" spc="-5">
                <a:latin typeface="Times New Roman"/>
                <a:cs typeface="Times New Roman"/>
              </a:rPr>
              <a:t>holds  </a:t>
            </a:r>
            <a:r>
              <a:rPr dirty="0" sz="1450" spc="-10">
                <a:latin typeface="Times New Roman"/>
                <a:cs typeface="Times New Roman"/>
              </a:rPr>
              <a:t>and tills it for the</a:t>
            </a:r>
            <a:r>
              <a:rPr dirty="0" sz="1450" spc="10">
                <a:latin typeface="Times New Roman"/>
                <a:cs typeface="Times New Roman"/>
              </a:rPr>
              <a:t> </a:t>
            </a:r>
            <a:r>
              <a:rPr dirty="0" sz="1450" spc="-10">
                <a:latin typeface="Times New Roman"/>
                <a:cs typeface="Times New Roman"/>
              </a:rPr>
              <a:t>moment.</a:t>
            </a:r>
            <a:endParaRPr sz="1450">
              <a:latin typeface="Times New Roman"/>
              <a:cs typeface="Times New Roman"/>
            </a:endParaRPr>
          </a:p>
          <a:p>
            <a:pPr algn="just" marL="12700" marR="5080">
              <a:lnSpc>
                <a:spcPts val="1730"/>
              </a:lnSpc>
              <a:spcBef>
                <a:spcPts val="530"/>
              </a:spcBef>
            </a:pPr>
            <a:r>
              <a:rPr dirty="0" sz="1450" spc="-10">
                <a:latin typeface="Times New Roman"/>
                <a:cs typeface="Times New Roman"/>
              </a:rPr>
              <a:t>In the meantime, </a:t>
            </a:r>
            <a:r>
              <a:rPr dirty="0" sz="1450" spc="-15">
                <a:latin typeface="Times New Roman"/>
                <a:cs typeface="Times New Roman"/>
              </a:rPr>
              <a:t>however, </a:t>
            </a:r>
            <a:r>
              <a:rPr dirty="0" sz="1450" spc="-10">
                <a:latin typeface="Times New Roman"/>
                <a:cs typeface="Times New Roman"/>
              </a:rPr>
              <a:t>the Americans rule in Monterey </a:t>
            </a:r>
            <a:r>
              <a:rPr dirty="0" sz="1450" spc="-20">
                <a:latin typeface="Times New Roman"/>
                <a:cs typeface="Times New Roman"/>
              </a:rPr>
              <a:t>County. </a:t>
            </a:r>
            <a:r>
              <a:rPr dirty="0" sz="1450" spc="-10">
                <a:latin typeface="Times New Roman"/>
                <a:cs typeface="Times New Roman"/>
              </a:rPr>
              <a:t>The new  county seat, Salinas </a:t>
            </a:r>
            <a:r>
              <a:rPr dirty="0" sz="1450" spc="-30">
                <a:latin typeface="Times New Roman"/>
                <a:cs typeface="Times New Roman"/>
              </a:rPr>
              <a:t>City, </a:t>
            </a:r>
            <a:r>
              <a:rPr dirty="0" sz="1450" spc="-10">
                <a:latin typeface="Times New Roman"/>
                <a:cs typeface="Times New Roman"/>
              </a:rPr>
              <a:t>in the bald, corn-bearing plain under the Gabelano  Peak, is </a:t>
            </a:r>
            <a:r>
              <a:rPr dirty="0" sz="1450" spc="-5">
                <a:latin typeface="Times New Roman"/>
                <a:cs typeface="Times New Roman"/>
              </a:rPr>
              <a:t>a </a:t>
            </a:r>
            <a:r>
              <a:rPr dirty="0" sz="1450" spc="-10">
                <a:latin typeface="Times New Roman"/>
                <a:cs typeface="Times New Roman"/>
              </a:rPr>
              <a:t>town </a:t>
            </a:r>
            <a:r>
              <a:rPr dirty="0" sz="1450" spc="-5">
                <a:latin typeface="Times New Roman"/>
                <a:cs typeface="Times New Roman"/>
              </a:rPr>
              <a:t>of a </a:t>
            </a:r>
            <a:r>
              <a:rPr dirty="0" sz="1450" spc="-10">
                <a:latin typeface="Times New Roman"/>
                <a:cs typeface="Times New Roman"/>
              </a:rPr>
              <a:t>purely American </a:t>
            </a:r>
            <a:r>
              <a:rPr dirty="0" sz="1450" spc="-20">
                <a:latin typeface="Times New Roman"/>
                <a:cs typeface="Times New Roman"/>
              </a:rPr>
              <a:t>character. </a:t>
            </a:r>
            <a:r>
              <a:rPr dirty="0" sz="1450" spc="-10">
                <a:latin typeface="Times New Roman"/>
                <a:cs typeface="Times New Roman"/>
              </a:rPr>
              <a:t>The land is held, for the most  part, in those enormous tracts which are another legacy </a:t>
            </a:r>
            <a:r>
              <a:rPr dirty="0" sz="1450" spc="-5">
                <a:latin typeface="Times New Roman"/>
                <a:cs typeface="Times New Roman"/>
              </a:rPr>
              <a:t>of </a:t>
            </a:r>
            <a:r>
              <a:rPr dirty="0" sz="1450" spc="-10">
                <a:latin typeface="Times New Roman"/>
                <a:cs typeface="Times New Roman"/>
              </a:rPr>
              <a:t>Mexican days, and  form the present chief danger and disgrace </a:t>
            </a:r>
            <a:r>
              <a:rPr dirty="0" sz="1450" spc="-5">
                <a:latin typeface="Times New Roman"/>
                <a:cs typeface="Times New Roman"/>
              </a:rPr>
              <a:t>of </a:t>
            </a:r>
            <a:r>
              <a:rPr dirty="0" sz="1450" spc="-10">
                <a:latin typeface="Times New Roman"/>
                <a:cs typeface="Times New Roman"/>
              </a:rPr>
              <a:t>California; and the holders are  mostly </a:t>
            </a:r>
            <a:r>
              <a:rPr dirty="0" sz="1450" spc="-5">
                <a:latin typeface="Times New Roman"/>
                <a:cs typeface="Times New Roman"/>
              </a:rPr>
              <a:t>of </a:t>
            </a:r>
            <a:r>
              <a:rPr dirty="0" sz="1450" spc="-10">
                <a:latin typeface="Times New Roman"/>
                <a:cs typeface="Times New Roman"/>
              </a:rPr>
              <a:t>American </a:t>
            </a:r>
            <a:r>
              <a:rPr dirty="0" sz="1450" spc="-5">
                <a:latin typeface="Times New Roman"/>
                <a:cs typeface="Times New Roman"/>
              </a:rPr>
              <a:t>or </a:t>
            </a:r>
            <a:r>
              <a:rPr dirty="0" sz="1450" spc="-10">
                <a:latin typeface="Times New Roman"/>
                <a:cs typeface="Times New Roman"/>
              </a:rPr>
              <a:t>British birth. </a:t>
            </a:r>
            <a:r>
              <a:rPr dirty="0" sz="1450" spc="-70">
                <a:latin typeface="Times New Roman"/>
                <a:cs typeface="Times New Roman"/>
              </a:rPr>
              <a:t>We </a:t>
            </a:r>
            <a:r>
              <a:rPr dirty="0" sz="1450" spc="-10">
                <a:latin typeface="Times New Roman"/>
                <a:cs typeface="Times New Roman"/>
              </a:rPr>
              <a:t>have here in England </a:t>
            </a:r>
            <a:r>
              <a:rPr dirty="0" sz="1450" spc="-5">
                <a:latin typeface="Times New Roman"/>
                <a:cs typeface="Times New Roman"/>
              </a:rPr>
              <a:t>no </a:t>
            </a:r>
            <a:r>
              <a:rPr dirty="0" sz="1450" spc="-10">
                <a:latin typeface="Times New Roman"/>
                <a:cs typeface="Times New Roman"/>
              </a:rPr>
              <a:t>idea </a:t>
            </a:r>
            <a:r>
              <a:rPr dirty="0" sz="1450" spc="-5">
                <a:latin typeface="Times New Roman"/>
                <a:cs typeface="Times New Roman"/>
              </a:rPr>
              <a:t>of </a:t>
            </a:r>
            <a:r>
              <a:rPr dirty="0" sz="1450" spc="-10">
                <a:latin typeface="Times New Roman"/>
                <a:cs typeface="Times New Roman"/>
              </a:rPr>
              <a:t>the  troubles and inconveniences which flow from the existence </a:t>
            </a:r>
            <a:r>
              <a:rPr dirty="0" sz="1450" spc="-5">
                <a:latin typeface="Times New Roman"/>
                <a:cs typeface="Times New Roman"/>
              </a:rPr>
              <a:t>of </a:t>
            </a:r>
            <a:r>
              <a:rPr dirty="0" sz="1450" spc="-10">
                <a:latin typeface="Times New Roman"/>
                <a:cs typeface="Times New Roman"/>
              </a:rPr>
              <a:t>these </a:t>
            </a:r>
            <a:r>
              <a:rPr dirty="0" sz="1450" spc="-15">
                <a:latin typeface="Times New Roman"/>
                <a:cs typeface="Times New Roman"/>
              </a:rPr>
              <a:t>large  </a:t>
            </a:r>
            <a:r>
              <a:rPr dirty="0" sz="1450" spc="-10">
                <a:latin typeface="Times New Roman"/>
                <a:cs typeface="Times New Roman"/>
              </a:rPr>
              <a:t>landholders—land-thieves, land-sharks, </a:t>
            </a:r>
            <a:r>
              <a:rPr dirty="0" sz="1450" spc="-5">
                <a:latin typeface="Times New Roman"/>
                <a:cs typeface="Times New Roman"/>
              </a:rPr>
              <a:t>or </a:t>
            </a:r>
            <a:r>
              <a:rPr dirty="0" sz="1450" spc="-10">
                <a:latin typeface="Times New Roman"/>
                <a:cs typeface="Times New Roman"/>
              </a:rPr>
              <a:t>land-grabbers, they are more  commonly and plainly called. Thus the townlands </a:t>
            </a:r>
            <a:r>
              <a:rPr dirty="0" sz="1450" spc="-5">
                <a:latin typeface="Times New Roman"/>
                <a:cs typeface="Times New Roman"/>
              </a:rPr>
              <a:t>of </a:t>
            </a:r>
            <a:r>
              <a:rPr dirty="0" sz="1450" spc="-10">
                <a:latin typeface="Times New Roman"/>
                <a:cs typeface="Times New Roman"/>
              </a:rPr>
              <a:t>Monterey are all in the  hands </a:t>
            </a:r>
            <a:r>
              <a:rPr dirty="0" sz="1450" spc="-5">
                <a:latin typeface="Times New Roman"/>
                <a:cs typeface="Times New Roman"/>
              </a:rPr>
              <a:t>of a </a:t>
            </a:r>
            <a:r>
              <a:rPr dirty="0" sz="1450" spc="-10">
                <a:latin typeface="Times New Roman"/>
                <a:cs typeface="Times New Roman"/>
              </a:rPr>
              <a:t>single man. How they came there is an obscure, vexatious</a:t>
            </a:r>
            <a:r>
              <a:rPr dirty="0" sz="1450" spc="40">
                <a:latin typeface="Times New Roman"/>
                <a:cs typeface="Times New Roman"/>
              </a:rPr>
              <a:t> </a:t>
            </a:r>
            <a:r>
              <a:rPr dirty="0" sz="1450" spc="-10">
                <a:latin typeface="Times New Roman"/>
                <a:cs typeface="Times New Roman"/>
              </a:rPr>
              <a:t>question,</a:t>
            </a:r>
            <a:endParaRPr sz="145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and, rightly </a:t>
            </a:r>
            <a:r>
              <a:rPr dirty="0" sz="1450" spc="-5">
                <a:latin typeface="Times New Roman"/>
                <a:cs typeface="Times New Roman"/>
              </a:rPr>
              <a:t>or </a:t>
            </a:r>
            <a:r>
              <a:rPr dirty="0" sz="1450" spc="-20">
                <a:latin typeface="Times New Roman"/>
                <a:cs typeface="Times New Roman"/>
              </a:rPr>
              <a:t>wrongly, </a:t>
            </a:r>
            <a:r>
              <a:rPr dirty="0" sz="1450" spc="-10">
                <a:latin typeface="Times New Roman"/>
                <a:cs typeface="Times New Roman"/>
              </a:rPr>
              <a:t>the man is hated with </a:t>
            </a:r>
            <a:r>
              <a:rPr dirty="0" sz="1450" spc="-5">
                <a:latin typeface="Times New Roman"/>
                <a:cs typeface="Times New Roman"/>
              </a:rPr>
              <a:t>a </a:t>
            </a:r>
            <a:r>
              <a:rPr dirty="0" sz="1450" spc="-10">
                <a:latin typeface="Times New Roman"/>
                <a:cs typeface="Times New Roman"/>
              </a:rPr>
              <a:t>great hatred. His life has been  repeatedly in </a:t>
            </a:r>
            <a:r>
              <a:rPr dirty="0" sz="1450" spc="-20">
                <a:latin typeface="Times New Roman"/>
                <a:cs typeface="Times New Roman"/>
              </a:rPr>
              <a:t>danger. </a:t>
            </a:r>
            <a:r>
              <a:rPr dirty="0" sz="1450" spc="-10">
                <a:latin typeface="Times New Roman"/>
                <a:cs typeface="Times New Roman"/>
              </a:rPr>
              <a:t>Not very long ago, </a:t>
            </a:r>
            <a:r>
              <a:rPr dirty="0" sz="1450" spc="-5">
                <a:latin typeface="Times New Roman"/>
                <a:cs typeface="Times New Roman"/>
              </a:rPr>
              <a:t>I </a:t>
            </a:r>
            <a:r>
              <a:rPr dirty="0" sz="1450" spc="-10">
                <a:latin typeface="Times New Roman"/>
                <a:cs typeface="Times New Roman"/>
              </a:rPr>
              <a:t>was told, the stage was stopped and  examined three evenings in succession </a:t>
            </a:r>
            <a:r>
              <a:rPr dirty="0" sz="1450" spc="-5">
                <a:latin typeface="Times New Roman"/>
                <a:cs typeface="Times New Roman"/>
              </a:rPr>
              <a:t>by </a:t>
            </a:r>
            <a:r>
              <a:rPr dirty="0" sz="1450" spc="-10">
                <a:latin typeface="Times New Roman"/>
                <a:cs typeface="Times New Roman"/>
              </a:rPr>
              <a:t>disguised horsemen thirsting for his  </a:t>
            </a:r>
            <a:r>
              <a:rPr dirty="0" sz="1450" spc="-5">
                <a:latin typeface="Times New Roman"/>
                <a:cs typeface="Times New Roman"/>
              </a:rPr>
              <a:t>blood. </a:t>
            </a:r>
            <a:r>
              <a:rPr dirty="0" sz="1450" spc="-10">
                <a:latin typeface="Times New Roman"/>
                <a:cs typeface="Times New Roman"/>
              </a:rPr>
              <a:t>A certain house </a:t>
            </a:r>
            <a:r>
              <a:rPr dirty="0" sz="1450" spc="-5">
                <a:latin typeface="Times New Roman"/>
                <a:cs typeface="Times New Roman"/>
              </a:rPr>
              <a:t>on </a:t>
            </a:r>
            <a:r>
              <a:rPr dirty="0" sz="1450" spc="-10">
                <a:latin typeface="Times New Roman"/>
                <a:cs typeface="Times New Roman"/>
              </a:rPr>
              <a:t>the Salinas road, they </a:t>
            </a:r>
            <a:r>
              <a:rPr dirty="0" sz="1450" spc="-30">
                <a:latin typeface="Times New Roman"/>
                <a:cs typeface="Times New Roman"/>
              </a:rPr>
              <a:t>say, </a:t>
            </a:r>
            <a:r>
              <a:rPr dirty="0" sz="1450" spc="-5">
                <a:latin typeface="Times New Roman"/>
                <a:cs typeface="Times New Roman"/>
              </a:rPr>
              <a:t>he </a:t>
            </a:r>
            <a:r>
              <a:rPr dirty="0" sz="1450" spc="-10">
                <a:latin typeface="Times New Roman"/>
                <a:cs typeface="Times New Roman"/>
              </a:rPr>
              <a:t>always passes in his  </a:t>
            </a:r>
            <a:r>
              <a:rPr dirty="0" sz="1450" spc="-5">
                <a:latin typeface="Times New Roman"/>
                <a:cs typeface="Times New Roman"/>
              </a:rPr>
              <a:t>buggy </a:t>
            </a:r>
            <a:r>
              <a:rPr dirty="0" sz="1450" spc="-10">
                <a:latin typeface="Times New Roman"/>
                <a:cs typeface="Times New Roman"/>
              </a:rPr>
              <a:t>at full speed, for the squatter sent him warning long ago. But </a:t>
            </a:r>
            <a:r>
              <a:rPr dirty="0" sz="1450" spc="-5">
                <a:latin typeface="Times New Roman"/>
                <a:cs typeface="Times New Roman"/>
              </a:rPr>
              <a:t>a </a:t>
            </a:r>
            <a:r>
              <a:rPr dirty="0" sz="1450" spc="-10">
                <a:latin typeface="Times New Roman"/>
                <a:cs typeface="Times New Roman"/>
              </a:rPr>
              <a:t>year  since </a:t>
            </a:r>
            <a:r>
              <a:rPr dirty="0" sz="1450" spc="-5">
                <a:latin typeface="Times New Roman"/>
                <a:cs typeface="Times New Roman"/>
              </a:rPr>
              <a:t>he </a:t>
            </a:r>
            <a:r>
              <a:rPr dirty="0" sz="1450" spc="-10">
                <a:latin typeface="Times New Roman"/>
                <a:cs typeface="Times New Roman"/>
              </a:rPr>
              <a:t>was publicly pointed </a:t>
            </a:r>
            <a:r>
              <a:rPr dirty="0" sz="1450" spc="-5">
                <a:latin typeface="Times New Roman"/>
                <a:cs typeface="Times New Roman"/>
              </a:rPr>
              <a:t>out </a:t>
            </a:r>
            <a:r>
              <a:rPr dirty="0" sz="1450" spc="-10">
                <a:latin typeface="Times New Roman"/>
                <a:cs typeface="Times New Roman"/>
              </a:rPr>
              <a:t>for death </a:t>
            </a:r>
            <a:r>
              <a:rPr dirty="0" sz="1450" spc="-5">
                <a:latin typeface="Times New Roman"/>
                <a:cs typeface="Times New Roman"/>
              </a:rPr>
              <a:t>by no </a:t>
            </a:r>
            <a:r>
              <a:rPr dirty="0" sz="1450" spc="-10">
                <a:latin typeface="Times New Roman"/>
                <a:cs typeface="Times New Roman"/>
              </a:rPr>
              <a:t>less </a:t>
            </a:r>
            <a:r>
              <a:rPr dirty="0" sz="1450" spc="-5">
                <a:latin typeface="Times New Roman"/>
                <a:cs typeface="Times New Roman"/>
              </a:rPr>
              <a:t>a </a:t>
            </a:r>
            <a:r>
              <a:rPr dirty="0" sz="1450" spc="-10">
                <a:latin typeface="Times New Roman"/>
                <a:cs typeface="Times New Roman"/>
              </a:rPr>
              <a:t>man than </a:t>
            </a:r>
            <a:r>
              <a:rPr dirty="0" sz="1450" spc="-35">
                <a:latin typeface="Times New Roman"/>
                <a:cs typeface="Times New Roman"/>
              </a:rPr>
              <a:t>Mr. </a:t>
            </a:r>
            <a:r>
              <a:rPr dirty="0" sz="1450" spc="-10">
                <a:latin typeface="Times New Roman"/>
                <a:cs typeface="Times New Roman"/>
              </a:rPr>
              <a:t>Dennis  </a:t>
            </a:r>
            <a:r>
              <a:rPr dirty="0" sz="1450" spc="-20">
                <a:latin typeface="Times New Roman"/>
                <a:cs typeface="Times New Roman"/>
              </a:rPr>
              <a:t>Kearney. </a:t>
            </a:r>
            <a:r>
              <a:rPr dirty="0" sz="1450" spc="-10">
                <a:latin typeface="Times New Roman"/>
                <a:cs typeface="Times New Roman"/>
              </a:rPr>
              <a:t>Kearney is </a:t>
            </a:r>
            <a:r>
              <a:rPr dirty="0" sz="1450" spc="-5">
                <a:latin typeface="Times New Roman"/>
                <a:cs typeface="Times New Roman"/>
              </a:rPr>
              <a:t>a </a:t>
            </a:r>
            <a:r>
              <a:rPr dirty="0" sz="1450" spc="-10">
                <a:latin typeface="Times New Roman"/>
                <a:cs typeface="Times New Roman"/>
              </a:rPr>
              <a:t>man too well known in California, </a:t>
            </a:r>
            <a:r>
              <a:rPr dirty="0" sz="1450" spc="-5">
                <a:latin typeface="Times New Roman"/>
                <a:cs typeface="Times New Roman"/>
              </a:rPr>
              <a:t>but 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explanation is required for English readers. Originally an Irish dray-man, </a:t>
            </a:r>
            <a:r>
              <a:rPr dirty="0" sz="1450" spc="-5">
                <a:latin typeface="Times New Roman"/>
                <a:cs typeface="Times New Roman"/>
              </a:rPr>
              <a:t>he  </a:t>
            </a:r>
            <a:r>
              <a:rPr dirty="0" sz="1450" spc="-10">
                <a:latin typeface="Times New Roman"/>
                <a:cs typeface="Times New Roman"/>
              </a:rPr>
              <a:t>rose, </a:t>
            </a:r>
            <a:r>
              <a:rPr dirty="0" sz="1450" spc="-5">
                <a:latin typeface="Times New Roman"/>
                <a:cs typeface="Times New Roman"/>
              </a:rPr>
              <a:t>by </a:t>
            </a:r>
            <a:r>
              <a:rPr dirty="0" sz="1450" spc="-10">
                <a:latin typeface="Times New Roman"/>
                <a:cs typeface="Times New Roman"/>
              </a:rPr>
              <a:t>his command </a:t>
            </a:r>
            <a:r>
              <a:rPr dirty="0" sz="1450" spc="-5">
                <a:latin typeface="Times New Roman"/>
                <a:cs typeface="Times New Roman"/>
              </a:rPr>
              <a:t>of </a:t>
            </a:r>
            <a:r>
              <a:rPr dirty="0" sz="1450" spc="-10">
                <a:latin typeface="Times New Roman"/>
                <a:cs typeface="Times New Roman"/>
              </a:rPr>
              <a:t>bad language, to almost dictatorial authority in the  State; throned it there for six months </a:t>
            </a:r>
            <a:r>
              <a:rPr dirty="0" sz="1450" spc="-5">
                <a:latin typeface="Times New Roman"/>
                <a:cs typeface="Times New Roman"/>
              </a:rPr>
              <a:t>or </a:t>
            </a:r>
            <a:r>
              <a:rPr dirty="0" sz="1450" spc="-10">
                <a:latin typeface="Times New Roman"/>
                <a:cs typeface="Times New Roman"/>
              </a:rPr>
              <a:t>so, his mouth full </a:t>
            </a:r>
            <a:r>
              <a:rPr dirty="0" sz="1450" spc="-5">
                <a:latin typeface="Times New Roman"/>
                <a:cs typeface="Times New Roman"/>
              </a:rPr>
              <a:t>of </a:t>
            </a:r>
            <a:r>
              <a:rPr dirty="0" sz="1450" spc="-10">
                <a:latin typeface="Times New Roman"/>
                <a:cs typeface="Times New Roman"/>
              </a:rPr>
              <a:t>oaths, gallowses,  and conflagrations; was first </a:t>
            </a:r>
            <a:r>
              <a:rPr dirty="0" sz="1450" spc="-15">
                <a:latin typeface="Times New Roman"/>
                <a:cs typeface="Times New Roman"/>
              </a:rPr>
              <a:t>snuffed </a:t>
            </a:r>
            <a:r>
              <a:rPr dirty="0" sz="1450" spc="-5">
                <a:latin typeface="Times New Roman"/>
                <a:cs typeface="Times New Roman"/>
              </a:rPr>
              <a:t>out </a:t>
            </a:r>
            <a:r>
              <a:rPr dirty="0" sz="1450" spc="-10">
                <a:latin typeface="Times New Roman"/>
                <a:cs typeface="Times New Roman"/>
              </a:rPr>
              <a:t>last winter </a:t>
            </a:r>
            <a:r>
              <a:rPr dirty="0" sz="1450" spc="-5">
                <a:latin typeface="Times New Roman"/>
                <a:cs typeface="Times New Roman"/>
              </a:rPr>
              <a:t>by </a:t>
            </a:r>
            <a:r>
              <a:rPr dirty="0" sz="1450" spc="-35">
                <a:latin typeface="Times New Roman"/>
                <a:cs typeface="Times New Roman"/>
              </a:rPr>
              <a:t>Mr. </a:t>
            </a:r>
            <a:r>
              <a:rPr dirty="0" sz="1450" spc="-10">
                <a:latin typeface="Times New Roman"/>
                <a:cs typeface="Times New Roman"/>
              </a:rPr>
              <a:t>Coleman, backed  </a:t>
            </a:r>
            <a:r>
              <a:rPr dirty="0" sz="1450" spc="-5">
                <a:latin typeface="Times New Roman"/>
                <a:cs typeface="Times New Roman"/>
              </a:rPr>
              <a:t>by </a:t>
            </a:r>
            <a:r>
              <a:rPr dirty="0" sz="1450" spc="-10">
                <a:latin typeface="Times New Roman"/>
                <a:cs typeface="Times New Roman"/>
              </a:rPr>
              <a:t>his San Francisco </a:t>
            </a:r>
            <a:r>
              <a:rPr dirty="0" sz="1450" spc="-20">
                <a:latin typeface="Times New Roman"/>
                <a:cs typeface="Times New Roman"/>
              </a:rPr>
              <a:t>Vigilantes </a:t>
            </a:r>
            <a:r>
              <a:rPr dirty="0" sz="1450" spc="-10">
                <a:latin typeface="Times New Roman"/>
                <a:cs typeface="Times New Roman"/>
              </a:rPr>
              <a:t>and three gatling </a:t>
            </a:r>
            <a:r>
              <a:rPr dirty="0" sz="1450" spc="-5">
                <a:latin typeface="Times New Roman"/>
                <a:cs typeface="Times New Roman"/>
              </a:rPr>
              <a:t>guns; </a:t>
            </a:r>
            <a:r>
              <a:rPr dirty="0" sz="1450" spc="-10">
                <a:latin typeface="Times New Roman"/>
                <a:cs typeface="Times New Roman"/>
              </a:rPr>
              <a:t>completed his own  ruin </a:t>
            </a:r>
            <a:r>
              <a:rPr dirty="0" sz="1450" spc="-5">
                <a:latin typeface="Times New Roman"/>
                <a:cs typeface="Times New Roman"/>
              </a:rPr>
              <a:t>by </a:t>
            </a:r>
            <a:r>
              <a:rPr dirty="0" sz="1450" spc="-10">
                <a:latin typeface="Times New Roman"/>
                <a:cs typeface="Times New Roman"/>
              </a:rPr>
              <a:t>throwing in his </a:t>
            </a:r>
            <a:r>
              <a:rPr dirty="0" sz="1450" spc="-5">
                <a:latin typeface="Times New Roman"/>
                <a:cs typeface="Times New Roman"/>
              </a:rPr>
              <a:t>lot </a:t>
            </a:r>
            <a:r>
              <a:rPr dirty="0" sz="1450" spc="-10">
                <a:latin typeface="Times New Roman"/>
                <a:cs typeface="Times New Roman"/>
              </a:rPr>
              <a:t>with the grotesque Green-backer party; and had at  last to </a:t>
            </a:r>
            <a:r>
              <a:rPr dirty="0" sz="1450" spc="-5">
                <a:latin typeface="Times New Roman"/>
                <a:cs typeface="Times New Roman"/>
              </a:rPr>
              <a:t>be </a:t>
            </a:r>
            <a:r>
              <a:rPr dirty="0" sz="1450" spc="-10">
                <a:latin typeface="Times New Roman"/>
                <a:cs typeface="Times New Roman"/>
              </a:rPr>
              <a:t>rescued </a:t>
            </a:r>
            <a:r>
              <a:rPr dirty="0" sz="1450" spc="-5">
                <a:latin typeface="Times New Roman"/>
                <a:cs typeface="Times New Roman"/>
              </a:rPr>
              <a:t>by </a:t>
            </a:r>
            <a:r>
              <a:rPr dirty="0" sz="1450" spc="-10">
                <a:latin typeface="Times New Roman"/>
                <a:cs typeface="Times New Roman"/>
              </a:rPr>
              <a:t>his old enemies, the police, </a:t>
            </a:r>
            <a:r>
              <a:rPr dirty="0" sz="1450" spc="-5">
                <a:latin typeface="Times New Roman"/>
                <a:cs typeface="Times New Roman"/>
              </a:rPr>
              <a:t>out of </a:t>
            </a:r>
            <a:r>
              <a:rPr dirty="0" sz="1450" spc="-10">
                <a:latin typeface="Times New Roman"/>
                <a:cs typeface="Times New Roman"/>
              </a:rPr>
              <a:t>the hands </a:t>
            </a:r>
            <a:r>
              <a:rPr dirty="0" sz="1450" spc="-5">
                <a:latin typeface="Times New Roman"/>
                <a:cs typeface="Times New Roman"/>
              </a:rPr>
              <a:t>of </a:t>
            </a:r>
            <a:r>
              <a:rPr dirty="0" sz="1450" spc="-10">
                <a:latin typeface="Times New Roman"/>
                <a:cs typeface="Times New Roman"/>
              </a:rPr>
              <a:t>his  rebellious followers. It was while </a:t>
            </a:r>
            <a:r>
              <a:rPr dirty="0" sz="1450" spc="-5">
                <a:latin typeface="Times New Roman"/>
                <a:cs typeface="Times New Roman"/>
              </a:rPr>
              <a:t>he </a:t>
            </a:r>
            <a:r>
              <a:rPr dirty="0" sz="1450" spc="-10">
                <a:latin typeface="Times New Roman"/>
                <a:cs typeface="Times New Roman"/>
              </a:rPr>
              <a:t>was at the top </a:t>
            </a:r>
            <a:r>
              <a:rPr dirty="0" sz="1450" spc="-5">
                <a:latin typeface="Times New Roman"/>
                <a:cs typeface="Times New Roman"/>
              </a:rPr>
              <a:t>of </a:t>
            </a:r>
            <a:r>
              <a:rPr dirty="0" sz="1450" spc="-10">
                <a:latin typeface="Times New Roman"/>
                <a:cs typeface="Times New Roman"/>
              </a:rPr>
              <a:t>his fortune that Kearney  visited Monterey with his battle-cry against Chinese </a:t>
            </a:r>
            <a:r>
              <a:rPr dirty="0" sz="1450" spc="-15">
                <a:latin typeface="Times New Roman"/>
                <a:cs typeface="Times New Roman"/>
              </a:rPr>
              <a:t>labour, </a:t>
            </a:r>
            <a:r>
              <a:rPr dirty="0" sz="1450" spc="-10">
                <a:latin typeface="Times New Roman"/>
                <a:cs typeface="Times New Roman"/>
              </a:rPr>
              <a:t>the railroad  monopolists, and the land-thieves; and his </a:t>
            </a:r>
            <a:r>
              <a:rPr dirty="0" sz="1450" spc="-5">
                <a:latin typeface="Times New Roman"/>
                <a:cs typeface="Times New Roman"/>
              </a:rPr>
              <a:t>one </a:t>
            </a:r>
            <a:r>
              <a:rPr dirty="0" sz="1450" spc="-10">
                <a:latin typeface="Times New Roman"/>
                <a:cs typeface="Times New Roman"/>
              </a:rPr>
              <a:t>articulate counsel to the  Montereyans was to “hang David Jacks.” Had the town been American, in my  private opinion, this would have been </a:t>
            </a:r>
            <a:r>
              <a:rPr dirty="0" sz="1450" spc="-5">
                <a:latin typeface="Times New Roman"/>
                <a:cs typeface="Times New Roman"/>
              </a:rPr>
              <a:t>done </a:t>
            </a:r>
            <a:r>
              <a:rPr dirty="0" sz="1450" spc="-10">
                <a:latin typeface="Times New Roman"/>
                <a:cs typeface="Times New Roman"/>
              </a:rPr>
              <a:t>years ago. Land is </a:t>
            </a:r>
            <a:r>
              <a:rPr dirty="0" sz="1450" spc="-5">
                <a:latin typeface="Times New Roman"/>
                <a:cs typeface="Times New Roman"/>
              </a:rPr>
              <a:t>a </a:t>
            </a:r>
            <a:r>
              <a:rPr dirty="0" sz="1450" spc="-10">
                <a:latin typeface="Times New Roman"/>
                <a:cs typeface="Times New Roman"/>
              </a:rPr>
              <a:t>subject </a:t>
            </a:r>
            <a:r>
              <a:rPr dirty="0" sz="1450" spc="-5">
                <a:latin typeface="Times New Roman"/>
                <a:cs typeface="Times New Roman"/>
              </a:rPr>
              <a:t>on  </a:t>
            </a:r>
            <a:r>
              <a:rPr dirty="0" sz="1450" spc="-10">
                <a:latin typeface="Times New Roman"/>
                <a:cs typeface="Times New Roman"/>
              </a:rPr>
              <a:t>which there is </a:t>
            </a:r>
            <a:r>
              <a:rPr dirty="0" sz="1450" spc="-5">
                <a:latin typeface="Times New Roman"/>
                <a:cs typeface="Times New Roman"/>
              </a:rPr>
              <a:t>no </a:t>
            </a:r>
            <a:r>
              <a:rPr dirty="0" sz="1450" spc="-10">
                <a:latin typeface="Times New Roman"/>
                <a:cs typeface="Times New Roman"/>
              </a:rPr>
              <a:t>jesting in the </a:t>
            </a:r>
            <a:r>
              <a:rPr dirty="0" sz="1450" spc="-35">
                <a:latin typeface="Times New Roman"/>
                <a:cs typeface="Times New Roman"/>
              </a:rPr>
              <a:t>West,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have seen my friend the lawyer  drive </a:t>
            </a:r>
            <a:r>
              <a:rPr dirty="0" sz="1450" spc="-5">
                <a:latin typeface="Times New Roman"/>
                <a:cs typeface="Times New Roman"/>
              </a:rPr>
              <a:t>out of </a:t>
            </a:r>
            <a:r>
              <a:rPr dirty="0" sz="1450" spc="-10">
                <a:latin typeface="Times New Roman"/>
                <a:cs typeface="Times New Roman"/>
              </a:rPr>
              <a:t>Monterey to adjust </a:t>
            </a:r>
            <a:r>
              <a:rPr dirty="0" sz="1450" spc="-5">
                <a:latin typeface="Times New Roman"/>
                <a:cs typeface="Times New Roman"/>
              </a:rPr>
              <a:t>a </a:t>
            </a:r>
            <a:r>
              <a:rPr dirty="0" sz="1450" spc="-10">
                <a:latin typeface="Times New Roman"/>
                <a:cs typeface="Times New Roman"/>
              </a:rPr>
              <a:t>competition </a:t>
            </a:r>
            <a:r>
              <a:rPr dirty="0" sz="1450" spc="-5">
                <a:latin typeface="Times New Roman"/>
                <a:cs typeface="Times New Roman"/>
              </a:rPr>
              <a:t>of </a:t>
            </a:r>
            <a:r>
              <a:rPr dirty="0" sz="1450" spc="-10">
                <a:latin typeface="Times New Roman"/>
                <a:cs typeface="Times New Roman"/>
              </a:rPr>
              <a:t>titles with the face </a:t>
            </a:r>
            <a:r>
              <a:rPr dirty="0" sz="1450" spc="-5">
                <a:latin typeface="Times New Roman"/>
                <a:cs typeface="Times New Roman"/>
              </a:rPr>
              <a:t>of a  </a:t>
            </a:r>
            <a:r>
              <a:rPr dirty="0" sz="1450" spc="-10">
                <a:latin typeface="Times New Roman"/>
                <a:cs typeface="Times New Roman"/>
              </a:rPr>
              <a:t>captain going into battle and his </a:t>
            </a:r>
            <a:r>
              <a:rPr dirty="0" sz="1450" spc="-20">
                <a:latin typeface="Times New Roman"/>
                <a:cs typeface="Times New Roman"/>
              </a:rPr>
              <a:t>Smith-and-Wesson </a:t>
            </a:r>
            <a:r>
              <a:rPr dirty="0" sz="1450" spc="-10">
                <a:latin typeface="Times New Roman"/>
                <a:cs typeface="Times New Roman"/>
              </a:rPr>
              <a:t>convenient to his</a:t>
            </a:r>
            <a:r>
              <a:rPr dirty="0" sz="1450" spc="150">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6350">
              <a:lnSpc>
                <a:spcPts val="1730"/>
              </a:lnSpc>
              <a:spcBef>
                <a:spcPts val="540"/>
              </a:spcBef>
            </a:pPr>
            <a:r>
              <a:rPr dirty="0" sz="1450" spc="-10">
                <a:latin typeface="Times New Roman"/>
                <a:cs typeface="Times New Roman"/>
              </a:rPr>
              <a:t>On the ranche </a:t>
            </a:r>
            <a:r>
              <a:rPr dirty="0" sz="1450" spc="-5">
                <a:latin typeface="Times New Roman"/>
                <a:cs typeface="Times New Roman"/>
              </a:rPr>
              <a:t>of </a:t>
            </a:r>
            <a:r>
              <a:rPr dirty="0" sz="1450" spc="-10">
                <a:latin typeface="Times New Roman"/>
                <a:cs typeface="Times New Roman"/>
              </a:rPr>
              <a:t>another </a:t>
            </a:r>
            <a:r>
              <a:rPr dirty="0" sz="1450" spc="-5">
                <a:latin typeface="Times New Roman"/>
                <a:cs typeface="Times New Roman"/>
              </a:rPr>
              <a:t>of </a:t>
            </a:r>
            <a:r>
              <a:rPr dirty="0" sz="1450" spc="-10">
                <a:latin typeface="Times New Roman"/>
                <a:cs typeface="Times New Roman"/>
              </a:rPr>
              <a:t>these landholders </a:t>
            </a:r>
            <a:r>
              <a:rPr dirty="0" sz="1450" spc="-5">
                <a:latin typeface="Times New Roman"/>
                <a:cs typeface="Times New Roman"/>
              </a:rPr>
              <a:t>you </a:t>
            </a:r>
            <a:r>
              <a:rPr dirty="0" sz="1450" spc="-10">
                <a:latin typeface="Times New Roman"/>
                <a:cs typeface="Times New Roman"/>
              </a:rPr>
              <a:t>may find </a:t>
            </a:r>
            <a:r>
              <a:rPr dirty="0" sz="1450" spc="-5">
                <a:latin typeface="Times New Roman"/>
                <a:cs typeface="Times New Roman"/>
              </a:rPr>
              <a:t>our </a:t>
            </a:r>
            <a:r>
              <a:rPr dirty="0" sz="1450" spc="-10">
                <a:latin typeface="Times New Roman"/>
                <a:cs typeface="Times New Roman"/>
              </a:rPr>
              <a:t>old friend, the  truck system, in full operation. Men live there, year in year </a:t>
            </a:r>
            <a:r>
              <a:rPr dirty="0" sz="1450" spc="-5">
                <a:latin typeface="Times New Roman"/>
                <a:cs typeface="Times New Roman"/>
              </a:rPr>
              <a:t>out, </a:t>
            </a:r>
            <a:r>
              <a:rPr dirty="0" sz="1450" spc="-10">
                <a:latin typeface="Times New Roman"/>
                <a:cs typeface="Times New Roman"/>
              </a:rPr>
              <a:t>to cut timber  for </a:t>
            </a:r>
            <a:r>
              <a:rPr dirty="0" sz="1450" spc="-5">
                <a:latin typeface="Times New Roman"/>
                <a:cs typeface="Times New Roman"/>
              </a:rPr>
              <a:t>a </a:t>
            </a:r>
            <a:r>
              <a:rPr dirty="0" sz="1450" spc="-10">
                <a:latin typeface="Times New Roman"/>
                <a:cs typeface="Times New Roman"/>
              </a:rPr>
              <a:t>nominal wage, which is all consumed in supplies. The longer they remain  in this desirable service the deeper they will fall in debt—a burlesque injustice  in </a:t>
            </a:r>
            <a:r>
              <a:rPr dirty="0" sz="1450" spc="-5">
                <a:latin typeface="Times New Roman"/>
                <a:cs typeface="Times New Roman"/>
              </a:rPr>
              <a:t>a </a:t>
            </a:r>
            <a:r>
              <a:rPr dirty="0" sz="1450" spc="-10">
                <a:latin typeface="Times New Roman"/>
                <a:cs typeface="Times New Roman"/>
              </a:rPr>
              <a:t>new </a:t>
            </a:r>
            <a:r>
              <a:rPr dirty="0" sz="1450" spc="-20">
                <a:latin typeface="Times New Roman"/>
                <a:cs typeface="Times New Roman"/>
              </a:rPr>
              <a:t>country, </a:t>
            </a:r>
            <a:r>
              <a:rPr dirty="0" sz="1450" spc="-10">
                <a:latin typeface="Times New Roman"/>
                <a:cs typeface="Times New Roman"/>
              </a:rPr>
              <a:t>where labour should </a:t>
            </a:r>
            <a:r>
              <a:rPr dirty="0" sz="1450" spc="-5">
                <a:latin typeface="Times New Roman"/>
                <a:cs typeface="Times New Roman"/>
              </a:rPr>
              <a:t>be </a:t>
            </a:r>
            <a:r>
              <a:rPr dirty="0" sz="1450" spc="-10">
                <a:latin typeface="Times New Roman"/>
                <a:cs typeface="Times New Roman"/>
              </a:rPr>
              <a:t>precious, and </a:t>
            </a:r>
            <a:r>
              <a:rPr dirty="0" sz="1450" spc="-5">
                <a:latin typeface="Times New Roman"/>
                <a:cs typeface="Times New Roman"/>
              </a:rPr>
              <a:t>one of </a:t>
            </a:r>
            <a:r>
              <a:rPr dirty="0" sz="1450" spc="-10">
                <a:latin typeface="Times New Roman"/>
                <a:cs typeface="Times New Roman"/>
              </a:rPr>
              <a:t>those typical  instances which explains the prevailing discontent and the success </a:t>
            </a:r>
            <a:r>
              <a:rPr dirty="0" sz="1450" spc="-5">
                <a:latin typeface="Times New Roman"/>
                <a:cs typeface="Times New Roman"/>
              </a:rPr>
              <a:t>of </a:t>
            </a:r>
            <a:r>
              <a:rPr dirty="0" sz="1450" spc="-10">
                <a:latin typeface="Times New Roman"/>
                <a:cs typeface="Times New Roman"/>
              </a:rPr>
              <a:t>the  demagogue </a:t>
            </a:r>
            <a:r>
              <a:rPr dirty="0" sz="1450" spc="-20">
                <a:latin typeface="Times New Roman"/>
                <a:cs typeface="Times New Roman"/>
              </a:rPr>
              <a:t>Kearney.</a:t>
            </a:r>
            <a:endParaRPr sz="1450">
              <a:latin typeface="Times New Roman"/>
              <a:cs typeface="Times New Roman"/>
            </a:endParaRPr>
          </a:p>
          <a:p>
            <a:pPr algn="just" marL="12700" marR="6985">
              <a:lnSpc>
                <a:spcPts val="1730"/>
              </a:lnSpc>
              <a:spcBef>
                <a:spcPts val="565"/>
              </a:spcBef>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comparison between what was and what is in California, the praisers </a:t>
            </a:r>
            <a:r>
              <a:rPr dirty="0" sz="1450" spc="-5">
                <a:latin typeface="Times New Roman"/>
                <a:cs typeface="Times New Roman"/>
              </a:rPr>
              <a:t>of  </a:t>
            </a:r>
            <a:r>
              <a:rPr dirty="0" sz="1450" spc="-10">
                <a:latin typeface="Times New Roman"/>
                <a:cs typeface="Times New Roman"/>
              </a:rPr>
              <a:t>times past will fix </a:t>
            </a:r>
            <a:r>
              <a:rPr dirty="0" sz="1450" spc="-5">
                <a:latin typeface="Times New Roman"/>
                <a:cs typeface="Times New Roman"/>
              </a:rPr>
              <a:t>upon </a:t>
            </a:r>
            <a:r>
              <a:rPr dirty="0" sz="1450" spc="-10">
                <a:latin typeface="Times New Roman"/>
                <a:cs typeface="Times New Roman"/>
              </a:rPr>
              <a:t>the Indians </a:t>
            </a:r>
            <a:r>
              <a:rPr dirty="0" sz="1450" spc="-5">
                <a:latin typeface="Times New Roman"/>
                <a:cs typeface="Times New Roman"/>
              </a:rPr>
              <a:t>of </a:t>
            </a:r>
            <a:r>
              <a:rPr dirty="0" sz="1450" spc="-10">
                <a:latin typeface="Times New Roman"/>
                <a:cs typeface="Times New Roman"/>
              </a:rPr>
              <a:t>Carmel. The valley drained </a:t>
            </a:r>
            <a:r>
              <a:rPr dirty="0" sz="1450" spc="-5">
                <a:latin typeface="Times New Roman"/>
                <a:cs typeface="Times New Roman"/>
              </a:rPr>
              <a:t>by </a:t>
            </a:r>
            <a:r>
              <a:rPr dirty="0" sz="1450" spc="-10">
                <a:latin typeface="Times New Roman"/>
                <a:cs typeface="Times New Roman"/>
              </a:rPr>
              <a:t>the river  so named is </a:t>
            </a:r>
            <a:r>
              <a:rPr dirty="0" sz="1450" spc="-5">
                <a:latin typeface="Times New Roman"/>
                <a:cs typeface="Times New Roman"/>
              </a:rPr>
              <a:t>a </a:t>
            </a:r>
            <a:r>
              <a:rPr dirty="0" sz="1450" spc="-10">
                <a:latin typeface="Times New Roman"/>
                <a:cs typeface="Times New Roman"/>
              </a:rPr>
              <a:t>true Californian </a:t>
            </a:r>
            <a:r>
              <a:rPr dirty="0" sz="1450" spc="-20">
                <a:latin typeface="Times New Roman"/>
                <a:cs typeface="Times New Roman"/>
              </a:rPr>
              <a:t>valley, </a:t>
            </a:r>
            <a:r>
              <a:rPr dirty="0" sz="1450" spc="-10">
                <a:latin typeface="Times New Roman"/>
                <a:cs typeface="Times New Roman"/>
              </a:rPr>
              <a:t>bare, dotted with chaparal, overlooked  </a:t>
            </a:r>
            <a:r>
              <a:rPr dirty="0" sz="1450" spc="-5">
                <a:latin typeface="Times New Roman"/>
                <a:cs typeface="Times New Roman"/>
              </a:rPr>
              <a:t>by </a:t>
            </a:r>
            <a:r>
              <a:rPr dirty="0" sz="1450" spc="-10">
                <a:latin typeface="Times New Roman"/>
                <a:cs typeface="Times New Roman"/>
              </a:rPr>
              <a:t>quaint, unfinished hills. The Carmel runs </a:t>
            </a:r>
            <a:r>
              <a:rPr dirty="0" sz="1450" spc="-5">
                <a:latin typeface="Times New Roman"/>
                <a:cs typeface="Times New Roman"/>
              </a:rPr>
              <a:t>by </a:t>
            </a:r>
            <a:r>
              <a:rPr dirty="0" sz="1450" spc="-10">
                <a:latin typeface="Times New Roman"/>
                <a:cs typeface="Times New Roman"/>
              </a:rPr>
              <a:t>many pleasant farms, </a:t>
            </a:r>
            <a:r>
              <a:rPr dirty="0" sz="1450" spc="-5">
                <a:latin typeface="Times New Roman"/>
                <a:cs typeface="Times New Roman"/>
              </a:rPr>
              <a:t>a </a:t>
            </a:r>
            <a:r>
              <a:rPr dirty="0" sz="1450" spc="-10">
                <a:latin typeface="Times New Roman"/>
                <a:cs typeface="Times New Roman"/>
              </a:rPr>
              <a:t>clear  and shallow </a:t>
            </a:r>
            <a:r>
              <a:rPr dirty="0" sz="1450" spc="-20">
                <a:latin typeface="Times New Roman"/>
                <a:cs typeface="Times New Roman"/>
              </a:rPr>
              <a:t>river, </a:t>
            </a:r>
            <a:r>
              <a:rPr dirty="0" sz="1450" spc="-10">
                <a:latin typeface="Times New Roman"/>
                <a:cs typeface="Times New Roman"/>
              </a:rPr>
              <a:t>loved </a:t>
            </a:r>
            <a:r>
              <a:rPr dirty="0" sz="1450" spc="-5">
                <a:latin typeface="Times New Roman"/>
                <a:cs typeface="Times New Roman"/>
              </a:rPr>
              <a:t>by </a:t>
            </a:r>
            <a:r>
              <a:rPr dirty="0" sz="1450" spc="-10">
                <a:latin typeface="Times New Roman"/>
                <a:cs typeface="Times New Roman"/>
              </a:rPr>
              <a:t>wading kine; and at last, as it is falling towards </a:t>
            </a:r>
            <a:r>
              <a:rPr dirty="0" sz="1450" spc="-5">
                <a:latin typeface="Times New Roman"/>
                <a:cs typeface="Times New Roman"/>
              </a:rPr>
              <a:t>a  </a:t>
            </a:r>
            <a:r>
              <a:rPr dirty="0" sz="1450" spc="-10">
                <a:latin typeface="Times New Roman"/>
                <a:cs typeface="Times New Roman"/>
              </a:rPr>
              <a:t>quicksand and the great Pacific, passes </a:t>
            </a:r>
            <a:r>
              <a:rPr dirty="0" sz="1450" spc="-5">
                <a:latin typeface="Times New Roman"/>
                <a:cs typeface="Times New Roman"/>
              </a:rPr>
              <a:t>a </a:t>
            </a:r>
            <a:r>
              <a:rPr dirty="0" sz="1450" spc="-10">
                <a:latin typeface="Times New Roman"/>
                <a:cs typeface="Times New Roman"/>
              </a:rPr>
              <a:t>ruined mission </a:t>
            </a:r>
            <a:r>
              <a:rPr dirty="0" sz="1450" spc="-5">
                <a:latin typeface="Times New Roman"/>
                <a:cs typeface="Times New Roman"/>
              </a:rPr>
              <a:t>on a </a:t>
            </a:r>
            <a:r>
              <a:rPr dirty="0" sz="1450" spc="-10">
                <a:latin typeface="Times New Roman"/>
                <a:cs typeface="Times New Roman"/>
              </a:rPr>
              <a:t>hill. From the  mission church the eye embraces </a:t>
            </a:r>
            <a:r>
              <a:rPr dirty="0" sz="1450" spc="-5">
                <a:latin typeface="Times New Roman"/>
                <a:cs typeface="Times New Roman"/>
              </a:rPr>
              <a:t>a </a:t>
            </a:r>
            <a:r>
              <a:rPr dirty="0" sz="1450" spc="-10">
                <a:latin typeface="Times New Roman"/>
                <a:cs typeface="Times New Roman"/>
              </a:rPr>
              <a:t>great field </a:t>
            </a:r>
            <a:r>
              <a:rPr dirty="0" sz="1450" spc="-5">
                <a:latin typeface="Times New Roman"/>
                <a:cs typeface="Times New Roman"/>
              </a:rPr>
              <a:t>of </a:t>
            </a:r>
            <a:r>
              <a:rPr dirty="0" sz="1450" spc="-10">
                <a:latin typeface="Times New Roman"/>
                <a:cs typeface="Times New Roman"/>
              </a:rPr>
              <a:t>ocean, and the ear is filled  with </a:t>
            </a:r>
            <a:r>
              <a:rPr dirty="0" sz="1450" spc="-5">
                <a:latin typeface="Times New Roman"/>
                <a:cs typeface="Times New Roman"/>
              </a:rPr>
              <a:t>a </a:t>
            </a:r>
            <a:r>
              <a:rPr dirty="0" sz="1450" spc="-10">
                <a:latin typeface="Times New Roman"/>
                <a:cs typeface="Times New Roman"/>
              </a:rPr>
              <a:t>continuous sound </a:t>
            </a:r>
            <a:r>
              <a:rPr dirty="0" sz="1450" spc="-5">
                <a:latin typeface="Times New Roman"/>
                <a:cs typeface="Times New Roman"/>
              </a:rPr>
              <a:t>of </a:t>
            </a:r>
            <a:r>
              <a:rPr dirty="0" sz="1450" spc="-10">
                <a:latin typeface="Times New Roman"/>
                <a:cs typeface="Times New Roman"/>
              </a:rPr>
              <a:t>distant breakers </a:t>
            </a:r>
            <a:r>
              <a:rPr dirty="0" sz="1450" spc="-5">
                <a:latin typeface="Times New Roman"/>
                <a:cs typeface="Times New Roman"/>
              </a:rPr>
              <a:t>on </a:t>
            </a:r>
            <a:r>
              <a:rPr dirty="0" sz="1450" spc="-10">
                <a:latin typeface="Times New Roman"/>
                <a:cs typeface="Times New Roman"/>
              </a:rPr>
              <a:t>the shore. But the day </a:t>
            </a:r>
            <a:r>
              <a:rPr dirty="0" sz="1450" spc="-5">
                <a:latin typeface="Times New Roman"/>
                <a:cs typeface="Times New Roman"/>
              </a:rPr>
              <a:t>of </a:t>
            </a:r>
            <a:r>
              <a:rPr dirty="0" sz="1450" spc="-10">
                <a:latin typeface="Times New Roman"/>
                <a:cs typeface="Times New Roman"/>
              </a:rPr>
              <a:t>the  Jesuit has </a:t>
            </a:r>
            <a:r>
              <a:rPr dirty="0" sz="1450" spc="-5">
                <a:latin typeface="Times New Roman"/>
                <a:cs typeface="Times New Roman"/>
              </a:rPr>
              <a:t>gone </a:t>
            </a:r>
            <a:r>
              <a:rPr dirty="0" sz="1450" spc="-40">
                <a:latin typeface="Times New Roman"/>
                <a:cs typeface="Times New Roman"/>
              </a:rPr>
              <a:t>by, </a:t>
            </a:r>
            <a:r>
              <a:rPr dirty="0" sz="1450" spc="-10">
                <a:latin typeface="Times New Roman"/>
                <a:cs typeface="Times New Roman"/>
              </a:rPr>
              <a:t>the day </a:t>
            </a:r>
            <a:r>
              <a:rPr dirty="0" sz="1450" spc="-5">
                <a:latin typeface="Times New Roman"/>
                <a:cs typeface="Times New Roman"/>
              </a:rPr>
              <a:t>of </a:t>
            </a:r>
            <a:r>
              <a:rPr dirty="0" sz="1450" spc="-10">
                <a:latin typeface="Times New Roman"/>
                <a:cs typeface="Times New Roman"/>
              </a:rPr>
              <a:t>the </a:t>
            </a:r>
            <a:r>
              <a:rPr dirty="0" sz="1450" spc="-35">
                <a:latin typeface="Times New Roman"/>
                <a:cs typeface="Times New Roman"/>
              </a:rPr>
              <a:t>Yankee </a:t>
            </a:r>
            <a:r>
              <a:rPr dirty="0" sz="1450" spc="-10">
                <a:latin typeface="Times New Roman"/>
                <a:cs typeface="Times New Roman"/>
              </a:rPr>
              <a:t>has succeeded, and there is </a:t>
            </a:r>
            <a:r>
              <a:rPr dirty="0" sz="1450" spc="-5">
                <a:latin typeface="Times New Roman"/>
                <a:cs typeface="Times New Roman"/>
              </a:rPr>
              <a:t>no one  </a:t>
            </a:r>
            <a:r>
              <a:rPr dirty="0" sz="1450" spc="-10">
                <a:latin typeface="Times New Roman"/>
                <a:cs typeface="Times New Roman"/>
              </a:rPr>
              <a:t>left to care for the converted savage. The church is roofless and ruinous, sea-  breezes and sea-fogs, and the alternation </a:t>
            </a:r>
            <a:r>
              <a:rPr dirty="0" sz="1450" spc="-5">
                <a:latin typeface="Times New Roman"/>
                <a:cs typeface="Times New Roman"/>
              </a:rPr>
              <a:t>of </a:t>
            </a:r>
            <a:r>
              <a:rPr dirty="0" sz="1450" spc="-10">
                <a:latin typeface="Times New Roman"/>
                <a:cs typeface="Times New Roman"/>
              </a:rPr>
              <a:t>the rain and sunshine, daily  widening the breaches and casting the crockets from the wall. As an antiquity  in this new land, </a:t>
            </a:r>
            <a:r>
              <a:rPr dirty="0" sz="1450" spc="-5">
                <a:latin typeface="Times New Roman"/>
                <a:cs typeface="Times New Roman"/>
              </a:rPr>
              <a:t>a </a:t>
            </a:r>
            <a:r>
              <a:rPr dirty="0" sz="1450" spc="-10">
                <a:latin typeface="Times New Roman"/>
                <a:cs typeface="Times New Roman"/>
              </a:rPr>
              <a:t>quaint specimen </a:t>
            </a:r>
            <a:r>
              <a:rPr dirty="0" sz="1450" spc="-5">
                <a:latin typeface="Times New Roman"/>
                <a:cs typeface="Times New Roman"/>
              </a:rPr>
              <a:t>of </a:t>
            </a:r>
            <a:r>
              <a:rPr dirty="0" sz="1450" spc="-10">
                <a:latin typeface="Times New Roman"/>
                <a:cs typeface="Times New Roman"/>
              </a:rPr>
              <a:t>missionary architecture, and </a:t>
            </a:r>
            <a:r>
              <a:rPr dirty="0" sz="1450" spc="-5">
                <a:latin typeface="Times New Roman"/>
                <a:cs typeface="Times New Roman"/>
              </a:rPr>
              <a:t>a</a:t>
            </a:r>
            <a:r>
              <a:rPr dirty="0" sz="1450" spc="260">
                <a:latin typeface="Times New Roman"/>
                <a:cs typeface="Times New Roman"/>
              </a:rPr>
              <a:t> </a:t>
            </a:r>
            <a:r>
              <a:rPr dirty="0" sz="1450" spc="-10">
                <a:latin typeface="Times New Roman"/>
                <a:cs typeface="Times New Roman"/>
              </a:rPr>
              <a:t>memorial</a:t>
            </a:r>
            <a:endParaRPr sz="145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of good </a:t>
            </a:r>
            <a:r>
              <a:rPr dirty="0" sz="1450" spc="-10">
                <a:latin typeface="Times New Roman"/>
                <a:cs typeface="Times New Roman"/>
              </a:rPr>
              <a:t>deeds, it had </a:t>
            </a:r>
            <a:r>
              <a:rPr dirty="0" sz="1450" spc="-5">
                <a:latin typeface="Times New Roman"/>
                <a:cs typeface="Times New Roman"/>
              </a:rPr>
              <a:t>a </a:t>
            </a:r>
            <a:r>
              <a:rPr dirty="0" sz="1450" spc="-10">
                <a:latin typeface="Times New Roman"/>
                <a:cs typeface="Times New Roman"/>
              </a:rPr>
              <a:t>triple claim to preservation from all thinking people;  </a:t>
            </a:r>
            <a:r>
              <a:rPr dirty="0" sz="1450" spc="-5">
                <a:latin typeface="Times New Roman"/>
                <a:cs typeface="Times New Roman"/>
              </a:rPr>
              <a:t>but </a:t>
            </a:r>
            <a:r>
              <a:rPr dirty="0" sz="1450" spc="-10">
                <a:latin typeface="Times New Roman"/>
                <a:cs typeface="Times New Roman"/>
              </a:rPr>
              <a:t>neglect and abuse have been its portion. There is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American  interference, save where </a:t>
            </a:r>
            <a:r>
              <a:rPr dirty="0" sz="1450" spc="-5">
                <a:latin typeface="Times New Roman"/>
                <a:cs typeface="Times New Roman"/>
              </a:rPr>
              <a:t>a </a:t>
            </a:r>
            <a:r>
              <a:rPr dirty="0" sz="1450" spc="-10">
                <a:latin typeface="Times New Roman"/>
                <a:cs typeface="Times New Roman"/>
              </a:rPr>
              <a:t>headboard has been torn from </a:t>
            </a:r>
            <a:r>
              <a:rPr dirty="0" sz="1450" spc="-5">
                <a:latin typeface="Times New Roman"/>
                <a:cs typeface="Times New Roman"/>
              </a:rPr>
              <a:t>a </a:t>
            </a:r>
            <a:r>
              <a:rPr dirty="0" sz="1450" spc="-10">
                <a:latin typeface="Times New Roman"/>
                <a:cs typeface="Times New Roman"/>
              </a:rPr>
              <a:t>grave to </a:t>
            </a:r>
            <a:r>
              <a:rPr dirty="0" sz="1450" spc="-5">
                <a:latin typeface="Times New Roman"/>
                <a:cs typeface="Times New Roman"/>
              </a:rPr>
              <a:t>be a </a:t>
            </a:r>
            <a:r>
              <a:rPr dirty="0" sz="1450" spc="-10">
                <a:latin typeface="Times New Roman"/>
                <a:cs typeface="Times New Roman"/>
              </a:rPr>
              <a:t>mark  for pistol bullets. So it is with the Indians for whom it was erected. Their  lands, </a:t>
            </a:r>
            <a:r>
              <a:rPr dirty="0" sz="1450" spc="-5">
                <a:latin typeface="Times New Roman"/>
                <a:cs typeface="Times New Roman"/>
              </a:rPr>
              <a:t>I </a:t>
            </a:r>
            <a:r>
              <a:rPr dirty="0" sz="1450" spc="-10">
                <a:latin typeface="Times New Roman"/>
                <a:cs typeface="Times New Roman"/>
              </a:rPr>
              <a:t>was told, are being yearly encroached </a:t>
            </a:r>
            <a:r>
              <a:rPr dirty="0" sz="1450" spc="-5">
                <a:latin typeface="Times New Roman"/>
                <a:cs typeface="Times New Roman"/>
              </a:rPr>
              <a:t>upon by </a:t>
            </a:r>
            <a:r>
              <a:rPr dirty="0" sz="1450" spc="-10">
                <a:latin typeface="Times New Roman"/>
                <a:cs typeface="Times New Roman"/>
              </a:rPr>
              <a:t>the neighbouring  American </a:t>
            </a:r>
            <a:r>
              <a:rPr dirty="0" sz="1450" spc="-15">
                <a:latin typeface="Times New Roman"/>
                <a:cs typeface="Times New Roman"/>
              </a:rPr>
              <a:t>proprietor, </a:t>
            </a:r>
            <a:r>
              <a:rPr dirty="0" sz="1450" spc="-10">
                <a:latin typeface="Times New Roman"/>
                <a:cs typeface="Times New Roman"/>
              </a:rPr>
              <a:t>and with that exception </a:t>
            </a:r>
            <a:r>
              <a:rPr dirty="0" sz="1450" spc="-5">
                <a:latin typeface="Times New Roman"/>
                <a:cs typeface="Times New Roman"/>
              </a:rPr>
              <a:t>no </a:t>
            </a:r>
            <a:r>
              <a:rPr dirty="0" sz="1450" spc="-10">
                <a:latin typeface="Times New Roman"/>
                <a:cs typeface="Times New Roman"/>
              </a:rPr>
              <a:t>man troubles his head for the  Indians </a:t>
            </a:r>
            <a:r>
              <a:rPr dirty="0" sz="1450" spc="-5">
                <a:latin typeface="Times New Roman"/>
                <a:cs typeface="Times New Roman"/>
              </a:rPr>
              <a:t>of </a:t>
            </a:r>
            <a:r>
              <a:rPr dirty="0" sz="1450" spc="-10">
                <a:latin typeface="Times New Roman"/>
                <a:cs typeface="Times New Roman"/>
              </a:rPr>
              <a:t>Carmel. Only </a:t>
            </a:r>
            <a:r>
              <a:rPr dirty="0" sz="1450" spc="-5">
                <a:latin typeface="Times New Roman"/>
                <a:cs typeface="Times New Roman"/>
              </a:rPr>
              <a:t>one </a:t>
            </a:r>
            <a:r>
              <a:rPr dirty="0" sz="1450" spc="-10">
                <a:latin typeface="Times New Roman"/>
                <a:cs typeface="Times New Roman"/>
              </a:rPr>
              <a:t>day in the </a:t>
            </a:r>
            <a:r>
              <a:rPr dirty="0" sz="1450" spc="-20">
                <a:latin typeface="Times New Roman"/>
                <a:cs typeface="Times New Roman"/>
              </a:rPr>
              <a:t>year, </a:t>
            </a:r>
            <a:r>
              <a:rPr dirty="0" sz="1450" spc="-10">
                <a:latin typeface="Times New Roman"/>
                <a:cs typeface="Times New Roman"/>
              </a:rPr>
              <a:t>the day before </a:t>
            </a:r>
            <a:r>
              <a:rPr dirty="0" sz="1450" spc="-5">
                <a:latin typeface="Times New Roman"/>
                <a:cs typeface="Times New Roman"/>
              </a:rPr>
              <a:t>our </a:t>
            </a:r>
            <a:r>
              <a:rPr dirty="0" sz="1450" spc="-10">
                <a:latin typeface="Times New Roman"/>
                <a:cs typeface="Times New Roman"/>
              </a:rPr>
              <a:t>Guy Fawkes,  the padre drives over the hill from Monterey; the little </a:t>
            </a:r>
            <a:r>
              <a:rPr dirty="0" sz="1450" spc="-20">
                <a:latin typeface="Times New Roman"/>
                <a:cs typeface="Times New Roman"/>
              </a:rPr>
              <a:t>sacristy, </a:t>
            </a:r>
            <a:r>
              <a:rPr dirty="0" sz="1450" spc="-10">
                <a:latin typeface="Times New Roman"/>
                <a:cs typeface="Times New Roman"/>
              </a:rPr>
              <a:t>which is the  only covered portion </a:t>
            </a:r>
            <a:r>
              <a:rPr dirty="0" sz="1450" spc="-5">
                <a:latin typeface="Times New Roman"/>
                <a:cs typeface="Times New Roman"/>
              </a:rPr>
              <a:t>of </a:t>
            </a:r>
            <a:r>
              <a:rPr dirty="0" sz="1450" spc="-10">
                <a:latin typeface="Times New Roman"/>
                <a:cs typeface="Times New Roman"/>
              </a:rPr>
              <a:t>the church, is filled with seats and decorated for the  service; the Indians troop </a:t>
            </a:r>
            <a:r>
              <a:rPr dirty="0" sz="1450" spc="-15">
                <a:latin typeface="Times New Roman"/>
                <a:cs typeface="Times New Roman"/>
              </a:rPr>
              <a:t>together, </a:t>
            </a:r>
            <a:r>
              <a:rPr dirty="0" sz="1450" spc="-10">
                <a:latin typeface="Times New Roman"/>
                <a:cs typeface="Times New Roman"/>
              </a:rPr>
              <a:t>their bright dresses contrasting with their  dark and melancholy faces; and there, among </a:t>
            </a:r>
            <a:r>
              <a:rPr dirty="0" sz="1450" spc="-5">
                <a:latin typeface="Times New Roman"/>
                <a:cs typeface="Times New Roman"/>
              </a:rPr>
              <a:t>a </a:t>
            </a:r>
            <a:r>
              <a:rPr dirty="0" sz="1450" spc="-10">
                <a:latin typeface="Times New Roman"/>
                <a:cs typeface="Times New Roman"/>
              </a:rPr>
              <a:t>crowd </a:t>
            </a:r>
            <a:r>
              <a:rPr dirty="0" sz="1450" spc="-5">
                <a:latin typeface="Times New Roman"/>
                <a:cs typeface="Times New Roman"/>
              </a:rPr>
              <a:t>of </a:t>
            </a:r>
            <a:r>
              <a:rPr dirty="0" sz="1450" spc="-10">
                <a:latin typeface="Times New Roman"/>
                <a:cs typeface="Times New Roman"/>
              </a:rPr>
              <a:t>somewhat  unsympathetic holiday-makers, </a:t>
            </a:r>
            <a:r>
              <a:rPr dirty="0" sz="1450" spc="-5">
                <a:latin typeface="Times New Roman"/>
                <a:cs typeface="Times New Roman"/>
              </a:rPr>
              <a:t>you </a:t>
            </a:r>
            <a:r>
              <a:rPr dirty="0" sz="1450" spc="-10">
                <a:latin typeface="Times New Roman"/>
                <a:cs typeface="Times New Roman"/>
              </a:rPr>
              <a:t>may hear God served with perhaps more  touching circumstances than in any other temple under heaven. An Indian,  stone-blind and about eighty years </a:t>
            </a:r>
            <a:r>
              <a:rPr dirty="0" sz="1450" spc="-5">
                <a:latin typeface="Times New Roman"/>
                <a:cs typeface="Times New Roman"/>
              </a:rPr>
              <a:t>of </a:t>
            </a:r>
            <a:r>
              <a:rPr dirty="0" sz="1450" spc="-10">
                <a:latin typeface="Times New Roman"/>
                <a:cs typeface="Times New Roman"/>
              </a:rPr>
              <a:t>age, conducts the singing; other Indians  compose the choir; yet they have the Gregorian music at their finger ends, and  pronounce the Latin so correctly that </a:t>
            </a:r>
            <a:r>
              <a:rPr dirty="0" sz="1450" spc="-5">
                <a:latin typeface="Times New Roman"/>
                <a:cs typeface="Times New Roman"/>
              </a:rPr>
              <a:t>I </a:t>
            </a:r>
            <a:r>
              <a:rPr dirty="0" sz="1450" spc="-10">
                <a:latin typeface="Times New Roman"/>
                <a:cs typeface="Times New Roman"/>
              </a:rPr>
              <a:t>could follow the meaning as they sang.  The pronunciation was </a:t>
            </a:r>
            <a:r>
              <a:rPr dirty="0" sz="1450" spc="-5">
                <a:latin typeface="Times New Roman"/>
                <a:cs typeface="Times New Roman"/>
              </a:rPr>
              <a:t>odd </a:t>
            </a:r>
            <a:r>
              <a:rPr dirty="0" sz="1450" spc="-10">
                <a:latin typeface="Times New Roman"/>
                <a:cs typeface="Times New Roman"/>
              </a:rPr>
              <a:t>and nasal, the singing hurried and staccato. “In  sæcula sæculoho-horum,” they went, with </a:t>
            </a:r>
            <a:r>
              <a:rPr dirty="0" sz="1450" spc="-5">
                <a:latin typeface="Times New Roman"/>
                <a:cs typeface="Times New Roman"/>
              </a:rPr>
              <a:t>a </a:t>
            </a:r>
            <a:r>
              <a:rPr dirty="0" sz="1450" spc="-10">
                <a:latin typeface="Times New Roman"/>
                <a:cs typeface="Times New Roman"/>
              </a:rPr>
              <a:t>vigorous aspirate to every  additional syllable. </a:t>
            </a:r>
            <a:r>
              <a:rPr dirty="0" sz="1450" spc="-5">
                <a:latin typeface="Times New Roman"/>
                <a:cs typeface="Times New Roman"/>
              </a:rPr>
              <a:t>I </a:t>
            </a:r>
            <a:r>
              <a:rPr dirty="0" sz="1450" spc="-10">
                <a:latin typeface="Times New Roman"/>
                <a:cs typeface="Times New Roman"/>
              </a:rPr>
              <a:t>have never seen faces more vividly lit </a:t>
            </a:r>
            <a:r>
              <a:rPr dirty="0" sz="1450" spc="-5">
                <a:latin typeface="Times New Roman"/>
                <a:cs typeface="Times New Roman"/>
              </a:rPr>
              <a:t>up </a:t>
            </a:r>
            <a:r>
              <a:rPr dirty="0" sz="1450" spc="-10">
                <a:latin typeface="Times New Roman"/>
                <a:cs typeface="Times New Roman"/>
              </a:rPr>
              <a:t>with joy than  the faces </a:t>
            </a:r>
            <a:r>
              <a:rPr dirty="0" sz="1450" spc="-5">
                <a:latin typeface="Times New Roman"/>
                <a:cs typeface="Times New Roman"/>
              </a:rPr>
              <a:t>of </a:t>
            </a:r>
            <a:r>
              <a:rPr dirty="0" sz="1450" spc="-10">
                <a:latin typeface="Times New Roman"/>
                <a:cs typeface="Times New Roman"/>
              </a:rPr>
              <a:t>these Indian singers. It was to them </a:t>
            </a:r>
            <a:r>
              <a:rPr dirty="0" sz="1450" spc="-5">
                <a:latin typeface="Times New Roman"/>
                <a:cs typeface="Times New Roman"/>
              </a:rPr>
              <a:t>not </a:t>
            </a:r>
            <a:r>
              <a:rPr dirty="0" sz="1450" spc="-10">
                <a:latin typeface="Times New Roman"/>
                <a:cs typeface="Times New Roman"/>
              </a:rPr>
              <a:t>only the worship </a:t>
            </a:r>
            <a:r>
              <a:rPr dirty="0" sz="1450" spc="-5">
                <a:latin typeface="Times New Roman"/>
                <a:cs typeface="Times New Roman"/>
              </a:rPr>
              <a:t>of </a:t>
            </a:r>
            <a:r>
              <a:rPr dirty="0" sz="1450" spc="-10">
                <a:latin typeface="Times New Roman"/>
                <a:cs typeface="Times New Roman"/>
              </a:rPr>
              <a:t>God,  </a:t>
            </a:r>
            <a:r>
              <a:rPr dirty="0" sz="1450" spc="-5">
                <a:latin typeface="Times New Roman"/>
                <a:cs typeface="Times New Roman"/>
              </a:rPr>
              <a:t>nor </a:t>
            </a:r>
            <a:r>
              <a:rPr dirty="0" sz="1450" spc="-10">
                <a:latin typeface="Times New Roman"/>
                <a:cs typeface="Times New Roman"/>
              </a:rPr>
              <a:t>an act </a:t>
            </a:r>
            <a:r>
              <a:rPr dirty="0" sz="1450" spc="-5">
                <a:latin typeface="Times New Roman"/>
                <a:cs typeface="Times New Roman"/>
              </a:rPr>
              <a:t>by </a:t>
            </a:r>
            <a:r>
              <a:rPr dirty="0" sz="1450" spc="-10">
                <a:latin typeface="Times New Roman"/>
                <a:cs typeface="Times New Roman"/>
              </a:rPr>
              <a:t>which they recalled and commemorated better days, </a:t>
            </a:r>
            <a:r>
              <a:rPr dirty="0" sz="1450" spc="-5">
                <a:latin typeface="Times New Roman"/>
                <a:cs typeface="Times New Roman"/>
              </a:rPr>
              <a:t>but </a:t>
            </a:r>
            <a:r>
              <a:rPr dirty="0" sz="1450" spc="-10">
                <a:latin typeface="Times New Roman"/>
                <a:cs typeface="Times New Roman"/>
              </a:rPr>
              <a:t>was  besides an exercise </a:t>
            </a:r>
            <a:r>
              <a:rPr dirty="0" sz="1450" spc="-5">
                <a:latin typeface="Times New Roman"/>
                <a:cs typeface="Times New Roman"/>
              </a:rPr>
              <a:t>of </a:t>
            </a:r>
            <a:r>
              <a:rPr dirty="0" sz="1450" spc="-10">
                <a:latin typeface="Times New Roman"/>
                <a:cs typeface="Times New Roman"/>
              </a:rPr>
              <a:t>culture, where all they knew </a:t>
            </a:r>
            <a:r>
              <a:rPr dirty="0" sz="1450" spc="-5">
                <a:latin typeface="Times New Roman"/>
                <a:cs typeface="Times New Roman"/>
              </a:rPr>
              <a:t>of </a:t>
            </a:r>
            <a:r>
              <a:rPr dirty="0" sz="1450" spc="-10">
                <a:latin typeface="Times New Roman"/>
                <a:cs typeface="Times New Roman"/>
              </a:rPr>
              <a:t>art and letters was  united and expressed. And it made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heart sorry for the </a:t>
            </a:r>
            <a:r>
              <a:rPr dirty="0" sz="1450" spc="-5">
                <a:latin typeface="Times New Roman"/>
                <a:cs typeface="Times New Roman"/>
              </a:rPr>
              <a:t>good </a:t>
            </a:r>
            <a:r>
              <a:rPr dirty="0" sz="1450" spc="-10">
                <a:latin typeface="Times New Roman"/>
                <a:cs typeface="Times New Roman"/>
              </a:rPr>
              <a:t>fathers </a:t>
            </a:r>
            <a:r>
              <a:rPr dirty="0" sz="1450" spc="-5">
                <a:latin typeface="Times New Roman"/>
                <a:cs typeface="Times New Roman"/>
              </a:rPr>
              <a:t>of  </a:t>
            </a:r>
            <a:r>
              <a:rPr dirty="0" sz="1450" spc="-10">
                <a:latin typeface="Times New Roman"/>
                <a:cs typeface="Times New Roman"/>
              </a:rPr>
              <a:t>yore who had taught them to dig and to reap, to read and to sing, who had  given them European mass-books which they still preserve and study in their  cottages, and who had now passed away from all authority and influence in  that land—to </a:t>
            </a:r>
            <a:r>
              <a:rPr dirty="0" sz="1450" spc="-5">
                <a:latin typeface="Times New Roman"/>
                <a:cs typeface="Times New Roman"/>
              </a:rPr>
              <a:t>be </a:t>
            </a:r>
            <a:r>
              <a:rPr dirty="0" sz="1450" spc="-10">
                <a:latin typeface="Times New Roman"/>
                <a:cs typeface="Times New Roman"/>
              </a:rPr>
              <a:t>succeeded </a:t>
            </a:r>
            <a:r>
              <a:rPr dirty="0" sz="1450" spc="-5">
                <a:latin typeface="Times New Roman"/>
                <a:cs typeface="Times New Roman"/>
              </a:rPr>
              <a:t>by </a:t>
            </a:r>
            <a:r>
              <a:rPr dirty="0" sz="1450" spc="-10">
                <a:latin typeface="Times New Roman"/>
                <a:cs typeface="Times New Roman"/>
              </a:rPr>
              <a:t>greedy land-thieves and sacrilegious pistol-  shots. So ugly </a:t>
            </a:r>
            <a:r>
              <a:rPr dirty="0" sz="1450" spc="-5">
                <a:latin typeface="Times New Roman"/>
                <a:cs typeface="Times New Roman"/>
              </a:rPr>
              <a:t>a </a:t>
            </a:r>
            <a:r>
              <a:rPr dirty="0" sz="1450" spc="-10">
                <a:latin typeface="Times New Roman"/>
                <a:cs typeface="Times New Roman"/>
              </a:rPr>
              <a:t>thing may </a:t>
            </a:r>
            <a:r>
              <a:rPr dirty="0" sz="1450" spc="-5">
                <a:latin typeface="Times New Roman"/>
                <a:cs typeface="Times New Roman"/>
              </a:rPr>
              <a:t>our </a:t>
            </a:r>
            <a:r>
              <a:rPr dirty="0" sz="1450" spc="-10">
                <a:latin typeface="Times New Roman"/>
                <a:cs typeface="Times New Roman"/>
              </a:rPr>
              <a:t>Anglo-Saxon Protestantism appear beside the  </a:t>
            </a:r>
            <a:r>
              <a:rPr dirty="0" sz="1450" spc="-5">
                <a:latin typeface="Times New Roman"/>
                <a:cs typeface="Times New Roman"/>
              </a:rPr>
              <a:t>doings of </a:t>
            </a:r>
            <a:r>
              <a:rPr dirty="0" sz="1450" spc="-10">
                <a:latin typeface="Times New Roman"/>
                <a:cs typeface="Times New Roman"/>
              </a:rPr>
              <a:t>the Society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Jesus.</a:t>
            </a:r>
            <a:endParaRPr sz="1450">
              <a:latin typeface="Times New Roman"/>
              <a:cs typeface="Times New Roman"/>
            </a:endParaRPr>
          </a:p>
          <a:p>
            <a:pPr algn="just" marL="12700" marR="5080">
              <a:lnSpc>
                <a:spcPts val="1730"/>
              </a:lnSpc>
              <a:spcBef>
                <a:spcPts val="530"/>
              </a:spcBef>
            </a:pPr>
            <a:r>
              <a:rPr dirty="0" sz="1450" spc="-10">
                <a:latin typeface="Times New Roman"/>
                <a:cs typeface="Times New Roman"/>
              </a:rPr>
              <a:t>But revolution in this world succeeds to revolution. All that </a:t>
            </a:r>
            <a:r>
              <a:rPr dirty="0" sz="1450" spc="-5">
                <a:latin typeface="Times New Roman"/>
                <a:cs typeface="Times New Roman"/>
              </a:rPr>
              <a:t>I </a:t>
            </a:r>
            <a:r>
              <a:rPr dirty="0" sz="1450" spc="-10">
                <a:latin typeface="Times New Roman"/>
                <a:cs typeface="Times New Roman"/>
              </a:rPr>
              <a:t>say in this paper  is in </a:t>
            </a:r>
            <a:r>
              <a:rPr dirty="0" sz="1450" spc="-5">
                <a:latin typeface="Times New Roman"/>
                <a:cs typeface="Times New Roman"/>
              </a:rPr>
              <a:t>a </a:t>
            </a:r>
            <a:r>
              <a:rPr dirty="0" sz="1450" spc="-10">
                <a:latin typeface="Times New Roman"/>
                <a:cs typeface="Times New Roman"/>
              </a:rPr>
              <a:t>paulo-past tense. The Monterey </a:t>
            </a:r>
            <a:r>
              <a:rPr dirty="0" sz="1450" spc="-5">
                <a:latin typeface="Times New Roman"/>
                <a:cs typeface="Times New Roman"/>
              </a:rPr>
              <a:t>of </a:t>
            </a:r>
            <a:r>
              <a:rPr dirty="0" sz="1450" spc="-10">
                <a:latin typeface="Times New Roman"/>
                <a:cs typeface="Times New Roman"/>
              </a:rPr>
              <a:t>last year exists </a:t>
            </a:r>
            <a:r>
              <a:rPr dirty="0" sz="1450" spc="-5">
                <a:latin typeface="Times New Roman"/>
                <a:cs typeface="Times New Roman"/>
              </a:rPr>
              <a:t>no </a:t>
            </a:r>
            <a:r>
              <a:rPr dirty="0" sz="1450" spc="-20">
                <a:latin typeface="Times New Roman"/>
                <a:cs typeface="Times New Roman"/>
              </a:rPr>
              <a:t>longer. </a:t>
            </a:r>
            <a:r>
              <a:rPr dirty="0" sz="1450" spc="-10">
                <a:latin typeface="Times New Roman"/>
                <a:cs typeface="Times New Roman"/>
              </a:rPr>
              <a:t>A </a:t>
            </a:r>
            <a:r>
              <a:rPr dirty="0" sz="1450" spc="-5">
                <a:latin typeface="Times New Roman"/>
                <a:cs typeface="Times New Roman"/>
              </a:rPr>
              <a:t>huge  </a:t>
            </a:r>
            <a:r>
              <a:rPr dirty="0" sz="1450" spc="-10">
                <a:latin typeface="Times New Roman"/>
                <a:cs typeface="Times New Roman"/>
              </a:rPr>
              <a:t>hotel has sprung </a:t>
            </a:r>
            <a:r>
              <a:rPr dirty="0" sz="1450" spc="-5">
                <a:latin typeface="Times New Roman"/>
                <a:cs typeface="Times New Roman"/>
              </a:rPr>
              <a:t>up </a:t>
            </a:r>
            <a:r>
              <a:rPr dirty="0" sz="1450" spc="-10">
                <a:latin typeface="Times New Roman"/>
                <a:cs typeface="Times New Roman"/>
              </a:rPr>
              <a:t>in the desert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railway. </a:t>
            </a:r>
            <a:r>
              <a:rPr dirty="0" sz="1450" spc="-10">
                <a:latin typeface="Times New Roman"/>
                <a:cs typeface="Times New Roman"/>
              </a:rPr>
              <a:t>Three sets </a:t>
            </a:r>
            <a:r>
              <a:rPr dirty="0" sz="1450" spc="-5">
                <a:latin typeface="Times New Roman"/>
                <a:cs typeface="Times New Roman"/>
              </a:rPr>
              <a:t>of </a:t>
            </a:r>
            <a:r>
              <a:rPr dirty="0" sz="1450" spc="-10">
                <a:latin typeface="Times New Roman"/>
                <a:cs typeface="Times New Roman"/>
              </a:rPr>
              <a:t>diners sit down  successively to table. Invaluable toilettes figure along the beach and between  the live oaks; and Monterey is advertised in the newspapers, and posted in the  waiting-rooms at railway stations, as </a:t>
            </a:r>
            <a:r>
              <a:rPr dirty="0" sz="1450" spc="-5">
                <a:latin typeface="Times New Roman"/>
                <a:cs typeface="Times New Roman"/>
              </a:rPr>
              <a:t>a </a:t>
            </a:r>
            <a:r>
              <a:rPr dirty="0" sz="1450" spc="-10">
                <a:latin typeface="Times New Roman"/>
                <a:cs typeface="Times New Roman"/>
              </a:rPr>
              <a:t>resort for wealth and fashion. Alas for  the little town! it is </a:t>
            </a:r>
            <a:r>
              <a:rPr dirty="0" sz="1450" spc="-5">
                <a:latin typeface="Times New Roman"/>
                <a:cs typeface="Times New Roman"/>
              </a:rPr>
              <a:t>not </a:t>
            </a:r>
            <a:r>
              <a:rPr dirty="0" sz="1450" spc="-10">
                <a:latin typeface="Times New Roman"/>
                <a:cs typeface="Times New Roman"/>
              </a:rPr>
              <a:t>strong enough to resist the influence </a:t>
            </a:r>
            <a:r>
              <a:rPr dirty="0" sz="1450" spc="-5">
                <a:latin typeface="Times New Roman"/>
                <a:cs typeface="Times New Roman"/>
              </a:rPr>
              <a:t>of </a:t>
            </a:r>
            <a:r>
              <a:rPr dirty="0" sz="1450" spc="-10">
                <a:latin typeface="Times New Roman"/>
                <a:cs typeface="Times New Roman"/>
              </a:rPr>
              <a:t>the flaunting  caravanserai, and the </a:t>
            </a:r>
            <a:r>
              <a:rPr dirty="0" sz="1450" spc="-20">
                <a:latin typeface="Times New Roman"/>
                <a:cs typeface="Times New Roman"/>
              </a:rPr>
              <a:t>poor, </a:t>
            </a:r>
            <a:r>
              <a:rPr dirty="0" sz="1450" spc="-10">
                <a:latin typeface="Times New Roman"/>
                <a:cs typeface="Times New Roman"/>
              </a:rPr>
              <a:t>quaint, penniless native gentlemen </a:t>
            </a:r>
            <a:r>
              <a:rPr dirty="0" sz="1450" spc="-5">
                <a:latin typeface="Times New Roman"/>
                <a:cs typeface="Times New Roman"/>
              </a:rPr>
              <a:t>of </a:t>
            </a:r>
            <a:r>
              <a:rPr dirty="0" sz="1450" spc="-10">
                <a:latin typeface="Times New Roman"/>
                <a:cs typeface="Times New Roman"/>
              </a:rPr>
              <a:t>Monterey  must perish, like </a:t>
            </a:r>
            <a:r>
              <a:rPr dirty="0" sz="1450" spc="-5">
                <a:latin typeface="Times New Roman"/>
                <a:cs typeface="Times New Roman"/>
              </a:rPr>
              <a:t>a </a:t>
            </a:r>
            <a:r>
              <a:rPr dirty="0" sz="1450" spc="-10">
                <a:latin typeface="Times New Roman"/>
                <a:cs typeface="Times New Roman"/>
              </a:rPr>
              <a:t>lower race, before the millionaire vulgarians </a:t>
            </a:r>
            <a:r>
              <a:rPr dirty="0" sz="1450" spc="-5">
                <a:latin typeface="Times New Roman"/>
                <a:cs typeface="Times New Roman"/>
              </a:rPr>
              <a:t>of </a:t>
            </a:r>
            <a:r>
              <a:rPr dirty="0" sz="1450" spc="-10">
                <a:latin typeface="Times New Roman"/>
                <a:cs typeface="Times New Roman"/>
              </a:rPr>
              <a:t>the Big  Bonanza.</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40"/>
              </a:spcBef>
            </a:pPr>
            <a:endParaRPr sz="1800">
              <a:latin typeface="Times New Roman"/>
              <a:cs typeface="Times New Roman"/>
            </a:endParaRPr>
          </a:p>
          <a:p>
            <a:pPr algn="ctr">
              <a:lnSpc>
                <a:spcPct val="100000"/>
              </a:lnSpc>
            </a:pPr>
            <a:r>
              <a:rPr dirty="0" sz="1450" spc="-10" b="1">
                <a:latin typeface="Times New Roman"/>
                <a:cs typeface="Times New Roman"/>
              </a:rPr>
              <a:t>III</a:t>
            </a:r>
            <a:endParaRPr sz="145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1862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twice countermanded, before </a:t>
            </a:r>
            <a:r>
              <a:rPr dirty="0" sz="1450" spc="-5">
                <a:latin typeface="Times New Roman"/>
                <a:cs typeface="Times New Roman"/>
              </a:rPr>
              <a:t>I </a:t>
            </a:r>
            <a:r>
              <a:rPr dirty="0" sz="1450" spc="-10">
                <a:latin typeface="Times New Roman"/>
                <a:cs typeface="Times New Roman"/>
              </a:rPr>
              <a:t>allowed myself to follow their</a:t>
            </a:r>
            <a:r>
              <a:rPr dirty="0" sz="1450" spc="60">
                <a:latin typeface="Times New Roman"/>
                <a:cs typeface="Times New Roman"/>
              </a:rPr>
              <a:t> </a:t>
            </a:r>
            <a:r>
              <a:rPr dirty="0" sz="1450" spc="-10">
                <a:latin typeface="Times New Roman"/>
                <a:cs typeface="Times New Roman"/>
              </a:rPr>
              <a:t>example.</a:t>
            </a:r>
            <a:endParaRPr sz="1450">
              <a:latin typeface="Times New Roman"/>
              <a:cs typeface="Times New Roman"/>
            </a:endParaRPr>
          </a:p>
          <a:p>
            <a:pPr algn="just" marL="12700" marR="5080">
              <a:lnSpc>
                <a:spcPts val="1730"/>
              </a:lnSpc>
              <a:spcBef>
                <a:spcPts val="630"/>
              </a:spcBef>
            </a:pPr>
            <a:r>
              <a:rPr dirty="0" sz="1450" spc="-20">
                <a:latin typeface="Times New Roman"/>
                <a:cs typeface="Times New Roman"/>
              </a:rPr>
              <a:t>Tuesday.—When </a:t>
            </a:r>
            <a:r>
              <a:rPr dirty="0" sz="1450" spc="-5">
                <a:latin typeface="Times New Roman"/>
                <a:cs typeface="Times New Roman"/>
              </a:rPr>
              <a:t>I </a:t>
            </a:r>
            <a:r>
              <a:rPr dirty="0" sz="1450" spc="-10">
                <a:latin typeface="Times New Roman"/>
                <a:cs typeface="Times New Roman"/>
              </a:rPr>
              <a:t>awoke, it was already day; the train was standing idle; </a:t>
            </a:r>
            <a:r>
              <a:rPr dirty="0" sz="1450" spc="-5">
                <a:latin typeface="Times New Roman"/>
                <a:cs typeface="Times New Roman"/>
              </a:rPr>
              <a:t>I  </a:t>
            </a:r>
            <a:r>
              <a:rPr dirty="0" sz="1450" spc="-10">
                <a:latin typeface="Times New Roman"/>
                <a:cs typeface="Times New Roman"/>
              </a:rPr>
              <a:t>was in the last carriage, and, seeing some others strolling to and fro about the  lines, </a:t>
            </a:r>
            <a:r>
              <a:rPr dirty="0" sz="1450" spc="-5">
                <a:latin typeface="Times New Roman"/>
                <a:cs typeface="Times New Roman"/>
              </a:rPr>
              <a:t>I </a:t>
            </a:r>
            <a:r>
              <a:rPr dirty="0" sz="1450" spc="-10">
                <a:latin typeface="Times New Roman"/>
                <a:cs typeface="Times New Roman"/>
              </a:rPr>
              <a:t>opened the </a:t>
            </a:r>
            <a:r>
              <a:rPr dirty="0" sz="1450" spc="-5">
                <a:latin typeface="Times New Roman"/>
                <a:cs typeface="Times New Roman"/>
              </a:rPr>
              <a:t>door </a:t>
            </a:r>
            <a:r>
              <a:rPr dirty="0" sz="1450" spc="-10">
                <a:latin typeface="Times New Roman"/>
                <a:cs typeface="Times New Roman"/>
              </a:rPr>
              <a:t>and stepped forth, as from </a:t>
            </a:r>
            <a:r>
              <a:rPr dirty="0" sz="1450" spc="-5">
                <a:latin typeface="Times New Roman"/>
                <a:cs typeface="Times New Roman"/>
              </a:rPr>
              <a:t>a </a:t>
            </a:r>
            <a:r>
              <a:rPr dirty="0" sz="1450" spc="-10">
                <a:latin typeface="Times New Roman"/>
                <a:cs typeface="Times New Roman"/>
              </a:rPr>
              <a:t>caravan </a:t>
            </a:r>
            <a:r>
              <a:rPr dirty="0" sz="1450" spc="-5">
                <a:latin typeface="Times New Roman"/>
                <a:cs typeface="Times New Roman"/>
              </a:rPr>
              <a:t>by </a:t>
            </a:r>
            <a:r>
              <a:rPr dirty="0" sz="1450" spc="-10">
                <a:latin typeface="Times New Roman"/>
                <a:cs typeface="Times New Roman"/>
              </a:rPr>
              <a:t>the wayside.  </a:t>
            </a:r>
            <a:r>
              <a:rPr dirty="0" sz="1450" spc="-70">
                <a:latin typeface="Times New Roman"/>
                <a:cs typeface="Times New Roman"/>
              </a:rPr>
              <a:t>We </a:t>
            </a:r>
            <a:r>
              <a:rPr dirty="0" sz="1450" spc="-10">
                <a:latin typeface="Times New Roman"/>
                <a:cs typeface="Times New Roman"/>
              </a:rPr>
              <a:t>were near </a:t>
            </a:r>
            <a:r>
              <a:rPr dirty="0" sz="1450" spc="-5">
                <a:latin typeface="Times New Roman"/>
                <a:cs typeface="Times New Roman"/>
              </a:rPr>
              <a:t>no </a:t>
            </a:r>
            <a:r>
              <a:rPr dirty="0" sz="1450" spc="-10">
                <a:latin typeface="Times New Roman"/>
                <a:cs typeface="Times New Roman"/>
              </a:rPr>
              <a:t>station, </a:t>
            </a:r>
            <a:r>
              <a:rPr dirty="0" sz="1450" spc="-5">
                <a:latin typeface="Times New Roman"/>
                <a:cs typeface="Times New Roman"/>
              </a:rPr>
              <a:t>nor </a:t>
            </a:r>
            <a:r>
              <a:rPr dirty="0" sz="1450" spc="-10">
                <a:latin typeface="Times New Roman"/>
                <a:cs typeface="Times New Roman"/>
              </a:rPr>
              <a:t>even, as far as </a:t>
            </a:r>
            <a:r>
              <a:rPr dirty="0" sz="1450" spc="-5">
                <a:latin typeface="Times New Roman"/>
                <a:cs typeface="Times New Roman"/>
              </a:rPr>
              <a:t>I </a:t>
            </a:r>
            <a:r>
              <a:rPr dirty="0" sz="1450" spc="-10">
                <a:latin typeface="Times New Roman"/>
                <a:cs typeface="Times New Roman"/>
              </a:rPr>
              <a:t>could see, within reach </a:t>
            </a:r>
            <a:r>
              <a:rPr dirty="0" sz="1450" spc="-5">
                <a:latin typeface="Times New Roman"/>
                <a:cs typeface="Times New Roman"/>
              </a:rPr>
              <a:t>of </a:t>
            </a:r>
            <a:r>
              <a:rPr dirty="0" sz="1450" spc="-10">
                <a:latin typeface="Times New Roman"/>
                <a:cs typeface="Times New Roman"/>
              </a:rPr>
              <a:t>any  signal. A green, open, undulating country stretched away </a:t>
            </a:r>
            <a:r>
              <a:rPr dirty="0" sz="1450" spc="-5">
                <a:latin typeface="Times New Roman"/>
                <a:cs typeface="Times New Roman"/>
              </a:rPr>
              <a:t>upon </a:t>
            </a:r>
            <a:r>
              <a:rPr dirty="0" sz="1450" spc="-10">
                <a:latin typeface="Times New Roman"/>
                <a:cs typeface="Times New Roman"/>
              </a:rPr>
              <a:t>all sides.  Locust trees and </a:t>
            </a:r>
            <a:r>
              <a:rPr dirty="0" sz="1450" spc="-5">
                <a:latin typeface="Times New Roman"/>
                <a:cs typeface="Times New Roman"/>
              </a:rPr>
              <a:t>a </a:t>
            </a:r>
            <a:r>
              <a:rPr dirty="0" sz="1450" spc="-10">
                <a:latin typeface="Times New Roman"/>
                <a:cs typeface="Times New Roman"/>
              </a:rPr>
              <a:t>single field </a:t>
            </a:r>
            <a:r>
              <a:rPr dirty="0" sz="1450" spc="-5">
                <a:latin typeface="Times New Roman"/>
                <a:cs typeface="Times New Roman"/>
              </a:rPr>
              <a:t>of </a:t>
            </a:r>
            <a:r>
              <a:rPr dirty="0" sz="1450" spc="-10">
                <a:latin typeface="Times New Roman"/>
                <a:cs typeface="Times New Roman"/>
              </a:rPr>
              <a:t>Indian corn gave it </a:t>
            </a:r>
            <a:r>
              <a:rPr dirty="0" sz="1450" spc="-5">
                <a:latin typeface="Times New Roman"/>
                <a:cs typeface="Times New Roman"/>
              </a:rPr>
              <a:t>a </a:t>
            </a:r>
            <a:r>
              <a:rPr dirty="0" sz="1450" spc="-10">
                <a:latin typeface="Times New Roman"/>
                <a:cs typeface="Times New Roman"/>
              </a:rPr>
              <a:t>foreign grace and  interest; </a:t>
            </a:r>
            <a:r>
              <a:rPr dirty="0" sz="1450" spc="-5">
                <a:latin typeface="Times New Roman"/>
                <a:cs typeface="Times New Roman"/>
              </a:rPr>
              <a:t>but </a:t>
            </a:r>
            <a:r>
              <a:rPr dirty="0" sz="1450" spc="-10">
                <a:latin typeface="Times New Roman"/>
                <a:cs typeface="Times New Roman"/>
              </a:rPr>
              <a:t>the contours </a:t>
            </a:r>
            <a:r>
              <a:rPr dirty="0" sz="1450" spc="-5">
                <a:latin typeface="Times New Roman"/>
                <a:cs typeface="Times New Roman"/>
              </a:rPr>
              <a:t>of </a:t>
            </a:r>
            <a:r>
              <a:rPr dirty="0" sz="1450" spc="-10">
                <a:latin typeface="Times New Roman"/>
                <a:cs typeface="Times New Roman"/>
              </a:rPr>
              <a:t>the land were soft and English. It was </a:t>
            </a:r>
            <a:r>
              <a:rPr dirty="0" sz="1450" spc="-5">
                <a:latin typeface="Times New Roman"/>
                <a:cs typeface="Times New Roman"/>
              </a:rPr>
              <a:t>not </a:t>
            </a:r>
            <a:r>
              <a:rPr dirty="0" sz="1450" spc="-10">
                <a:latin typeface="Times New Roman"/>
                <a:cs typeface="Times New Roman"/>
              </a:rPr>
              <a:t>quite  England, neither was it quite France; yet like enough either to seem natural in  my eyes. And it was in the </a:t>
            </a:r>
            <a:r>
              <a:rPr dirty="0" sz="1450" spc="-30">
                <a:latin typeface="Times New Roman"/>
                <a:cs typeface="Times New Roman"/>
              </a:rPr>
              <a:t>sky, </a:t>
            </a:r>
            <a:r>
              <a:rPr dirty="0" sz="1450" spc="-10">
                <a:latin typeface="Times New Roman"/>
                <a:cs typeface="Times New Roman"/>
              </a:rPr>
              <a:t>and </a:t>
            </a:r>
            <a:r>
              <a:rPr dirty="0" sz="1450" spc="-5">
                <a:latin typeface="Times New Roman"/>
                <a:cs typeface="Times New Roman"/>
              </a:rPr>
              <a:t>not upon </a:t>
            </a:r>
            <a:r>
              <a:rPr dirty="0" sz="1450" spc="-10">
                <a:latin typeface="Times New Roman"/>
                <a:cs typeface="Times New Roman"/>
              </a:rPr>
              <a:t>the earth, that </a:t>
            </a:r>
            <a:r>
              <a:rPr dirty="0" sz="1450" spc="-5">
                <a:latin typeface="Times New Roman"/>
                <a:cs typeface="Times New Roman"/>
              </a:rPr>
              <a:t>I </a:t>
            </a:r>
            <a:r>
              <a:rPr dirty="0" sz="1450" spc="-10">
                <a:latin typeface="Times New Roman"/>
                <a:cs typeface="Times New Roman"/>
              </a:rPr>
              <a:t>was surprised to  find </a:t>
            </a:r>
            <a:r>
              <a:rPr dirty="0" sz="1450" spc="-5">
                <a:latin typeface="Times New Roman"/>
                <a:cs typeface="Times New Roman"/>
              </a:rPr>
              <a:t>a </a:t>
            </a:r>
            <a:r>
              <a:rPr dirty="0" sz="1450" spc="-10">
                <a:latin typeface="Times New Roman"/>
                <a:cs typeface="Times New Roman"/>
              </a:rPr>
              <a:t>change. Explain it how </a:t>
            </a:r>
            <a:r>
              <a:rPr dirty="0" sz="1450" spc="-5">
                <a:latin typeface="Times New Roman"/>
                <a:cs typeface="Times New Roman"/>
              </a:rPr>
              <a:t>you </a:t>
            </a:r>
            <a:r>
              <a:rPr dirty="0" sz="1450" spc="-35">
                <a:latin typeface="Times New Roman"/>
                <a:cs typeface="Times New Roman"/>
              </a:rPr>
              <a:t>may, </a:t>
            </a:r>
            <a:r>
              <a:rPr dirty="0" sz="1450" spc="-10">
                <a:latin typeface="Times New Roman"/>
                <a:cs typeface="Times New Roman"/>
              </a:rPr>
              <a:t>and for my part </a:t>
            </a:r>
            <a:r>
              <a:rPr dirty="0" sz="1450" spc="-5">
                <a:latin typeface="Times New Roman"/>
                <a:cs typeface="Times New Roman"/>
              </a:rPr>
              <a:t>I </a:t>
            </a:r>
            <a:r>
              <a:rPr dirty="0" sz="1450" spc="-10">
                <a:latin typeface="Times New Roman"/>
                <a:cs typeface="Times New Roman"/>
              </a:rPr>
              <a:t>cannot explain it at  all, the sun rises with </a:t>
            </a:r>
            <a:r>
              <a:rPr dirty="0" sz="1450" spc="-5">
                <a:latin typeface="Times New Roman"/>
                <a:cs typeface="Times New Roman"/>
              </a:rPr>
              <a:t>a </a:t>
            </a:r>
            <a:r>
              <a:rPr dirty="0" sz="1450" spc="-10">
                <a:latin typeface="Times New Roman"/>
                <a:cs typeface="Times New Roman"/>
              </a:rPr>
              <a:t>different splendour in America and Europe. There is  more clear gold and scarlet in </a:t>
            </a:r>
            <a:r>
              <a:rPr dirty="0" sz="1450" spc="-5">
                <a:latin typeface="Times New Roman"/>
                <a:cs typeface="Times New Roman"/>
              </a:rPr>
              <a:t>our </a:t>
            </a:r>
            <a:r>
              <a:rPr dirty="0" sz="1450" spc="-10">
                <a:latin typeface="Times New Roman"/>
                <a:cs typeface="Times New Roman"/>
              </a:rPr>
              <a:t>old country mornings; more purple, brown,  and smoky orange in those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new. </a:t>
            </a:r>
            <a:r>
              <a:rPr dirty="0" sz="1450" spc="-10">
                <a:latin typeface="Times New Roman"/>
                <a:cs typeface="Times New Roman"/>
              </a:rPr>
              <a:t>It may </a:t>
            </a:r>
            <a:r>
              <a:rPr dirty="0" sz="1450" spc="-5">
                <a:latin typeface="Times New Roman"/>
                <a:cs typeface="Times New Roman"/>
              </a:rPr>
              <a:t>be </a:t>
            </a:r>
            <a:r>
              <a:rPr dirty="0" sz="1450" spc="-10">
                <a:latin typeface="Times New Roman"/>
                <a:cs typeface="Times New Roman"/>
              </a:rPr>
              <a:t>from habit, </a:t>
            </a:r>
            <a:r>
              <a:rPr dirty="0" sz="1450" spc="-5">
                <a:latin typeface="Times New Roman"/>
                <a:cs typeface="Times New Roman"/>
              </a:rPr>
              <a:t>but </a:t>
            </a:r>
            <a:r>
              <a:rPr dirty="0" sz="1450" spc="-10">
                <a:latin typeface="Times New Roman"/>
                <a:cs typeface="Times New Roman"/>
              </a:rPr>
              <a:t>to me the  coming </a:t>
            </a:r>
            <a:r>
              <a:rPr dirty="0" sz="1450" spc="-5">
                <a:latin typeface="Times New Roman"/>
                <a:cs typeface="Times New Roman"/>
              </a:rPr>
              <a:t>of </a:t>
            </a:r>
            <a:r>
              <a:rPr dirty="0" sz="1450" spc="-10">
                <a:latin typeface="Times New Roman"/>
                <a:cs typeface="Times New Roman"/>
              </a:rPr>
              <a:t>day is less fresh and inspiriting in the latter; it has </a:t>
            </a:r>
            <a:r>
              <a:rPr dirty="0" sz="1450" spc="-5">
                <a:latin typeface="Times New Roman"/>
                <a:cs typeface="Times New Roman"/>
              </a:rPr>
              <a:t>a </a:t>
            </a:r>
            <a:r>
              <a:rPr dirty="0" sz="1450" spc="-10">
                <a:latin typeface="Times New Roman"/>
                <a:cs typeface="Times New Roman"/>
              </a:rPr>
              <a:t>duskier </a:t>
            </a:r>
            <a:r>
              <a:rPr dirty="0" sz="1450" spc="-25">
                <a:latin typeface="Times New Roman"/>
                <a:cs typeface="Times New Roman"/>
              </a:rPr>
              <a:t>glory,  </a:t>
            </a:r>
            <a:r>
              <a:rPr dirty="0" sz="1450" spc="-10">
                <a:latin typeface="Times New Roman"/>
                <a:cs typeface="Times New Roman"/>
              </a:rPr>
              <a:t>and more nearly resembles sunset; it seems to fit some subsequential, evening  epoch </a:t>
            </a:r>
            <a:r>
              <a:rPr dirty="0" sz="1450" spc="-5">
                <a:latin typeface="Times New Roman"/>
                <a:cs typeface="Times New Roman"/>
              </a:rPr>
              <a:t>of </a:t>
            </a:r>
            <a:r>
              <a:rPr dirty="0" sz="1450" spc="-10">
                <a:latin typeface="Times New Roman"/>
                <a:cs typeface="Times New Roman"/>
              </a:rPr>
              <a:t>the world, as though America were in fact, and </a:t>
            </a:r>
            <a:r>
              <a:rPr dirty="0" sz="1450" spc="-5">
                <a:latin typeface="Times New Roman"/>
                <a:cs typeface="Times New Roman"/>
              </a:rPr>
              <a:t>not </a:t>
            </a:r>
            <a:r>
              <a:rPr dirty="0" sz="1450" spc="-10">
                <a:latin typeface="Times New Roman"/>
                <a:cs typeface="Times New Roman"/>
              </a:rPr>
              <a:t>merely in </a:t>
            </a:r>
            <a:r>
              <a:rPr dirty="0" sz="1450" spc="-25">
                <a:latin typeface="Times New Roman"/>
                <a:cs typeface="Times New Roman"/>
              </a:rPr>
              <a:t>fancy,  </a:t>
            </a:r>
            <a:r>
              <a:rPr dirty="0" sz="1450" spc="-10">
                <a:latin typeface="Times New Roman"/>
                <a:cs typeface="Times New Roman"/>
              </a:rPr>
              <a:t>farther from the orient </a:t>
            </a:r>
            <a:r>
              <a:rPr dirty="0" sz="1450" spc="-5">
                <a:latin typeface="Times New Roman"/>
                <a:cs typeface="Times New Roman"/>
              </a:rPr>
              <a:t>of </a:t>
            </a:r>
            <a:r>
              <a:rPr dirty="0" sz="1450" spc="-10">
                <a:latin typeface="Times New Roman"/>
                <a:cs typeface="Times New Roman"/>
              </a:rPr>
              <a:t>Aurora and the springs </a:t>
            </a:r>
            <a:r>
              <a:rPr dirty="0" sz="1450" spc="-5">
                <a:latin typeface="Times New Roman"/>
                <a:cs typeface="Times New Roman"/>
              </a:rPr>
              <a:t>of </a:t>
            </a:r>
            <a:r>
              <a:rPr dirty="0" sz="1450" spc="-30">
                <a:latin typeface="Times New Roman"/>
                <a:cs typeface="Times New Roman"/>
              </a:rPr>
              <a:t>day. </a:t>
            </a:r>
            <a:r>
              <a:rPr dirty="0" sz="1450" spc="-5">
                <a:latin typeface="Times New Roman"/>
                <a:cs typeface="Times New Roman"/>
              </a:rPr>
              <a:t>I thought </a:t>
            </a:r>
            <a:r>
              <a:rPr dirty="0" sz="1450" spc="-10">
                <a:latin typeface="Times New Roman"/>
                <a:cs typeface="Times New Roman"/>
              </a:rPr>
              <a:t>so then, </a:t>
            </a:r>
            <a:r>
              <a:rPr dirty="0" sz="1450" spc="-5">
                <a:latin typeface="Times New Roman"/>
                <a:cs typeface="Times New Roman"/>
              </a:rPr>
              <a:t>by  </a:t>
            </a:r>
            <a:r>
              <a:rPr dirty="0" sz="1450" spc="-10">
                <a:latin typeface="Times New Roman"/>
                <a:cs typeface="Times New Roman"/>
              </a:rPr>
              <a:t>the railroad side in Pennsylvania, and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thought </a:t>
            </a:r>
            <a:r>
              <a:rPr dirty="0" sz="1450" spc="-10">
                <a:latin typeface="Times New Roman"/>
                <a:cs typeface="Times New Roman"/>
              </a:rPr>
              <a:t>so </a:t>
            </a:r>
            <a:r>
              <a:rPr dirty="0" sz="1450" spc="-5">
                <a:latin typeface="Times New Roman"/>
                <a:cs typeface="Times New Roman"/>
              </a:rPr>
              <a:t>a </a:t>
            </a:r>
            <a:r>
              <a:rPr dirty="0" sz="1450" spc="-10">
                <a:latin typeface="Times New Roman"/>
                <a:cs typeface="Times New Roman"/>
              </a:rPr>
              <a:t>dozen times since in  far distant parts </a:t>
            </a:r>
            <a:r>
              <a:rPr dirty="0" sz="1450" spc="-5">
                <a:latin typeface="Times New Roman"/>
                <a:cs typeface="Times New Roman"/>
              </a:rPr>
              <a:t>of </a:t>
            </a:r>
            <a:r>
              <a:rPr dirty="0" sz="1450" spc="-10">
                <a:latin typeface="Times New Roman"/>
                <a:cs typeface="Times New Roman"/>
              </a:rPr>
              <a:t>the continent. If it </a:t>
            </a:r>
            <a:r>
              <a:rPr dirty="0" sz="1450" spc="-5">
                <a:latin typeface="Times New Roman"/>
                <a:cs typeface="Times New Roman"/>
              </a:rPr>
              <a:t>be </a:t>
            </a:r>
            <a:r>
              <a:rPr dirty="0" sz="1450" spc="-10">
                <a:latin typeface="Times New Roman"/>
                <a:cs typeface="Times New Roman"/>
              </a:rPr>
              <a:t>an illusion it is </a:t>
            </a:r>
            <a:r>
              <a:rPr dirty="0" sz="1450" spc="-5">
                <a:latin typeface="Times New Roman"/>
                <a:cs typeface="Times New Roman"/>
              </a:rPr>
              <a:t>one </a:t>
            </a:r>
            <a:r>
              <a:rPr dirty="0" sz="1450" spc="-10">
                <a:latin typeface="Times New Roman"/>
                <a:cs typeface="Times New Roman"/>
              </a:rPr>
              <a:t>very deeply  rooted, and in which my eyesight is</a:t>
            </a:r>
            <a:r>
              <a:rPr dirty="0" sz="1450" spc="25">
                <a:latin typeface="Times New Roman"/>
                <a:cs typeface="Times New Roman"/>
              </a:rPr>
              <a:t> </a:t>
            </a:r>
            <a:r>
              <a:rPr dirty="0" sz="1450" spc="-10">
                <a:latin typeface="Times New Roman"/>
                <a:cs typeface="Times New Roman"/>
              </a:rPr>
              <a:t>accomplice.</a:t>
            </a:r>
            <a:endParaRPr sz="1450">
              <a:latin typeface="Times New Roman"/>
              <a:cs typeface="Times New Roman"/>
            </a:endParaRPr>
          </a:p>
          <a:p>
            <a:pPr algn="just" marL="12700" marR="5080">
              <a:lnSpc>
                <a:spcPts val="1730"/>
              </a:lnSpc>
              <a:spcBef>
                <a:spcPts val="545"/>
              </a:spcBef>
            </a:pPr>
            <a:r>
              <a:rPr dirty="0" sz="1450" spc="-10">
                <a:latin typeface="Times New Roman"/>
                <a:cs typeface="Times New Roman"/>
              </a:rPr>
              <a:t>Soon after </a:t>
            </a:r>
            <a:r>
              <a:rPr dirty="0" sz="1450" spc="-5">
                <a:latin typeface="Times New Roman"/>
                <a:cs typeface="Times New Roman"/>
              </a:rPr>
              <a:t>a </a:t>
            </a:r>
            <a:r>
              <a:rPr dirty="0" sz="1450" spc="-10">
                <a:latin typeface="Times New Roman"/>
                <a:cs typeface="Times New Roman"/>
              </a:rPr>
              <a:t>train whisked </a:t>
            </a:r>
            <a:r>
              <a:rPr dirty="0" sz="1450" spc="-40">
                <a:latin typeface="Times New Roman"/>
                <a:cs typeface="Times New Roman"/>
              </a:rPr>
              <a:t>by, </a:t>
            </a:r>
            <a:r>
              <a:rPr dirty="0" sz="1450" spc="-10">
                <a:latin typeface="Times New Roman"/>
                <a:cs typeface="Times New Roman"/>
              </a:rPr>
              <a:t>announcing and accompanying its passage </a:t>
            </a:r>
            <a:r>
              <a:rPr dirty="0" sz="1450" spc="-5">
                <a:latin typeface="Times New Roman"/>
                <a:cs typeface="Times New Roman"/>
              </a:rPr>
              <a:t>by  </a:t>
            </a:r>
            <a:r>
              <a:rPr dirty="0" sz="1450" spc="-10">
                <a:latin typeface="Times New Roman"/>
                <a:cs typeface="Times New Roman"/>
              </a:rPr>
              <a:t>the swift beating </a:t>
            </a:r>
            <a:r>
              <a:rPr dirty="0" sz="1450" spc="-5">
                <a:latin typeface="Times New Roman"/>
                <a:cs typeface="Times New Roman"/>
              </a:rPr>
              <a:t>of 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chapel bell </a:t>
            </a:r>
            <a:r>
              <a:rPr dirty="0" sz="1450" spc="-5">
                <a:latin typeface="Times New Roman"/>
                <a:cs typeface="Times New Roman"/>
              </a:rPr>
              <a:t>upon </a:t>
            </a:r>
            <a:r>
              <a:rPr dirty="0" sz="1450" spc="-10">
                <a:latin typeface="Times New Roman"/>
                <a:cs typeface="Times New Roman"/>
              </a:rPr>
              <a:t>the engine; and as it was for this  we had been waiting, we were summoned </a:t>
            </a:r>
            <a:r>
              <a:rPr dirty="0" sz="1450" spc="-5">
                <a:latin typeface="Times New Roman"/>
                <a:cs typeface="Times New Roman"/>
              </a:rPr>
              <a:t>by </a:t>
            </a:r>
            <a:r>
              <a:rPr dirty="0" sz="1450" spc="-10">
                <a:latin typeface="Times New Roman"/>
                <a:cs typeface="Times New Roman"/>
              </a:rPr>
              <a:t>the cry </a:t>
            </a:r>
            <a:r>
              <a:rPr dirty="0" sz="1450" spc="-5">
                <a:latin typeface="Times New Roman"/>
                <a:cs typeface="Times New Roman"/>
              </a:rPr>
              <a:t>of </a:t>
            </a:r>
            <a:r>
              <a:rPr dirty="0" sz="1450" spc="-10">
                <a:latin typeface="Times New Roman"/>
                <a:cs typeface="Times New Roman"/>
              </a:rPr>
              <a:t>“All aboard!” and  went </a:t>
            </a:r>
            <a:r>
              <a:rPr dirty="0" sz="1450" spc="-5">
                <a:latin typeface="Times New Roman"/>
                <a:cs typeface="Times New Roman"/>
              </a:rPr>
              <a:t>on </a:t>
            </a:r>
            <a:r>
              <a:rPr dirty="0" sz="1450" spc="-10">
                <a:latin typeface="Times New Roman"/>
                <a:cs typeface="Times New Roman"/>
              </a:rPr>
              <a:t>again </a:t>
            </a:r>
            <a:r>
              <a:rPr dirty="0" sz="1450" spc="-5">
                <a:latin typeface="Times New Roman"/>
                <a:cs typeface="Times New Roman"/>
              </a:rPr>
              <a:t>upon our </a:t>
            </a:r>
            <a:r>
              <a:rPr dirty="0" sz="1450" spc="-35">
                <a:latin typeface="Times New Roman"/>
                <a:cs typeface="Times New Roman"/>
              </a:rPr>
              <a:t>way. </a:t>
            </a:r>
            <a:r>
              <a:rPr dirty="0" sz="1450" spc="-10">
                <a:latin typeface="Times New Roman"/>
                <a:cs typeface="Times New Roman"/>
              </a:rPr>
              <a:t>The whole line, it appeared, was topsy-turvy; an  accident at midnight having thrown all the </a:t>
            </a:r>
            <a:r>
              <a:rPr dirty="0" sz="1450" spc="-15">
                <a:latin typeface="Times New Roman"/>
                <a:cs typeface="Times New Roman"/>
              </a:rPr>
              <a:t>traffic </a:t>
            </a:r>
            <a:r>
              <a:rPr dirty="0" sz="1450" spc="-10">
                <a:latin typeface="Times New Roman"/>
                <a:cs typeface="Times New Roman"/>
              </a:rPr>
              <a:t>hours into </a:t>
            </a:r>
            <a:r>
              <a:rPr dirty="0" sz="1450" spc="-20">
                <a:latin typeface="Times New Roman"/>
                <a:cs typeface="Times New Roman"/>
              </a:rPr>
              <a:t>arrear. </a:t>
            </a:r>
            <a:r>
              <a:rPr dirty="0" sz="1450" spc="-70">
                <a:latin typeface="Times New Roman"/>
                <a:cs typeface="Times New Roman"/>
              </a:rPr>
              <a:t>We </a:t>
            </a:r>
            <a:r>
              <a:rPr dirty="0" sz="1450" spc="-10">
                <a:latin typeface="Times New Roman"/>
                <a:cs typeface="Times New Roman"/>
              </a:rPr>
              <a:t>paid for  this in the flesh, for we had </a:t>
            </a:r>
            <a:r>
              <a:rPr dirty="0" sz="1450" spc="-5">
                <a:latin typeface="Times New Roman"/>
                <a:cs typeface="Times New Roman"/>
              </a:rPr>
              <a:t>no </a:t>
            </a:r>
            <a:r>
              <a:rPr dirty="0" sz="1450" spc="-10">
                <a:latin typeface="Times New Roman"/>
                <a:cs typeface="Times New Roman"/>
              </a:rPr>
              <a:t>meals all that </a:t>
            </a:r>
            <a:r>
              <a:rPr dirty="0" sz="1450" spc="-30">
                <a:latin typeface="Times New Roman"/>
                <a:cs typeface="Times New Roman"/>
              </a:rPr>
              <a:t>day. </a:t>
            </a:r>
            <a:r>
              <a:rPr dirty="0" sz="1450" spc="-10">
                <a:latin typeface="Times New Roman"/>
                <a:cs typeface="Times New Roman"/>
              </a:rPr>
              <a:t>Fruit we could </a:t>
            </a:r>
            <a:r>
              <a:rPr dirty="0" sz="1450" spc="-5">
                <a:latin typeface="Times New Roman"/>
                <a:cs typeface="Times New Roman"/>
              </a:rPr>
              <a:t>buy upon </a:t>
            </a:r>
            <a:r>
              <a:rPr dirty="0" sz="1450" spc="-10">
                <a:latin typeface="Times New Roman"/>
                <a:cs typeface="Times New Roman"/>
              </a:rPr>
              <a:t>the  cars; and now and then we had </a:t>
            </a:r>
            <a:r>
              <a:rPr dirty="0" sz="1450" spc="-5">
                <a:latin typeface="Times New Roman"/>
                <a:cs typeface="Times New Roman"/>
              </a:rPr>
              <a:t>a </a:t>
            </a:r>
            <a:r>
              <a:rPr dirty="0" sz="1450" spc="-10">
                <a:latin typeface="Times New Roman"/>
                <a:cs typeface="Times New Roman"/>
              </a:rPr>
              <a:t>few minutes at some station with </a:t>
            </a:r>
            <a:r>
              <a:rPr dirty="0" sz="1450" spc="-5">
                <a:latin typeface="Times New Roman"/>
                <a:cs typeface="Times New Roman"/>
              </a:rPr>
              <a:t>a </a:t>
            </a:r>
            <a:r>
              <a:rPr dirty="0" sz="1450" spc="-10">
                <a:latin typeface="Times New Roman"/>
                <a:cs typeface="Times New Roman"/>
              </a:rPr>
              <a:t>meagre  show </a:t>
            </a:r>
            <a:r>
              <a:rPr dirty="0" sz="1450" spc="-5">
                <a:latin typeface="Times New Roman"/>
                <a:cs typeface="Times New Roman"/>
              </a:rPr>
              <a:t>of </a:t>
            </a:r>
            <a:r>
              <a:rPr dirty="0" sz="1450" spc="-10">
                <a:latin typeface="Times New Roman"/>
                <a:cs typeface="Times New Roman"/>
              </a:rPr>
              <a:t>rolls and sandwiches for sale; </a:t>
            </a:r>
            <a:r>
              <a:rPr dirty="0" sz="1450" spc="-5">
                <a:latin typeface="Times New Roman"/>
                <a:cs typeface="Times New Roman"/>
              </a:rPr>
              <a:t>but </a:t>
            </a:r>
            <a:r>
              <a:rPr dirty="0" sz="1450" spc="-10">
                <a:latin typeface="Times New Roman"/>
                <a:cs typeface="Times New Roman"/>
              </a:rPr>
              <a:t>we were so many and so ravenous  that, though </a:t>
            </a:r>
            <a:r>
              <a:rPr dirty="0" sz="1450" spc="-5">
                <a:latin typeface="Times New Roman"/>
                <a:cs typeface="Times New Roman"/>
              </a:rPr>
              <a:t>I </a:t>
            </a:r>
            <a:r>
              <a:rPr dirty="0" sz="1450" spc="-10">
                <a:latin typeface="Times New Roman"/>
                <a:cs typeface="Times New Roman"/>
              </a:rPr>
              <a:t>tried at every </a:t>
            </a:r>
            <a:r>
              <a:rPr dirty="0" sz="1450" spc="-15">
                <a:latin typeface="Times New Roman"/>
                <a:cs typeface="Times New Roman"/>
              </a:rPr>
              <a:t>opportunity, </a:t>
            </a:r>
            <a:r>
              <a:rPr dirty="0" sz="1450" spc="-10">
                <a:latin typeface="Times New Roman"/>
                <a:cs typeface="Times New Roman"/>
              </a:rPr>
              <a:t>the </a:t>
            </a:r>
            <a:r>
              <a:rPr dirty="0" sz="1450" spc="-15">
                <a:latin typeface="Times New Roman"/>
                <a:cs typeface="Times New Roman"/>
              </a:rPr>
              <a:t>coffee </a:t>
            </a:r>
            <a:r>
              <a:rPr dirty="0" sz="1450" spc="-10">
                <a:latin typeface="Times New Roman"/>
                <a:cs typeface="Times New Roman"/>
              </a:rPr>
              <a:t>was always exhausted  before </a:t>
            </a:r>
            <a:r>
              <a:rPr dirty="0" sz="1450" spc="-5">
                <a:latin typeface="Times New Roman"/>
                <a:cs typeface="Times New Roman"/>
              </a:rPr>
              <a:t>I </a:t>
            </a:r>
            <a:r>
              <a:rPr dirty="0" sz="1450" spc="-10">
                <a:latin typeface="Times New Roman"/>
                <a:cs typeface="Times New Roman"/>
              </a:rPr>
              <a:t>could elbow my way to the</a:t>
            </a:r>
            <a:r>
              <a:rPr dirty="0" sz="1450" spc="25">
                <a:latin typeface="Times New Roman"/>
                <a:cs typeface="Times New Roman"/>
              </a:rPr>
              <a:t> </a:t>
            </a:r>
            <a:r>
              <a:rPr dirty="0" sz="1450" spc="-20">
                <a:latin typeface="Times New Roman"/>
                <a:cs typeface="Times New Roman"/>
              </a:rPr>
              <a:t>counter.</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Our American sunrise had ushered in </a:t>
            </a:r>
            <a:r>
              <a:rPr dirty="0" sz="1450" spc="-5">
                <a:latin typeface="Times New Roman"/>
                <a:cs typeface="Times New Roman"/>
              </a:rPr>
              <a:t>a </a:t>
            </a:r>
            <a:r>
              <a:rPr dirty="0" sz="1450" spc="-10">
                <a:latin typeface="Times New Roman"/>
                <a:cs typeface="Times New Roman"/>
              </a:rPr>
              <a:t>noble </a:t>
            </a:r>
            <a:r>
              <a:rPr dirty="0" sz="1450" spc="-15">
                <a:latin typeface="Times New Roman"/>
                <a:cs typeface="Times New Roman"/>
              </a:rPr>
              <a:t>summer’s </a:t>
            </a:r>
            <a:r>
              <a:rPr dirty="0" sz="1450" spc="-30">
                <a:latin typeface="Times New Roman"/>
                <a:cs typeface="Times New Roman"/>
              </a:rPr>
              <a:t>day. </a:t>
            </a:r>
            <a:r>
              <a:rPr dirty="0" sz="1450" spc="-10">
                <a:latin typeface="Times New Roman"/>
                <a:cs typeface="Times New Roman"/>
              </a:rPr>
              <a:t>There was </a:t>
            </a:r>
            <a:r>
              <a:rPr dirty="0" sz="1450" spc="-5">
                <a:latin typeface="Times New Roman"/>
                <a:cs typeface="Times New Roman"/>
              </a:rPr>
              <a:t>not a  </a:t>
            </a:r>
            <a:r>
              <a:rPr dirty="0" sz="1450" spc="-10">
                <a:latin typeface="Times New Roman"/>
                <a:cs typeface="Times New Roman"/>
              </a:rPr>
              <a:t>cloud; the sunshine was baking; yet in the woody river valleys among which  we wound </a:t>
            </a:r>
            <a:r>
              <a:rPr dirty="0" sz="1450" spc="-5">
                <a:latin typeface="Times New Roman"/>
                <a:cs typeface="Times New Roman"/>
              </a:rPr>
              <a:t>our </a:t>
            </a:r>
            <a:r>
              <a:rPr dirty="0" sz="1450" spc="-35">
                <a:latin typeface="Times New Roman"/>
                <a:cs typeface="Times New Roman"/>
              </a:rPr>
              <a:t>way, </a:t>
            </a:r>
            <a:r>
              <a:rPr dirty="0" sz="1450" spc="-10">
                <a:latin typeface="Times New Roman"/>
                <a:cs typeface="Times New Roman"/>
              </a:rPr>
              <a:t>the atmosphere preserved </a:t>
            </a:r>
            <a:r>
              <a:rPr dirty="0" sz="1450" spc="-5">
                <a:latin typeface="Times New Roman"/>
                <a:cs typeface="Times New Roman"/>
              </a:rPr>
              <a:t>a </a:t>
            </a:r>
            <a:r>
              <a:rPr dirty="0" sz="1450" spc="-10">
                <a:latin typeface="Times New Roman"/>
                <a:cs typeface="Times New Roman"/>
              </a:rPr>
              <a:t>sparkling freshness till late in  the afternoon. It had an inland sweetness and variety to </a:t>
            </a:r>
            <a:r>
              <a:rPr dirty="0" sz="1450" spc="-5">
                <a:latin typeface="Times New Roman"/>
                <a:cs typeface="Times New Roman"/>
              </a:rPr>
              <a:t>one </a:t>
            </a:r>
            <a:r>
              <a:rPr dirty="0" sz="1450" spc="-10">
                <a:latin typeface="Times New Roman"/>
                <a:cs typeface="Times New Roman"/>
              </a:rPr>
              <a:t>newly from the  sea; it smelt </a:t>
            </a:r>
            <a:r>
              <a:rPr dirty="0" sz="1450" spc="-5">
                <a:latin typeface="Times New Roman"/>
                <a:cs typeface="Times New Roman"/>
              </a:rPr>
              <a:t>of </a:t>
            </a:r>
            <a:r>
              <a:rPr dirty="0" sz="1450" spc="-10">
                <a:latin typeface="Times New Roman"/>
                <a:cs typeface="Times New Roman"/>
              </a:rPr>
              <a:t>woods, rivers, and the delved earth. These, though in so far </a:t>
            </a:r>
            <a:r>
              <a:rPr dirty="0" sz="1450" spc="-5">
                <a:latin typeface="Times New Roman"/>
                <a:cs typeface="Times New Roman"/>
              </a:rPr>
              <a:t>a  </a:t>
            </a:r>
            <a:r>
              <a:rPr dirty="0" sz="1450" spc="-20">
                <a:latin typeface="Times New Roman"/>
                <a:cs typeface="Times New Roman"/>
              </a:rPr>
              <a:t>country, </a:t>
            </a:r>
            <a:r>
              <a:rPr dirty="0" sz="1450" spc="-10">
                <a:latin typeface="Times New Roman"/>
                <a:cs typeface="Times New Roman"/>
              </a:rPr>
              <a:t>were airs from home. </a:t>
            </a:r>
            <a:r>
              <a:rPr dirty="0" sz="1450" spc="-5">
                <a:latin typeface="Times New Roman"/>
                <a:cs typeface="Times New Roman"/>
              </a:rPr>
              <a:t>I </a:t>
            </a:r>
            <a:r>
              <a:rPr dirty="0" sz="1450" spc="-10">
                <a:latin typeface="Times New Roman"/>
                <a:cs typeface="Times New Roman"/>
              </a:rPr>
              <a:t>stood </a:t>
            </a:r>
            <a:r>
              <a:rPr dirty="0" sz="1450" spc="-5">
                <a:latin typeface="Times New Roman"/>
                <a:cs typeface="Times New Roman"/>
              </a:rPr>
              <a:t>on </a:t>
            </a:r>
            <a:r>
              <a:rPr dirty="0" sz="1450" spc="-10">
                <a:latin typeface="Times New Roman"/>
                <a:cs typeface="Times New Roman"/>
              </a:rPr>
              <a:t>the platform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hour; </a:t>
            </a:r>
            <a:r>
              <a:rPr dirty="0" sz="1450" spc="-10">
                <a:latin typeface="Times New Roman"/>
                <a:cs typeface="Times New Roman"/>
              </a:rPr>
              <a:t>and as </a:t>
            </a:r>
            <a:r>
              <a:rPr dirty="0" sz="1450" spc="-5">
                <a:latin typeface="Times New Roman"/>
                <a:cs typeface="Times New Roman"/>
              </a:rPr>
              <a:t>I  </a:t>
            </a:r>
            <a:r>
              <a:rPr dirty="0" sz="1450" spc="-35">
                <a:latin typeface="Times New Roman"/>
                <a:cs typeface="Times New Roman"/>
              </a:rPr>
              <a:t>saw, </a:t>
            </a:r>
            <a:r>
              <a:rPr dirty="0" sz="1450" spc="-5">
                <a:latin typeface="Times New Roman"/>
                <a:cs typeface="Times New Roman"/>
              </a:rPr>
              <a:t>one </a:t>
            </a:r>
            <a:r>
              <a:rPr dirty="0" sz="1450" spc="-10">
                <a:latin typeface="Times New Roman"/>
                <a:cs typeface="Times New Roman"/>
              </a:rPr>
              <a:t>after </a:t>
            </a:r>
            <a:r>
              <a:rPr dirty="0" sz="1450" spc="-15">
                <a:latin typeface="Times New Roman"/>
                <a:cs typeface="Times New Roman"/>
              </a:rPr>
              <a:t>another, </a:t>
            </a:r>
            <a:r>
              <a:rPr dirty="0" sz="1450" spc="-10">
                <a:latin typeface="Times New Roman"/>
                <a:cs typeface="Times New Roman"/>
              </a:rPr>
              <a:t>pleasant villages, carts </a:t>
            </a:r>
            <a:r>
              <a:rPr dirty="0" sz="1450" spc="-5">
                <a:latin typeface="Times New Roman"/>
                <a:cs typeface="Times New Roman"/>
              </a:rPr>
              <a:t>upon </a:t>
            </a:r>
            <a:r>
              <a:rPr dirty="0" sz="1450" spc="-10">
                <a:latin typeface="Times New Roman"/>
                <a:cs typeface="Times New Roman"/>
              </a:rPr>
              <a:t>the highway and fishers </a:t>
            </a:r>
            <a:r>
              <a:rPr dirty="0" sz="1450" spc="-5">
                <a:latin typeface="Times New Roman"/>
                <a:cs typeface="Times New Roman"/>
              </a:rPr>
              <a:t>by  </a:t>
            </a:r>
            <a:r>
              <a:rPr dirty="0" sz="1450" spc="-10">
                <a:latin typeface="Times New Roman"/>
                <a:cs typeface="Times New Roman"/>
              </a:rPr>
              <a:t>the stream, and heard cockcrows and cheery voices in the distance, and beheld  the </a:t>
            </a:r>
            <a:r>
              <a:rPr dirty="0" sz="1450" spc="-5">
                <a:latin typeface="Times New Roman"/>
                <a:cs typeface="Times New Roman"/>
              </a:rPr>
              <a:t>sun, no </a:t>
            </a:r>
            <a:r>
              <a:rPr dirty="0" sz="1450" spc="-10">
                <a:latin typeface="Times New Roman"/>
                <a:cs typeface="Times New Roman"/>
              </a:rPr>
              <a:t>longer shining blankly </a:t>
            </a:r>
            <a:r>
              <a:rPr dirty="0" sz="1450" spc="-5">
                <a:latin typeface="Times New Roman"/>
                <a:cs typeface="Times New Roman"/>
              </a:rPr>
              <a:t>on </a:t>
            </a:r>
            <a:r>
              <a:rPr dirty="0" sz="1450" spc="-10">
                <a:latin typeface="Times New Roman"/>
                <a:cs typeface="Times New Roman"/>
              </a:rPr>
              <a:t>the plains </a:t>
            </a:r>
            <a:r>
              <a:rPr dirty="0" sz="1450" spc="-5">
                <a:latin typeface="Times New Roman"/>
                <a:cs typeface="Times New Roman"/>
              </a:rPr>
              <a:t>of </a:t>
            </a:r>
            <a:r>
              <a:rPr dirty="0" sz="1450" spc="-10">
                <a:latin typeface="Times New Roman"/>
                <a:cs typeface="Times New Roman"/>
              </a:rPr>
              <a:t>ocean, </a:t>
            </a:r>
            <a:r>
              <a:rPr dirty="0" sz="1450" spc="-5">
                <a:latin typeface="Times New Roman"/>
                <a:cs typeface="Times New Roman"/>
              </a:rPr>
              <a:t>but </a:t>
            </a:r>
            <a:r>
              <a:rPr dirty="0" sz="1450" spc="-10">
                <a:latin typeface="Times New Roman"/>
                <a:cs typeface="Times New Roman"/>
              </a:rPr>
              <a:t>striking among  shapely</a:t>
            </a:r>
            <a:r>
              <a:rPr dirty="0" sz="1450" spc="125">
                <a:latin typeface="Times New Roman"/>
                <a:cs typeface="Times New Roman"/>
              </a:rPr>
              <a:t> </a:t>
            </a:r>
            <a:r>
              <a:rPr dirty="0" sz="1450" spc="-10">
                <a:latin typeface="Times New Roman"/>
                <a:cs typeface="Times New Roman"/>
              </a:rPr>
              <a:t>hills</a:t>
            </a:r>
            <a:r>
              <a:rPr dirty="0" sz="1450" spc="130">
                <a:latin typeface="Times New Roman"/>
                <a:cs typeface="Times New Roman"/>
              </a:rPr>
              <a:t> </a:t>
            </a:r>
            <a:r>
              <a:rPr dirty="0" sz="1450" spc="-10">
                <a:latin typeface="Times New Roman"/>
                <a:cs typeface="Times New Roman"/>
              </a:rPr>
              <a:t>and</a:t>
            </a:r>
            <a:r>
              <a:rPr dirty="0" sz="1450" spc="130">
                <a:latin typeface="Times New Roman"/>
                <a:cs typeface="Times New Roman"/>
              </a:rPr>
              <a:t> </a:t>
            </a:r>
            <a:r>
              <a:rPr dirty="0" sz="1450" spc="-10">
                <a:latin typeface="Times New Roman"/>
                <a:cs typeface="Times New Roman"/>
              </a:rPr>
              <a:t>his</a:t>
            </a:r>
            <a:r>
              <a:rPr dirty="0" sz="1450" spc="130">
                <a:latin typeface="Times New Roman"/>
                <a:cs typeface="Times New Roman"/>
              </a:rPr>
              <a:t> </a:t>
            </a:r>
            <a:r>
              <a:rPr dirty="0" sz="1450" spc="-10">
                <a:latin typeface="Times New Roman"/>
                <a:cs typeface="Times New Roman"/>
              </a:rPr>
              <a:t>light</a:t>
            </a:r>
            <a:r>
              <a:rPr dirty="0" sz="1450" spc="130">
                <a:latin typeface="Times New Roman"/>
                <a:cs typeface="Times New Roman"/>
              </a:rPr>
              <a:t> </a:t>
            </a:r>
            <a:r>
              <a:rPr dirty="0" sz="1450" spc="-10">
                <a:latin typeface="Times New Roman"/>
                <a:cs typeface="Times New Roman"/>
              </a:rPr>
              <a:t>dispersed</a:t>
            </a:r>
            <a:r>
              <a:rPr dirty="0" sz="1450" spc="130">
                <a:latin typeface="Times New Roman"/>
                <a:cs typeface="Times New Roman"/>
              </a:rPr>
              <a:t> </a:t>
            </a:r>
            <a:r>
              <a:rPr dirty="0" sz="1450" spc="-10">
                <a:latin typeface="Times New Roman"/>
                <a:cs typeface="Times New Roman"/>
              </a:rPr>
              <a:t>and</a:t>
            </a:r>
            <a:r>
              <a:rPr dirty="0" sz="1450" spc="125">
                <a:latin typeface="Times New Roman"/>
                <a:cs typeface="Times New Roman"/>
              </a:rPr>
              <a:t> </a:t>
            </a:r>
            <a:r>
              <a:rPr dirty="0" sz="1450" spc="-10">
                <a:latin typeface="Times New Roman"/>
                <a:cs typeface="Times New Roman"/>
              </a:rPr>
              <a:t>coloured</a:t>
            </a:r>
            <a:r>
              <a:rPr dirty="0" sz="1450" spc="130">
                <a:latin typeface="Times New Roman"/>
                <a:cs typeface="Times New Roman"/>
              </a:rPr>
              <a:t> </a:t>
            </a:r>
            <a:r>
              <a:rPr dirty="0" sz="1450" spc="-5">
                <a:latin typeface="Times New Roman"/>
                <a:cs typeface="Times New Roman"/>
              </a:rPr>
              <a:t>by</a:t>
            </a:r>
            <a:r>
              <a:rPr dirty="0" sz="1450" spc="130">
                <a:latin typeface="Times New Roman"/>
                <a:cs typeface="Times New Roman"/>
              </a:rPr>
              <a:t> </a:t>
            </a:r>
            <a:r>
              <a:rPr dirty="0" sz="1450" spc="-5">
                <a:latin typeface="Times New Roman"/>
                <a:cs typeface="Times New Roman"/>
              </a:rPr>
              <a:t>a</a:t>
            </a:r>
            <a:r>
              <a:rPr dirty="0" sz="1450" spc="130">
                <a:latin typeface="Times New Roman"/>
                <a:cs typeface="Times New Roman"/>
              </a:rPr>
              <a:t> </a:t>
            </a:r>
            <a:r>
              <a:rPr dirty="0" sz="1450" spc="-10">
                <a:latin typeface="Times New Roman"/>
                <a:cs typeface="Times New Roman"/>
              </a:rPr>
              <a:t>thousand</a:t>
            </a:r>
            <a:r>
              <a:rPr dirty="0" sz="1450" spc="130">
                <a:latin typeface="Times New Roman"/>
                <a:cs typeface="Times New Roman"/>
              </a:rPr>
              <a:t> </a:t>
            </a:r>
            <a:r>
              <a:rPr dirty="0" sz="1450" spc="-10">
                <a:latin typeface="Times New Roman"/>
                <a:cs typeface="Times New Roman"/>
              </a:rPr>
              <a:t>accidents</a:t>
            </a:r>
            <a:r>
              <a:rPr dirty="0" sz="1450" spc="13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91650"/>
          </a:xfrm>
          <a:prstGeom prst="rect">
            <a:avLst/>
          </a:prstGeom>
        </p:spPr>
        <p:txBody>
          <a:bodyPr wrap="square" lIns="0" tIns="84455" rIns="0" bIns="0" rtlCol="0" vert="horz">
            <a:spAutoFit/>
          </a:bodyPr>
          <a:lstStyle/>
          <a:p>
            <a:pPr algn="ctr">
              <a:lnSpc>
                <a:spcPct val="100000"/>
              </a:lnSpc>
              <a:spcBef>
                <a:spcPts val="665"/>
              </a:spcBef>
            </a:pPr>
            <a:r>
              <a:rPr dirty="0" sz="1450" spc="-20" b="1">
                <a:latin typeface="Times New Roman"/>
                <a:cs typeface="Times New Roman"/>
              </a:rPr>
              <a:t>FONTAINEBLEAU</a:t>
            </a:r>
            <a:endParaRPr sz="1450">
              <a:latin typeface="Times New Roman"/>
              <a:cs typeface="Times New Roman"/>
            </a:endParaRPr>
          </a:p>
          <a:p>
            <a:pPr algn="ctr" marL="1148080" marR="1140460">
              <a:lnSpc>
                <a:spcPct val="132400"/>
              </a:lnSpc>
            </a:pPr>
            <a:r>
              <a:rPr dirty="0" sz="1450" spc="-15" b="1">
                <a:latin typeface="Times New Roman"/>
                <a:cs typeface="Times New Roman"/>
              </a:rPr>
              <a:t>VILLAGE COMMUNITIES </a:t>
            </a:r>
            <a:r>
              <a:rPr dirty="0" sz="1450" spc="-10" b="1">
                <a:latin typeface="Times New Roman"/>
                <a:cs typeface="Times New Roman"/>
              </a:rPr>
              <a:t>OF </a:t>
            </a:r>
            <a:r>
              <a:rPr dirty="0" sz="1450" spc="-25" b="1">
                <a:latin typeface="Times New Roman"/>
                <a:cs typeface="Times New Roman"/>
              </a:rPr>
              <a:t>PAINTERS  </a:t>
            </a:r>
            <a:r>
              <a:rPr dirty="0" sz="1450" spc="-5" b="1">
                <a:latin typeface="Times New Roman"/>
                <a:cs typeface="Times New Roman"/>
              </a:rPr>
              <a:t>I</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spcBef>
                <a:spcPts val="5"/>
              </a:spcBef>
            </a:pPr>
            <a:r>
              <a:rPr dirty="0" sz="1450" spc="-10">
                <a:latin typeface="Times New Roman"/>
                <a:cs typeface="Times New Roman"/>
              </a:rPr>
              <a:t>THE charm </a:t>
            </a:r>
            <a:r>
              <a:rPr dirty="0" sz="1450" spc="-5">
                <a:latin typeface="Times New Roman"/>
                <a:cs typeface="Times New Roman"/>
              </a:rPr>
              <a:t>of </a:t>
            </a:r>
            <a:r>
              <a:rPr dirty="0" sz="1450" spc="-10">
                <a:latin typeface="Times New Roman"/>
                <a:cs typeface="Times New Roman"/>
              </a:rPr>
              <a:t>Fontainebleau is </a:t>
            </a:r>
            <a:r>
              <a:rPr dirty="0" sz="1450" spc="-5">
                <a:latin typeface="Times New Roman"/>
                <a:cs typeface="Times New Roman"/>
              </a:rPr>
              <a:t>a </a:t>
            </a:r>
            <a:r>
              <a:rPr dirty="0" sz="1450" spc="-10">
                <a:latin typeface="Times New Roman"/>
                <a:cs typeface="Times New Roman"/>
              </a:rPr>
              <a:t>thing apart. It is </a:t>
            </a:r>
            <a:r>
              <a:rPr dirty="0" sz="1450" spc="-5">
                <a:latin typeface="Times New Roman"/>
                <a:cs typeface="Times New Roman"/>
              </a:rPr>
              <a:t>a </a:t>
            </a:r>
            <a:r>
              <a:rPr dirty="0" sz="1450" spc="-10">
                <a:latin typeface="Times New Roman"/>
                <a:cs typeface="Times New Roman"/>
              </a:rPr>
              <a:t>place that people love  even more than they admire. The vigorous forest </a:t>
            </a:r>
            <a:r>
              <a:rPr dirty="0" sz="1450" spc="-25">
                <a:latin typeface="Times New Roman"/>
                <a:cs typeface="Times New Roman"/>
              </a:rPr>
              <a:t>air, </a:t>
            </a:r>
            <a:r>
              <a:rPr dirty="0" sz="1450" spc="-10">
                <a:latin typeface="Times New Roman"/>
                <a:cs typeface="Times New Roman"/>
              </a:rPr>
              <a:t>the silence, the majestic  avenues </a:t>
            </a:r>
            <a:r>
              <a:rPr dirty="0" sz="1450" spc="-5">
                <a:latin typeface="Times New Roman"/>
                <a:cs typeface="Times New Roman"/>
              </a:rPr>
              <a:t>of </a:t>
            </a:r>
            <a:r>
              <a:rPr dirty="0" sz="1450" spc="-20">
                <a:latin typeface="Times New Roman"/>
                <a:cs typeface="Times New Roman"/>
              </a:rPr>
              <a:t>highway, </a:t>
            </a:r>
            <a:r>
              <a:rPr dirty="0" sz="1450" spc="-10">
                <a:latin typeface="Times New Roman"/>
                <a:cs typeface="Times New Roman"/>
              </a:rPr>
              <a:t>the wilderness </a:t>
            </a:r>
            <a:r>
              <a:rPr dirty="0" sz="1450" spc="-5">
                <a:latin typeface="Times New Roman"/>
                <a:cs typeface="Times New Roman"/>
              </a:rPr>
              <a:t>of </a:t>
            </a:r>
            <a:r>
              <a:rPr dirty="0" sz="1450" spc="-10">
                <a:latin typeface="Times New Roman"/>
                <a:cs typeface="Times New Roman"/>
              </a:rPr>
              <a:t>tumbled boulders, the great age and  dignity </a:t>
            </a:r>
            <a:r>
              <a:rPr dirty="0" sz="1450" spc="-5">
                <a:latin typeface="Times New Roman"/>
                <a:cs typeface="Times New Roman"/>
              </a:rPr>
              <a:t>of </a:t>
            </a:r>
            <a:r>
              <a:rPr dirty="0" sz="1450" spc="-10">
                <a:latin typeface="Times New Roman"/>
                <a:cs typeface="Times New Roman"/>
              </a:rPr>
              <a:t>certain groves—these are </a:t>
            </a:r>
            <a:r>
              <a:rPr dirty="0" sz="1450" spc="-5">
                <a:latin typeface="Times New Roman"/>
                <a:cs typeface="Times New Roman"/>
              </a:rPr>
              <a:t>but </a:t>
            </a:r>
            <a:r>
              <a:rPr dirty="0" sz="1450" spc="-10">
                <a:latin typeface="Times New Roman"/>
                <a:cs typeface="Times New Roman"/>
              </a:rPr>
              <a:t>ingredients, they are </a:t>
            </a:r>
            <a:r>
              <a:rPr dirty="0" sz="1450" spc="-5">
                <a:latin typeface="Times New Roman"/>
                <a:cs typeface="Times New Roman"/>
              </a:rPr>
              <a:t>not </a:t>
            </a:r>
            <a:r>
              <a:rPr dirty="0" sz="1450" spc="-10">
                <a:latin typeface="Times New Roman"/>
                <a:cs typeface="Times New Roman"/>
              </a:rPr>
              <a:t>the secret </a:t>
            </a:r>
            <a:r>
              <a:rPr dirty="0" sz="1450" spc="-5">
                <a:latin typeface="Times New Roman"/>
                <a:cs typeface="Times New Roman"/>
              </a:rPr>
              <a:t>of  </a:t>
            </a:r>
            <a:r>
              <a:rPr dirty="0" sz="1450" spc="-10">
                <a:latin typeface="Times New Roman"/>
                <a:cs typeface="Times New Roman"/>
              </a:rPr>
              <a:t>the philtre. The place is sanative; the </a:t>
            </a:r>
            <a:r>
              <a:rPr dirty="0" sz="1450" spc="-25">
                <a:latin typeface="Times New Roman"/>
                <a:cs typeface="Times New Roman"/>
              </a:rPr>
              <a:t>air, </a:t>
            </a:r>
            <a:r>
              <a:rPr dirty="0" sz="1450" spc="-10">
                <a:latin typeface="Times New Roman"/>
                <a:cs typeface="Times New Roman"/>
              </a:rPr>
              <a:t>the light, the perfumes, and the  shapes </a:t>
            </a:r>
            <a:r>
              <a:rPr dirty="0" sz="1450" spc="-5">
                <a:latin typeface="Times New Roman"/>
                <a:cs typeface="Times New Roman"/>
              </a:rPr>
              <a:t>of </a:t>
            </a:r>
            <a:r>
              <a:rPr dirty="0" sz="1450" spc="-10">
                <a:latin typeface="Times New Roman"/>
                <a:cs typeface="Times New Roman"/>
              </a:rPr>
              <a:t>things concord in happy </a:t>
            </a:r>
            <a:r>
              <a:rPr dirty="0" sz="1450" spc="-20">
                <a:latin typeface="Times New Roman"/>
                <a:cs typeface="Times New Roman"/>
              </a:rPr>
              <a:t>harmony. </a:t>
            </a:r>
            <a:r>
              <a:rPr dirty="0" sz="1450" spc="-10">
                <a:latin typeface="Times New Roman"/>
                <a:cs typeface="Times New Roman"/>
              </a:rPr>
              <a:t>The artist may </a:t>
            </a:r>
            <a:r>
              <a:rPr dirty="0" sz="1450" spc="-5">
                <a:latin typeface="Times New Roman"/>
                <a:cs typeface="Times New Roman"/>
              </a:rPr>
              <a:t>be </a:t>
            </a:r>
            <a:r>
              <a:rPr dirty="0" sz="1450" spc="-10">
                <a:latin typeface="Times New Roman"/>
                <a:cs typeface="Times New Roman"/>
              </a:rPr>
              <a:t>idle and </a:t>
            </a:r>
            <a:r>
              <a:rPr dirty="0" sz="1450" spc="-5">
                <a:latin typeface="Times New Roman"/>
                <a:cs typeface="Times New Roman"/>
              </a:rPr>
              <a:t>not  </a:t>
            </a:r>
            <a:r>
              <a:rPr dirty="0" sz="1450" spc="-10">
                <a:latin typeface="Times New Roman"/>
                <a:cs typeface="Times New Roman"/>
              </a:rPr>
              <a:t>fear the “blues.” He may dally with his life. Mirth, lyric mirth, and </a:t>
            </a:r>
            <a:r>
              <a:rPr dirty="0" sz="1450" spc="-5">
                <a:latin typeface="Times New Roman"/>
                <a:cs typeface="Times New Roman"/>
              </a:rPr>
              <a:t>a </a:t>
            </a:r>
            <a:r>
              <a:rPr dirty="0" sz="1450" spc="-10">
                <a:latin typeface="Times New Roman"/>
                <a:cs typeface="Times New Roman"/>
              </a:rPr>
              <a:t>vivacious  classical contentment are </a:t>
            </a:r>
            <a:r>
              <a:rPr dirty="0" sz="1450" spc="-5">
                <a:latin typeface="Times New Roman"/>
                <a:cs typeface="Times New Roman"/>
              </a:rPr>
              <a:t>of </a:t>
            </a:r>
            <a:r>
              <a:rPr dirty="0" sz="1450" spc="-10">
                <a:latin typeface="Times New Roman"/>
                <a:cs typeface="Times New Roman"/>
              </a:rPr>
              <a:t>the very essence </a:t>
            </a:r>
            <a:r>
              <a:rPr dirty="0" sz="1450" spc="-5">
                <a:latin typeface="Times New Roman"/>
                <a:cs typeface="Times New Roman"/>
              </a:rPr>
              <a:t>of </a:t>
            </a:r>
            <a:r>
              <a:rPr dirty="0" sz="1450" spc="-10">
                <a:latin typeface="Times New Roman"/>
                <a:cs typeface="Times New Roman"/>
              </a:rPr>
              <a:t>the better kind </a:t>
            </a:r>
            <a:r>
              <a:rPr dirty="0" sz="1450" spc="-5">
                <a:latin typeface="Times New Roman"/>
                <a:cs typeface="Times New Roman"/>
              </a:rPr>
              <a:t>of </a:t>
            </a:r>
            <a:r>
              <a:rPr dirty="0" sz="1450" spc="-10">
                <a:latin typeface="Times New Roman"/>
                <a:cs typeface="Times New Roman"/>
              </a:rPr>
              <a:t>art; and  these, in that most smiling forest, </a:t>
            </a:r>
            <a:r>
              <a:rPr dirty="0" sz="1450" spc="-5">
                <a:latin typeface="Times New Roman"/>
                <a:cs typeface="Times New Roman"/>
              </a:rPr>
              <a:t>he </a:t>
            </a:r>
            <a:r>
              <a:rPr dirty="0" sz="1450" spc="-10">
                <a:latin typeface="Times New Roman"/>
                <a:cs typeface="Times New Roman"/>
              </a:rPr>
              <a:t>has the chance to learn </a:t>
            </a:r>
            <a:r>
              <a:rPr dirty="0" sz="1450" spc="-5">
                <a:latin typeface="Times New Roman"/>
                <a:cs typeface="Times New Roman"/>
              </a:rPr>
              <a:t>or </a:t>
            </a:r>
            <a:r>
              <a:rPr dirty="0" sz="1450" spc="-10">
                <a:latin typeface="Times New Roman"/>
                <a:cs typeface="Times New Roman"/>
              </a:rPr>
              <a:t>to </a:t>
            </a:r>
            <a:r>
              <a:rPr dirty="0" sz="1450" spc="-20">
                <a:latin typeface="Times New Roman"/>
                <a:cs typeface="Times New Roman"/>
              </a:rPr>
              <a:t>remember. </a:t>
            </a:r>
            <a:r>
              <a:rPr dirty="0" sz="1450" spc="320">
                <a:latin typeface="Times New Roman"/>
                <a:cs typeface="Times New Roman"/>
              </a:rPr>
              <a:t> </a:t>
            </a:r>
            <a:r>
              <a:rPr dirty="0" sz="1450" spc="-10">
                <a:latin typeface="Times New Roman"/>
                <a:cs typeface="Times New Roman"/>
              </a:rPr>
              <a:t>Even </a:t>
            </a:r>
            <a:r>
              <a:rPr dirty="0" sz="1450" spc="-5">
                <a:latin typeface="Times New Roman"/>
                <a:cs typeface="Times New Roman"/>
              </a:rPr>
              <a:t>on </a:t>
            </a:r>
            <a:r>
              <a:rPr dirty="0" sz="1450" spc="-10">
                <a:latin typeface="Times New Roman"/>
                <a:cs typeface="Times New Roman"/>
              </a:rPr>
              <a:t>the plain </a:t>
            </a:r>
            <a:r>
              <a:rPr dirty="0" sz="1450" spc="-5">
                <a:latin typeface="Times New Roman"/>
                <a:cs typeface="Times New Roman"/>
              </a:rPr>
              <a:t>of </a:t>
            </a:r>
            <a:r>
              <a:rPr dirty="0" sz="1450" spc="-10">
                <a:latin typeface="Times New Roman"/>
                <a:cs typeface="Times New Roman"/>
              </a:rPr>
              <a:t>Biére, where the Angelus </a:t>
            </a:r>
            <a:r>
              <a:rPr dirty="0" sz="1450" spc="-5">
                <a:latin typeface="Times New Roman"/>
                <a:cs typeface="Times New Roman"/>
              </a:rPr>
              <a:t>of </a:t>
            </a:r>
            <a:r>
              <a:rPr dirty="0" sz="1450" spc="-10">
                <a:latin typeface="Times New Roman"/>
                <a:cs typeface="Times New Roman"/>
              </a:rPr>
              <a:t>Millet still tolls </a:t>
            </a:r>
            <a:r>
              <a:rPr dirty="0" sz="1450" spc="-5">
                <a:latin typeface="Times New Roman"/>
                <a:cs typeface="Times New Roman"/>
              </a:rPr>
              <a:t>upon </a:t>
            </a:r>
            <a:r>
              <a:rPr dirty="0" sz="1450" spc="-10">
                <a:latin typeface="Times New Roman"/>
                <a:cs typeface="Times New Roman"/>
              </a:rPr>
              <a:t>the ear  </a:t>
            </a:r>
            <a:r>
              <a:rPr dirty="0" sz="1450" spc="-5">
                <a:latin typeface="Times New Roman"/>
                <a:cs typeface="Times New Roman"/>
              </a:rPr>
              <a:t>of </a:t>
            </a:r>
            <a:r>
              <a:rPr dirty="0" sz="1450" spc="-25">
                <a:latin typeface="Times New Roman"/>
                <a:cs typeface="Times New Roman"/>
              </a:rPr>
              <a:t>fancy, </a:t>
            </a:r>
            <a:r>
              <a:rPr dirty="0" sz="1450" spc="-5">
                <a:latin typeface="Times New Roman"/>
                <a:cs typeface="Times New Roman"/>
              </a:rPr>
              <a:t>a </a:t>
            </a:r>
            <a:r>
              <a:rPr dirty="0" sz="1450" spc="-15">
                <a:latin typeface="Times New Roman"/>
                <a:cs typeface="Times New Roman"/>
              </a:rPr>
              <a:t>larger </a:t>
            </a:r>
            <a:r>
              <a:rPr dirty="0" sz="1450" spc="-25">
                <a:latin typeface="Times New Roman"/>
                <a:cs typeface="Times New Roman"/>
              </a:rPr>
              <a:t>air, </a:t>
            </a:r>
            <a:r>
              <a:rPr dirty="0" sz="1450" spc="-5">
                <a:latin typeface="Times New Roman"/>
                <a:cs typeface="Times New Roman"/>
              </a:rPr>
              <a:t>a </a:t>
            </a:r>
            <a:r>
              <a:rPr dirty="0" sz="1450" spc="-10">
                <a:latin typeface="Times New Roman"/>
                <a:cs typeface="Times New Roman"/>
              </a:rPr>
              <a:t>higher heaven, something ancient and healthy in the  face </a:t>
            </a:r>
            <a:r>
              <a:rPr dirty="0" sz="1450" spc="-5">
                <a:latin typeface="Times New Roman"/>
                <a:cs typeface="Times New Roman"/>
              </a:rPr>
              <a:t>of </a:t>
            </a:r>
            <a:r>
              <a:rPr dirty="0" sz="1450" spc="-10">
                <a:latin typeface="Times New Roman"/>
                <a:cs typeface="Times New Roman"/>
              </a:rPr>
              <a:t>nature, purify the mind alike from dulness and hysteria. There is </a:t>
            </a:r>
            <a:r>
              <a:rPr dirty="0" sz="1450" spc="-5">
                <a:latin typeface="Times New Roman"/>
                <a:cs typeface="Times New Roman"/>
              </a:rPr>
              <a:t>no  </a:t>
            </a:r>
            <a:r>
              <a:rPr dirty="0" sz="1450" spc="-10">
                <a:latin typeface="Times New Roman"/>
                <a:cs typeface="Times New Roman"/>
              </a:rPr>
              <a:t>place where the </a:t>
            </a:r>
            <a:r>
              <a:rPr dirty="0" sz="1450" spc="-5">
                <a:latin typeface="Times New Roman"/>
                <a:cs typeface="Times New Roman"/>
              </a:rPr>
              <a:t>young </a:t>
            </a:r>
            <a:r>
              <a:rPr dirty="0" sz="1450" spc="-10">
                <a:latin typeface="Times New Roman"/>
                <a:cs typeface="Times New Roman"/>
              </a:rPr>
              <a:t>are more gladly conscious </a:t>
            </a:r>
            <a:r>
              <a:rPr dirty="0" sz="1450" spc="-5">
                <a:latin typeface="Times New Roman"/>
                <a:cs typeface="Times New Roman"/>
              </a:rPr>
              <a:t>of </a:t>
            </a:r>
            <a:r>
              <a:rPr dirty="0" sz="1450" spc="-10">
                <a:latin typeface="Times New Roman"/>
                <a:cs typeface="Times New Roman"/>
              </a:rPr>
              <a:t>their </a:t>
            </a:r>
            <a:r>
              <a:rPr dirty="0" sz="1450" spc="-5">
                <a:latin typeface="Times New Roman"/>
                <a:cs typeface="Times New Roman"/>
              </a:rPr>
              <a:t>youth, or </a:t>
            </a:r>
            <a:r>
              <a:rPr dirty="0" sz="1450" spc="-10">
                <a:latin typeface="Times New Roman"/>
                <a:cs typeface="Times New Roman"/>
              </a:rPr>
              <a:t>the old  better contented with their</a:t>
            </a:r>
            <a:r>
              <a:rPr dirty="0" sz="1450" spc="5">
                <a:latin typeface="Times New Roman"/>
                <a:cs typeface="Times New Roman"/>
              </a:rPr>
              <a:t> </a:t>
            </a:r>
            <a:r>
              <a:rPr dirty="0" sz="1450" spc="-10">
                <a:latin typeface="Times New Roman"/>
                <a:cs typeface="Times New Roman"/>
              </a:rPr>
              <a:t>age.</a:t>
            </a:r>
            <a:endParaRPr sz="1450">
              <a:latin typeface="Times New Roman"/>
              <a:cs typeface="Times New Roman"/>
            </a:endParaRPr>
          </a:p>
          <a:p>
            <a:pPr algn="just" marL="12700" marR="5080">
              <a:lnSpc>
                <a:spcPts val="1730"/>
              </a:lnSpc>
              <a:spcBef>
                <a:spcPts val="550"/>
              </a:spcBef>
            </a:pPr>
            <a:r>
              <a:rPr dirty="0" sz="1450" spc="-10">
                <a:latin typeface="Times New Roman"/>
                <a:cs typeface="Times New Roman"/>
              </a:rPr>
              <a:t>The fact </a:t>
            </a:r>
            <a:r>
              <a:rPr dirty="0" sz="1450" spc="-5">
                <a:latin typeface="Times New Roman"/>
                <a:cs typeface="Times New Roman"/>
              </a:rPr>
              <a:t>of </a:t>
            </a:r>
            <a:r>
              <a:rPr dirty="0" sz="1450" spc="-10">
                <a:latin typeface="Times New Roman"/>
                <a:cs typeface="Times New Roman"/>
              </a:rPr>
              <a:t>its great and special beauty further recommends this country to the  artist. The field was chosen </a:t>
            </a:r>
            <a:r>
              <a:rPr dirty="0" sz="1450" spc="-5">
                <a:latin typeface="Times New Roman"/>
                <a:cs typeface="Times New Roman"/>
              </a:rPr>
              <a:t>by </a:t>
            </a:r>
            <a:r>
              <a:rPr dirty="0" sz="1450" spc="-10">
                <a:latin typeface="Times New Roman"/>
                <a:cs typeface="Times New Roman"/>
              </a:rPr>
              <a:t>men in whose blood there still raced some </a:t>
            </a:r>
            <a:r>
              <a:rPr dirty="0" sz="1450" spc="-5">
                <a:latin typeface="Times New Roman"/>
                <a:cs typeface="Times New Roman"/>
              </a:rPr>
              <a:t>of  </a:t>
            </a:r>
            <a:r>
              <a:rPr dirty="0" sz="1450" spc="-10">
                <a:latin typeface="Times New Roman"/>
                <a:cs typeface="Times New Roman"/>
              </a:rPr>
              <a:t>the gleeful </a:t>
            </a:r>
            <a:r>
              <a:rPr dirty="0" sz="1450" spc="-5">
                <a:latin typeface="Times New Roman"/>
                <a:cs typeface="Times New Roman"/>
              </a:rPr>
              <a:t>or </a:t>
            </a:r>
            <a:r>
              <a:rPr dirty="0" sz="1450" spc="-10">
                <a:latin typeface="Times New Roman"/>
                <a:cs typeface="Times New Roman"/>
              </a:rPr>
              <a:t>solemn exultation </a:t>
            </a:r>
            <a:r>
              <a:rPr dirty="0" sz="1450" spc="-5">
                <a:latin typeface="Times New Roman"/>
                <a:cs typeface="Times New Roman"/>
              </a:rPr>
              <a:t>of </a:t>
            </a:r>
            <a:r>
              <a:rPr dirty="0" sz="1450" spc="-10">
                <a:latin typeface="Times New Roman"/>
                <a:cs typeface="Times New Roman"/>
              </a:rPr>
              <a:t>great art—Millet who loved dignity like  Michelangelo, Rousseau whose modern brush was dipped in the glamour </a:t>
            </a:r>
            <a:r>
              <a:rPr dirty="0" sz="1450" spc="-5">
                <a:latin typeface="Times New Roman"/>
                <a:cs typeface="Times New Roman"/>
              </a:rPr>
              <a:t>of  </a:t>
            </a:r>
            <a:r>
              <a:rPr dirty="0" sz="1450" spc="-10">
                <a:latin typeface="Times New Roman"/>
                <a:cs typeface="Times New Roman"/>
              </a:rPr>
              <a:t>the ancients. It was chosen before the day </a:t>
            </a:r>
            <a:r>
              <a:rPr dirty="0" sz="1450" spc="-5">
                <a:latin typeface="Times New Roman"/>
                <a:cs typeface="Times New Roman"/>
              </a:rPr>
              <a:t>of </a:t>
            </a:r>
            <a:r>
              <a:rPr dirty="0" sz="1450" spc="-10">
                <a:latin typeface="Times New Roman"/>
                <a:cs typeface="Times New Roman"/>
              </a:rPr>
              <a:t>that strange turn in the history </a:t>
            </a:r>
            <a:r>
              <a:rPr dirty="0" sz="1450" spc="-5">
                <a:latin typeface="Times New Roman"/>
                <a:cs typeface="Times New Roman"/>
              </a:rPr>
              <a:t>of  </a:t>
            </a:r>
            <a:r>
              <a:rPr dirty="0" sz="1450" spc="-10">
                <a:latin typeface="Times New Roman"/>
                <a:cs typeface="Times New Roman"/>
              </a:rPr>
              <a:t>art, </a:t>
            </a:r>
            <a:r>
              <a:rPr dirty="0" sz="1450" spc="-5">
                <a:latin typeface="Times New Roman"/>
                <a:cs typeface="Times New Roman"/>
              </a:rPr>
              <a:t>of </a:t>
            </a:r>
            <a:r>
              <a:rPr dirty="0" sz="1450" spc="-10">
                <a:latin typeface="Times New Roman"/>
                <a:cs typeface="Times New Roman"/>
              </a:rPr>
              <a:t>which we now perceive the culmination in impressionistic tales and  pictures—that voluntary aversion </a:t>
            </a:r>
            <a:r>
              <a:rPr dirty="0" sz="1450" spc="-5">
                <a:latin typeface="Times New Roman"/>
                <a:cs typeface="Times New Roman"/>
              </a:rPr>
              <a:t>of </a:t>
            </a:r>
            <a:r>
              <a:rPr dirty="0" sz="1450" spc="-10">
                <a:latin typeface="Times New Roman"/>
                <a:cs typeface="Times New Roman"/>
              </a:rPr>
              <a:t>the eye from all speciously strong and  beautiful effects—that disinterested love </a:t>
            </a:r>
            <a:r>
              <a:rPr dirty="0" sz="1450" spc="-5">
                <a:latin typeface="Times New Roman"/>
                <a:cs typeface="Times New Roman"/>
              </a:rPr>
              <a:t>of </a:t>
            </a:r>
            <a:r>
              <a:rPr dirty="0" sz="1450" spc="-10">
                <a:latin typeface="Times New Roman"/>
                <a:cs typeface="Times New Roman"/>
              </a:rPr>
              <a:t>dulness which has set so many  Peter Bells to paint the river-side primrose. It was then chosen for its  proximity to Paris. And for the same cause, and </a:t>
            </a:r>
            <a:r>
              <a:rPr dirty="0" sz="1450" spc="-5">
                <a:latin typeface="Times New Roman"/>
                <a:cs typeface="Times New Roman"/>
              </a:rPr>
              <a:t>by </a:t>
            </a:r>
            <a:r>
              <a:rPr dirty="0" sz="1450" spc="-10">
                <a:latin typeface="Times New Roman"/>
                <a:cs typeface="Times New Roman"/>
              </a:rPr>
              <a:t>the force </a:t>
            </a:r>
            <a:r>
              <a:rPr dirty="0" sz="1450" spc="-5">
                <a:latin typeface="Times New Roman"/>
                <a:cs typeface="Times New Roman"/>
              </a:rPr>
              <a:t>of </a:t>
            </a:r>
            <a:r>
              <a:rPr dirty="0" sz="1450" spc="-10">
                <a:latin typeface="Times New Roman"/>
                <a:cs typeface="Times New Roman"/>
              </a:rPr>
              <a:t>tradition, the  painter </a:t>
            </a:r>
            <a:r>
              <a:rPr dirty="0" sz="1450" spc="-5">
                <a:latin typeface="Times New Roman"/>
                <a:cs typeface="Times New Roman"/>
              </a:rPr>
              <a:t>of </a:t>
            </a:r>
            <a:r>
              <a:rPr dirty="0" sz="1450" spc="-10">
                <a:latin typeface="Times New Roman"/>
                <a:cs typeface="Times New Roman"/>
              </a:rPr>
              <a:t>to-day continues to inhabit and to paint it. There is in France  scenery incomparable for romance and </a:t>
            </a:r>
            <a:r>
              <a:rPr dirty="0" sz="1450" spc="-20">
                <a:latin typeface="Times New Roman"/>
                <a:cs typeface="Times New Roman"/>
              </a:rPr>
              <a:t>harmony. </a:t>
            </a:r>
            <a:r>
              <a:rPr dirty="0" sz="1450" spc="-10">
                <a:latin typeface="Times New Roman"/>
                <a:cs typeface="Times New Roman"/>
              </a:rPr>
              <a:t>Provence, and the valley </a:t>
            </a:r>
            <a:r>
              <a:rPr dirty="0" sz="1450" spc="-5">
                <a:latin typeface="Times New Roman"/>
                <a:cs typeface="Times New Roman"/>
              </a:rPr>
              <a:t>of  </a:t>
            </a:r>
            <a:r>
              <a:rPr dirty="0" sz="1450" spc="-10">
                <a:latin typeface="Times New Roman"/>
                <a:cs typeface="Times New Roman"/>
              </a:rPr>
              <a:t>the Rhone from </a:t>
            </a:r>
            <a:r>
              <a:rPr dirty="0" sz="1450" spc="-25">
                <a:latin typeface="Times New Roman"/>
                <a:cs typeface="Times New Roman"/>
              </a:rPr>
              <a:t>Vienne </a:t>
            </a:r>
            <a:r>
              <a:rPr dirty="0" sz="1450" spc="-10">
                <a:latin typeface="Times New Roman"/>
                <a:cs typeface="Times New Roman"/>
              </a:rPr>
              <a:t>to </a:t>
            </a:r>
            <a:r>
              <a:rPr dirty="0" sz="1450" spc="-20">
                <a:latin typeface="Times New Roman"/>
                <a:cs typeface="Times New Roman"/>
              </a:rPr>
              <a:t>Tarascon, </a:t>
            </a:r>
            <a:r>
              <a:rPr dirty="0" sz="1450" spc="-10">
                <a:latin typeface="Times New Roman"/>
                <a:cs typeface="Times New Roman"/>
              </a:rPr>
              <a:t>are </a:t>
            </a:r>
            <a:r>
              <a:rPr dirty="0" sz="1450" spc="-5">
                <a:latin typeface="Times New Roman"/>
                <a:cs typeface="Times New Roman"/>
              </a:rPr>
              <a:t>one </a:t>
            </a:r>
            <a:r>
              <a:rPr dirty="0" sz="1450" spc="-10">
                <a:latin typeface="Times New Roman"/>
                <a:cs typeface="Times New Roman"/>
              </a:rPr>
              <a:t>succession </a:t>
            </a:r>
            <a:r>
              <a:rPr dirty="0" sz="1450" spc="-5">
                <a:latin typeface="Times New Roman"/>
                <a:cs typeface="Times New Roman"/>
              </a:rPr>
              <a:t>of </a:t>
            </a:r>
            <a:r>
              <a:rPr dirty="0" sz="1450" spc="-10">
                <a:latin typeface="Times New Roman"/>
                <a:cs typeface="Times New Roman"/>
              </a:rPr>
              <a:t>masterpieces  waiting for the brush. The beauty is </a:t>
            </a:r>
            <a:r>
              <a:rPr dirty="0" sz="1450" spc="-5">
                <a:latin typeface="Times New Roman"/>
                <a:cs typeface="Times New Roman"/>
              </a:rPr>
              <a:t>not </a:t>
            </a:r>
            <a:r>
              <a:rPr dirty="0" sz="1450" spc="-10">
                <a:latin typeface="Times New Roman"/>
                <a:cs typeface="Times New Roman"/>
              </a:rPr>
              <a:t>merely beauty; it tells, besides, </a:t>
            </a:r>
            <a:r>
              <a:rPr dirty="0" sz="1450" spc="-5">
                <a:latin typeface="Times New Roman"/>
                <a:cs typeface="Times New Roman"/>
              </a:rPr>
              <a:t>a </a:t>
            </a:r>
            <a:r>
              <a:rPr dirty="0" sz="1450" spc="-10">
                <a:latin typeface="Times New Roman"/>
                <a:cs typeface="Times New Roman"/>
              </a:rPr>
              <a:t>tale  to the imagination, and surprises while it charms. Here </a:t>
            </a:r>
            <a:r>
              <a:rPr dirty="0" sz="1450" spc="-5">
                <a:latin typeface="Times New Roman"/>
                <a:cs typeface="Times New Roman"/>
              </a:rPr>
              <a:t>you </a:t>
            </a:r>
            <a:r>
              <a:rPr dirty="0" sz="1450" spc="-10">
                <a:latin typeface="Times New Roman"/>
                <a:cs typeface="Times New Roman"/>
              </a:rPr>
              <a:t>shall see  castellated towns that would befit the scenery </a:t>
            </a:r>
            <a:r>
              <a:rPr dirty="0" sz="1450" spc="-5">
                <a:latin typeface="Times New Roman"/>
                <a:cs typeface="Times New Roman"/>
              </a:rPr>
              <a:t>of </a:t>
            </a:r>
            <a:r>
              <a:rPr dirty="0" sz="1450" spc="-10">
                <a:latin typeface="Times New Roman"/>
                <a:cs typeface="Times New Roman"/>
              </a:rPr>
              <a:t>dreamland; streets that glow  with colour like cathedral windows; hills </a:t>
            </a:r>
            <a:r>
              <a:rPr dirty="0" sz="1450" spc="-5">
                <a:latin typeface="Times New Roman"/>
                <a:cs typeface="Times New Roman"/>
              </a:rPr>
              <a:t>of </a:t>
            </a:r>
            <a:r>
              <a:rPr dirty="0" sz="1450" spc="-10">
                <a:latin typeface="Times New Roman"/>
                <a:cs typeface="Times New Roman"/>
              </a:rPr>
              <a:t>the most exquisite proportions;  flowers </a:t>
            </a:r>
            <a:r>
              <a:rPr dirty="0" sz="1450" spc="-5">
                <a:latin typeface="Times New Roman"/>
                <a:cs typeface="Times New Roman"/>
              </a:rPr>
              <a:t>of </a:t>
            </a:r>
            <a:r>
              <a:rPr dirty="0" sz="1450" spc="-10">
                <a:latin typeface="Times New Roman"/>
                <a:cs typeface="Times New Roman"/>
              </a:rPr>
              <a:t>every precious </a:t>
            </a:r>
            <a:r>
              <a:rPr dirty="0" sz="1450" spc="-15">
                <a:latin typeface="Times New Roman"/>
                <a:cs typeface="Times New Roman"/>
              </a:rPr>
              <a:t>colour, </a:t>
            </a:r>
            <a:r>
              <a:rPr dirty="0" sz="1450" spc="-10">
                <a:latin typeface="Times New Roman"/>
                <a:cs typeface="Times New Roman"/>
              </a:rPr>
              <a:t>growing thick like grass. All these, </a:t>
            </a:r>
            <a:r>
              <a:rPr dirty="0" sz="1450" spc="-5">
                <a:latin typeface="Times New Roman"/>
                <a:cs typeface="Times New Roman"/>
              </a:rPr>
              <a:t>by </a:t>
            </a:r>
            <a:r>
              <a:rPr dirty="0" sz="1450" spc="-10">
                <a:latin typeface="Times New Roman"/>
                <a:cs typeface="Times New Roman"/>
              </a:rPr>
              <a:t>the  grace </a:t>
            </a:r>
            <a:r>
              <a:rPr dirty="0" sz="1450" spc="-5">
                <a:latin typeface="Times New Roman"/>
                <a:cs typeface="Times New Roman"/>
              </a:rPr>
              <a:t>of </a:t>
            </a:r>
            <a:r>
              <a:rPr dirty="0" sz="1450" spc="-10">
                <a:latin typeface="Times New Roman"/>
                <a:cs typeface="Times New Roman"/>
              </a:rPr>
              <a:t>railway travel, are </a:t>
            </a:r>
            <a:r>
              <a:rPr dirty="0" sz="1450" spc="-5">
                <a:latin typeface="Times New Roman"/>
                <a:cs typeface="Times New Roman"/>
              </a:rPr>
              <a:t>brought </a:t>
            </a:r>
            <a:r>
              <a:rPr dirty="0" sz="1450" spc="-10">
                <a:latin typeface="Times New Roman"/>
                <a:cs typeface="Times New Roman"/>
              </a:rPr>
              <a:t>to the very </a:t>
            </a:r>
            <a:r>
              <a:rPr dirty="0" sz="1450" spc="-5">
                <a:latin typeface="Times New Roman"/>
                <a:cs typeface="Times New Roman"/>
              </a:rPr>
              <a:t>door of </a:t>
            </a:r>
            <a:r>
              <a:rPr dirty="0" sz="1450" spc="-10">
                <a:latin typeface="Times New Roman"/>
                <a:cs typeface="Times New Roman"/>
              </a:rPr>
              <a:t>the modern painter; yet  </a:t>
            </a:r>
            <a:r>
              <a:rPr dirty="0" sz="1450" spc="-5">
                <a:latin typeface="Times New Roman"/>
                <a:cs typeface="Times New Roman"/>
              </a:rPr>
              <a:t>he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seek them; </a:t>
            </a:r>
            <a:r>
              <a:rPr dirty="0" sz="1450" spc="-5">
                <a:latin typeface="Times New Roman"/>
                <a:cs typeface="Times New Roman"/>
              </a:rPr>
              <a:t>he </a:t>
            </a:r>
            <a:r>
              <a:rPr dirty="0" sz="1450" spc="-10">
                <a:latin typeface="Times New Roman"/>
                <a:cs typeface="Times New Roman"/>
              </a:rPr>
              <a:t>remains faithful to Fontainebleau, to the eternal  bridge </a:t>
            </a:r>
            <a:r>
              <a:rPr dirty="0" sz="1450" spc="-5">
                <a:latin typeface="Times New Roman"/>
                <a:cs typeface="Times New Roman"/>
              </a:rPr>
              <a:t>of </a:t>
            </a:r>
            <a:r>
              <a:rPr dirty="0" sz="1450" spc="-10">
                <a:latin typeface="Times New Roman"/>
                <a:cs typeface="Times New Roman"/>
              </a:rPr>
              <a:t>Gretz, to the watering-pot cascade in Cernay </a:t>
            </a:r>
            <a:r>
              <a:rPr dirty="0" sz="1450" spc="-20">
                <a:latin typeface="Times New Roman"/>
                <a:cs typeface="Times New Roman"/>
              </a:rPr>
              <a:t>valley.</a:t>
            </a:r>
            <a:r>
              <a:rPr dirty="0" sz="1450" spc="320">
                <a:latin typeface="Times New Roman"/>
                <a:cs typeface="Times New Roman"/>
              </a:rPr>
              <a:t> </a:t>
            </a:r>
            <a:r>
              <a:rPr dirty="0" sz="1450" spc="-10">
                <a:latin typeface="Times New Roman"/>
                <a:cs typeface="Times New Roman"/>
              </a:rPr>
              <a:t>Even  Fontainebleau was chosen for him; even in Fontainebleau </a:t>
            </a:r>
            <a:r>
              <a:rPr dirty="0" sz="1450" spc="-5">
                <a:latin typeface="Times New Roman"/>
                <a:cs typeface="Times New Roman"/>
              </a:rPr>
              <a:t>he </a:t>
            </a:r>
            <a:r>
              <a:rPr dirty="0" sz="1450" spc="-10">
                <a:latin typeface="Times New Roman"/>
                <a:cs typeface="Times New Roman"/>
              </a:rPr>
              <a:t>shrinks from  what</a:t>
            </a:r>
            <a:r>
              <a:rPr dirty="0" sz="1450" spc="235">
                <a:latin typeface="Times New Roman"/>
                <a:cs typeface="Times New Roman"/>
              </a:rPr>
              <a:t> </a:t>
            </a:r>
            <a:r>
              <a:rPr dirty="0" sz="1450" spc="-10">
                <a:latin typeface="Times New Roman"/>
                <a:cs typeface="Times New Roman"/>
              </a:rPr>
              <a:t>is</a:t>
            </a:r>
            <a:r>
              <a:rPr dirty="0" sz="1450" spc="235">
                <a:latin typeface="Times New Roman"/>
                <a:cs typeface="Times New Roman"/>
              </a:rPr>
              <a:t> </a:t>
            </a:r>
            <a:r>
              <a:rPr dirty="0" sz="1450" spc="-10">
                <a:latin typeface="Times New Roman"/>
                <a:cs typeface="Times New Roman"/>
              </a:rPr>
              <a:t>sharply</a:t>
            </a:r>
            <a:r>
              <a:rPr dirty="0" sz="1450" spc="235">
                <a:latin typeface="Times New Roman"/>
                <a:cs typeface="Times New Roman"/>
              </a:rPr>
              <a:t> </a:t>
            </a:r>
            <a:r>
              <a:rPr dirty="0" sz="1450" spc="-10">
                <a:latin typeface="Times New Roman"/>
                <a:cs typeface="Times New Roman"/>
              </a:rPr>
              <a:t>charactered.</a:t>
            </a:r>
            <a:r>
              <a:rPr dirty="0" sz="1450" spc="235">
                <a:latin typeface="Times New Roman"/>
                <a:cs typeface="Times New Roman"/>
              </a:rPr>
              <a:t> </a:t>
            </a:r>
            <a:r>
              <a:rPr dirty="0" sz="1450" spc="-10">
                <a:latin typeface="Times New Roman"/>
                <a:cs typeface="Times New Roman"/>
              </a:rPr>
              <a:t>But</a:t>
            </a:r>
            <a:r>
              <a:rPr dirty="0" sz="1450" spc="235">
                <a:latin typeface="Times New Roman"/>
                <a:cs typeface="Times New Roman"/>
              </a:rPr>
              <a:t> </a:t>
            </a:r>
            <a:r>
              <a:rPr dirty="0" sz="1450" spc="-5">
                <a:latin typeface="Times New Roman"/>
                <a:cs typeface="Times New Roman"/>
              </a:rPr>
              <a:t>one</a:t>
            </a:r>
            <a:r>
              <a:rPr dirty="0" sz="1450" spc="235">
                <a:latin typeface="Times New Roman"/>
                <a:cs typeface="Times New Roman"/>
              </a:rPr>
              <a:t> </a:t>
            </a:r>
            <a:r>
              <a:rPr dirty="0" sz="1450" spc="-10">
                <a:latin typeface="Times New Roman"/>
                <a:cs typeface="Times New Roman"/>
              </a:rPr>
              <a:t>thing,</a:t>
            </a:r>
            <a:r>
              <a:rPr dirty="0" sz="1450" spc="235">
                <a:latin typeface="Times New Roman"/>
                <a:cs typeface="Times New Roman"/>
              </a:rPr>
              <a:t> </a:t>
            </a:r>
            <a:r>
              <a:rPr dirty="0" sz="1450" spc="-10">
                <a:latin typeface="Times New Roman"/>
                <a:cs typeface="Times New Roman"/>
              </a:rPr>
              <a:t>at</a:t>
            </a:r>
            <a:r>
              <a:rPr dirty="0" sz="1450" spc="235">
                <a:latin typeface="Times New Roman"/>
                <a:cs typeface="Times New Roman"/>
              </a:rPr>
              <a:t> </a:t>
            </a:r>
            <a:r>
              <a:rPr dirty="0" sz="1450" spc="-10">
                <a:latin typeface="Times New Roman"/>
                <a:cs typeface="Times New Roman"/>
              </a:rPr>
              <a:t>least,</a:t>
            </a:r>
            <a:r>
              <a:rPr dirty="0" sz="1450" spc="235">
                <a:latin typeface="Times New Roman"/>
                <a:cs typeface="Times New Roman"/>
              </a:rPr>
              <a:t> </a:t>
            </a:r>
            <a:r>
              <a:rPr dirty="0" sz="1450" spc="-10">
                <a:latin typeface="Times New Roman"/>
                <a:cs typeface="Times New Roman"/>
              </a:rPr>
              <a:t>is</a:t>
            </a:r>
            <a:r>
              <a:rPr dirty="0" sz="1450" spc="235">
                <a:latin typeface="Times New Roman"/>
                <a:cs typeface="Times New Roman"/>
              </a:rPr>
              <a:t> </a:t>
            </a:r>
            <a:r>
              <a:rPr dirty="0" sz="1450" spc="-10">
                <a:latin typeface="Times New Roman"/>
                <a:cs typeface="Times New Roman"/>
              </a:rPr>
              <a:t>certain,</a:t>
            </a:r>
            <a:r>
              <a:rPr dirty="0" sz="1450" spc="235">
                <a:latin typeface="Times New Roman"/>
                <a:cs typeface="Times New Roman"/>
              </a:rPr>
              <a:t> </a:t>
            </a:r>
            <a:r>
              <a:rPr dirty="0" sz="1450" spc="-10">
                <a:latin typeface="Times New Roman"/>
                <a:cs typeface="Times New Roman"/>
              </a:rPr>
              <a:t>whatever</a:t>
            </a:r>
            <a:r>
              <a:rPr dirty="0" sz="1450" spc="235">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15330" cy="9391650"/>
          </a:xfrm>
          <a:prstGeom prst="rect">
            <a:avLst/>
          </a:prstGeom>
        </p:spPr>
        <p:txBody>
          <a:bodyPr wrap="square" lIns="0" tIns="19685" rIns="0" bIns="0" rtlCol="0" vert="horz">
            <a:spAutoFit/>
          </a:bodyPr>
          <a:lstStyle/>
          <a:p>
            <a:pPr algn="just" marL="12700" marR="17145">
              <a:lnSpc>
                <a:spcPts val="1730"/>
              </a:lnSpc>
              <a:spcBef>
                <a:spcPts val="155"/>
              </a:spcBef>
            </a:pPr>
            <a:r>
              <a:rPr dirty="0" sz="1450" spc="-10">
                <a:latin typeface="Times New Roman"/>
                <a:cs typeface="Times New Roman"/>
              </a:rPr>
              <a:t>may choose to paint and in whatever </a:t>
            </a:r>
            <a:r>
              <a:rPr dirty="0" sz="1450" spc="-15">
                <a:latin typeface="Times New Roman"/>
                <a:cs typeface="Times New Roman"/>
              </a:rPr>
              <a:t>manner, </a:t>
            </a:r>
            <a:r>
              <a:rPr dirty="0" sz="1450" spc="-10">
                <a:latin typeface="Times New Roman"/>
                <a:cs typeface="Times New Roman"/>
              </a:rPr>
              <a:t>it is </a:t>
            </a:r>
            <a:r>
              <a:rPr dirty="0" sz="1450" spc="-5">
                <a:latin typeface="Times New Roman"/>
                <a:cs typeface="Times New Roman"/>
              </a:rPr>
              <a:t>good </a:t>
            </a:r>
            <a:r>
              <a:rPr dirty="0" sz="1450" spc="-10">
                <a:latin typeface="Times New Roman"/>
                <a:cs typeface="Times New Roman"/>
              </a:rPr>
              <a:t>for the artist to dwell  among graceful shapes. Fontainebleau, if it </a:t>
            </a:r>
            <a:r>
              <a:rPr dirty="0" sz="1450" spc="-5">
                <a:latin typeface="Times New Roman"/>
                <a:cs typeface="Times New Roman"/>
              </a:rPr>
              <a:t>be but </a:t>
            </a:r>
            <a:r>
              <a:rPr dirty="0" sz="1450" spc="-10">
                <a:latin typeface="Times New Roman"/>
                <a:cs typeface="Times New Roman"/>
              </a:rPr>
              <a:t>quiet </a:t>
            </a:r>
            <a:r>
              <a:rPr dirty="0" sz="1450" spc="-20">
                <a:latin typeface="Times New Roman"/>
                <a:cs typeface="Times New Roman"/>
              </a:rPr>
              <a:t>scenery, </a:t>
            </a:r>
            <a:r>
              <a:rPr dirty="0" sz="1450" spc="-10">
                <a:latin typeface="Times New Roman"/>
                <a:cs typeface="Times New Roman"/>
              </a:rPr>
              <a:t>is classically  graceful; and though the student may look for different qualities, this </a:t>
            </a:r>
            <a:r>
              <a:rPr dirty="0" sz="1450" spc="-20">
                <a:latin typeface="Times New Roman"/>
                <a:cs typeface="Times New Roman"/>
              </a:rPr>
              <a:t>quality,  </a:t>
            </a:r>
            <a:r>
              <a:rPr dirty="0" sz="1450" spc="-10">
                <a:latin typeface="Times New Roman"/>
                <a:cs typeface="Times New Roman"/>
              </a:rPr>
              <a:t>silently present, will educate his hand and</a:t>
            </a:r>
            <a:r>
              <a:rPr dirty="0" sz="1450" spc="25">
                <a:latin typeface="Times New Roman"/>
                <a:cs typeface="Times New Roman"/>
              </a:rPr>
              <a:t> </a:t>
            </a:r>
            <a:r>
              <a:rPr dirty="0" sz="1450" spc="-10">
                <a:latin typeface="Times New Roman"/>
                <a:cs typeface="Times New Roman"/>
              </a:rPr>
              <a:t>eye.</a:t>
            </a:r>
            <a:endParaRPr sz="1450">
              <a:latin typeface="Times New Roman"/>
              <a:cs typeface="Times New Roman"/>
            </a:endParaRPr>
          </a:p>
          <a:p>
            <a:pPr algn="just" marL="12700">
              <a:lnSpc>
                <a:spcPts val="1735"/>
              </a:lnSpc>
              <a:spcBef>
                <a:spcPts val="505"/>
              </a:spcBef>
            </a:pPr>
            <a:r>
              <a:rPr dirty="0" sz="1450" spc="-10">
                <a:latin typeface="Times New Roman"/>
                <a:cs typeface="Times New Roman"/>
              </a:rPr>
              <a:t>But,</a:t>
            </a:r>
            <a:r>
              <a:rPr dirty="0" sz="1450" spc="125">
                <a:latin typeface="Times New Roman"/>
                <a:cs typeface="Times New Roman"/>
              </a:rPr>
              <a:t> </a:t>
            </a:r>
            <a:r>
              <a:rPr dirty="0" sz="1450" spc="-10">
                <a:latin typeface="Times New Roman"/>
                <a:cs typeface="Times New Roman"/>
              </a:rPr>
              <a:t>before</a:t>
            </a:r>
            <a:r>
              <a:rPr dirty="0" sz="1450" spc="130">
                <a:latin typeface="Times New Roman"/>
                <a:cs typeface="Times New Roman"/>
              </a:rPr>
              <a:t> </a:t>
            </a:r>
            <a:r>
              <a:rPr dirty="0" sz="1450" spc="-10">
                <a:latin typeface="Times New Roman"/>
                <a:cs typeface="Times New Roman"/>
              </a:rPr>
              <a:t>all</a:t>
            </a:r>
            <a:r>
              <a:rPr dirty="0" sz="1450" spc="125">
                <a:latin typeface="Times New Roman"/>
                <a:cs typeface="Times New Roman"/>
              </a:rPr>
              <a:t> </a:t>
            </a:r>
            <a:r>
              <a:rPr dirty="0" sz="1450" spc="-10">
                <a:latin typeface="Times New Roman"/>
                <a:cs typeface="Times New Roman"/>
              </a:rPr>
              <a:t>its</a:t>
            </a:r>
            <a:r>
              <a:rPr dirty="0" sz="1450" spc="130">
                <a:latin typeface="Times New Roman"/>
                <a:cs typeface="Times New Roman"/>
              </a:rPr>
              <a:t> </a:t>
            </a:r>
            <a:r>
              <a:rPr dirty="0" sz="1450" spc="-10">
                <a:latin typeface="Times New Roman"/>
                <a:cs typeface="Times New Roman"/>
              </a:rPr>
              <a:t>other</a:t>
            </a:r>
            <a:r>
              <a:rPr dirty="0" sz="1450" spc="125">
                <a:latin typeface="Times New Roman"/>
                <a:cs typeface="Times New Roman"/>
              </a:rPr>
              <a:t> </a:t>
            </a:r>
            <a:r>
              <a:rPr dirty="0" sz="1450" spc="-10">
                <a:latin typeface="Times New Roman"/>
                <a:cs typeface="Times New Roman"/>
              </a:rPr>
              <a:t>advantages—charm,</a:t>
            </a:r>
            <a:r>
              <a:rPr dirty="0" sz="1450" spc="130">
                <a:latin typeface="Times New Roman"/>
                <a:cs typeface="Times New Roman"/>
              </a:rPr>
              <a:t> </a:t>
            </a:r>
            <a:r>
              <a:rPr dirty="0" sz="1450" spc="-10">
                <a:latin typeface="Times New Roman"/>
                <a:cs typeface="Times New Roman"/>
              </a:rPr>
              <a:t>loveliness,</a:t>
            </a:r>
            <a:r>
              <a:rPr dirty="0" sz="1450" spc="130">
                <a:latin typeface="Times New Roman"/>
                <a:cs typeface="Times New Roman"/>
              </a:rPr>
              <a:t> </a:t>
            </a:r>
            <a:r>
              <a:rPr dirty="0" sz="1450" spc="-5">
                <a:latin typeface="Times New Roman"/>
                <a:cs typeface="Times New Roman"/>
              </a:rPr>
              <a:t>or</a:t>
            </a:r>
            <a:r>
              <a:rPr dirty="0" sz="1450" spc="130">
                <a:latin typeface="Times New Roman"/>
                <a:cs typeface="Times New Roman"/>
              </a:rPr>
              <a:t> </a:t>
            </a:r>
            <a:r>
              <a:rPr dirty="0" sz="1450" spc="-10">
                <a:latin typeface="Times New Roman"/>
                <a:cs typeface="Times New Roman"/>
              </a:rPr>
              <a:t>proximity</a:t>
            </a:r>
            <a:r>
              <a:rPr dirty="0" sz="1450" spc="130">
                <a:latin typeface="Times New Roman"/>
                <a:cs typeface="Times New Roman"/>
              </a:rPr>
              <a:t> </a:t>
            </a:r>
            <a:r>
              <a:rPr dirty="0" sz="1450" spc="-10">
                <a:latin typeface="Times New Roman"/>
                <a:cs typeface="Times New Roman"/>
              </a:rPr>
              <a:t>to</a:t>
            </a:r>
            <a:r>
              <a:rPr dirty="0" sz="1450" spc="125">
                <a:latin typeface="Times New Roman"/>
                <a:cs typeface="Times New Roman"/>
              </a:rPr>
              <a:t> </a:t>
            </a:r>
            <a:r>
              <a:rPr dirty="0" sz="1450" spc="-10">
                <a:latin typeface="Times New Roman"/>
                <a:cs typeface="Times New Roman"/>
              </a:rPr>
              <a:t>Paris</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—comes the great fact that it is already colonised. The institution </a:t>
            </a:r>
            <a:r>
              <a:rPr dirty="0" sz="1450" spc="-5">
                <a:latin typeface="Times New Roman"/>
                <a:cs typeface="Times New Roman"/>
              </a:rPr>
              <a:t>of a </a:t>
            </a:r>
            <a:r>
              <a:rPr dirty="0" sz="1450" spc="-10">
                <a:latin typeface="Times New Roman"/>
                <a:cs typeface="Times New Roman"/>
              </a:rPr>
              <a:t>painters’  colony is </a:t>
            </a:r>
            <a:r>
              <a:rPr dirty="0" sz="1450" spc="-5">
                <a:latin typeface="Times New Roman"/>
                <a:cs typeface="Times New Roman"/>
              </a:rPr>
              <a:t>a </a:t>
            </a:r>
            <a:r>
              <a:rPr dirty="0" sz="1450" spc="-10">
                <a:latin typeface="Times New Roman"/>
                <a:cs typeface="Times New Roman"/>
              </a:rPr>
              <a:t>work </a:t>
            </a:r>
            <a:r>
              <a:rPr dirty="0" sz="1450" spc="-5">
                <a:latin typeface="Times New Roman"/>
                <a:cs typeface="Times New Roman"/>
              </a:rPr>
              <a:t>of </a:t>
            </a:r>
            <a:r>
              <a:rPr dirty="0" sz="1450" spc="-10">
                <a:latin typeface="Times New Roman"/>
                <a:cs typeface="Times New Roman"/>
              </a:rPr>
              <a:t>time and tact. The population must </a:t>
            </a:r>
            <a:r>
              <a:rPr dirty="0" sz="1450" spc="-5">
                <a:latin typeface="Times New Roman"/>
                <a:cs typeface="Times New Roman"/>
              </a:rPr>
              <a:t>be </a:t>
            </a:r>
            <a:r>
              <a:rPr dirty="0" sz="1450" spc="-10">
                <a:latin typeface="Times New Roman"/>
                <a:cs typeface="Times New Roman"/>
              </a:rPr>
              <a:t>conquered. The  innkeeper has to </a:t>
            </a:r>
            <a:r>
              <a:rPr dirty="0" sz="1450" spc="-5">
                <a:latin typeface="Times New Roman"/>
                <a:cs typeface="Times New Roman"/>
              </a:rPr>
              <a:t>be </a:t>
            </a:r>
            <a:r>
              <a:rPr dirty="0" sz="1450" spc="-10">
                <a:latin typeface="Times New Roman"/>
                <a:cs typeface="Times New Roman"/>
              </a:rPr>
              <a:t>taught, and </a:t>
            </a:r>
            <a:r>
              <a:rPr dirty="0" sz="1450" spc="-5">
                <a:latin typeface="Times New Roman"/>
                <a:cs typeface="Times New Roman"/>
              </a:rPr>
              <a:t>he </a:t>
            </a:r>
            <a:r>
              <a:rPr dirty="0" sz="1450" spc="-10">
                <a:latin typeface="Times New Roman"/>
                <a:cs typeface="Times New Roman"/>
              </a:rPr>
              <a:t>soon learns, the lesson </a:t>
            </a:r>
            <a:r>
              <a:rPr dirty="0" sz="1450" spc="-5">
                <a:latin typeface="Times New Roman"/>
                <a:cs typeface="Times New Roman"/>
              </a:rPr>
              <a:t>of </a:t>
            </a:r>
            <a:r>
              <a:rPr dirty="0" sz="1450" spc="-10">
                <a:latin typeface="Times New Roman"/>
                <a:cs typeface="Times New Roman"/>
              </a:rPr>
              <a:t>unlimited credit;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taught to welcome as </a:t>
            </a:r>
            <a:r>
              <a:rPr dirty="0" sz="1450" spc="-5">
                <a:latin typeface="Times New Roman"/>
                <a:cs typeface="Times New Roman"/>
              </a:rPr>
              <a:t>a </a:t>
            </a:r>
            <a:r>
              <a:rPr dirty="0" sz="1450" spc="-10">
                <a:latin typeface="Times New Roman"/>
                <a:cs typeface="Times New Roman"/>
              </a:rPr>
              <a:t>favoured guest </a:t>
            </a:r>
            <a:r>
              <a:rPr dirty="0" sz="1450" spc="-5">
                <a:latin typeface="Times New Roman"/>
                <a:cs typeface="Times New Roman"/>
              </a:rPr>
              <a:t>a young </a:t>
            </a:r>
            <a:r>
              <a:rPr dirty="0" sz="1450" spc="-10">
                <a:latin typeface="Times New Roman"/>
                <a:cs typeface="Times New Roman"/>
              </a:rPr>
              <a:t>gentleman in </a:t>
            </a:r>
            <a:r>
              <a:rPr dirty="0" sz="1450" spc="-5">
                <a:latin typeface="Times New Roman"/>
                <a:cs typeface="Times New Roman"/>
              </a:rPr>
              <a:t>a </a:t>
            </a:r>
            <a:r>
              <a:rPr dirty="0" sz="1450" spc="-10">
                <a:latin typeface="Times New Roman"/>
                <a:cs typeface="Times New Roman"/>
              </a:rPr>
              <a:t>very  greasy coat, and with little baggage beyond </a:t>
            </a:r>
            <a:r>
              <a:rPr dirty="0" sz="1450" spc="-5">
                <a:latin typeface="Times New Roman"/>
                <a:cs typeface="Times New Roman"/>
              </a:rPr>
              <a:t>a box of </a:t>
            </a:r>
            <a:r>
              <a:rPr dirty="0" sz="1450" spc="-10">
                <a:latin typeface="Times New Roman"/>
                <a:cs typeface="Times New Roman"/>
              </a:rPr>
              <a:t>colours and </a:t>
            </a:r>
            <a:r>
              <a:rPr dirty="0" sz="1450" spc="-5">
                <a:latin typeface="Times New Roman"/>
                <a:cs typeface="Times New Roman"/>
              </a:rPr>
              <a:t>a </a:t>
            </a:r>
            <a:r>
              <a:rPr dirty="0" sz="1450" spc="-10">
                <a:latin typeface="Times New Roman"/>
                <a:cs typeface="Times New Roman"/>
              </a:rPr>
              <a:t>canvas; and  </a:t>
            </a:r>
            <a:r>
              <a:rPr dirty="0" sz="1450" spc="-5">
                <a:latin typeface="Times New Roman"/>
                <a:cs typeface="Times New Roman"/>
              </a:rPr>
              <a:t>he </a:t>
            </a:r>
            <a:r>
              <a:rPr dirty="0" sz="1450" spc="-10">
                <a:latin typeface="Times New Roman"/>
                <a:cs typeface="Times New Roman"/>
              </a:rPr>
              <a:t>must learn to preserve his faith in customers who will eat heartily and drink  </a:t>
            </a:r>
            <a:r>
              <a:rPr dirty="0" sz="1450" spc="-5">
                <a:latin typeface="Times New Roman"/>
                <a:cs typeface="Times New Roman"/>
              </a:rPr>
              <a:t>of </a:t>
            </a:r>
            <a:r>
              <a:rPr dirty="0" sz="1450" spc="-10">
                <a:latin typeface="Times New Roman"/>
                <a:cs typeface="Times New Roman"/>
              </a:rPr>
              <a:t>the best, borrow money to </a:t>
            </a:r>
            <a:r>
              <a:rPr dirty="0" sz="1450" spc="-5">
                <a:latin typeface="Times New Roman"/>
                <a:cs typeface="Times New Roman"/>
              </a:rPr>
              <a:t>buy </a:t>
            </a:r>
            <a:r>
              <a:rPr dirty="0" sz="1450" spc="-10">
                <a:latin typeface="Times New Roman"/>
                <a:cs typeface="Times New Roman"/>
              </a:rPr>
              <a:t>tobacco, and perhaps </a:t>
            </a:r>
            <a:r>
              <a:rPr dirty="0" sz="1450" spc="-5">
                <a:latin typeface="Times New Roman"/>
                <a:cs typeface="Times New Roman"/>
              </a:rPr>
              <a:t>not </a:t>
            </a:r>
            <a:r>
              <a:rPr dirty="0" sz="1450" spc="-10">
                <a:latin typeface="Times New Roman"/>
                <a:cs typeface="Times New Roman"/>
              </a:rPr>
              <a:t>pay </a:t>
            </a:r>
            <a:r>
              <a:rPr dirty="0" sz="1450" spc="-5">
                <a:latin typeface="Times New Roman"/>
                <a:cs typeface="Times New Roman"/>
              </a:rPr>
              <a:t>a </a:t>
            </a:r>
            <a:r>
              <a:rPr dirty="0" sz="1450" spc="-10">
                <a:latin typeface="Times New Roman"/>
                <a:cs typeface="Times New Roman"/>
              </a:rPr>
              <a:t>stiver for </a:t>
            </a:r>
            <a:r>
              <a:rPr dirty="0" sz="1450" spc="-5">
                <a:latin typeface="Times New Roman"/>
                <a:cs typeface="Times New Roman"/>
              </a:rPr>
              <a:t>a  </a:t>
            </a:r>
            <a:r>
              <a:rPr dirty="0" sz="1450" spc="-25">
                <a:latin typeface="Times New Roman"/>
                <a:cs typeface="Times New Roman"/>
              </a:rPr>
              <a:t>year. </a:t>
            </a:r>
            <a:r>
              <a:rPr dirty="0" sz="1450" spc="-10">
                <a:latin typeface="Times New Roman"/>
                <a:cs typeface="Times New Roman"/>
              </a:rPr>
              <a:t>A colour merchant has next to </a:t>
            </a:r>
            <a:r>
              <a:rPr dirty="0" sz="1450" spc="-5">
                <a:latin typeface="Times New Roman"/>
                <a:cs typeface="Times New Roman"/>
              </a:rPr>
              <a:t>be </a:t>
            </a:r>
            <a:r>
              <a:rPr dirty="0" sz="1450" spc="-10">
                <a:latin typeface="Times New Roman"/>
                <a:cs typeface="Times New Roman"/>
              </a:rPr>
              <a:t>attracted. A certain </a:t>
            </a:r>
            <a:r>
              <a:rPr dirty="0" sz="1450" spc="-5">
                <a:latin typeface="Times New Roman"/>
                <a:cs typeface="Times New Roman"/>
              </a:rPr>
              <a:t>vogue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given to the place, lest the </a:t>
            </a:r>
            <a:r>
              <a:rPr dirty="0" sz="1450" spc="-15">
                <a:latin typeface="Times New Roman"/>
                <a:cs typeface="Times New Roman"/>
              </a:rPr>
              <a:t>painter, </a:t>
            </a:r>
            <a:r>
              <a:rPr dirty="0" sz="1450" spc="-10">
                <a:latin typeface="Times New Roman"/>
                <a:cs typeface="Times New Roman"/>
              </a:rPr>
              <a:t>most gregarious </a:t>
            </a:r>
            <a:r>
              <a:rPr dirty="0" sz="1450" spc="-5">
                <a:latin typeface="Times New Roman"/>
                <a:cs typeface="Times New Roman"/>
              </a:rPr>
              <a:t>of </a:t>
            </a:r>
            <a:r>
              <a:rPr dirty="0" sz="1450" spc="-10">
                <a:latin typeface="Times New Roman"/>
                <a:cs typeface="Times New Roman"/>
              </a:rPr>
              <a:t>animals, should find  himself alone. And </a:t>
            </a:r>
            <a:r>
              <a:rPr dirty="0" sz="1450" spc="-5">
                <a:latin typeface="Times New Roman"/>
                <a:cs typeface="Times New Roman"/>
              </a:rPr>
              <a:t>no </a:t>
            </a:r>
            <a:r>
              <a:rPr dirty="0" sz="1450" spc="-10">
                <a:latin typeface="Times New Roman"/>
                <a:cs typeface="Times New Roman"/>
              </a:rPr>
              <a:t>sooner are these first difficulties overcome, than fresh  perils spring </a:t>
            </a:r>
            <a:r>
              <a:rPr dirty="0" sz="1450" spc="-5">
                <a:latin typeface="Times New Roman"/>
                <a:cs typeface="Times New Roman"/>
              </a:rPr>
              <a:t>up upon </a:t>
            </a:r>
            <a:r>
              <a:rPr dirty="0" sz="1450" spc="-10">
                <a:latin typeface="Times New Roman"/>
                <a:cs typeface="Times New Roman"/>
              </a:rPr>
              <a:t>the other side; and the bourgeois and the tourist are  knocking at the gate. This is the crucial moment for the </a:t>
            </a:r>
            <a:r>
              <a:rPr dirty="0" sz="1450" spc="-20">
                <a:latin typeface="Times New Roman"/>
                <a:cs typeface="Times New Roman"/>
              </a:rPr>
              <a:t>colony. </a:t>
            </a:r>
            <a:r>
              <a:rPr dirty="0" sz="1450" spc="-10">
                <a:latin typeface="Times New Roman"/>
                <a:cs typeface="Times New Roman"/>
              </a:rPr>
              <a:t>If these  intruders gain </a:t>
            </a:r>
            <a:r>
              <a:rPr dirty="0" sz="1450" spc="-5">
                <a:latin typeface="Times New Roman"/>
                <a:cs typeface="Times New Roman"/>
              </a:rPr>
              <a:t>a </a:t>
            </a:r>
            <a:r>
              <a:rPr dirty="0" sz="1450" spc="-10">
                <a:latin typeface="Times New Roman"/>
                <a:cs typeface="Times New Roman"/>
              </a:rPr>
              <a:t>footing, they </a:t>
            </a:r>
            <a:r>
              <a:rPr dirty="0" sz="1450" spc="-5">
                <a:latin typeface="Times New Roman"/>
                <a:cs typeface="Times New Roman"/>
              </a:rPr>
              <a:t>not </a:t>
            </a:r>
            <a:r>
              <a:rPr dirty="0" sz="1450" spc="-10">
                <a:latin typeface="Times New Roman"/>
                <a:cs typeface="Times New Roman"/>
              </a:rPr>
              <a:t>only banish freedom and amenity; pretty  </a:t>
            </a:r>
            <a:r>
              <a:rPr dirty="0" sz="1450" spc="-5">
                <a:latin typeface="Times New Roman"/>
                <a:cs typeface="Times New Roman"/>
              </a:rPr>
              <a:t>soon, by </a:t>
            </a:r>
            <a:r>
              <a:rPr dirty="0" sz="1450" spc="-10">
                <a:latin typeface="Times New Roman"/>
                <a:cs typeface="Times New Roman"/>
              </a:rPr>
              <a:t>means </a:t>
            </a:r>
            <a:r>
              <a:rPr dirty="0" sz="1450" spc="-5">
                <a:latin typeface="Times New Roman"/>
                <a:cs typeface="Times New Roman"/>
              </a:rPr>
              <a:t>of </a:t>
            </a:r>
            <a:r>
              <a:rPr dirty="0" sz="1450" spc="-10">
                <a:latin typeface="Times New Roman"/>
                <a:cs typeface="Times New Roman"/>
              </a:rPr>
              <a:t>their long purses, they will have </a:t>
            </a:r>
            <a:r>
              <a:rPr dirty="0" sz="1450" spc="-5">
                <a:latin typeface="Times New Roman"/>
                <a:cs typeface="Times New Roman"/>
              </a:rPr>
              <a:t>undone </a:t>
            </a:r>
            <a:r>
              <a:rPr dirty="0" sz="1450" spc="-10">
                <a:latin typeface="Times New Roman"/>
                <a:cs typeface="Times New Roman"/>
              </a:rPr>
              <a:t>the education </a:t>
            </a:r>
            <a:r>
              <a:rPr dirty="0" sz="1450" spc="-5">
                <a:latin typeface="Times New Roman"/>
                <a:cs typeface="Times New Roman"/>
              </a:rPr>
              <a:t>of  </a:t>
            </a:r>
            <a:r>
              <a:rPr dirty="0" sz="1450" spc="-10">
                <a:latin typeface="Times New Roman"/>
                <a:cs typeface="Times New Roman"/>
              </a:rPr>
              <a:t>the innkeeper; prices will rise and credit shorten; and the </a:t>
            </a:r>
            <a:r>
              <a:rPr dirty="0" sz="1450" spc="-5">
                <a:latin typeface="Times New Roman"/>
                <a:cs typeface="Times New Roman"/>
              </a:rPr>
              <a:t>poor </a:t>
            </a:r>
            <a:r>
              <a:rPr dirty="0" sz="1450" spc="-10">
                <a:latin typeface="Times New Roman"/>
                <a:cs typeface="Times New Roman"/>
              </a:rPr>
              <a:t>painter must  fare farther </a:t>
            </a:r>
            <a:r>
              <a:rPr dirty="0" sz="1450" spc="-5">
                <a:latin typeface="Times New Roman"/>
                <a:cs typeface="Times New Roman"/>
              </a:rPr>
              <a:t>on </a:t>
            </a:r>
            <a:r>
              <a:rPr dirty="0" sz="1450" spc="-10">
                <a:latin typeface="Times New Roman"/>
                <a:cs typeface="Times New Roman"/>
              </a:rPr>
              <a:t>and find another hamlet. “Not here, O Apollo!” will become his  </a:t>
            </a:r>
            <a:r>
              <a:rPr dirty="0" sz="1450" spc="-5">
                <a:latin typeface="Times New Roman"/>
                <a:cs typeface="Times New Roman"/>
              </a:rPr>
              <a:t>song. </a:t>
            </a:r>
            <a:r>
              <a:rPr dirty="0" sz="1450" spc="-10">
                <a:latin typeface="Times New Roman"/>
                <a:cs typeface="Times New Roman"/>
              </a:rPr>
              <a:t>Thus </a:t>
            </a:r>
            <a:r>
              <a:rPr dirty="0" sz="1450" spc="-15">
                <a:latin typeface="Times New Roman"/>
                <a:cs typeface="Times New Roman"/>
              </a:rPr>
              <a:t>Trouville </a:t>
            </a:r>
            <a:r>
              <a:rPr dirty="0" sz="1450" spc="-10">
                <a:latin typeface="Times New Roman"/>
                <a:cs typeface="Times New Roman"/>
              </a:rPr>
              <a:t>and, the other </a:t>
            </a:r>
            <a:r>
              <a:rPr dirty="0" sz="1450" spc="-30">
                <a:latin typeface="Times New Roman"/>
                <a:cs typeface="Times New Roman"/>
              </a:rPr>
              <a:t>day, </a:t>
            </a:r>
            <a:r>
              <a:rPr dirty="0" sz="1450" spc="-10">
                <a:latin typeface="Times New Roman"/>
                <a:cs typeface="Times New Roman"/>
              </a:rPr>
              <a:t>St. Raphael were lost to the arts.  Curious and </a:t>
            </a:r>
            <a:r>
              <a:rPr dirty="0" sz="1450" spc="-5">
                <a:latin typeface="Times New Roman"/>
                <a:cs typeface="Times New Roman"/>
              </a:rPr>
              <a:t>not </a:t>
            </a:r>
            <a:r>
              <a:rPr dirty="0" sz="1450" spc="-10">
                <a:latin typeface="Times New Roman"/>
                <a:cs typeface="Times New Roman"/>
              </a:rPr>
              <a:t>always edifying are the shifts that the French student uses to  defend his lair; like the cuttlefish, </a:t>
            </a:r>
            <a:r>
              <a:rPr dirty="0" sz="1450" spc="-5">
                <a:latin typeface="Times New Roman"/>
                <a:cs typeface="Times New Roman"/>
              </a:rPr>
              <a:t>he </a:t>
            </a:r>
            <a:r>
              <a:rPr dirty="0" sz="1450" spc="-10">
                <a:latin typeface="Times New Roman"/>
                <a:cs typeface="Times New Roman"/>
              </a:rPr>
              <a:t>must sometimes blacken the waters </a:t>
            </a:r>
            <a:r>
              <a:rPr dirty="0" sz="1450" spc="-5">
                <a:latin typeface="Times New Roman"/>
                <a:cs typeface="Times New Roman"/>
              </a:rPr>
              <a:t>of </a:t>
            </a:r>
            <a:r>
              <a:rPr dirty="0" sz="1450" spc="-10">
                <a:latin typeface="Times New Roman"/>
                <a:cs typeface="Times New Roman"/>
              </a:rPr>
              <a:t>his  chosen </a:t>
            </a:r>
            <a:r>
              <a:rPr dirty="0" sz="1450" spc="-5">
                <a:latin typeface="Times New Roman"/>
                <a:cs typeface="Times New Roman"/>
              </a:rPr>
              <a:t>pool; but </a:t>
            </a:r>
            <a:r>
              <a:rPr dirty="0" sz="1450" spc="-10">
                <a:latin typeface="Times New Roman"/>
                <a:cs typeface="Times New Roman"/>
              </a:rPr>
              <a:t>at such </a:t>
            </a:r>
            <a:r>
              <a:rPr dirty="0" sz="1450" spc="-5">
                <a:latin typeface="Times New Roman"/>
                <a:cs typeface="Times New Roman"/>
              </a:rPr>
              <a:t>a </a:t>
            </a:r>
            <a:r>
              <a:rPr dirty="0" sz="1450" spc="-10">
                <a:latin typeface="Times New Roman"/>
                <a:cs typeface="Times New Roman"/>
              </a:rPr>
              <a:t>time and for so practical </a:t>
            </a:r>
            <a:r>
              <a:rPr dirty="0" sz="1450" spc="-5">
                <a:latin typeface="Times New Roman"/>
                <a:cs typeface="Times New Roman"/>
              </a:rPr>
              <a:t>a </a:t>
            </a:r>
            <a:r>
              <a:rPr dirty="0" sz="1450" spc="-10">
                <a:latin typeface="Times New Roman"/>
                <a:cs typeface="Times New Roman"/>
              </a:rPr>
              <a:t>purpose Mrs. Grundy  must allow him licence. Where his own purse and credit are </a:t>
            </a:r>
            <a:r>
              <a:rPr dirty="0" sz="1450" spc="-5">
                <a:latin typeface="Times New Roman"/>
                <a:cs typeface="Times New Roman"/>
              </a:rPr>
              <a:t>not </a:t>
            </a:r>
            <a:r>
              <a:rPr dirty="0" sz="1450" spc="-10">
                <a:latin typeface="Times New Roman"/>
                <a:cs typeface="Times New Roman"/>
              </a:rPr>
              <a:t>threatened,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the </a:t>
            </a:r>
            <a:r>
              <a:rPr dirty="0" sz="1450" spc="-5">
                <a:latin typeface="Times New Roman"/>
                <a:cs typeface="Times New Roman"/>
              </a:rPr>
              <a:t>honours of </a:t>
            </a:r>
            <a:r>
              <a:rPr dirty="0" sz="1450" spc="-10">
                <a:latin typeface="Times New Roman"/>
                <a:cs typeface="Times New Roman"/>
              </a:rPr>
              <a:t>his village </a:t>
            </a:r>
            <a:r>
              <a:rPr dirty="0" sz="1450" spc="-15">
                <a:latin typeface="Times New Roman"/>
                <a:cs typeface="Times New Roman"/>
              </a:rPr>
              <a:t>generously. </a:t>
            </a:r>
            <a:r>
              <a:rPr dirty="0" sz="1450" spc="-10">
                <a:latin typeface="Times New Roman"/>
                <a:cs typeface="Times New Roman"/>
              </a:rPr>
              <a:t>Any artist is made welcome,  through whatever medium </a:t>
            </a:r>
            <a:r>
              <a:rPr dirty="0" sz="1450" spc="-5">
                <a:latin typeface="Times New Roman"/>
                <a:cs typeface="Times New Roman"/>
              </a:rPr>
              <a:t>he </a:t>
            </a:r>
            <a:r>
              <a:rPr dirty="0" sz="1450" spc="-10">
                <a:latin typeface="Times New Roman"/>
                <a:cs typeface="Times New Roman"/>
              </a:rPr>
              <a:t>may seek expression; science is respected; even  the </a:t>
            </a:r>
            <a:r>
              <a:rPr dirty="0" sz="1450" spc="-20">
                <a:latin typeface="Times New Roman"/>
                <a:cs typeface="Times New Roman"/>
              </a:rPr>
              <a:t>idler,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prove, as </a:t>
            </a:r>
            <a:r>
              <a:rPr dirty="0" sz="1450" spc="-5">
                <a:latin typeface="Times New Roman"/>
                <a:cs typeface="Times New Roman"/>
              </a:rPr>
              <a:t>he </a:t>
            </a:r>
            <a:r>
              <a:rPr dirty="0" sz="1450" spc="-10">
                <a:latin typeface="Times New Roman"/>
                <a:cs typeface="Times New Roman"/>
              </a:rPr>
              <a:t>so rarely does, </a:t>
            </a:r>
            <a:r>
              <a:rPr dirty="0" sz="1450" spc="-5">
                <a:latin typeface="Times New Roman"/>
                <a:cs typeface="Times New Roman"/>
              </a:rPr>
              <a:t>a </a:t>
            </a:r>
            <a:r>
              <a:rPr dirty="0" sz="1450" spc="-10">
                <a:latin typeface="Times New Roman"/>
                <a:cs typeface="Times New Roman"/>
              </a:rPr>
              <a:t>gentleman, will soon begin to find  himself at home. And when that essentially modern creature, the English </a:t>
            </a:r>
            <a:r>
              <a:rPr dirty="0" sz="1450" spc="-5">
                <a:latin typeface="Times New Roman"/>
                <a:cs typeface="Times New Roman"/>
              </a:rPr>
              <a:t>or  </a:t>
            </a:r>
            <a:r>
              <a:rPr dirty="0" sz="1450" spc="-10">
                <a:latin typeface="Times New Roman"/>
                <a:cs typeface="Times New Roman"/>
              </a:rPr>
              <a:t>American girl-student, began to walk calmly into his favourite inns as if into </a:t>
            </a:r>
            <a:r>
              <a:rPr dirty="0" sz="1450" spc="-5">
                <a:latin typeface="Times New Roman"/>
                <a:cs typeface="Times New Roman"/>
              </a:rPr>
              <a:t>a  </a:t>
            </a:r>
            <a:r>
              <a:rPr dirty="0" sz="1450" spc="-10">
                <a:latin typeface="Times New Roman"/>
                <a:cs typeface="Times New Roman"/>
              </a:rPr>
              <a:t>drawing-room at home, the French painter owned himself defenceless; </a:t>
            </a:r>
            <a:r>
              <a:rPr dirty="0" sz="1450" spc="-5">
                <a:latin typeface="Times New Roman"/>
                <a:cs typeface="Times New Roman"/>
              </a:rPr>
              <a:t>he  </a:t>
            </a:r>
            <a:r>
              <a:rPr dirty="0" sz="1450" spc="-10">
                <a:latin typeface="Times New Roman"/>
                <a:cs typeface="Times New Roman"/>
              </a:rPr>
              <a:t>submitted </a:t>
            </a:r>
            <a:r>
              <a:rPr dirty="0" sz="1450" spc="-5">
                <a:latin typeface="Times New Roman"/>
                <a:cs typeface="Times New Roman"/>
              </a:rPr>
              <a:t>or he </a:t>
            </a:r>
            <a:r>
              <a:rPr dirty="0" sz="1450" spc="-10">
                <a:latin typeface="Times New Roman"/>
                <a:cs typeface="Times New Roman"/>
              </a:rPr>
              <a:t>fled. His French </a:t>
            </a:r>
            <a:r>
              <a:rPr dirty="0" sz="1450" spc="-15">
                <a:latin typeface="Times New Roman"/>
                <a:cs typeface="Times New Roman"/>
              </a:rPr>
              <a:t>respectability, </a:t>
            </a:r>
            <a:r>
              <a:rPr dirty="0" sz="1450" spc="-10">
                <a:latin typeface="Times New Roman"/>
                <a:cs typeface="Times New Roman"/>
              </a:rPr>
              <a:t>quite as precise as ours, though  covering different provinces </a:t>
            </a:r>
            <a:r>
              <a:rPr dirty="0" sz="1450" spc="-5">
                <a:latin typeface="Times New Roman"/>
                <a:cs typeface="Times New Roman"/>
              </a:rPr>
              <a:t>of </a:t>
            </a:r>
            <a:r>
              <a:rPr dirty="0" sz="1450" spc="-10">
                <a:latin typeface="Times New Roman"/>
                <a:cs typeface="Times New Roman"/>
              </a:rPr>
              <a:t>life, recoiled aghast before the innovation. But  the girls were painters; there was nothing to </a:t>
            </a:r>
            <a:r>
              <a:rPr dirty="0" sz="1450" spc="-5">
                <a:latin typeface="Times New Roman"/>
                <a:cs typeface="Times New Roman"/>
              </a:rPr>
              <a:t>be </a:t>
            </a:r>
            <a:r>
              <a:rPr dirty="0" sz="1450" spc="-10">
                <a:latin typeface="Times New Roman"/>
                <a:cs typeface="Times New Roman"/>
              </a:rPr>
              <a:t>done; and Barbizon, when </a:t>
            </a:r>
            <a:r>
              <a:rPr dirty="0" sz="1450" spc="-5">
                <a:latin typeface="Times New Roman"/>
                <a:cs typeface="Times New Roman"/>
              </a:rPr>
              <a:t>I  </a:t>
            </a:r>
            <a:r>
              <a:rPr dirty="0" sz="1450" spc="-10">
                <a:latin typeface="Times New Roman"/>
                <a:cs typeface="Times New Roman"/>
              </a:rPr>
              <a:t>last saw it and for the time at least, was practically ceded to the fair </a:t>
            </a:r>
            <a:r>
              <a:rPr dirty="0" sz="1450" spc="-20">
                <a:latin typeface="Times New Roman"/>
                <a:cs typeface="Times New Roman"/>
              </a:rPr>
              <a:t>invader. </a:t>
            </a:r>
            <a:r>
              <a:rPr dirty="0" sz="1450" spc="320">
                <a:latin typeface="Times New Roman"/>
                <a:cs typeface="Times New Roman"/>
              </a:rPr>
              <a:t> </a:t>
            </a:r>
            <a:r>
              <a:rPr dirty="0" sz="1450" spc="-10">
                <a:latin typeface="Times New Roman"/>
                <a:cs typeface="Times New Roman"/>
              </a:rPr>
              <a:t>Paterfamilias, </a:t>
            </a:r>
            <a:r>
              <a:rPr dirty="0" sz="1450" spc="-5">
                <a:latin typeface="Times New Roman"/>
                <a:cs typeface="Times New Roman"/>
              </a:rPr>
              <a:t>on </a:t>
            </a:r>
            <a:r>
              <a:rPr dirty="0" sz="1450" spc="-10">
                <a:latin typeface="Times New Roman"/>
                <a:cs typeface="Times New Roman"/>
              </a:rPr>
              <a:t>the other hand, the common tourist, the holiday shopman,  and the cheap </a:t>
            </a:r>
            <a:r>
              <a:rPr dirty="0" sz="1450" spc="-5">
                <a:latin typeface="Times New Roman"/>
                <a:cs typeface="Times New Roman"/>
              </a:rPr>
              <a:t>young </a:t>
            </a:r>
            <a:r>
              <a:rPr dirty="0" sz="1450" spc="-10">
                <a:latin typeface="Times New Roman"/>
                <a:cs typeface="Times New Roman"/>
              </a:rPr>
              <a:t>gentleman </a:t>
            </a:r>
            <a:r>
              <a:rPr dirty="0" sz="1450" spc="-5">
                <a:latin typeface="Times New Roman"/>
                <a:cs typeface="Times New Roman"/>
              </a:rPr>
              <a:t>upon </a:t>
            </a:r>
            <a:r>
              <a:rPr dirty="0" sz="1450" spc="-10">
                <a:latin typeface="Times New Roman"/>
                <a:cs typeface="Times New Roman"/>
              </a:rPr>
              <a:t>the spree, </a:t>
            </a:r>
            <a:r>
              <a:rPr dirty="0" sz="1450" spc="-5">
                <a:latin typeface="Times New Roman"/>
                <a:cs typeface="Times New Roman"/>
              </a:rPr>
              <a:t>he </a:t>
            </a:r>
            <a:r>
              <a:rPr dirty="0" sz="1450" spc="-10">
                <a:latin typeface="Times New Roman"/>
                <a:cs typeface="Times New Roman"/>
              </a:rPr>
              <a:t>hounded from his villages  with every circumstance </a:t>
            </a:r>
            <a:r>
              <a:rPr dirty="0" sz="1450" spc="-5">
                <a:latin typeface="Times New Roman"/>
                <a:cs typeface="Times New Roman"/>
              </a:rPr>
              <a:t>of</a:t>
            </a:r>
            <a:r>
              <a:rPr dirty="0" sz="1450" spc="5">
                <a:latin typeface="Times New Roman"/>
                <a:cs typeface="Times New Roman"/>
              </a:rPr>
              <a:t> </a:t>
            </a:r>
            <a:r>
              <a:rPr dirty="0" sz="1450" spc="-20">
                <a:latin typeface="Times New Roman"/>
                <a:cs typeface="Times New Roman"/>
              </a:rPr>
              <a:t>contumely.</a:t>
            </a:r>
            <a:endParaRPr sz="1450">
              <a:latin typeface="Times New Roman"/>
              <a:cs typeface="Times New Roman"/>
            </a:endParaRPr>
          </a:p>
          <a:p>
            <a:pPr algn="just" marL="12700" marR="14604">
              <a:lnSpc>
                <a:spcPts val="1730"/>
              </a:lnSpc>
              <a:spcBef>
                <a:spcPts val="520"/>
              </a:spcBef>
            </a:pPr>
            <a:r>
              <a:rPr dirty="0" sz="1450" spc="-10">
                <a:latin typeface="Times New Roman"/>
                <a:cs typeface="Times New Roman"/>
              </a:rPr>
              <a:t>This purely artistic society is excellent for the </a:t>
            </a:r>
            <a:r>
              <a:rPr dirty="0" sz="1450" spc="-5">
                <a:latin typeface="Times New Roman"/>
                <a:cs typeface="Times New Roman"/>
              </a:rPr>
              <a:t>young </a:t>
            </a:r>
            <a:r>
              <a:rPr dirty="0" sz="1450" spc="-10">
                <a:latin typeface="Times New Roman"/>
                <a:cs typeface="Times New Roman"/>
              </a:rPr>
              <a:t>artist. The lads are  mostly fools; they hold the latest orthodoxy in its crudeness; they are at that  stage</a:t>
            </a:r>
            <a:r>
              <a:rPr dirty="0" sz="1450" spc="110">
                <a:latin typeface="Times New Roman"/>
                <a:cs typeface="Times New Roman"/>
              </a:rPr>
              <a:t> </a:t>
            </a:r>
            <a:r>
              <a:rPr dirty="0" sz="1450" spc="-5">
                <a:latin typeface="Times New Roman"/>
                <a:cs typeface="Times New Roman"/>
              </a:rPr>
              <a:t>of</a:t>
            </a:r>
            <a:r>
              <a:rPr dirty="0" sz="1450" spc="110">
                <a:latin typeface="Times New Roman"/>
                <a:cs typeface="Times New Roman"/>
              </a:rPr>
              <a:t> </a:t>
            </a:r>
            <a:r>
              <a:rPr dirty="0" sz="1450" spc="-10">
                <a:latin typeface="Times New Roman"/>
                <a:cs typeface="Times New Roman"/>
              </a:rPr>
              <a:t>education,</a:t>
            </a:r>
            <a:r>
              <a:rPr dirty="0" sz="1450" spc="110">
                <a:latin typeface="Times New Roman"/>
                <a:cs typeface="Times New Roman"/>
              </a:rPr>
              <a:t> </a:t>
            </a:r>
            <a:r>
              <a:rPr dirty="0" sz="1450" spc="-10">
                <a:latin typeface="Times New Roman"/>
                <a:cs typeface="Times New Roman"/>
              </a:rPr>
              <a:t>for</a:t>
            </a:r>
            <a:r>
              <a:rPr dirty="0" sz="1450" spc="114">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most</a:t>
            </a:r>
            <a:r>
              <a:rPr dirty="0" sz="1450" spc="110">
                <a:latin typeface="Times New Roman"/>
                <a:cs typeface="Times New Roman"/>
              </a:rPr>
              <a:t> </a:t>
            </a:r>
            <a:r>
              <a:rPr dirty="0" sz="1450" spc="-10">
                <a:latin typeface="Times New Roman"/>
                <a:cs typeface="Times New Roman"/>
              </a:rPr>
              <a:t>part,</a:t>
            </a:r>
            <a:r>
              <a:rPr dirty="0" sz="1450" spc="114">
                <a:latin typeface="Times New Roman"/>
                <a:cs typeface="Times New Roman"/>
              </a:rPr>
              <a:t> </a:t>
            </a:r>
            <a:r>
              <a:rPr dirty="0" sz="1450" spc="-10">
                <a:latin typeface="Times New Roman"/>
                <a:cs typeface="Times New Roman"/>
              </a:rPr>
              <a:t>when</a:t>
            </a:r>
            <a:r>
              <a:rPr dirty="0" sz="1450" spc="110">
                <a:latin typeface="Times New Roman"/>
                <a:cs typeface="Times New Roman"/>
              </a:rPr>
              <a:t> </a:t>
            </a:r>
            <a:r>
              <a:rPr dirty="0" sz="1450" spc="-5">
                <a:latin typeface="Times New Roman"/>
                <a:cs typeface="Times New Roman"/>
              </a:rPr>
              <a:t>a</a:t>
            </a:r>
            <a:r>
              <a:rPr dirty="0" sz="1450" spc="110">
                <a:latin typeface="Times New Roman"/>
                <a:cs typeface="Times New Roman"/>
              </a:rPr>
              <a:t> </a:t>
            </a:r>
            <a:r>
              <a:rPr dirty="0" sz="1450" spc="-10">
                <a:latin typeface="Times New Roman"/>
                <a:cs typeface="Times New Roman"/>
              </a:rPr>
              <a:t>man</a:t>
            </a:r>
            <a:r>
              <a:rPr dirty="0" sz="1450" spc="114">
                <a:latin typeface="Times New Roman"/>
                <a:cs typeface="Times New Roman"/>
              </a:rPr>
              <a:t> </a:t>
            </a:r>
            <a:r>
              <a:rPr dirty="0" sz="1450" spc="-10">
                <a:latin typeface="Times New Roman"/>
                <a:cs typeface="Times New Roman"/>
              </a:rPr>
              <a:t>is</a:t>
            </a:r>
            <a:r>
              <a:rPr dirty="0" sz="1450" spc="110">
                <a:latin typeface="Times New Roman"/>
                <a:cs typeface="Times New Roman"/>
              </a:rPr>
              <a:t> </a:t>
            </a:r>
            <a:r>
              <a:rPr dirty="0" sz="1450" spc="-10">
                <a:latin typeface="Times New Roman"/>
                <a:cs typeface="Times New Roman"/>
              </a:rPr>
              <a:t>too</a:t>
            </a:r>
            <a:r>
              <a:rPr dirty="0" sz="1450" spc="110">
                <a:latin typeface="Times New Roman"/>
                <a:cs typeface="Times New Roman"/>
              </a:rPr>
              <a:t> </a:t>
            </a:r>
            <a:r>
              <a:rPr dirty="0" sz="1450" spc="-10">
                <a:latin typeface="Times New Roman"/>
                <a:cs typeface="Times New Roman"/>
              </a:rPr>
              <a:t>much</a:t>
            </a:r>
            <a:r>
              <a:rPr dirty="0" sz="1450" spc="114">
                <a:latin typeface="Times New Roman"/>
                <a:cs typeface="Times New Roman"/>
              </a:rPr>
              <a:t> </a:t>
            </a:r>
            <a:r>
              <a:rPr dirty="0" sz="1450" spc="-10">
                <a:latin typeface="Times New Roman"/>
                <a:cs typeface="Times New Roman"/>
              </a:rPr>
              <a:t>occupied</a:t>
            </a:r>
            <a:r>
              <a:rPr dirty="0" sz="1450" spc="110">
                <a:latin typeface="Times New Roman"/>
                <a:cs typeface="Times New Roman"/>
              </a:rPr>
              <a:t> </a:t>
            </a:r>
            <a:r>
              <a:rPr dirty="0" sz="1450" spc="-10">
                <a:latin typeface="Times New Roman"/>
                <a:cs typeface="Times New Roman"/>
              </a:rPr>
              <a:t>with</a:t>
            </a:r>
            <a:endParaRPr sz="145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style to </a:t>
            </a:r>
            <a:r>
              <a:rPr dirty="0" sz="1450" spc="-5">
                <a:latin typeface="Times New Roman"/>
                <a:cs typeface="Times New Roman"/>
              </a:rPr>
              <a:t>be </a:t>
            </a:r>
            <a:r>
              <a:rPr dirty="0" sz="1450" spc="-10">
                <a:latin typeface="Times New Roman"/>
                <a:cs typeface="Times New Roman"/>
              </a:rPr>
              <a:t>aware </a:t>
            </a:r>
            <a:r>
              <a:rPr dirty="0" sz="1450" spc="-5">
                <a:latin typeface="Times New Roman"/>
                <a:cs typeface="Times New Roman"/>
              </a:rPr>
              <a:t>of </a:t>
            </a:r>
            <a:r>
              <a:rPr dirty="0" sz="1450" spc="-10">
                <a:latin typeface="Times New Roman"/>
                <a:cs typeface="Times New Roman"/>
              </a:rPr>
              <a:t>the necessity for any matter; and this, above all for the  Englishman, is excellent. </a:t>
            </a:r>
            <a:r>
              <a:rPr dirty="0" sz="1450" spc="-60">
                <a:latin typeface="Times New Roman"/>
                <a:cs typeface="Times New Roman"/>
              </a:rPr>
              <a:t>To </a:t>
            </a:r>
            <a:r>
              <a:rPr dirty="0" sz="1450" spc="-10">
                <a:latin typeface="Times New Roman"/>
                <a:cs typeface="Times New Roman"/>
              </a:rPr>
              <a:t>work grossly at the trade, to </a:t>
            </a:r>
            <a:r>
              <a:rPr dirty="0" sz="1450" spc="-15">
                <a:latin typeface="Times New Roman"/>
                <a:cs typeface="Times New Roman"/>
              </a:rPr>
              <a:t>forget </a:t>
            </a:r>
            <a:r>
              <a:rPr dirty="0" sz="1450" spc="-10">
                <a:latin typeface="Times New Roman"/>
                <a:cs typeface="Times New Roman"/>
              </a:rPr>
              <a:t>sentiment, to  think </a:t>
            </a:r>
            <a:r>
              <a:rPr dirty="0" sz="1450" spc="-5">
                <a:latin typeface="Times New Roman"/>
                <a:cs typeface="Times New Roman"/>
              </a:rPr>
              <a:t>of </a:t>
            </a:r>
            <a:r>
              <a:rPr dirty="0" sz="1450" spc="-10">
                <a:latin typeface="Times New Roman"/>
                <a:cs typeface="Times New Roman"/>
              </a:rPr>
              <a:t>his material and nothing else, is, for awhile at least, the </a:t>
            </a:r>
            <a:r>
              <a:rPr dirty="0" sz="1450" spc="-20">
                <a:latin typeface="Times New Roman"/>
                <a:cs typeface="Times New Roman"/>
              </a:rPr>
              <a:t>king’s  </a:t>
            </a:r>
            <a:r>
              <a:rPr dirty="0" sz="1450" spc="-10">
                <a:latin typeface="Times New Roman"/>
                <a:cs typeface="Times New Roman"/>
              </a:rPr>
              <a:t>highway </a:t>
            </a:r>
            <a:r>
              <a:rPr dirty="0" sz="1450" spc="-5">
                <a:latin typeface="Times New Roman"/>
                <a:cs typeface="Times New Roman"/>
              </a:rPr>
              <a:t>of </a:t>
            </a:r>
            <a:r>
              <a:rPr dirty="0" sz="1450" spc="-10">
                <a:latin typeface="Times New Roman"/>
                <a:cs typeface="Times New Roman"/>
              </a:rPr>
              <a:t>progress. Here, in England, too many painters and writers dwell  dispersed, unshielded, among the intelligent bourgeois. These, when they are  </a:t>
            </a:r>
            <a:r>
              <a:rPr dirty="0" sz="1450" spc="-5">
                <a:latin typeface="Times New Roman"/>
                <a:cs typeface="Times New Roman"/>
              </a:rPr>
              <a:t>not </a:t>
            </a:r>
            <a:r>
              <a:rPr dirty="0" sz="1450" spc="-10">
                <a:latin typeface="Times New Roman"/>
                <a:cs typeface="Times New Roman"/>
              </a:rPr>
              <a:t>merely indifferent, prate to him about the lofty aims and moral influence  </a:t>
            </a:r>
            <a:r>
              <a:rPr dirty="0" sz="1450" spc="-5">
                <a:latin typeface="Times New Roman"/>
                <a:cs typeface="Times New Roman"/>
              </a:rPr>
              <a:t>of </a:t>
            </a:r>
            <a:r>
              <a:rPr dirty="0" sz="1450" spc="-10">
                <a:latin typeface="Times New Roman"/>
                <a:cs typeface="Times New Roman"/>
              </a:rPr>
              <a:t>art. And this is the </a:t>
            </a:r>
            <a:r>
              <a:rPr dirty="0" sz="1450" spc="-25">
                <a:latin typeface="Times New Roman"/>
                <a:cs typeface="Times New Roman"/>
              </a:rPr>
              <a:t>lad’s </a:t>
            </a:r>
            <a:r>
              <a:rPr dirty="0" sz="1450" spc="-10">
                <a:latin typeface="Times New Roman"/>
                <a:cs typeface="Times New Roman"/>
              </a:rPr>
              <a:t>ruin. For art is, first </a:t>
            </a:r>
            <a:r>
              <a:rPr dirty="0" sz="1450" spc="-5">
                <a:latin typeface="Times New Roman"/>
                <a:cs typeface="Times New Roman"/>
              </a:rPr>
              <a:t>of </a:t>
            </a:r>
            <a:r>
              <a:rPr dirty="0" sz="1450" spc="-10">
                <a:latin typeface="Times New Roman"/>
                <a:cs typeface="Times New Roman"/>
              </a:rPr>
              <a:t>all and last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a </a:t>
            </a:r>
            <a:r>
              <a:rPr dirty="0" sz="1450" spc="-10">
                <a:latin typeface="Times New Roman"/>
                <a:cs typeface="Times New Roman"/>
              </a:rPr>
              <a:t>trade.  The love </a:t>
            </a:r>
            <a:r>
              <a:rPr dirty="0" sz="1450" spc="-5">
                <a:latin typeface="Times New Roman"/>
                <a:cs typeface="Times New Roman"/>
              </a:rPr>
              <a:t>of </a:t>
            </a:r>
            <a:r>
              <a:rPr dirty="0" sz="1450" spc="-10">
                <a:latin typeface="Times New Roman"/>
                <a:cs typeface="Times New Roman"/>
              </a:rPr>
              <a:t>words and </a:t>
            </a:r>
            <a:r>
              <a:rPr dirty="0" sz="1450" spc="-5">
                <a:latin typeface="Times New Roman"/>
                <a:cs typeface="Times New Roman"/>
              </a:rPr>
              <a:t>not a </a:t>
            </a:r>
            <a:r>
              <a:rPr dirty="0" sz="1450" spc="-10">
                <a:latin typeface="Times New Roman"/>
                <a:cs typeface="Times New Roman"/>
              </a:rPr>
              <a:t>desire to publish new discoveries, the love </a:t>
            </a:r>
            <a:r>
              <a:rPr dirty="0" sz="1450" spc="-5">
                <a:latin typeface="Times New Roman"/>
                <a:cs typeface="Times New Roman"/>
              </a:rPr>
              <a:t>of  </a:t>
            </a:r>
            <a:r>
              <a:rPr dirty="0" sz="1450" spc="-10">
                <a:latin typeface="Times New Roman"/>
                <a:cs typeface="Times New Roman"/>
              </a:rPr>
              <a:t>form and </a:t>
            </a:r>
            <a:r>
              <a:rPr dirty="0" sz="1450" spc="-5">
                <a:latin typeface="Times New Roman"/>
                <a:cs typeface="Times New Roman"/>
              </a:rPr>
              <a:t>not a </a:t>
            </a:r>
            <a:r>
              <a:rPr dirty="0" sz="1450" spc="-10">
                <a:latin typeface="Times New Roman"/>
                <a:cs typeface="Times New Roman"/>
              </a:rPr>
              <a:t>novel reading </a:t>
            </a:r>
            <a:r>
              <a:rPr dirty="0" sz="1450" spc="-5">
                <a:latin typeface="Times New Roman"/>
                <a:cs typeface="Times New Roman"/>
              </a:rPr>
              <a:t>of </a:t>
            </a:r>
            <a:r>
              <a:rPr dirty="0" sz="1450" spc="-10">
                <a:latin typeface="Times New Roman"/>
                <a:cs typeface="Times New Roman"/>
              </a:rPr>
              <a:t>historical events, mark the vocation </a:t>
            </a:r>
            <a:r>
              <a:rPr dirty="0" sz="1450" spc="-5">
                <a:latin typeface="Times New Roman"/>
                <a:cs typeface="Times New Roman"/>
              </a:rPr>
              <a:t>of </a:t>
            </a:r>
            <a:r>
              <a:rPr dirty="0" sz="1450" spc="-10">
                <a:latin typeface="Times New Roman"/>
                <a:cs typeface="Times New Roman"/>
              </a:rPr>
              <a:t>the  writer and the </a:t>
            </a:r>
            <a:r>
              <a:rPr dirty="0" sz="1450" spc="-20">
                <a:latin typeface="Times New Roman"/>
                <a:cs typeface="Times New Roman"/>
              </a:rPr>
              <a:t>painter.</a:t>
            </a:r>
            <a:r>
              <a:rPr dirty="0" sz="1450" spc="320">
                <a:latin typeface="Times New Roman"/>
                <a:cs typeface="Times New Roman"/>
              </a:rPr>
              <a:t> </a:t>
            </a:r>
            <a:r>
              <a:rPr dirty="0" sz="1450" spc="-10">
                <a:latin typeface="Times New Roman"/>
                <a:cs typeface="Times New Roman"/>
              </a:rPr>
              <a:t>The arabesque, properly speaking, and even in  literature, is the first fancy </a:t>
            </a:r>
            <a:r>
              <a:rPr dirty="0" sz="1450" spc="-5">
                <a:latin typeface="Times New Roman"/>
                <a:cs typeface="Times New Roman"/>
              </a:rPr>
              <a:t>of </a:t>
            </a:r>
            <a:r>
              <a:rPr dirty="0" sz="1450" spc="-10">
                <a:latin typeface="Times New Roman"/>
                <a:cs typeface="Times New Roman"/>
              </a:rPr>
              <a:t>the artist; </a:t>
            </a:r>
            <a:r>
              <a:rPr dirty="0" sz="1450" spc="-5">
                <a:latin typeface="Times New Roman"/>
                <a:cs typeface="Times New Roman"/>
              </a:rPr>
              <a:t>he </a:t>
            </a:r>
            <a:r>
              <a:rPr dirty="0" sz="1450" spc="-10">
                <a:latin typeface="Times New Roman"/>
                <a:cs typeface="Times New Roman"/>
              </a:rPr>
              <a:t>first plays with his material as </a:t>
            </a:r>
            <a:r>
              <a:rPr dirty="0" sz="1450" spc="-5">
                <a:latin typeface="Times New Roman"/>
                <a:cs typeface="Times New Roman"/>
              </a:rPr>
              <a:t>a  </a:t>
            </a:r>
            <a:r>
              <a:rPr dirty="0" sz="1450" spc="-10">
                <a:latin typeface="Times New Roman"/>
                <a:cs typeface="Times New Roman"/>
              </a:rPr>
              <a:t>child plays with </a:t>
            </a:r>
            <a:r>
              <a:rPr dirty="0" sz="1450" spc="-5">
                <a:latin typeface="Times New Roman"/>
                <a:cs typeface="Times New Roman"/>
              </a:rPr>
              <a:t>a </a:t>
            </a:r>
            <a:r>
              <a:rPr dirty="0" sz="1450" spc="-10">
                <a:latin typeface="Times New Roman"/>
                <a:cs typeface="Times New Roman"/>
              </a:rPr>
              <a:t>kaleidoscope; and </a:t>
            </a:r>
            <a:r>
              <a:rPr dirty="0" sz="1450" spc="-5">
                <a:latin typeface="Times New Roman"/>
                <a:cs typeface="Times New Roman"/>
              </a:rPr>
              <a:t>he </a:t>
            </a:r>
            <a:r>
              <a:rPr dirty="0" sz="1450" spc="-10">
                <a:latin typeface="Times New Roman"/>
                <a:cs typeface="Times New Roman"/>
              </a:rPr>
              <a:t>is already in </a:t>
            </a:r>
            <a:r>
              <a:rPr dirty="0" sz="1450" spc="-5">
                <a:latin typeface="Times New Roman"/>
                <a:cs typeface="Times New Roman"/>
              </a:rPr>
              <a:t>a </a:t>
            </a:r>
            <a:r>
              <a:rPr dirty="0" sz="1450" spc="-10">
                <a:latin typeface="Times New Roman"/>
                <a:cs typeface="Times New Roman"/>
              </a:rPr>
              <a:t>second stage when </a:t>
            </a:r>
            <a:r>
              <a:rPr dirty="0" sz="1450" spc="-5">
                <a:latin typeface="Times New Roman"/>
                <a:cs typeface="Times New Roman"/>
              </a:rPr>
              <a:t>he  </a:t>
            </a:r>
            <a:r>
              <a:rPr dirty="0" sz="1450" spc="-10">
                <a:latin typeface="Times New Roman"/>
                <a:cs typeface="Times New Roman"/>
              </a:rPr>
              <a:t>begins to use his pretty counters for the end </a:t>
            </a:r>
            <a:r>
              <a:rPr dirty="0" sz="1450" spc="-5">
                <a:latin typeface="Times New Roman"/>
                <a:cs typeface="Times New Roman"/>
              </a:rPr>
              <a:t>of </a:t>
            </a:r>
            <a:r>
              <a:rPr dirty="0" sz="1450" spc="-10">
                <a:latin typeface="Times New Roman"/>
                <a:cs typeface="Times New Roman"/>
              </a:rPr>
              <a:t>representation. In that, </a:t>
            </a:r>
            <a:r>
              <a:rPr dirty="0" sz="1450" spc="-5">
                <a:latin typeface="Times New Roman"/>
                <a:cs typeface="Times New Roman"/>
              </a:rPr>
              <a:t>he </a:t>
            </a:r>
            <a:r>
              <a:rPr dirty="0" sz="1450" spc="-10">
                <a:latin typeface="Times New Roman"/>
                <a:cs typeface="Times New Roman"/>
              </a:rPr>
              <a:t>must  pause long and toil faithfully; that is his apprenticeship; and it is only the few  who will really grow beyond it, and </a:t>
            </a:r>
            <a:r>
              <a:rPr dirty="0" sz="1450" spc="-5">
                <a:latin typeface="Times New Roman"/>
                <a:cs typeface="Times New Roman"/>
              </a:rPr>
              <a:t>go </a:t>
            </a:r>
            <a:r>
              <a:rPr dirty="0" sz="1450" spc="-10">
                <a:latin typeface="Times New Roman"/>
                <a:cs typeface="Times New Roman"/>
              </a:rPr>
              <a:t>forward, fully equipped, to </a:t>
            </a:r>
            <a:r>
              <a:rPr dirty="0" sz="1450" spc="-5">
                <a:latin typeface="Times New Roman"/>
                <a:cs typeface="Times New Roman"/>
              </a:rPr>
              <a:t>do </a:t>
            </a:r>
            <a:r>
              <a:rPr dirty="0" sz="1450" spc="-10">
                <a:latin typeface="Times New Roman"/>
                <a:cs typeface="Times New Roman"/>
              </a:rPr>
              <a:t>the  business </a:t>
            </a:r>
            <a:r>
              <a:rPr dirty="0" sz="1450" spc="-5">
                <a:latin typeface="Times New Roman"/>
                <a:cs typeface="Times New Roman"/>
              </a:rPr>
              <a:t>of </a:t>
            </a:r>
            <a:r>
              <a:rPr dirty="0" sz="1450" spc="-10">
                <a:latin typeface="Times New Roman"/>
                <a:cs typeface="Times New Roman"/>
              </a:rPr>
              <a:t>real art—to give life to abstractions and significance and charm to  facts. In the meanwhile, let him dwell much among his fellow-craftsmen. They  alone can take </a:t>
            </a:r>
            <a:r>
              <a:rPr dirty="0" sz="1450" spc="-5">
                <a:latin typeface="Times New Roman"/>
                <a:cs typeface="Times New Roman"/>
              </a:rPr>
              <a:t>a </a:t>
            </a:r>
            <a:r>
              <a:rPr dirty="0" sz="1450" spc="-10">
                <a:latin typeface="Times New Roman"/>
                <a:cs typeface="Times New Roman"/>
              </a:rPr>
              <a:t>serious interest in the childish tasks and pitiful successes </a:t>
            </a:r>
            <a:r>
              <a:rPr dirty="0" sz="1450" spc="-5">
                <a:latin typeface="Times New Roman"/>
                <a:cs typeface="Times New Roman"/>
              </a:rPr>
              <a:t>of  </a:t>
            </a:r>
            <a:r>
              <a:rPr dirty="0" sz="1450" spc="-10">
                <a:latin typeface="Times New Roman"/>
                <a:cs typeface="Times New Roman"/>
              </a:rPr>
              <a:t>these years. They alone can behold with equanimity this fingering </a:t>
            </a:r>
            <a:r>
              <a:rPr dirty="0" sz="1450" spc="-5">
                <a:latin typeface="Times New Roman"/>
                <a:cs typeface="Times New Roman"/>
              </a:rPr>
              <a:t>of </a:t>
            </a:r>
            <a:r>
              <a:rPr dirty="0" sz="1450" spc="-10">
                <a:latin typeface="Times New Roman"/>
                <a:cs typeface="Times New Roman"/>
              </a:rPr>
              <a:t>the dumb  keyboard, this polishing </a:t>
            </a:r>
            <a:r>
              <a:rPr dirty="0" sz="1450" spc="-5">
                <a:latin typeface="Times New Roman"/>
                <a:cs typeface="Times New Roman"/>
              </a:rPr>
              <a:t>of </a:t>
            </a:r>
            <a:r>
              <a:rPr dirty="0" sz="1450" spc="-10">
                <a:latin typeface="Times New Roman"/>
                <a:cs typeface="Times New Roman"/>
              </a:rPr>
              <a:t>empty sentences, this </a:t>
            </a:r>
            <a:r>
              <a:rPr dirty="0" sz="1450" spc="-5">
                <a:latin typeface="Times New Roman"/>
                <a:cs typeface="Times New Roman"/>
              </a:rPr>
              <a:t>dull </a:t>
            </a:r>
            <a:r>
              <a:rPr dirty="0" sz="1450" spc="-10">
                <a:latin typeface="Times New Roman"/>
                <a:cs typeface="Times New Roman"/>
              </a:rPr>
              <a:t>and literal painting </a:t>
            </a:r>
            <a:r>
              <a:rPr dirty="0" sz="1450" spc="-5">
                <a:latin typeface="Times New Roman"/>
                <a:cs typeface="Times New Roman"/>
              </a:rPr>
              <a:t>of  dull </a:t>
            </a:r>
            <a:r>
              <a:rPr dirty="0" sz="1450" spc="-10">
                <a:latin typeface="Times New Roman"/>
                <a:cs typeface="Times New Roman"/>
              </a:rPr>
              <a:t>and insignificant subjects. Outsiders will spur him </a:t>
            </a:r>
            <a:r>
              <a:rPr dirty="0" sz="1450" spc="-5">
                <a:latin typeface="Times New Roman"/>
                <a:cs typeface="Times New Roman"/>
              </a:rPr>
              <a:t>on. </a:t>
            </a:r>
            <a:r>
              <a:rPr dirty="0" sz="1450" spc="-10">
                <a:latin typeface="Times New Roman"/>
                <a:cs typeface="Times New Roman"/>
              </a:rPr>
              <a:t>They will </a:t>
            </a:r>
            <a:r>
              <a:rPr dirty="0" sz="1450" spc="-30">
                <a:latin typeface="Times New Roman"/>
                <a:cs typeface="Times New Roman"/>
              </a:rPr>
              <a:t>say,  </a:t>
            </a:r>
            <a:r>
              <a:rPr dirty="0" sz="1450" spc="-10">
                <a:latin typeface="Times New Roman"/>
                <a:cs typeface="Times New Roman"/>
              </a:rPr>
              <a:t>“Why </a:t>
            </a:r>
            <a:r>
              <a:rPr dirty="0" sz="1450" spc="-5">
                <a:latin typeface="Times New Roman"/>
                <a:cs typeface="Times New Roman"/>
              </a:rPr>
              <a:t>do you not </a:t>
            </a:r>
            <a:r>
              <a:rPr dirty="0" sz="1450" spc="-10">
                <a:latin typeface="Times New Roman"/>
                <a:cs typeface="Times New Roman"/>
              </a:rPr>
              <a:t>write </a:t>
            </a:r>
            <a:r>
              <a:rPr dirty="0" sz="1450" spc="-5">
                <a:latin typeface="Times New Roman"/>
                <a:cs typeface="Times New Roman"/>
              </a:rPr>
              <a:t>a </a:t>
            </a:r>
            <a:r>
              <a:rPr dirty="0" sz="1450" spc="-10">
                <a:latin typeface="Times New Roman"/>
                <a:cs typeface="Times New Roman"/>
              </a:rPr>
              <a:t>great </a:t>
            </a:r>
            <a:r>
              <a:rPr dirty="0" sz="1450" spc="-5">
                <a:latin typeface="Times New Roman"/>
                <a:cs typeface="Times New Roman"/>
              </a:rPr>
              <a:t>book? </a:t>
            </a:r>
            <a:r>
              <a:rPr dirty="0" sz="1450" spc="-10">
                <a:latin typeface="Times New Roman"/>
                <a:cs typeface="Times New Roman"/>
              </a:rPr>
              <a:t>paint </a:t>
            </a:r>
            <a:r>
              <a:rPr dirty="0" sz="1450" spc="-5">
                <a:latin typeface="Times New Roman"/>
                <a:cs typeface="Times New Roman"/>
              </a:rPr>
              <a:t>a </a:t>
            </a:r>
            <a:r>
              <a:rPr dirty="0" sz="1450" spc="-10">
                <a:latin typeface="Times New Roman"/>
                <a:cs typeface="Times New Roman"/>
              </a:rPr>
              <a:t>great picture?” If his guardian  angel fail him, they may even persuade him to the attempt, and, ten to one, his  hand is coarsened and his style falsified for</a:t>
            </a:r>
            <a:r>
              <a:rPr dirty="0" sz="1450" spc="35">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5080">
              <a:lnSpc>
                <a:spcPts val="1730"/>
              </a:lnSpc>
              <a:spcBef>
                <a:spcPts val="540"/>
              </a:spcBef>
            </a:pPr>
            <a:r>
              <a:rPr dirty="0" sz="1450" spc="-10">
                <a:latin typeface="Times New Roman"/>
                <a:cs typeface="Times New Roman"/>
              </a:rPr>
              <a:t>And this brings me to </a:t>
            </a:r>
            <a:r>
              <a:rPr dirty="0" sz="1450" spc="-5">
                <a:latin typeface="Times New Roman"/>
                <a:cs typeface="Times New Roman"/>
              </a:rPr>
              <a:t>a </a:t>
            </a:r>
            <a:r>
              <a:rPr dirty="0" sz="1450" spc="-10">
                <a:latin typeface="Times New Roman"/>
                <a:cs typeface="Times New Roman"/>
              </a:rPr>
              <a:t>warning. The life </a:t>
            </a:r>
            <a:r>
              <a:rPr dirty="0" sz="1450" spc="-5">
                <a:latin typeface="Times New Roman"/>
                <a:cs typeface="Times New Roman"/>
              </a:rPr>
              <a:t>of </a:t>
            </a:r>
            <a:r>
              <a:rPr dirty="0" sz="1450" spc="-10">
                <a:latin typeface="Times New Roman"/>
                <a:cs typeface="Times New Roman"/>
              </a:rPr>
              <a:t>the apprentice to any art is both  unstrained and pleasing; it is strewn with small successes in the midst </a:t>
            </a:r>
            <a:r>
              <a:rPr dirty="0" sz="1450" spc="-5">
                <a:latin typeface="Times New Roman"/>
                <a:cs typeface="Times New Roman"/>
              </a:rPr>
              <a:t>of a  </a:t>
            </a:r>
            <a:r>
              <a:rPr dirty="0" sz="1450" spc="-10">
                <a:latin typeface="Times New Roman"/>
                <a:cs typeface="Times New Roman"/>
              </a:rPr>
              <a:t>career </a:t>
            </a:r>
            <a:r>
              <a:rPr dirty="0" sz="1450" spc="-5">
                <a:latin typeface="Times New Roman"/>
                <a:cs typeface="Times New Roman"/>
              </a:rPr>
              <a:t>of </a:t>
            </a:r>
            <a:r>
              <a:rPr dirty="0" sz="1450" spc="-10">
                <a:latin typeface="Times New Roman"/>
                <a:cs typeface="Times New Roman"/>
              </a:rPr>
              <a:t>failure, patiently supported; the heaviest scholar is conscious </a:t>
            </a:r>
            <a:r>
              <a:rPr dirty="0" sz="1450" spc="-5">
                <a:latin typeface="Times New Roman"/>
                <a:cs typeface="Times New Roman"/>
              </a:rPr>
              <a:t>of a  </a:t>
            </a:r>
            <a:r>
              <a:rPr dirty="0" sz="1450" spc="-10">
                <a:latin typeface="Times New Roman"/>
                <a:cs typeface="Times New Roman"/>
              </a:rPr>
              <a:t>certain progress; and if </a:t>
            </a:r>
            <a:r>
              <a:rPr dirty="0" sz="1450" spc="-5">
                <a:latin typeface="Times New Roman"/>
                <a:cs typeface="Times New Roman"/>
              </a:rPr>
              <a:t>he </a:t>
            </a:r>
            <a:r>
              <a:rPr dirty="0" sz="1450" spc="-10">
                <a:latin typeface="Times New Roman"/>
                <a:cs typeface="Times New Roman"/>
              </a:rPr>
              <a:t>come </a:t>
            </a:r>
            <a:r>
              <a:rPr dirty="0" sz="1450" spc="-5">
                <a:latin typeface="Times New Roman"/>
                <a:cs typeface="Times New Roman"/>
              </a:rPr>
              <a:t>not </a:t>
            </a:r>
            <a:r>
              <a:rPr dirty="0" sz="1450" spc="-10">
                <a:latin typeface="Times New Roman"/>
                <a:cs typeface="Times New Roman"/>
              </a:rPr>
              <a:t>appreciably nearer to the art </a:t>
            </a:r>
            <a:r>
              <a:rPr dirty="0" sz="1450" spc="-5">
                <a:latin typeface="Times New Roman"/>
                <a:cs typeface="Times New Roman"/>
              </a:rPr>
              <a:t>of  </a:t>
            </a:r>
            <a:r>
              <a:rPr dirty="0" sz="1450" spc="-10">
                <a:latin typeface="Times New Roman"/>
                <a:cs typeface="Times New Roman"/>
              </a:rPr>
              <a:t>Shakespeare, grows letter-perfect in the domain </a:t>
            </a:r>
            <a:r>
              <a:rPr dirty="0" sz="1450" spc="-5">
                <a:latin typeface="Times New Roman"/>
                <a:cs typeface="Times New Roman"/>
              </a:rPr>
              <a:t>of </a:t>
            </a:r>
            <a:r>
              <a:rPr dirty="0" sz="1450" spc="-10">
                <a:latin typeface="Times New Roman"/>
                <a:cs typeface="Times New Roman"/>
              </a:rPr>
              <a:t>A-B, ab. But the time  comes when </a:t>
            </a:r>
            <a:r>
              <a:rPr dirty="0" sz="1450" spc="-5">
                <a:latin typeface="Times New Roman"/>
                <a:cs typeface="Times New Roman"/>
              </a:rPr>
              <a:t>a </a:t>
            </a:r>
            <a:r>
              <a:rPr dirty="0" sz="1450" spc="-10">
                <a:latin typeface="Times New Roman"/>
                <a:cs typeface="Times New Roman"/>
              </a:rPr>
              <a:t>man should cease prelusory gymnastic, stand </a:t>
            </a:r>
            <a:r>
              <a:rPr dirty="0" sz="1450" spc="-5">
                <a:latin typeface="Times New Roman"/>
                <a:cs typeface="Times New Roman"/>
              </a:rPr>
              <a:t>up, put a </a:t>
            </a:r>
            <a:r>
              <a:rPr dirty="0" sz="1450" spc="-10">
                <a:latin typeface="Times New Roman"/>
                <a:cs typeface="Times New Roman"/>
              </a:rPr>
              <a:t>violence  </a:t>
            </a:r>
            <a:r>
              <a:rPr dirty="0" sz="1450" spc="-5">
                <a:latin typeface="Times New Roman"/>
                <a:cs typeface="Times New Roman"/>
              </a:rPr>
              <a:t>upon </a:t>
            </a:r>
            <a:r>
              <a:rPr dirty="0" sz="1450" spc="-10">
                <a:latin typeface="Times New Roman"/>
                <a:cs typeface="Times New Roman"/>
              </a:rPr>
              <a:t>his will, and, for better </a:t>
            </a:r>
            <a:r>
              <a:rPr dirty="0" sz="1450" spc="-5">
                <a:latin typeface="Times New Roman"/>
                <a:cs typeface="Times New Roman"/>
              </a:rPr>
              <a:t>or </a:t>
            </a:r>
            <a:r>
              <a:rPr dirty="0" sz="1450" spc="-10">
                <a:latin typeface="Times New Roman"/>
                <a:cs typeface="Times New Roman"/>
              </a:rPr>
              <a:t>worse, begin the business </a:t>
            </a:r>
            <a:r>
              <a:rPr dirty="0" sz="1450" spc="-5">
                <a:latin typeface="Times New Roman"/>
                <a:cs typeface="Times New Roman"/>
              </a:rPr>
              <a:t>of </a:t>
            </a:r>
            <a:r>
              <a:rPr dirty="0" sz="1450" spc="-10">
                <a:latin typeface="Times New Roman"/>
                <a:cs typeface="Times New Roman"/>
              </a:rPr>
              <a:t>creation. This evil  day there is </a:t>
            </a:r>
            <a:r>
              <a:rPr dirty="0" sz="1450" spc="-5">
                <a:latin typeface="Times New Roman"/>
                <a:cs typeface="Times New Roman"/>
              </a:rPr>
              <a:t>a </a:t>
            </a:r>
            <a:r>
              <a:rPr dirty="0" sz="1450" spc="-10">
                <a:latin typeface="Times New Roman"/>
                <a:cs typeface="Times New Roman"/>
              </a:rPr>
              <a:t>tendency continually to postpone: above all with painters. They  have made so many studies that it has become </a:t>
            </a:r>
            <a:r>
              <a:rPr dirty="0" sz="1450" spc="-5">
                <a:latin typeface="Times New Roman"/>
                <a:cs typeface="Times New Roman"/>
              </a:rPr>
              <a:t>a </a:t>
            </a:r>
            <a:r>
              <a:rPr dirty="0" sz="1450" spc="-10">
                <a:latin typeface="Times New Roman"/>
                <a:cs typeface="Times New Roman"/>
              </a:rPr>
              <a:t>habit; they make more, the  walls </a:t>
            </a:r>
            <a:r>
              <a:rPr dirty="0" sz="1450" spc="-5">
                <a:latin typeface="Times New Roman"/>
                <a:cs typeface="Times New Roman"/>
              </a:rPr>
              <a:t>of </a:t>
            </a:r>
            <a:r>
              <a:rPr dirty="0" sz="1450" spc="-10">
                <a:latin typeface="Times New Roman"/>
                <a:cs typeface="Times New Roman"/>
              </a:rPr>
              <a:t>exhibitions blush with them; and death finds these aged students still  busy with their horn-book. This class </a:t>
            </a:r>
            <a:r>
              <a:rPr dirty="0" sz="1450" spc="-5">
                <a:latin typeface="Times New Roman"/>
                <a:cs typeface="Times New Roman"/>
              </a:rPr>
              <a:t>of </a:t>
            </a:r>
            <a:r>
              <a:rPr dirty="0" sz="1450" spc="-10">
                <a:latin typeface="Times New Roman"/>
                <a:cs typeface="Times New Roman"/>
              </a:rPr>
              <a:t>man finds </a:t>
            </a:r>
            <a:r>
              <a:rPr dirty="0" sz="1450" spc="-5">
                <a:latin typeface="Times New Roman"/>
                <a:cs typeface="Times New Roman"/>
              </a:rPr>
              <a:t>a </a:t>
            </a:r>
            <a:r>
              <a:rPr dirty="0" sz="1450" spc="-10">
                <a:latin typeface="Times New Roman"/>
                <a:cs typeface="Times New Roman"/>
              </a:rPr>
              <a:t>congenial home in artist  villages; in the slang </a:t>
            </a:r>
            <a:r>
              <a:rPr dirty="0" sz="1450" spc="-5">
                <a:latin typeface="Times New Roman"/>
                <a:cs typeface="Times New Roman"/>
              </a:rPr>
              <a:t>of </a:t>
            </a:r>
            <a:r>
              <a:rPr dirty="0" sz="1450" spc="-10">
                <a:latin typeface="Times New Roman"/>
                <a:cs typeface="Times New Roman"/>
              </a:rPr>
              <a:t>the English colony at Barbizon we used to call them  “Snoozers.” Continual returns to the </a:t>
            </a:r>
            <a:r>
              <a:rPr dirty="0" sz="1450" spc="-30">
                <a:latin typeface="Times New Roman"/>
                <a:cs typeface="Times New Roman"/>
              </a:rPr>
              <a:t>city, </a:t>
            </a:r>
            <a:r>
              <a:rPr dirty="0" sz="1450" spc="-10">
                <a:latin typeface="Times New Roman"/>
                <a:cs typeface="Times New Roman"/>
              </a:rPr>
              <a:t>the society </a:t>
            </a:r>
            <a:r>
              <a:rPr dirty="0" sz="1450" spc="-5">
                <a:latin typeface="Times New Roman"/>
                <a:cs typeface="Times New Roman"/>
              </a:rPr>
              <a:t>of </a:t>
            </a:r>
            <a:r>
              <a:rPr dirty="0" sz="1450" spc="-10">
                <a:latin typeface="Times New Roman"/>
                <a:cs typeface="Times New Roman"/>
              </a:rPr>
              <a:t>men farther advanced,  the study </a:t>
            </a:r>
            <a:r>
              <a:rPr dirty="0" sz="1450" spc="-5">
                <a:latin typeface="Times New Roman"/>
                <a:cs typeface="Times New Roman"/>
              </a:rPr>
              <a:t>of </a:t>
            </a:r>
            <a:r>
              <a:rPr dirty="0" sz="1450" spc="-10">
                <a:latin typeface="Times New Roman"/>
                <a:cs typeface="Times New Roman"/>
              </a:rPr>
              <a:t>great works,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humour </a:t>
            </a:r>
            <a:r>
              <a:rPr dirty="0" sz="1450" spc="-25">
                <a:latin typeface="Times New Roman"/>
                <a:cs typeface="Times New Roman"/>
              </a:rPr>
              <a:t>or, </a:t>
            </a:r>
            <a:r>
              <a:rPr dirty="0" sz="1450" spc="-10">
                <a:latin typeface="Times New Roman"/>
                <a:cs typeface="Times New Roman"/>
              </a:rPr>
              <a:t>if such </a:t>
            </a:r>
            <a:r>
              <a:rPr dirty="0" sz="1450" spc="-5">
                <a:latin typeface="Times New Roman"/>
                <a:cs typeface="Times New Roman"/>
              </a:rPr>
              <a:t>a </a:t>
            </a:r>
            <a:r>
              <a:rPr dirty="0" sz="1450" spc="-10">
                <a:latin typeface="Times New Roman"/>
                <a:cs typeface="Times New Roman"/>
              </a:rPr>
              <a:t>thing is to </a:t>
            </a:r>
            <a:r>
              <a:rPr dirty="0" sz="1450" spc="-5">
                <a:latin typeface="Times New Roman"/>
                <a:cs typeface="Times New Roman"/>
              </a:rPr>
              <a:t>be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little religion </a:t>
            </a:r>
            <a:r>
              <a:rPr dirty="0" sz="1450" spc="-5">
                <a:latin typeface="Times New Roman"/>
                <a:cs typeface="Times New Roman"/>
              </a:rPr>
              <a:t>or </a:t>
            </a:r>
            <a:r>
              <a:rPr dirty="0" sz="1450" spc="-15">
                <a:latin typeface="Times New Roman"/>
                <a:cs typeface="Times New Roman"/>
              </a:rPr>
              <a:t>philosophy, </a:t>
            </a:r>
            <a:r>
              <a:rPr dirty="0" sz="1450" spc="-10">
                <a:latin typeface="Times New Roman"/>
                <a:cs typeface="Times New Roman"/>
              </a:rPr>
              <a:t>are the means </a:t>
            </a:r>
            <a:r>
              <a:rPr dirty="0" sz="1450" spc="-5">
                <a:latin typeface="Times New Roman"/>
                <a:cs typeface="Times New Roman"/>
              </a:rPr>
              <a:t>of </a:t>
            </a:r>
            <a:r>
              <a:rPr dirty="0" sz="1450" spc="-10">
                <a:latin typeface="Times New Roman"/>
                <a:cs typeface="Times New Roman"/>
              </a:rPr>
              <a:t>treatment. It will </a:t>
            </a:r>
            <a:r>
              <a:rPr dirty="0" sz="1450" spc="-5">
                <a:latin typeface="Times New Roman"/>
                <a:cs typeface="Times New Roman"/>
              </a:rPr>
              <a:t>be </a:t>
            </a:r>
            <a:r>
              <a:rPr dirty="0" sz="1450" spc="-10">
                <a:latin typeface="Times New Roman"/>
                <a:cs typeface="Times New Roman"/>
              </a:rPr>
              <a:t>time enough  to think </a:t>
            </a:r>
            <a:r>
              <a:rPr dirty="0" sz="1450" spc="-5">
                <a:latin typeface="Times New Roman"/>
                <a:cs typeface="Times New Roman"/>
              </a:rPr>
              <a:t>of </a:t>
            </a:r>
            <a:r>
              <a:rPr dirty="0" sz="1450" spc="-10">
                <a:latin typeface="Times New Roman"/>
                <a:cs typeface="Times New Roman"/>
              </a:rPr>
              <a:t>curing the malady after it has been caught; for to catch it is the very  thing for which </a:t>
            </a:r>
            <a:r>
              <a:rPr dirty="0" sz="1450" spc="-5">
                <a:latin typeface="Times New Roman"/>
                <a:cs typeface="Times New Roman"/>
              </a:rPr>
              <a:t>you </a:t>
            </a:r>
            <a:r>
              <a:rPr dirty="0" sz="1450" spc="-10">
                <a:latin typeface="Times New Roman"/>
                <a:cs typeface="Times New Roman"/>
              </a:rPr>
              <a:t>seek that dream-land </a:t>
            </a:r>
            <a:r>
              <a:rPr dirty="0" sz="1450" spc="-5">
                <a:latin typeface="Times New Roman"/>
                <a:cs typeface="Times New Roman"/>
              </a:rPr>
              <a:t>of </a:t>
            </a:r>
            <a:r>
              <a:rPr dirty="0" sz="1450" spc="-10">
                <a:latin typeface="Times New Roman"/>
                <a:cs typeface="Times New Roman"/>
              </a:rPr>
              <a:t>the painters’ village. “Snoozing”  is</a:t>
            </a:r>
            <a:r>
              <a:rPr dirty="0" sz="1450" spc="95">
                <a:latin typeface="Times New Roman"/>
                <a:cs typeface="Times New Roman"/>
              </a:rPr>
              <a:t> </a:t>
            </a:r>
            <a:r>
              <a:rPr dirty="0" sz="1450" spc="-5">
                <a:latin typeface="Times New Roman"/>
                <a:cs typeface="Times New Roman"/>
              </a:rPr>
              <a:t>a</a:t>
            </a:r>
            <a:r>
              <a:rPr dirty="0" sz="1450" spc="100">
                <a:latin typeface="Times New Roman"/>
                <a:cs typeface="Times New Roman"/>
              </a:rPr>
              <a:t> </a:t>
            </a:r>
            <a:r>
              <a:rPr dirty="0" sz="1450" spc="-10">
                <a:latin typeface="Times New Roman"/>
                <a:cs typeface="Times New Roman"/>
              </a:rPr>
              <a:t>part</a:t>
            </a:r>
            <a:r>
              <a:rPr dirty="0" sz="1450" spc="100">
                <a:latin typeface="Times New Roman"/>
                <a:cs typeface="Times New Roman"/>
              </a:rPr>
              <a:t> </a:t>
            </a:r>
            <a:r>
              <a:rPr dirty="0" sz="1450" spc="-5">
                <a:latin typeface="Times New Roman"/>
                <a:cs typeface="Times New Roman"/>
              </a:rPr>
              <a:t>of</a:t>
            </a:r>
            <a:r>
              <a:rPr dirty="0" sz="1450" spc="95">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artistic</a:t>
            </a:r>
            <a:r>
              <a:rPr dirty="0" sz="1450" spc="100">
                <a:latin typeface="Times New Roman"/>
                <a:cs typeface="Times New Roman"/>
              </a:rPr>
              <a:t> </a:t>
            </a:r>
            <a:r>
              <a:rPr dirty="0" sz="1450" spc="-10">
                <a:latin typeface="Times New Roman"/>
                <a:cs typeface="Times New Roman"/>
              </a:rPr>
              <a:t>education;</a:t>
            </a:r>
            <a:r>
              <a:rPr dirty="0" sz="1450" spc="95">
                <a:latin typeface="Times New Roman"/>
                <a:cs typeface="Times New Roman"/>
              </a:rPr>
              <a:t> </a:t>
            </a:r>
            <a:r>
              <a:rPr dirty="0" sz="1450" spc="-10">
                <a:latin typeface="Times New Roman"/>
                <a:cs typeface="Times New Roman"/>
              </a:rPr>
              <a:t>and</a:t>
            </a:r>
            <a:r>
              <a:rPr dirty="0" sz="1450" spc="100">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rudiments</a:t>
            </a:r>
            <a:r>
              <a:rPr dirty="0" sz="1450" spc="100">
                <a:latin typeface="Times New Roman"/>
                <a:cs typeface="Times New Roman"/>
              </a:rPr>
              <a:t> </a:t>
            </a:r>
            <a:r>
              <a:rPr dirty="0" sz="1450" spc="-10">
                <a:latin typeface="Times New Roman"/>
                <a:cs typeface="Times New Roman"/>
              </a:rPr>
              <a:t>must</a:t>
            </a:r>
            <a:r>
              <a:rPr dirty="0" sz="1450" spc="95">
                <a:latin typeface="Times New Roman"/>
                <a:cs typeface="Times New Roman"/>
              </a:rPr>
              <a:t> </a:t>
            </a:r>
            <a:r>
              <a:rPr dirty="0" sz="1450" spc="-5">
                <a:latin typeface="Times New Roman"/>
                <a:cs typeface="Times New Roman"/>
              </a:rPr>
              <a:t>be</a:t>
            </a:r>
            <a:r>
              <a:rPr dirty="0" sz="1450" spc="100">
                <a:latin typeface="Times New Roman"/>
                <a:cs typeface="Times New Roman"/>
              </a:rPr>
              <a:t> </a:t>
            </a:r>
            <a:r>
              <a:rPr dirty="0" sz="1450" spc="-10">
                <a:latin typeface="Times New Roman"/>
                <a:cs typeface="Times New Roman"/>
              </a:rPr>
              <a:t>learned</a:t>
            </a:r>
            <a:r>
              <a:rPr dirty="0" sz="1450" spc="100">
                <a:latin typeface="Times New Roman"/>
                <a:cs typeface="Times New Roman"/>
              </a:rPr>
              <a:t> </a:t>
            </a:r>
            <a:r>
              <a:rPr dirty="0" sz="1450" spc="-20">
                <a:latin typeface="Times New Roman"/>
                <a:cs typeface="Times New Roman"/>
              </a:rPr>
              <a:t>stupidly,</a:t>
            </a:r>
            <a:endParaRPr sz="145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1862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all else being forgotten, as if they were an object in</a:t>
            </a:r>
            <a:r>
              <a:rPr dirty="0" sz="1450" spc="60">
                <a:latin typeface="Times New Roman"/>
                <a:cs typeface="Times New Roman"/>
              </a:rPr>
              <a:t> </a:t>
            </a:r>
            <a:r>
              <a:rPr dirty="0" sz="1450" spc="-10">
                <a:latin typeface="Times New Roman"/>
                <a:cs typeface="Times New Roman"/>
              </a:rPr>
              <a:t>themselves.</a:t>
            </a:r>
            <a:endParaRPr sz="1450">
              <a:latin typeface="Times New Roman"/>
              <a:cs typeface="Times New Roman"/>
            </a:endParaRPr>
          </a:p>
          <a:p>
            <a:pPr algn="just" marL="12700" marR="6985">
              <a:lnSpc>
                <a:spcPts val="1730"/>
              </a:lnSpc>
              <a:spcBef>
                <a:spcPts val="630"/>
              </a:spcBef>
            </a:pPr>
            <a:r>
              <a:rPr dirty="0" sz="1450" spc="-25">
                <a:latin typeface="Times New Roman"/>
                <a:cs typeface="Times New Roman"/>
              </a:rPr>
              <a:t>Lastly, </a:t>
            </a:r>
            <a:r>
              <a:rPr dirty="0" sz="1450" spc="-10">
                <a:latin typeface="Times New Roman"/>
                <a:cs typeface="Times New Roman"/>
              </a:rPr>
              <a:t>there is something, </a:t>
            </a:r>
            <a:r>
              <a:rPr dirty="0" sz="1450" spc="-5">
                <a:latin typeface="Times New Roman"/>
                <a:cs typeface="Times New Roman"/>
              </a:rPr>
              <a:t>or </a:t>
            </a:r>
            <a:r>
              <a:rPr dirty="0" sz="1450" spc="-10">
                <a:latin typeface="Times New Roman"/>
                <a:cs typeface="Times New Roman"/>
              </a:rPr>
              <a:t>there seems to </a:t>
            </a:r>
            <a:r>
              <a:rPr dirty="0" sz="1450" spc="-5">
                <a:latin typeface="Times New Roman"/>
                <a:cs typeface="Times New Roman"/>
              </a:rPr>
              <a:t>be </a:t>
            </a:r>
            <a:r>
              <a:rPr dirty="0" sz="1450" spc="-10">
                <a:latin typeface="Times New Roman"/>
                <a:cs typeface="Times New Roman"/>
              </a:rPr>
              <a:t>something, in the very air </a:t>
            </a:r>
            <a:r>
              <a:rPr dirty="0" sz="1450" spc="-5">
                <a:latin typeface="Times New Roman"/>
                <a:cs typeface="Times New Roman"/>
              </a:rPr>
              <a:t>of  </a:t>
            </a:r>
            <a:r>
              <a:rPr dirty="0" sz="1450" spc="-10">
                <a:latin typeface="Times New Roman"/>
                <a:cs typeface="Times New Roman"/>
              </a:rPr>
              <a:t>France that communicates the love </a:t>
            </a:r>
            <a:r>
              <a:rPr dirty="0" sz="1450" spc="-5">
                <a:latin typeface="Times New Roman"/>
                <a:cs typeface="Times New Roman"/>
              </a:rPr>
              <a:t>of </a:t>
            </a:r>
            <a:r>
              <a:rPr dirty="0" sz="1450" spc="-10">
                <a:latin typeface="Times New Roman"/>
                <a:cs typeface="Times New Roman"/>
              </a:rPr>
              <a:t>style. Precision, </a:t>
            </a:r>
            <a:r>
              <a:rPr dirty="0" sz="1450" spc="-20">
                <a:latin typeface="Times New Roman"/>
                <a:cs typeface="Times New Roman"/>
              </a:rPr>
              <a:t>clarity, </a:t>
            </a:r>
            <a:r>
              <a:rPr dirty="0" sz="1450" spc="-10">
                <a:latin typeface="Times New Roman"/>
                <a:cs typeface="Times New Roman"/>
              </a:rPr>
              <a:t>the cleanly and  crafty employment </a:t>
            </a:r>
            <a:r>
              <a:rPr dirty="0" sz="1450" spc="-5">
                <a:latin typeface="Times New Roman"/>
                <a:cs typeface="Times New Roman"/>
              </a:rPr>
              <a:t>of </a:t>
            </a:r>
            <a:r>
              <a:rPr dirty="0" sz="1450" spc="-10">
                <a:latin typeface="Times New Roman"/>
                <a:cs typeface="Times New Roman"/>
              </a:rPr>
              <a:t>material, </a:t>
            </a:r>
            <a:r>
              <a:rPr dirty="0" sz="1450" spc="-5">
                <a:latin typeface="Times New Roman"/>
                <a:cs typeface="Times New Roman"/>
              </a:rPr>
              <a:t>a </a:t>
            </a:r>
            <a:r>
              <a:rPr dirty="0" sz="1450" spc="-10">
                <a:latin typeface="Times New Roman"/>
                <a:cs typeface="Times New Roman"/>
              </a:rPr>
              <a:t>grace in the handling, apart from any value  in the thought, seem to </a:t>
            </a:r>
            <a:r>
              <a:rPr dirty="0" sz="1450" spc="-5">
                <a:latin typeface="Times New Roman"/>
                <a:cs typeface="Times New Roman"/>
              </a:rPr>
              <a:t>be </a:t>
            </a:r>
            <a:r>
              <a:rPr dirty="0" sz="1450" spc="-10">
                <a:latin typeface="Times New Roman"/>
                <a:cs typeface="Times New Roman"/>
              </a:rPr>
              <a:t>acquired </a:t>
            </a:r>
            <a:r>
              <a:rPr dirty="0" sz="1450" spc="-5">
                <a:latin typeface="Times New Roman"/>
                <a:cs typeface="Times New Roman"/>
              </a:rPr>
              <a:t>by </a:t>
            </a:r>
            <a:r>
              <a:rPr dirty="0" sz="1450" spc="-10">
                <a:latin typeface="Times New Roman"/>
                <a:cs typeface="Times New Roman"/>
              </a:rPr>
              <a:t>the mere residence; </a:t>
            </a:r>
            <a:r>
              <a:rPr dirty="0" sz="1450" spc="-5">
                <a:latin typeface="Times New Roman"/>
                <a:cs typeface="Times New Roman"/>
              </a:rPr>
              <a:t>or </a:t>
            </a:r>
            <a:r>
              <a:rPr dirty="0" sz="1450" spc="-10">
                <a:latin typeface="Times New Roman"/>
                <a:cs typeface="Times New Roman"/>
              </a:rPr>
              <a:t>if </a:t>
            </a:r>
            <a:r>
              <a:rPr dirty="0" sz="1450" spc="-5">
                <a:latin typeface="Times New Roman"/>
                <a:cs typeface="Times New Roman"/>
              </a:rPr>
              <a:t>not </a:t>
            </a:r>
            <a:r>
              <a:rPr dirty="0" sz="1450" spc="-10">
                <a:latin typeface="Times New Roman"/>
                <a:cs typeface="Times New Roman"/>
              </a:rPr>
              <a:t>acquired,  become at least the more appreciated. The air </a:t>
            </a:r>
            <a:r>
              <a:rPr dirty="0" sz="1450" spc="-5">
                <a:latin typeface="Times New Roman"/>
                <a:cs typeface="Times New Roman"/>
              </a:rPr>
              <a:t>of </a:t>
            </a:r>
            <a:r>
              <a:rPr dirty="0" sz="1450" spc="-10">
                <a:latin typeface="Times New Roman"/>
                <a:cs typeface="Times New Roman"/>
              </a:rPr>
              <a:t>Paris is alive with this  technical inspiration. And to leave that airy city and awake next day </a:t>
            </a:r>
            <a:r>
              <a:rPr dirty="0" sz="1450" spc="-5">
                <a:latin typeface="Times New Roman"/>
                <a:cs typeface="Times New Roman"/>
              </a:rPr>
              <a:t>upon </a:t>
            </a:r>
            <a:r>
              <a:rPr dirty="0" sz="1450" spc="-10">
                <a:latin typeface="Times New Roman"/>
                <a:cs typeface="Times New Roman"/>
              </a:rPr>
              <a:t>the  borders </a:t>
            </a:r>
            <a:r>
              <a:rPr dirty="0" sz="1450" spc="-5">
                <a:latin typeface="Times New Roman"/>
                <a:cs typeface="Times New Roman"/>
              </a:rPr>
              <a:t>of </a:t>
            </a:r>
            <a:r>
              <a:rPr dirty="0" sz="1450" spc="-10">
                <a:latin typeface="Times New Roman"/>
                <a:cs typeface="Times New Roman"/>
              </a:rPr>
              <a:t>the forest is </a:t>
            </a:r>
            <a:r>
              <a:rPr dirty="0" sz="1450" spc="-5">
                <a:latin typeface="Times New Roman"/>
                <a:cs typeface="Times New Roman"/>
              </a:rPr>
              <a:t>but </a:t>
            </a:r>
            <a:r>
              <a:rPr dirty="0" sz="1450" spc="-10">
                <a:latin typeface="Times New Roman"/>
                <a:cs typeface="Times New Roman"/>
              </a:rPr>
              <a:t>to change externals. The same spirit </a:t>
            </a:r>
            <a:r>
              <a:rPr dirty="0" sz="1450" spc="-5">
                <a:latin typeface="Times New Roman"/>
                <a:cs typeface="Times New Roman"/>
              </a:rPr>
              <a:t>of </a:t>
            </a:r>
            <a:r>
              <a:rPr dirty="0" sz="1450" spc="-10">
                <a:latin typeface="Times New Roman"/>
                <a:cs typeface="Times New Roman"/>
              </a:rPr>
              <a:t>dexterity  and finish breathes from the long alleys and the lofty groves, from the  wildernesses that are still pretty in their confusion, and the great plain that  contrives to </a:t>
            </a:r>
            <a:r>
              <a:rPr dirty="0" sz="1450" spc="-5">
                <a:latin typeface="Times New Roman"/>
                <a:cs typeface="Times New Roman"/>
              </a:rPr>
              <a:t>be </a:t>
            </a:r>
            <a:r>
              <a:rPr dirty="0" sz="1450" spc="-10">
                <a:latin typeface="Times New Roman"/>
                <a:cs typeface="Times New Roman"/>
              </a:rPr>
              <a:t>decorative in its</a:t>
            </a:r>
            <a:r>
              <a:rPr dirty="0" sz="1450" spc="15">
                <a:latin typeface="Times New Roman"/>
                <a:cs typeface="Times New Roman"/>
              </a:rPr>
              <a:t> </a:t>
            </a:r>
            <a:r>
              <a:rPr dirty="0" sz="1450" spc="-10">
                <a:latin typeface="Times New Roman"/>
                <a:cs typeface="Times New Roman"/>
              </a:rPr>
              <a:t>emptiness.</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40"/>
              </a:spcBef>
            </a:pPr>
            <a:endParaRPr sz="1800">
              <a:latin typeface="Times New Roman"/>
              <a:cs typeface="Times New Roman"/>
            </a:endParaRPr>
          </a:p>
          <a:p>
            <a:pPr algn="ctr">
              <a:lnSpc>
                <a:spcPct val="100000"/>
              </a:lnSpc>
            </a:pPr>
            <a:r>
              <a:rPr dirty="0" sz="1450" spc="-10" b="1">
                <a:latin typeface="Times New Roman"/>
                <a:cs typeface="Times New Roman"/>
              </a:rPr>
              <a:t>II</a:t>
            </a:r>
            <a:endParaRPr sz="1450">
              <a:latin typeface="Times New Roman"/>
              <a:cs typeface="Times New Roman"/>
            </a:endParaRPr>
          </a:p>
          <a:p>
            <a:pPr>
              <a:lnSpc>
                <a:spcPct val="100000"/>
              </a:lnSpc>
              <a:spcBef>
                <a:spcPts val="5"/>
              </a:spcBef>
            </a:pPr>
            <a:endParaRPr sz="2050">
              <a:latin typeface="Times New Roman"/>
              <a:cs typeface="Times New Roman"/>
            </a:endParaRPr>
          </a:p>
          <a:p>
            <a:pPr algn="just" marL="12700" marR="5080">
              <a:lnSpc>
                <a:spcPts val="1730"/>
              </a:lnSpc>
            </a:pP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its really considerable extent, the forest </a:t>
            </a:r>
            <a:r>
              <a:rPr dirty="0" sz="1450" spc="-5">
                <a:latin typeface="Times New Roman"/>
                <a:cs typeface="Times New Roman"/>
              </a:rPr>
              <a:t>of </a:t>
            </a:r>
            <a:r>
              <a:rPr dirty="0" sz="1450" spc="-10">
                <a:latin typeface="Times New Roman"/>
                <a:cs typeface="Times New Roman"/>
              </a:rPr>
              <a:t>Fontainebleau is hardly  anywhere tedious. </a:t>
            </a:r>
            <a:r>
              <a:rPr dirty="0" sz="1450" spc="-5">
                <a:latin typeface="Times New Roman"/>
                <a:cs typeface="Times New Roman"/>
              </a:rPr>
              <a:t>I </a:t>
            </a:r>
            <a:r>
              <a:rPr dirty="0" sz="1450" spc="-10">
                <a:latin typeface="Times New Roman"/>
                <a:cs typeface="Times New Roman"/>
              </a:rPr>
              <a:t>know the whole western side </a:t>
            </a:r>
            <a:r>
              <a:rPr dirty="0" sz="1450" spc="-5">
                <a:latin typeface="Times New Roman"/>
                <a:cs typeface="Times New Roman"/>
              </a:rPr>
              <a:t>of </a:t>
            </a:r>
            <a:r>
              <a:rPr dirty="0" sz="1450" spc="-10">
                <a:latin typeface="Times New Roman"/>
                <a:cs typeface="Times New Roman"/>
              </a:rPr>
              <a:t>it with what,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may call thoroughness; well enough at least to testify that there is </a:t>
            </a:r>
            <a:r>
              <a:rPr dirty="0" sz="1450" spc="-5">
                <a:latin typeface="Times New Roman"/>
                <a:cs typeface="Times New Roman"/>
              </a:rPr>
              <a:t>no </a:t>
            </a:r>
            <a:r>
              <a:rPr dirty="0" sz="1450" spc="-10">
                <a:latin typeface="Times New Roman"/>
                <a:cs typeface="Times New Roman"/>
              </a:rPr>
              <a:t>square  mile without some special character and charm. Such quarters, for instance, as  the Long </a:t>
            </a:r>
            <a:r>
              <a:rPr dirty="0" sz="1450" spc="-15">
                <a:latin typeface="Times New Roman"/>
                <a:cs typeface="Times New Roman"/>
              </a:rPr>
              <a:t>Rocher, </a:t>
            </a:r>
            <a:r>
              <a:rPr dirty="0" sz="1450" spc="-10">
                <a:latin typeface="Times New Roman"/>
                <a:cs typeface="Times New Roman"/>
              </a:rPr>
              <a:t>the Bas-Bréau, and the Reine Blanche, might </a:t>
            </a:r>
            <a:r>
              <a:rPr dirty="0" sz="1450" spc="-5">
                <a:latin typeface="Times New Roman"/>
                <a:cs typeface="Times New Roman"/>
              </a:rPr>
              <a:t>be a </a:t>
            </a:r>
            <a:r>
              <a:rPr dirty="0" sz="1450" spc="-10">
                <a:latin typeface="Times New Roman"/>
                <a:cs typeface="Times New Roman"/>
              </a:rPr>
              <a:t>hundred  miles apart; they have scarce </a:t>
            </a:r>
            <a:r>
              <a:rPr dirty="0" sz="1450" spc="-5">
                <a:latin typeface="Times New Roman"/>
                <a:cs typeface="Times New Roman"/>
              </a:rPr>
              <a:t>a point </a:t>
            </a:r>
            <a:r>
              <a:rPr dirty="0" sz="1450" spc="-10">
                <a:latin typeface="Times New Roman"/>
                <a:cs typeface="Times New Roman"/>
              </a:rPr>
              <a:t>in common beyond the silence </a:t>
            </a:r>
            <a:r>
              <a:rPr dirty="0" sz="1450" spc="-5">
                <a:latin typeface="Times New Roman"/>
                <a:cs typeface="Times New Roman"/>
              </a:rPr>
              <a:t>of </a:t>
            </a:r>
            <a:r>
              <a:rPr dirty="0" sz="1450" spc="-10">
                <a:latin typeface="Times New Roman"/>
                <a:cs typeface="Times New Roman"/>
              </a:rPr>
              <a:t>the  birds. The two last are really conterminous; and in both are tall and ancient  trees that have outlived </a:t>
            </a:r>
            <a:r>
              <a:rPr dirty="0" sz="1450" spc="-5">
                <a:latin typeface="Times New Roman"/>
                <a:cs typeface="Times New Roman"/>
              </a:rPr>
              <a:t>a </a:t>
            </a:r>
            <a:r>
              <a:rPr dirty="0" sz="1450" spc="-10">
                <a:latin typeface="Times New Roman"/>
                <a:cs typeface="Times New Roman"/>
              </a:rPr>
              <a:t>thousand political vicissitudes. But in the </a:t>
            </a:r>
            <a:r>
              <a:rPr dirty="0" sz="1450" spc="-5">
                <a:latin typeface="Times New Roman"/>
                <a:cs typeface="Times New Roman"/>
              </a:rPr>
              <a:t>one </a:t>
            </a:r>
            <a:r>
              <a:rPr dirty="0" sz="1450" spc="-10">
                <a:latin typeface="Times New Roman"/>
                <a:cs typeface="Times New Roman"/>
              </a:rPr>
              <a:t>the  great oaks prosper placidly </a:t>
            </a:r>
            <a:r>
              <a:rPr dirty="0" sz="1450" spc="-5">
                <a:latin typeface="Times New Roman"/>
                <a:cs typeface="Times New Roman"/>
              </a:rPr>
              <a:t>upon </a:t>
            </a:r>
            <a:r>
              <a:rPr dirty="0" sz="1450" spc="-10">
                <a:latin typeface="Times New Roman"/>
                <a:cs typeface="Times New Roman"/>
              </a:rPr>
              <a:t>an even floor; they beshadow </a:t>
            </a:r>
            <a:r>
              <a:rPr dirty="0" sz="1450" spc="-5">
                <a:latin typeface="Times New Roman"/>
                <a:cs typeface="Times New Roman"/>
              </a:rPr>
              <a:t>a </a:t>
            </a:r>
            <a:r>
              <a:rPr dirty="0" sz="1450" spc="-10">
                <a:latin typeface="Times New Roman"/>
                <a:cs typeface="Times New Roman"/>
              </a:rPr>
              <a:t>great field;  and the air and the light are very free below their stretching </a:t>
            </a:r>
            <a:r>
              <a:rPr dirty="0" sz="1450" spc="-5">
                <a:latin typeface="Times New Roman"/>
                <a:cs typeface="Times New Roman"/>
              </a:rPr>
              <a:t>boughs. </a:t>
            </a:r>
            <a:r>
              <a:rPr dirty="0" sz="1450" spc="-10">
                <a:latin typeface="Times New Roman"/>
                <a:cs typeface="Times New Roman"/>
              </a:rPr>
              <a:t>In the  other the trees find difficult footing; castles </a:t>
            </a:r>
            <a:r>
              <a:rPr dirty="0" sz="1450" spc="-5">
                <a:latin typeface="Times New Roman"/>
                <a:cs typeface="Times New Roman"/>
              </a:rPr>
              <a:t>of </a:t>
            </a:r>
            <a:r>
              <a:rPr dirty="0" sz="1450" spc="-10">
                <a:latin typeface="Times New Roman"/>
                <a:cs typeface="Times New Roman"/>
              </a:rPr>
              <a:t>white rock lie tumbled </a:t>
            </a:r>
            <a:r>
              <a:rPr dirty="0" sz="1450" spc="-5">
                <a:latin typeface="Times New Roman"/>
                <a:cs typeface="Times New Roman"/>
              </a:rPr>
              <a:t>one upon  </a:t>
            </a:r>
            <a:r>
              <a:rPr dirty="0" sz="1450" spc="-15">
                <a:latin typeface="Times New Roman"/>
                <a:cs typeface="Times New Roman"/>
              </a:rPr>
              <a:t>another, </a:t>
            </a:r>
            <a:r>
              <a:rPr dirty="0" sz="1450" spc="-10">
                <a:latin typeface="Times New Roman"/>
                <a:cs typeface="Times New Roman"/>
              </a:rPr>
              <a:t>the </a:t>
            </a:r>
            <a:r>
              <a:rPr dirty="0" sz="1450" spc="-5">
                <a:latin typeface="Times New Roman"/>
                <a:cs typeface="Times New Roman"/>
              </a:rPr>
              <a:t>foot </a:t>
            </a:r>
            <a:r>
              <a:rPr dirty="0" sz="1450" spc="-10">
                <a:latin typeface="Times New Roman"/>
                <a:cs typeface="Times New Roman"/>
              </a:rPr>
              <a:t>slips, the crooked viper slumbers, the moss clings in the  crevice; and above it all the great beech goes spiring and casting forth her  arms, and, with </a:t>
            </a:r>
            <a:r>
              <a:rPr dirty="0" sz="1450" spc="-5">
                <a:latin typeface="Times New Roman"/>
                <a:cs typeface="Times New Roman"/>
              </a:rPr>
              <a:t>a </a:t>
            </a:r>
            <a:r>
              <a:rPr dirty="0" sz="1450" spc="-10">
                <a:latin typeface="Times New Roman"/>
                <a:cs typeface="Times New Roman"/>
              </a:rPr>
              <a:t>grace beyond church architecture, canopies this rugged  chaos. Meanwhile, dividing the two cantons, the broad white causeway </a:t>
            </a:r>
            <a:r>
              <a:rPr dirty="0" sz="1450" spc="-5">
                <a:latin typeface="Times New Roman"/>
                <a:cs typeface="Times New Roman"/>
              </a:rPr>
              <a:t>of </a:t>
            </a:r>
            <a:r>
              <a:rPr dirty="0" sz="1450" spc="-10">
                <a:latin typeface="Times New Roman"/>
                <a:cs typeface="Times New Roman"/>
              </a:rPr>
              <a:t>the  Paris road runs in an avenue: </a:t>
            </a:r>
            <a:r>
              <a:rPr dirty="0" sz="1450" spc="-5">
                <a:latin typeface="Times New Roman"/>
                <a:cs typeface="Times New Roman"/>
              </a:rPr>
              <a:t>a </a:t>
            </a:r>
            <a:r>
              <a:rPr dirty="0" sz="1450" spc="-10">
                <a:latin typeface="Times New Roman"/>
                <a:cs typeface="Times New Roman"/>
              </a:rPr>
              <a:t>road conceived for pageantry and for triumphal  marches, an avenue for an army; </a:t>
            </a:r>
            <a:r>
              <a:rPr dirty="0" sz="1450" spc="-5">
                <a:latin typeface="Times New Roman"/>
                <a:cs typeface="Times New Roman"/>
              </a:rPr>
              <a:t>but, </a:t>
            </a:r>
            <a:r>
              <a:rPr dirty="0" sz="1450" spc="-10">
                <a:latin typeface="Times New Roman"/>
                <a:cs typeface="Times New Roman"/>
              </a:rPr>
              <a:t>its days </a:t>
            </a:r>
            <a:r>
              <a:rPr dirty="0" sz="1450" spc="-5">
                <a:latin typeface="Times New Roman"/>
                <a:cs typeface="Times New Roman"/>
              </a:rPr>
              <a:t>of </a:t>
            </a:r>
            <a:r>
              <a:rPr dirty="0" sz="1450" spc="-10">
                <a:latin typeface="Times New Roman"/>
                <a:cs typeface="Times New Roman"/>
              </a:rPr>
              <a:t>glory </a:t>
            </a:r>
            <a:r>
              <a:rPr dirty="0" sz="1450" spc="-20">
                <a:latin typeface="Times New Roman"/>
                <a:cs typeface="Times New Roman"/>
              </a:rPr>
              <a:t>over, </a:t>
            </a:r>
            <a:r>
              <a:rPr dirty="0" sz="1450" spc="-10">
                <a:latin typeface="Times New Roman"/>
                <a:cs typeface="Times New Roman"/>
              </a:rPr>
              <a:t>it now lies grilling  in the sun between cool groves, and only at intervals the vehicle </a:t>
            </a:r>
            <a:r>
              <a:rPr dirty="0" sz="1450" spc="-5">
                <a:latin typeface="Times New Roman"/>
                <a:cs typeface="Times New Roman"/>
              </a:rPr>
              <a:t>of </a:t>
            </a:r>
            <a:r>
              <a:rPr dirty="0" sz="1450" spc="-10">
                <a:latin typeface="Times New Roman"/>
                <a:cs typeface="Times New Roman"/>
              </a:rPr>
              <a:t>the  cruising tourist is seen far away and faintly audible along its ample sweep. A  little </a:t>
            </a:r>
            <a:r>
              <a:rPr dirty="0" sz="1450" spc="-5">
                <a:latin typeface="Times New Roman"/>
                <a:cs typeface="Times New Roman"/>
              </a:rPr>
              <a:t>upon one </a:t>
            </a:r>
            <a:r>
              <a:rPr dirty="0" sz="1450" spc="-10">
                <a:latin typeface="Times New Roman"/>
                <a:cs typeface="Times New Roman"/>
              </a:rPr>
              <a:t>side, and </a:t>
            </a:r>
            <a:r>
              <a:rPr dirty="0" sz="1450" spc="-5">
                <a:latin typeface="Times New Roman"/>
                <a:cs typeface="Times New Roman"/>
              </a:rPr>
              <a:t>you </a:t>
            </a:r>
            <a:r>
              <a:rPr dirty="0" sz="1450" spc="-10">
                <a:latin typeface="Times New Roman"/>
                <a:cs typeface="Times New Roman"/>
              </a:rPr>
              <a:t>find </a:t>
            </a:r>
            <a:r>
              <a:rPr dirty="0" sz="1450" spc="-5">
                <a:latin typeface="Times New Roman"/>
                <a:cs typeface="Times New Roman"/>
              </a:rPr>
              <a:t>a </a:t>
            </a:r>
            <a:r>
              <a:rPr dirty="0" sz="1450" spc="-10">
                <a:latin typeface="Times New Roman"/>
                <a:cs typeface="Times New Roman"/>
              </a:rPr>
              <a:t>district </a:t>
            </a:r>
            <a:r>
              <a:rPr dirty="0" sz="1450" spc="-5">
                <a:latin typeface="Times New Roman"/>
                <a:cs typeface="Times New Roman"/>
              </a:rPr>
              <a:t>of </a:t>
            </a:r>
            <a:r>
              <a:rPr dirty="0" sz="1450" spc="-10">
                <a:latin typeface="Times New Roman"/>
                <a:cs typeface="Times New Roman"/>
              </a:rPr>
              <a:t>sand and birch and boulder;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upon </a:t>
            </a:r>
            <a:r>
              <a:rPr dirty="0" sz="1450" spc="-10">
                <a:latin typeface="Times New Roman"/>
                <a:cs typeface="Times New Roman"/>
              </a:rPr>
              <a:t>the other lies the valley </a:t>
            </a:r>
            <a:r>
              <a:rPr dirty="0" sz="1450" spc="-5">
                <a:latin typeface="Times New Roman"/>
                <a:cs typeface="Times New Roman"/>
              </a:rPr>
              <a:t>of </a:t>
            </a:r>
            <a:r>
              <a:rPr dirty="0" sz="1450" spc="-10">
                <a:latin typeface="Times New Roman"/>
                <a:cs typeface="Times New Roman"/>
              </a:rPr>
              <a:t>Apremont, all juniper and heather; and  close beyond that </a:t>
            </a:r>
            <a:r>
              <a:rPr dirty="0" sz="1450" spc="-5">
                <a:latin typeface="Times New Roman"/>
                <a:cs typeface="Times New Roman"/>
              </a:rPr>
              <a:t>you </a:t>
            </a:r>
            <a:r>
              <a:rPr dirty="0" sz="1450" spc="-10">
                <a:latin typeface="Times New Roman"/>
                <a:cs typeface="Times New Roman"/>
              </a:rPr>
              <a:t>may walk into </a:t>
            </a:r>
            <a:r>
              <a:rPr dirty="0" sz="1450" spc="-5">
                <a:latin typeface="Times New Roman"/>
                <a:cs typeface="Times New Roman"/>
              </a:rPr>
              <a:t>a </a:t>
            </a:r>
            <a:r>
              <a:rPr dirty="0" sz="1450" spc="-10">
                <a:latin typeface="Times New Roman"/>
                <a:cs typeface="Times New Roman"/>
              </a:rPr>
              <a:t>zone </a:t>
            </a:r>
            <a:r>
              <a:rPr dirty="0" sz="1450" spc="-5">
                <a:latin typeface="Times New Roman"/>
                <a:cs typeface="Times New Roman"/>
              </a:rPr>
              <a:t>of </a:t>
            </a:r>
            <a:r>
              <a:rPr dirty="0" sz="1450" spc="-10">
                <a:latin typeface="Times New Roman"/>
                <a:cs typeface="Times New Roman"/>
              </a:rPr>
              <a:t>pine trees. So artfully are the  ingredients mingled. Nor must it </a:t>
            </a:r>
            <a:r>
              <a:rPr dirty="0" sz="1450" spc="-5">
                <a:latin typeface="Times New Roman"/>
                <a:cs typeface="Times New Roman"/>
              </a:rPr>
              <a:t>be </a:t>
            </a:r>
            <a:r>
              <a:rPr dirty="0" sz="1450" spc="-10">
                <a:latin typeface="Times New Roman"/>
                <a:cs typeface="Times New Roman"/>
              </a:rPr>
              <a:t>forgotten that, in all this part, </a:t>
            </a:r>
            <a:r>
              <a:rPr dirty="0" sz="1450" spc="-5">
                <a:latin typeface="Times New Roman"/>
                <a:cs typeface="Times New Roman"/>
              </a:rPr>
              <a:t>you </a:t>
            </a:r>
            <a:r>
              <a:rPr dirty="0" sz="1450" spc="-10">
                <a:latin typeface="Times New Roman"/>
                <a:cs typeface="Times New Roman"/>
              </a:rPr>
              <a:t>come  continually forth </a:t>
            </a:r>
            <a:r>
              <a:rPr dirty="0" sz="1450" spc="-5">
                <a:latin typeface="Times New Roman"/>
                <a:cs typeface="Times New Roman"/>
              </a:rPr>
              <a:t>upon a </a:t>
            </a:r>
            <a:r>
              <a:rPr dirty="0" sz="1450" spc="-10">
                <a:latin typeface="Times New Roman"/>
                <a:cs typeface="Times New Roman"/>
              </a:rPr>
              <a:t>hill-top, and behold the plain, northward and  westward, like an unrefulgent sea; </a:t>
            </a:r>
            <a:r>
              <a:rPr dirty="0" sz="1450" spc="-5">
                <a:latin typeface="Times New Roman"/>
                <a:cs typeface="Times New Roman"/>
              </a:rPr>
              <a:t>nor </a:t>
            </a:r>
            <a:r>
              <a:rPr dirty="0" sz="1450" spc="-10">
                <a:latin typeface="Times New Roman"/>
                <a:cs typeface="Times New Roman"/>
              </a:rPr>
              <a:t>that all day long the shadows keep  changing;</a:t>
            </a:r>
            <a:r>
              <a:rPr dirty="0" sz="1450" spc="145">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10">
                <a:latin typeface="Times New Roman"/>
                <a:cs typeface="Times New Roman"/>
              </a:rPr>
              <a:t>at</a:t>
            </a:r>
            <a:r>
              <a:rPr dirty="0" sz="1450" spc="150">
                <a:latin typeface="Times New Roman"/>
                <a:cs typeface="Times New Roman"/>
              </a:rPr>
              <a:t> </a:t>
            </a:r>
            <a:r>
              <a:rPr dirty="0" sz="1450" spc="-10">
                <a:latin typeface="Times New Roman"/>
                <a:cs typeface="Times New Roman"/>
              </a:rPr>
              <a:t>last,</a:t>
            </a:r>
            <a:r>
              <a:rPr dirty="0" sz="1450" spc="145">
                <a:latin typeface="Times New Roman"/>
                <a:cs typeface="Times New Roman"/>
              </a:rPr>
              <a:t> </a:t>
            </a:r>
            <a:r>
              <a:rPr dirty="0" sz="1450" spc="-10">
                <a:latin typeface="Times New Roman"/>
                <a:cs typeface="Times New Roman"/>
              </a:rPr>
              <a:t>to</a:t>
            </a:r>
            <a:r>
              <a:rPr dirty="0" sz="1450" spc="150">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10">
                <a:latin typeface="Times New Roman"/>
                <a:cs typeface="Times New Roman"/>
              </a:rPr>
              <a:t>red</a:t>
            </a:r>
            <a:r>
              <a:rPr dirty="0" sz="1450" spc="150">
                <a:latin typeface="Times New Roman"/>
                <a:cs typeface="Times New Roman"/>
              </a:rPr>
              <a:t> </a:t>
            </a:r>
            <a:r>
              <a:rPr dirty="0" sz="1450" spc="-10">
                <a:latin typeface="Times New Roman"/>
                <a:cs typeface="Times New Roman"/>
              </a:rPr>
              <a:t>fires</a:t>
            </a:r>
            <a:r>
              <a:rPr dirty="0" sz="1450" spc="145">
                <a:latin typeface="Times New Roman"/>
                <a:cs typeface="Times New Roman"/>
              </a:rPr>
              <a:t> </a:t>
            </a:r>
            <a:r>
              <a:rPr dirty="0" sz="1450" spc="-5">
                <a:latin typeface="Times New Roman"/>
                <a:cs typeface="Times New Roman"/>
              </a:rPr>
              <a:t>of</a:t>
            </a:r>
            <a:r>
              <a:rPr dirty="0" sz="1450" spc="145">
                <a:latin typeface="Times New Roman"/>
                <a:cs typeface="Times New Roman"/>
              </a:rPr>
              <a:t> </a:t>
            </a:r>
            <a:r>
              <a:rPr dirty="0" sz="1450" spc="-10">
                <a:latin typeface="Times New Roman"/>
                <a:cs typeface="Times New Roman"/>
              </a:rPr>
              <a:t>sunset,</a:t>
            </a:r>
            <a:r>
              <a:rPr dirty="0" sz="1450" spc="150">
                <a:latin typeface="Times New Roman"/>
                <a:cs typeface="Times New Roman"/>
              </a:rPr>
              <a:t> </a:t>
            </a:r>
            <a:r>
              <a:rPr dirty="0" sz="1450" spc="-5">
                <a:latin typeface="Times New Roman"/>
                <a:cs typeface="Times New Roman"/>
              </a:rPr>
              <a:t>night</a:t>
            </a:r>
            <a:r>
              <a:rPr dirty="0" sz="1450" spc="145">
                <a:latin typeface="Times New Roman"/>
                <a:cs typeface="Times New Roman"/>
              </a:rPr>
              <a:t> </a:t>
            </a:r>
            <a:r>
              <a:rPr dirty="0" sz="1450" spc="-10">
                <a:latin typeface="Times New Roman"/>
                <a:cs typeface="Times New Roman"/>
              </a:rPr>
              <a:t>succeeds,</a:t>
            </a:r>
            <a:r>
              <a:rPr dirty="0" sz="1450" spc="150">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10">
                <a:latin typeface="Times New Roman"/>
                <a:cs typeface="Times New Roman"/>
              </a:rPr>
              <a:t>with</a:t>
            </a:r>
            <a:r>
              <a:rPr dirty="0" sz="1450" spc="15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night a </a:t>
            </a:r>
            <a:r>
              <a:rPr dirty="0" sz="1450" spc="-10">
                <a:latin typeface="Times New Roman"/>
                <a:cs typeface="Times New Roman"/>
              </a:rPr>
              <a:t>new forest, full </a:t>
            </a:r>
            <a:r>
              <a:rPr dirty="0" sz="1450" spc="-5">
                <a:latin typeface="Times New Roman"/>
                <a:cs typeface="Times New Roman"/>
              </a:rPr>
              <a:t>of </a:t>
            </a:r>
            <a:r>
              <a:rPr dirty="0" sz="1450" spc="-15">
                <a:latin typeface="Times New Roman"/>
                <a:cs typeface="Times New Roman"/>
              </a:rPr>
              <a:t>whisper, </a:t>
            </a:r>
            <a:r>
              <a:rPr dirty="0" sz="1450" spc="-10">
                <a:latin typeface="Times New Roman"/>
                <a:cs typeface="Times New Roman"/>
              </a:rPr>
              <a:t>gloom, and fragrance. There are few things  more renovating than to leave Paris, the lamplit arches </a:t>
            </a:r>
            <a:r>
              <a:rPr dirty="0" sz="1450" spc="-5">
                <a:latin typeface="Times New Roman"/>
                <a:cs typeface="Times New Roman"/>
              </a:rPr>
              <a:t>of </a:t>
            </a:r>
            <a:r>
              <a:rPr dirty="0" sz="1450" spc="-10">
                <a:latin typeface="Times New Roman"/>
                <a:cs typeface="Times New Roman"/>
              </a:rPr>
              <a:t>the Carrousel, and  the long alignment </a:t>
            </a:r>
            <a:r>
              <a:rPr dirty="0" sz="1450" spc="-5">
                <a:latin typeface="Times New Roman"/>
                <a:cs typeface="Times New Roman"/>
              </a:rPr>
              <a:t>of </a:t>
            </a:r>
            <a:r>
              <a:rPr dirty="0" sz="1450" spc="-10">
                <a:latin typeface="Times New Roman"/>
                <a:cs typeface="Times New Roman"/>
              </a:rPr>
              <a:t>the glittering streets, and to bathe the senses in this  fragrant darkness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wood.</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In this continual variety the mind is kept vividly alive. It is </a:t>
            </a:r>
            <a:r>
              <a:rPr dirty="0" sz="1450" spc="-5">
                <a:latin typeface="Times New Roman"/>
                <a:cs typeface="Times New Roman"/>
              </a:rPr>
              <a:t>a </a:t>
            </a:r>
            <a:r>
              <a:rPr dirty="0" sz="1450" spc="-10">
                <a:latin typeface="Times New Roman"/>
                <a:cs typeface="Times New Roman"/>
              </a:rPr>
              <a:t>changeful place  to paint, </a:t>
            </a:r>
            <a:r>
              <a:rPr dirty="0" sz="1450" spc="-5">
                <a:latin typeface="Times New Roman"/>
                <a:cs typeface="Times New Roman"/>
              </a:rPr>
              <a:t>a </a:t>
            </a:r>
            <a:r>
              <a:rPr dirty="0" sz="1450" spc="-10">
                <a:latin typeface="Times New Roman"/>
                <a:cs typeface="Times New Roman"/>
              </a:rPr>
              <a:t>stirring place to live </a:t>
            </a:r>
            <a:r>
              <a:rPr dirty="0" sz="1450" spc="-5">
                <a:latin typeface="Times New Roman"/>
                <a:cs typeface="Times New Roman"/>
              </a:rPr>
              <a:t>in. </a:t>
            </a:r>
            <a:r>
              <a:rPr dirty="0" sz="1450" spc="-10">
                <a:latin typeface="Times New Roman"/>
                <a:cs typeface="Times New Roman"/>
              </a:rPr>
              <a:t>As fast as </a:t>
            </a:r>
            <a:r>
              <a:rPr dirty="0" sz="1450" spc="-5">
                <a:latin typeface="Times New Roman"/>
                <a:cs typeface="Times New Roman"/>
              </a:rPr>
              <a:t>your foot </a:t>
            </a:r>
            <a:r>
              <a:rPr dirty="0" sz="1450" spc="-10">
                <a:latin typeface="Times New Roman"/>
                <a:cs typeface="Times New Roman"/>
              </a:rPr>
              <a:t>carries </a:t>
            </a:r>
            <a:r>
              <a:rPr dirty="0" sz="1450" spc="-5">
                <a:latin typeface="Times New Roman"/>
                <a:cs typeface="Times New Roman"/>
              </a:rPr>
              <a:t>you, you </a:t>
            </a:r>
            <a:r>
              <a:rPr dirty="0" sz="1450" spc="-10">
                <a:latin typeface="Times New Roman"/>
                <a:cs typeface="Times New Roman"/>
              </a:rPr>
              <a:t>pass  from scene to scene, each vigorously painted in the colours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sun, </a:t>
            </a:r>
            <a:r>
              <a:rPr dirty="0" sz="1450" spc="-10">
                <a:latin typeface="Times New Roman"/>
                <a:cs typeface="Times New Roman"/>
              </a:rPr>
              <a:t>each  endeared </a:t>
            </a:r>
            <a:r>
              <a:rPr dirty="0" sz="1450" spc="-5">
                <a:latin typeface="Times New Roman"/>
                <a:cs typeface="Times New Roman"/>
              </a:rPr>
              <a:t>by </a:t>
            </a:r>
            <a:r>
              <a:rPr dirty="0" sz="1450" spc="-10">
                <a:latin typeface="Times New Roman"/>
                <a:cs typeface="Times New Roman"/>
              </a:rPr>
              <a:t>that hereditary spell </a:t>
            </a:r>
            <a:r>
              <a:rPr dirty="0" sz="1450" spc="-5">
                <a:latin typeface="Times New Roman"/>
                <a:cs typeface="Times New Roman"/>
              </a:rPr>
              <a:t>of </a:t>
            </a:r>
            <a:r>
              <a:rPr dirty="0" sz="1450" spc="-10">
                <a:latin typeface="Times New Roman"/>
                <a:cs typeface="Times New Roman"/>
              </a:rPr>
              <a:t>forests </a:t>
            </a:r>
            <a:r>
              <a:rPr dirty="0" sz="1450" spc="-5">
                <a:latin typeface="Times New Roman"/>
                <a:cs typeface="Times New Roman"/>
              </a:rPr>
              <a:t>on </a:t>
            </a:r>
            <a:r>
              <a:rPr dirty="0" sz="1450" spc="-10">
                <a:latin typeface="Times New Roman"/>
                <a:cs typeface="Times New Roman"/>
              </a:rPr>
              <a:t>the mind </a:t>
            </a:r>
            <a:r>
              <a:rPr dirty="0" sz="1450" spc="-5">
                <a:latin typeface="Times New Roman"/>
                <a:cs typeface="Times New Roman"/>
              </a:rPr>
              <a:t>of </a:t>
            </a:r>
            <a:r>
              <a:rPr dirty="0" sz="1450" spc="-10">
                <a:latin typeface="Times New Roman"/>
                <a:cs typeface="Times New Roman"/>
              </a:rPr>
              <a:t>man who still  remembers and salutes the ancient refuge </a:t>
            </a:r>
            <a:r>
              <a:rPr dirty="0" sz="1450" spc="-5">
                <a:latin typeface="Times New Roman"/>
                <a:cs typeface="Times New Roman"/>
              </a:rPr>
              <a:t>of </a:t>
            </a:r>
            <a:r>
              <a:rPr dirty="0" sz="1450" spc="-10">
                <a:latin typeface="Times New Roman"/>
                <a:cs typeface="Times New Roman"/>
              </a:rPr>
              <a:t>his</a:t>
            </a:r>
            <a:r>
              <a:rPr dirty="0" sz="1450" spc="30">
                <a:latin typeface="Times New Roman"/>
                <a:cs typeface="Times New Roman"/>
              </a:rPr>
              <a:t> </a:t>
            </a:r>
            <a:r>
              <a:rPr dirty="0" sz="1450" spc="-10">
                <a:latin typeface="Times New Roman"/>
                <a:cs typeface="Times New Roman"/>
              </a:rPr>
              <a:t>race.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And yet the forest has been civilised throughout. The most savage corners bear  </a:t>
            </a:r>
            <a:r>
              <a:rPr dirty="0" sz="1450" spc="-5">
                <a:latin typeface="Times New Roman"/>
                <a:cs typeface="Times New Roman"/>
              </a:rPr>
              <a:t>a </a:t>
            </a:r>
            <a:r>
              <a:rPr dirty="0" sz="1450" spc="-10">
                <a:latin typeface="Times New Roman"/>
                <a:cs typeface="Times New Roman"/>
              </a:rPr>
              <a:t>name, and have been cherished like antiquities; in the most remote, Nature  has prepared and balanced her </a:t>
            </a:r>
            <a:r>
              <a:rPr dirty="0" sz="1450" spc="-15">
                <a:latin typeface="Times New Roman"/>
                <a:cs typeface="Times New Roman"/>
              </a:rPr>
              <a:t>effects </a:t>
            </a:r>
            <a:r>
              <a:rPr dirty="0" sz="1450" spc="-10">
                <a:latin typeface="Times New Roman"/>
                <a:cs typeface="Times New Roman"/>
              </a:rPr>
              <a:t>as if with conscious art; and man, with  his guiding arrows </a:t>
            </a:r>
            <a:r>
              <a:rPr dirty="0" sz="1450" spc="-5">
                <a:latin typeface="Times New Roman"/>
                <a:cs typeface="Times New Roman"/>
              </a:rPr>
              <a:t>of </a:t>
            </a:r>
            <a:r>
              <a:rPr dirty="0" sz="1450" spc="-10">
                <a:latin typeface="Times New Roman"/>
                <a:cs typeface="Times New Roman"/>
              </a:rPr>
              <a:t>blue paint, has countersigned the picture. After </a:t>
            </a:r>
            <a:r>
              <a:rPr dirty="0" sz="1450" spc="-5">
                <a:latin typeface="Times New Roman"/>
                <a:cs typeface="Times New Roman"/>
              </a:rPr>
              <a:t>your  </a:t>
            </a:r>
            <a:r>
              <a:rPr dirty="0" sz="1450" spc="-10">
                <a:latin typeface="Times New Roman"/>
                <a:cs typeface="Times New Roman"/>
              </a:rPr>
              <a:t>farthest wandering, </a:t>
            </a:r>
            <a:r>
              <a:rPr dirty="0" sz="1450" spc="-5">
                <a:latin typeface="Times New Roman"/>
                <a:cs typeface="Times New Roman"/>
              </a:rPr>
              <a:t>you </a:t>
            </a:r>
            <a:r>
              <a:rPr dirty="0" sz="1450" spc="-10">
                <a:latin typeface="Times New Roman"/>
                <a:cs typeface="Times New Roman"/>
              </a:rPr>
              <a:t>are never surprised to come forth </a:t>
            </a:r>
            <a:r>
              <a:rPr dirty="0" sz="1450" spc="-5">
                <a:latin typeface="Times New Roman"/>
                <a:cs typeface="Times New Roman"/>
              </a:rPr>
              <a:t>upon </a:t>
            </a:r>
            <a:r>
              <a:rPr dirty="0" sz="1450" spc="-10">
                <a:latin typeface="Times New Roman"/>
                <a:cs typeface="Times New Roman"/>
              </a:rPr>
              <a:t>the vast  avenue </a:t>
            </a:r>
            <a:r>
              <a:rPr dirty="0" sz="1450" spc="-5">
                <a:latin typeface="Times New Roman"/>
                <a:cs typeface="Times New Roman"/>
              </a:rPr>
              <a:t>of </a:t>
            </a:r>
            <a:r>
              <a:rPr dirty="0" sz="1450" spc="-20">
                <a:latin typeface="Times New Roman"/>
                <a:cs typeface="Times New Roman"/>
              </a:rPr>
              <a:t>highway, </a:t>
            </a:r>
            <a:r>
              <a:rPr dirty="0" sz="1450" spc="-10">
                <a:latin typeface="Times New Roman"/>
                <a:cs typeface="Times New Roman"/>
              </a:rPr>
              <a:t>to strike the centre </a:t>
            </a:r>
            <a:r>
              <a:rPr dirty="0" sz="1450" spc="-5">
                <a:latin typeface="Times New Roman"/>
                <a:cs typeface="Times New Roman"/>
              </a:rPr>
              <a:t>point of </a:t>
            </a:r>
            <a:r>
              <a:rPr dirty="0" sz="1450" spc="-10">
                <a:latin typeface="Times New Roman"/>
                <a:cs typeface="Times New Roman"/>
              </a:rPr>
              <a:t>branching alleys, </a:t>
            </a:r>
            <a:r>
              <a:rPr dirty="0" sz="1450" spc="-5">
                <a:latin typeface="Times New Roman"/>
                <a:cs typeface="Times New Roman"/>
              </a:rPr>
              <a:t>or </a:t>
            </a:r>
            <a:r>
              <a:rPr dirty="0" sz="1450" spc="-10">
                <a:latin typeface="Times New Roman"/>
                <a:cs typeface="Times New Roman"/>
              </a:rPr>
              <a:t>to find the  aqueduct trailing, thousand-footed, through the brush. It is </a:t>
            </a:r>
            <a:r>
              <a:rPr dirty="0" sz="1450" spc="-5">
                <a:latin typeface="Times New Roman"/>
                <a:cs typeface="Times New Roman"/>
              </a:rPr>
              <a:t>not a </a:t>
            </a:r>
            <a:r>
              <a:rPr dirty="0" sz="1450" spc="-10">
                <a:latin typeface="Times New Roman"/>
                <a:cs typeface="Times New Roman"/>
              </a:rPr>
              <a:t>wilderness; it  is rather </a:t>
            </a:r>
            <a:r>
              <a:rPr dirty="0" sz="1450" spc="-5">
                <a:latin typeface="Times New Roman"/>
                <a:cs typeface="Times New Roman"/>
              </a:rPr>
              <a:t>a </a:t>
            </a:r>
            <a:r>
              <a:rPr dirty="0" sz="1450" spc="-10">
                <a:latin typeface="Times New Roman"/>
                <a:cs typeface="Times New Roman"/>
              </a:rPr>
              <a:t>preserve. And, fitly </a:t>
            </a:r>
            <a:r>
              <a:rPr dirty="0" sz="1450" spc="-5">
                <a:latin typeface="Times New Roman"/>
                <a:cs typeface="Times New Roman"/>
              </a:rPr>
              <a:t>enough, </a:t>
            </a:r>
            <a:r>
              <a:rPr dirty="0" sz="1450" spc="-10">
                <a:latin typeface="Times New Roman"/>
                <a:cs typeface="Times New Roman"/>
              </a:rPr>
              <a:t>the centre </a:t>
            </a:r>
            <a:r>
              <a:rPr dirty="0" sz="1450" spc="-5">
                <a:latin typeface="Times New Roman"/>
                <a:cs typeface="Times New Roman"/>
              </a:rPr>
              <a:t>of </a:t>
            </a:r>
            <a:r>
              <a:rPr dirty="0" sz="1450" spc="-10">
                <a:latin typeface="Times New Roman"/>
                <a:cs typeface="Times New Roman"/>
              </a:rPr>
              <a:t>the maze is </a:t>
            </a:r>
            <a:r>
              <a:rPr dirty="0" sz="1450" spc="-5">
                <a:latin typeface="Times New Roman"/>
                <a:cs typeface="Times New Roman"/>
              </a:rPr>
              <a:t>not a </a:t>
            </a:r>
            <a:r>
              <a:rPr dirty="0" sz="1450" spc="-20">
                <a:latin typeface="Times New Roman"/>
                <a:cs typeface="Times New Roman"/>
              </a:rPr>
              <a:t>hermit’s </a:t>
            </a:r>
            <a:r>
              <a:rPr dirty="0" sz="1450" spc="320">
                <a:latin typeface="Times New Roman"/>
                <a:cs typeface="Times New Roman"/>
              </a:rPr>
              <a:t> </a:t>
            </a:r>
            <a:r>
              <a:rPr dirty="0" sz="1450" spc="-10">
                <a:latin typeface="Times New Roman"/>
                <a:cs typeface="Times New Roman"/>
              </a:rPr>
              <a:t>cavern. In the midst, </a:t>
            </a:r>
            <a:r>
              <a:rPr dirty="0" sz="1450" spc="-5">
                <a:latin typeface="Times New Roman"/>
                <a:cs typeface="Times New Roman"/>
              </a:rPr>
              <a:t>a </a:t>
            </a:r>
            <a:r>
              <a:rPr dirty="0" sz="1450" spc="-10">
                <a:latin typeface="Times New Roman"/>
                <a:cs typeface="Times New Roman"/>
              </a:rPr>
              <a:t>little mirthful town lies sunlit, humming with the  business </a:t>
            </a:r>
            <a:r>
              <a:rPr dirty="0" sz="1450" spc="-5">
                <a:latin typeface="Times New Roman"/>
                <a:cs typeface="Times New Roman"/>
              </a:rPr>
              <a:t>of </a:t>
            </a:r>
            <a:r>
              <a:rPr dirty="0" sz="1450" spc="-10">
                <a:latin typeface="Times New Roman"/>
                <a:cs typeface="Times New Roman"/>
              </a:rPr>
              <a:t>pleasure; and the palace, breathing distinction and peopled </a:t>
            </a:r>
            <a:r>
              <a:rPr dirty="0" sz="1450" spc="-5">
                <a:latin typeface="Times New Roman"/>
                <a:cs typeface="Times New Roman"/>
              </a:rPr>
              <a:t>by  </a:t>
            </a:r>
            <a:r>
              <a:rPr dirty="0" sz="1450" spc="-10">
                <a:latin typeface="Times New Roman"/>
                <a:cs typeface="Times New Roman"/>
              </a:rPr>
              <a:t>historic names, stands smokeless among</a:t>
            </a:r>
            <a:r>
              <a:rPr dirty="0" sz="1450" spc="15">
                <a:latin typeface="Times New Roman"/>
                <a:cs typeface="Times New Roman"/>
              </a:rPr>
              <a:t> </a:t>
            </a:r>
            <a:r>
              <a:rPr dirty="0" sz="1450" spc="-10">
                <a:latin typeface="Times New Roman"/>
                <a:cs typeface="Times New Roman"/>
              </a:rPr>
              <a:t>gardens.</a:t>
            </a:r>
            <a:endParaRPr sz="1450">
              <a:latin typeface="Times New Roman"/>
              <a:cs typeface="Times New Roman"/>
            </a:endParaRPr>
          </a:p>
          <a:p>
            <a:pPr algn="just" marL="12700" marR="5715">
              <a:lnSpc>
                <a:spcPts val="1730"/>
              </a:lnSpc>
              <a:spcBef>
                <a:spcPts val="555"/>
              </a:spcBef>
            </a:pPr>
            <a:r>
              <a:rPr dirty="0" sz="1450" spc="-10">
                <a:latin typeface="Times New Roman"/>
                <a:cs typeface="Times New Roman"/>
              </a:rPr>
              <a:t>Perhaps the last attempt at savage life was that </a:t>
            </a:r>
            <a:r>
              <a:rPr dirty="0" sz="1450" spc="-5">
                <a:latin typeface="Times New Roman"/>
                <a:cs typeface="Times New Roman"/>
              </a:rPr>
              <a:t>of </a:t>
            </a:r>
            <a:r>
              <a:rPr dirty="0" sz="1450" spc="-10">
                <a:latin typeface="Times New Roman"/>
                <a:cs typeface="Times New Roman"/>
              </a:rPr>
              <a:t>the harmless humbug who  called himself the hermit. In </a:t>
            </a:r>
            <a:r>
              <a:rPr dirty="0" sz="1450" spc="-5">
                <a:latin typeface="Times New Roman"/>
                <a:cs typeface="Times New Roman"/>
              </a:rPr>
              <a:t>a </a:t>
            </a:r>
            <a:r>
              <a:rPr dirty="0" sz="1450" spc="-10">
                <a:latin typeface="Times New Roman"/>
                <a:cs typeface="Times New Roman"/>
              </a:rPr>
              <a:t>great tree, close </a:t>
            </a:r>
            <a:r>
              <a:rPr dirty="0" sz="1450" spc="-5">
                <a:latin typeface="Times New Roman"/>
                <a:cs typeface="Times New Roman"/>
              </a:rPr>
              <a:t>by </a:t>
            </a:r>
            <a:r>
              <a:rPr dirty="0" sz="1450" spc="-10">
                <a:latin typeface="Times New Roman"/>
                <a:cs typeface="Times New Roman"/>
              </a:rPr>
              <a:t>the highroad, </a:t>
            </a:r>
            <a:r>
              <a:rPr dirty="0" sz="1450" spc="-5">
                <a:latin typeface="Times New Roman"/>
                <a:cs typeface="Times New Roman"/>
              </a:rPr>
              <a:t>he </a:t>
            </a:r>
            <a:r>
              <a:rPr dirty="0" sz="1450" spc="-10">
                <a:latin typeface="Times New Roman"/>
                <a:cs typeface="Times New Roman"/>
              </a:rPr>
              <a:t>had built  himself </a:t>
            </a:r>
            <a:r>
              <a:rPr dirty="0" sz="1450" spc="-5">
                <a:latin typeface="Times New Roman"/>
                <a:cs typeface="Times New Roman"/>
              </a:rPr>
              <a:t>a </a:t>
            </a:r>
            <a:r>
              <a:rPr dirty="0" sz="1450" spc="-10">
                <a:latin typeface="Times New Roman"/>
                <a:cs typeface="Times New Roman"/>
              </a:rPr>
              <a:t>little cabin after the manner </a:t>
            </a:r>
            <a:r>
              <a:rPr dirty="0" sz="1450" spc="-5">
                <a:latin typeface="Times New Roman"/>
                <a:cs typeface="Times New Roman"/>
              </a:rPr>
              <a:t>of </a:t>
            </a:r>
            <a:r>
              <a:rPr dirty="0" sz="1450" spc="-10">
                <a:latin typeface="Times New Roman"/>
                <a:cs typeface="Times New Roman"/>
              </a:rPr>
              <a:t>the Swiss Family Robinson; thither  </a:t>
            </a:r>
            <a:r>
              <a:rPr dirty="0" sz="1450" spc="-5">
                <a:latin typeface="Times New Roman"/>
                <a:cs typeface="Times New Roman"/>
              </a:rPr>
              <a:t>he </a:t>
            </a:r>
            <a:r>
              <a:rPr dirty="0" sz="1450" spc="-10">
                <a:latin typeface="Times New Roman"/>
                <a:cs typeface="Times New Roman"/>
              </a:rPr>
              <a:t>mounted at night, </a:t>
            </a:r>
            <a:r>
              <a:rPr dirty="0" sz="1450" spc="-5">
                <a:latin typeface="Times New Roman"/>
                <a:cs typeface="Times New Roman"/>
              </a:rPr>
              <a:t>by </a:t>
            </a:r>
            <a:r>
              <a:rPr dirty="0" sz="1450" spc="-10">
                <a:latin typeface="Times New Roman"/>
                <a:cs typeface="Times New Roman"/>
              </a:rPr>
              <a:t>the romantic aid </a:t>
            </a:r>
            <a:r>
              <a:rPr dirty="0" sz="1450" spc="-5">
                <a:latin typeface="Times New Roman"/>
                <a:cs typeface="Times New Roman"/>
              </a:rPr>
              <a:t>of a </a:t>
            </a:r>
            <a:r>
              <a:rPr dirty="0" sz="1450" spc="-10">
                <a:latin typeface="Times New Roman"/>
                <a:cs typeface="Times New Roman"/>
              </a:rPr>
              <a:t>rope ladder; and if dirt </a:t>
            </a:r>
            <a:r>
              <a:rPr dirty="0" sz="1450" spc="-5">
                <a:latin typeface="Times New Roman"/>
                <a:cs typeface="Times New Roman"/>
              </a:rPr>
              <a:t>be </a:t>
            </a:r>
            <a:r>
              <a:rPr dirty="0" sz="1450" spc="-10">
                <a:latin typeface="Times New Roman"/>
                <a:cs typeface="Times New Roman"/>
              </a:rPr>
              <a:t>any  </a:t>
            </a:r>
            <a:r>
              <a:rPr dirty="0" sz="1450" spc="-5">
                <a:latin typeface="Times New Roman"/>
                <a:cs typeface="Times New Roman"/>
              </a:rPr>
              <a:t>proof of </a:t>
            </a:r>
            <a:r>
              <a:rPr dirty="0" sz="1450" spc="-20">
                <a:latin typeface="Times New Roman"/>
                <a:cs typeface="Times New Roman"/>
              </a:rPr>
              <a:t>sincerity, </a:t>
            </a:r>
            <a:r>
              <a:rPr dirty="0" sz="1450" spc="-10">
                <a:latin typeface="Times New Roman"/>
                <a:cs typeface="Times New Roman"/>
              </a:rPr>
              <a:t>the man was savage as </a:t>
            </a:r>
            <a:r>
              <a:rPr dirty="0" sz="1450" spc="-5">
                <a:latin typeface="Times New Roman"/>
                <a:cs typeface="Times New Roman"/>
              </a:rPr>
              <a:t>a </a:t>
            </a:r>
            <a:r>
              <a:rPr dirty="0" sz="1450" spc="-10">
                <a:latin typeface="Times New Roman"/>
                <a:cs typeface="Times New Roman"/>
              </a:rPr>
              <a:t>Sioux. </a:t>
            </a:r>
            <a:r>
              <a:rPr dirty="0" sz="1450" spc="-5">
                <a:latin typeface="Times New Roman"/>
                <a:cs typeface="Times New Roman"/>
              </a:rPr>
              <a:t>I </a:t>
            </a:r>
            <a:r>
              <a:rPr dirty="0" sz="1450" spc="-10">
                <a:latin typeface="Times New Roman"/>
                <a:cs typeface="Times New Roman"/>
              </a:rPr>
              <a:t>had the pleasure </a:t>
            </a:r>
            <a:r>
              <a:rPr dirty="0" sz="1450" spc="-5">
                <a:latin typeface="Times New Roman"/>
                <a:cs typeface="Times New Roman"/>
              </a:rPr>
              <a:t>of </a:t>
            </a:r>
            <a:r>
              <a:rPr dirty="0" sz="1450" spc="-10">
                <a:latin typeface="Times New Roman"/>
                <a:cs typeface="Times New Roman"/>
              </a:rPr>
              <a:t>his  acquaintance; </a:t>
            </a:r>
            <a:r>
              <a:rPr dirty="0" sz="1450" spc="-5">
                <a:latin typeface="Times New Roman"/>
                <a:cs typeface="Times New Roman"/>
              </a:rPr>
              <a:t>he </a:t>
            </a:r>
            <a:r>
              <a:rPr dirty="0" sz="1450" spc="-10">
                <a:latin typeface="Times New Roman"/>
                <a:cs typeface="Times New Roman"/>
              </a:rPr>
              <a:t>appeared grossly stupid, </a:t>
            </a:r>
            <a:r>
              <a:rPr dirty="0" sz="1450" spc="-5">
                <a:latin typeface="Times New Roman"/>
                <a:cs typeface="Times New Roman"/>
              </a:rPr>
              <a:t>not </a:t>
            </a:r>
            <a:r>
              <a:rPr dirty="0" sz="1450" spc="-10">
                <a:latin typeface="Times New Roman"/>
                <a:cs typeface="Times New Roman"/>
              </a:rPr>
              <a:t>in his perfect wits, and  interested in nothing </a:t>
            </a:r>
            <a:r>
              <a:rPr dirty="0" sz="1450" spc="-5">
                <a:latin typeface="Times New Roman"/>
                <a:cs typeface="Times New Roman"/>
              </a:rPr>
              <a:t>but </a:t>
            </a:r>
            <a:r>
              <a:rPr dirty="0" sz="1450" spc="-10">
                <a:latin typeface="Times New Roman"/>
                <a:cs typeface="Times New Roman"/>
              </a:rPr>
              <a:t>small change; for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great </a:t>
            </a:r>
            <a:r>
              <a:rPr dirty="0" sz="1450" spc="-20">
                <a:latin typeface="Times New Roman"/>
                <a:cs typeface="Times New Roman"/>
              </a:rPr>
              <a:t>avidity. </a:t>
            </a:r>
            <a:r>
              <a:rPr dirty="0" sz="1450" spc="-10">
                <a:latin typeface="Times New Roman"/>
                <a:cs typeface="Times New Roman"/>
              </a:rPr>
              <a:t>In the  course </a:t>
            </a:r>
            <a:r>
              <a:rPr dirty="0" sz="1450" spc="-5">
                <a:latin typeface="Times New Roman"/>
                <a:cs typeface="Times New Roman"/>
              </a:rPr>
              <a:t>of </a:t>
            </a:r>
            <a:r>
              <a:rPr dirty="0" sz="1450" spc="-10">
                <a:latin typeface="Times New Roman"/>
                <a:cs typeface="Times New Roman"/>
              </a:rPr>
              <a:t>time </a:t>
            </a:r>
            <a:r>
              <a:rPr dirty="0" sz="1450" spc="-5">
                <a:latin typeface="Times New Roman"/>
                <a:cs typeface="Times New Roman"/>
              </a:rPr>
              <a:t>he </a:t>
            </a:r>
            <a:r>
              <a:rPr dirty="0" sz="1450" spc="-10">
                <a:latin typeface="Times New Roman"/>
                <a:cs typeface="Times New Roman"/>
              </a:rPr>
              <a:t>proved to </a:t>
            </a:r>
            <a:r>
              <a:rPr dirty="0" sz="1450" spc="-5">
                <a:latin typeface="Times New Roman"/>
                <a:cs typeface="Times New Roman"/>
              </a:rPr>
              <a:t>be a </a:t>
            </a:r>
            <a:r>
              <a:rPr dirty="0" sz="1450" spc="-15">
                <a:latin typeface="Times New Roman"/>
                <a:cs typeface="Times New Roman"/>
              </a:rPr>
              <a:t>chicken-stealer, </a:t>
            </a:r>
            <a:r>
              <a:rPr dirty="0" sz="1450" spc="-10">
                <a:latin typeface="Times New Roman"/>
                <a:cs typeface="Times New Roman"/>
              </a:rPr>
              <a:t>and vanished from his perch;  and perhaps from the first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true votary </a:t>
            </a:r>
            <a:r>
              <a:rPr dirty="0" sz="1450" spc="-5">
                <a:latin typeface="Times New Roman"/>
                <a:cs typeface="Times New Roman"/>
              </a:rPr>
              <a:t>of </a:t>
            </a:r>
            <a:r>
              <a:rPr dirty="0" sz="1450" spc="-10">
                <a:latin typeface="Times New Roman"/>
                <a:cs typeface="Times New Roman"/>
              </a:rPr>
              <a:t>forest freedom, </a:t>
            </a:r>
            <a:r>
              <a:rPr dirty="0" sz="1450" spc="-5">
                <a:latin typeface="Times New Roman"/>
                <a:cs typeface="Times New Roman"/>
              </a:rPr>
              <a:t>but </a:t>
            </a:r>
            <a:r>
              <a:rPr dirty="0" sz="1450" spc="-10">
                <a:latin typeface="Times New Roman"/>
                <a:cs typeface="Times New Roman"/>
              </a:rPr>
              <a:t>an  ingenious, theatrically-minded </a:t>
            </a:r>
            <a:r>
              <a:rPr dirty="0" sz="1450" spc="-15">
                <a:latin typeface="Times New Roman"/>
                <a:cs typeface="Times New Roman"/>
              </a:rPr>
              <a:t>beggar, </a:t>
            </a:r>
            <a:r>
              <a:rPr dirty="0" sz="1450" spc="-10">
                <a:latin typeface="Times New Roman"/>
                <a:cs typeface="Times New Roman"/>
              </a:rPr>
              <a:t>and his cabin in the tree was only  stock-in-trade to beg withal. The choice </a:t>
            </a:r>
            <a:r>
              <a:rPr dirty="0" sz="1450" spc="-5">
                <a:latin typeface="Times New Roman"/>
                <a:cs typeface="Times New Roman"/>
              </a:rPr>
              <a:t>of </a:t>
            </a:r>
            <a:r>
              <a:rPr dirty="0" sz="1450" spc="-10">
                <a:latin typeface="Times New Roman"/>
                <a:cs typeface="Times New Roman"/>
              </a:rPr>
              <a:t>his position would seem to indicate  so much; for if in the forest there are </a:t>
            </a:r>
            <a:r>
              <a:rPr dirty="0" sz="1450" spc="-5">
                <a:latin typeface="Times New Roman"/>
                <a:cs typeface="Times New Roman"/>
              </a:rPr>
              <a:t>no </a:t>
            </a:r>
            <a:r>
              <a:rPr dirty="0" sz="1450" spc="-10">
                <a:latin typeface="Times New Roman"/>
                <a:cs typeface="Times New Roman"/>
              </a:rPr>
              <a:t>places still to </a:t>
            </a:r>
            <a:r>
              <a:rPr dirty="0" sz="1450" spc="-5">
                <a:latin typeface="Times New Roman"/>
                <a:cs typeface="Times New Roman"/>
              </a:rPr>
              <a:t>be </a:t>
            </a:r>
            <a:r>
              <a:rPr dirty="0" sz="1450" spc="-10">
                <a:latin typeface="Times New Roman"/>
                <a:cs typeface="Times New Roman"/>
              </a:rPr>
              <a:t>discovered, there are  many that have been forgotten, and that lie unvisited. There, to </a:t>
            </a:r>
            <a:r>
              <a:rPr dirty="0" sz="1450" spc="-5">
                <a:latin typeface="Times New Roman"/>
                <a:cs typeface="Times New Roman"/>
              </a:rPr>
              <a:t>be </a:t>
            </a:r>
            <a:r>
              <a:rPr dirty="0" sz="1450" spc="-10">
                <a:latin typeface="Times New Roman"/>
                <a:cs typeface="Times New Roman"/>
              </a:rPr>
              <a:t>sure, are the  blue arrows waiting to reconduct </a:t>
            </a:r>
            <a:r>
              <a:rPr dirty="0" sz="1450" spc="-5">
                <a:latin typeface="Times New Roman"/>
                <a:cs typeface="Times New Roman"/>
              </a:rPr>
              <a:t>you, </a:t>
            </a:r>
            <a:r>
              <a:rPr dirty="0" sz="1450" spc="-10">
                <a:latin typeface="Times New Roman"/>
                <a:cs typeface="Times New Roman"/>
              </a:rPr>
              <a:t>now blazed </a:t>
            </a:r>
            <a:r>
              <a:rPr dirty="0" sz="1450" spc="-5">
                <a:latin typeface="Times New Roman"/>
                <a:cs typeface="Times New Roman"/>
              </a:rPr>
              <a:t>upon a </a:t>
            </a:r>
            <a:r>
              <a:rPr dirty="0" sz="1450" spc="-10">
                <a:latin typeface="Times New Roman"/>
                <a:cs typeface="Times New Roman"/>
              </a:rPr>
              <a:t>tree, now posted in  the corner </a:t>
            </a:r>
            <a:r>
              <a:rPr dirty="0" sz="1450" spc="-5">
                <a:latin typeface="Times New Roman"/>
                <a:cs typeface="Times New Roman"/>
              </a:rPr>
              <a:t>of a </a:t>
            </a:r>
            <a:r>
              <a:rPr dirty="0" sz="1450" spc="-10">
                <a:latin typeface="Times New Roman"/>
                <a:cs typeface="Times New Roman"/>
              </a:rPr>
              <a:t>rock. But </a:t>
            </a:r>
            <a:r>
              <a:rPr dirty="0" sz="1450" spc="-5">
                <a:latin typeface="Times New Roman"/>
                <a:cs typeface="Times New Roman"/>
              </a:rPr>
              <a:t>your </a:t>
            </a:r>
            <a:r>
              <a:rPr dirty="0" sz="1450" spc="-10">
                <a:latin typeface="Times New Roman"/>
                <a:cs typeface="Times New Roman"/>
              </a:rPr>
              <a:t>security from interruption is complete; </a:t>
            </a:r>
            <a:r>
              <a:rPr dirty="0" sz="1450" spc="-5">
                <a:latin typeface="Times New Roman"/>
                <a:cs typeface="Times New Roman"/>
              </a:rPr>
              <a:t>you  </a:t>
            </a:r>
            <a:r>
              <a:rPr dirty="0" sz="1450" spc="-10">
                <a:latin typeface="Times New Roman"/>
                <a:cs typeface="Times New Roman"/>
              </a:rPr>
              <a:t>might camp for weeks, if there were only </a:t>
            </a:r>
            <a:r>
              <a:rPr dirty="0" sz="1450" spc="-20">
                <a:latin typeface="Times New Roman"/>
                <a:cs typeface="Times New Roman"/>
              </a:rPr>
              <a:t>water, </a:t>
            </a:r>
            <a:r>
              <a:rPr dirty="0" sz="1450" spc="-10">
                <a:latin typeface="Times New Roman"/>
                <a:cs typeface="Times New Roman"/>
              </a:rPr>
              <a:t>and </a:t>
            </a:r>
            <a:r>
              <a:rPr dirty="0" sz="1450" spc="-5">
                <a:latin typeface="Times New Roman"/>
                <a:cs typeface="Times New Roman"/>
              </a:rPr>
              <a:t>not a </a:t>
            </a:r>
            <a:r>
              <a:rPr dirty="0" sz="1450" spc="-10">
                <a:latin typeface="Times New Roman"/>
                <a:cs typeface="Times New Roman"/>
              </a:rPr>
              <a:t>soul suspect </a:t>
            </a:r>
            <a:r>
              <a:rPr dirty="0" sz="1450" spc="-5">
                <a:latin typeface="Times New Roman"/>
                <a:cs typeface="Times New Roman"/>
              </a:rPr>
              <a:t>your  </a:t>
            </a:r>
            <a:r>
              <a:rPr dirty="0" sz="1450" spc="-10">
                <a:latin typeface="Times New Roman"/>
                <a:cs typeface="Times New Roman"/>
              </a:rPr>
              <a:t>presence; and if </a:t>
            </a:r>
            <a:r>
              <a:rPr dirty="0" sz="1450" spc="-5">
                <a:latin typeface="Times New Roman"/>
                <a:cs typeface="Times New Roman"/>
              </a:rPr>
              <a:t>I </a:t>
            </a:r>
            <a:r>
              <a:rPr dirty="0" sz="1450" spc="-10">
                <a:latin typeface="Times New Roman"/>
                <a:cs typeface="Times New Roman"/>
              </a:rPr>
              <a:t>may suppose the reader to have committed some great crime  and come to me for aid,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could still find my way to </a:t>
            </a:r>
            <a:r>
              <a:rPr dirty="0" sz="1450" spc="-5">
                <a:latin typeface="Times New Roman"/>
                <a:cs typeface="Times New Roman"/>
              </a:rPr>
              <a:t>a </a:t>
            </a:r>
            <a:r>
              <a:rPr dirty="0" sz="1450" spc="-10">
                <a:latin typeface="Times New Roman"/>
                <a:cs typeface="Times New Roman"/>
              </a:rPr>
              <a:t>small cavern,  fitted with </a:t>
            </a:r>
            <a:r>
              <a:rPr dirty="0" sz="1450" spc="-5">
                <a:latin typeface="Times New Roman"/>
                <a:cs typeface="Times New Roman"/>
              </a:rPr>
              <a:t>a </a:t>
            </a:r>
            <a:r>
              <a:rPr dirty="0" sz="1450" spc="-10">
                <a:latin typeface="Times New Roman"/>
                <a:cs typeface="Times New Roman"/>
              </a:rPr>
              <a:t>hearth and </a:t>
            </a:r>
            <a:r>
              <a:rPr dirty="0" sz="1450" spc="-20">
                <a:latin typeface="Times New Roman"/>
                <a:cs typeface="Times New Roman"/>
              </a:rPr>
              <a:t>chimney, </a:t>
            </a: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might lie perfectly concealed. A  confederate landscape-painter might daily supply him with </a:t>
            </a:r>
            <a:r>
              <a:rPr dirty="0" sz="1450" spc="-5">
                <a:latin typeface="Times New Roman"/>
                <a:cs typeface="Times New Roman"/>
              </a:rPr>
              <a:t>food; </a:t>
            </a:r>
            <a:r>
              <a:rPr dirty="0" sz="1450" spc="-10">
                <a:latin typeface="Times New Roman"/>
                <a:cs typeface="Times New Roman"/>
              </a:rPr>
              <a:t>for </a:t>
            </a:r>
            <a:r>
              <a:rPr dirty="0" sz="1450" spc="-20">
                <a:latin typeface="Times New Roman"/>
                <a:cs typeface="Times New Roman"/>
              </a:rPr>
              <a:t>water, </a:t>
            </a:r>
            <a:r>
              <a:rPr dirty="0" sz="1450" spc="-5">
                <a:latin typeface="Times New Roman"/>
                <a:cs typeface="Times New Roman"/>
              </a:rPr>
              <a:t>he  </a:t>
            </a:r>
            <a:r>
              <a:rPr dirty="0" sz="1450" spc="-10">
                <a:latin typeface="Times New Roman"/>
                <a:cs typeface="Times New Roman"/>
              </a:rPr>
              <a:t>would</a:t>
            </a:r>
            <a:r>
              <a:rPr dirty="0" sz="1450" spc="85">
                <a:latin typeface="Times New Roman"/>
                <a:cs typeface="Times New Roman"/>
              </a:rPr>
              <a:t> </a:t>
            </a:r>
            <a:r>
              <a:rPr dirty="0" sz="1450" spc="-10">
                <a:latin typeface="Times New Roman"/>
                <a:cs typeface="Times New Roman"/>
              </a:rPr>
              <a:t>have</a:t>
            </a:r>
            <a:r>
              <a:rPr dirty="0" sz="1450" spc="85">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10">
                <a:latin typeface="Times New Roman"/>
                <a:cs typeface="Times New Roman"/>
              </a:rPr>
              <a:t>make</a:t>
            </a:r>
            <a:r>
              <a:rPr dirty="0" sz="1450" spc="85">
                <a:latin typeface="Times New Roman"/>
                <a:cs typeface="Times New Roman"/>
              </a:rPr>
              <a:t>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nightly</a:t>
            </a:r>
            <a:r>
              <a:rPr dirty="0" sz="1450" spc="85">
                <a:latin typeface="Times New Roman"/>
                <a:cs typeface="Times New Roman"/>
              </a:rPr>
              <a:t> </a:t>
            </a:r>
            <a:r>
              <a:rPr dirty="0" sz="1450" spc="-10">
                <a:latin typeface="Times New Roman"/>
                <a:cs typeface="Times New Roman"/>
              </a:rPr>
              <a:t>tramp</a:t>
            </a:r>
            <a:r>
              <a:rPr dirty="0" sz="1450" spc="85">
                <a:latin typeface="Times New Roman"/>
                <a:cs typeface="Times New Roman"/>
              </a:rPr>
              <a:t> </a:t>
            </a:r>
            <a:r>
              <a:rPr dirty="0" sz="1450" spc="-10">
                <a:latin typeface="Times New Roman"/>
                <a:cs typeface="Times New Roman"/>
              </a:rPr>
              <a:t>as</a:t>
            </a:r>
            <a:r>
              <a:rPr dirty="0" sz="1450" spc="90">
                <a:latin typeface="Times New Roman"/>
                <a:cs typeface="Times New Roman"/>
              </a:rPr>
              <a:t> </a:t>
            </a:r>
            <a:r>
              <a:rPr dirty="0" sz="1450" spc="-10">
                <a:latin typeface="Times New Roman"/>
                <a:cs typeface="Times New Roman"/>
              </a:rPr>
              <a:t>far</a:t>
            </a:r>
            <a:r>
              <a:rPr dirty="0" sz="1450" spc="85">
                <a:latin typeface="Times New Roman"/>
                <a:cs typeface="Times New Roman"/>
              </a:rPr>
              <a:t> </a:t>
            </a:r>
            <a:r>
              <a:rPr dirty="0" sz="1450" spc="-10">
                <a:latin typeface="Times New Roman"/>
                <a:cs typeface="Times New Roman"/>
              </a:rPr>
              <a:t>as</a:t>
            </a:r>
            <a:r>
              <a:rPr dirty="0" sz="1450" spc="85">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nearest</a:t>
            </a:r>
            <a:r>
              <a:rPr dirty="0" sz="1450" spc="85">
                <a:latin typeface="Times New Roman"/>
                <a:cs typeface="Times New Roman"/>
              </a:rPr>
              <a:t> </a:t>
            </a:r>
            <a:r>
              <a:rPr dirty="0" sz="1450" spc="-5">
                <a:latin typeface="Times New Roman"/>
                <a:cs typeface="Times New Roman"/>
              </a:rPr>
              <a:t>pond;</a:t>
            </a:r>
            <a:r>
              <a:rPr dirty="0" sz="1450" spc="85">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at</a:t>
            </a:r>
            <a:r>
              <a:rPr dirty="0" sz="1450" spc="90">
                <a:latin typeface="Times New Roman"/>
                <a:cs typeface="Times New Roman"/>
              </a:rPr>
              <a:t> </a:t>
            </a:r>
            <a:r>
              <a:rPr dirty="0" sz="1450" spc="-10">
                <a:latin typeface="Times New Roman"/>
                <a:cs typeface="Times New Roman"/>
              </a:rPr>
              <a:t>last,</a:t>
            </a:r>
            <a:endParaRPr sz="145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when the </a:t>
            </a:r>
            <a:r>
              <a:rPr dirty="0" sz="1450" spc="-5">
                <a:latin typeface="Times New Roman"/>
                <a:cs typeface="Times New Roman"/>
              </a:rPr>
              <a:t>hue </a:t>
            </a:r>
            <a:r>
              <a:rPr dirty="0" sz="1450" spc="-10">
                <a:latin typeface="Times New Roman"/>
                <a:cs typeface="Times New Roman"/>
              </a:rPr>
              <a:t>and cry began to blow </a:t>
            </a:r>
            <a:r>
              <a:rPr dirty="0" sz="1450" spc="-20">
                <a:latin typeface="Times New Roman"/>
                <a:cs typeface="Times New Roman"/>
              </a:rPr>
              <a:t>over, </a:t>
            </a:r>
            <a:r>
              <a:rPr dirty="0" sz="1450" spc="-5">
                <a:latin typeface="Times New Roman"/>
                <a:cs typeface="Times New Roman"/>
              </a:rPr>
              <a:t>he </a:t>
            </a:r>
            <a:r>
              <a:rPr dirty="0" sz="1450" spc="-10">
                <a:latin typeface="Times New Roman"/>
                <a:cs typeface="Times New Roman"/>
              </a:rPr>
              <a:t>might get gently </a:t>
            </a:r>
            <a:r>
              <a:rPr dirty="0" sz="1450" spc="-5">
                <a:latin typeface="Times New Roman"/>
                <a:cs typeface="Times New Roman"/>
              </a:rPr>
              <a:t>on </a:t>
            </a:r>
            <a:r>
              <a:rPr dirty="0" sz="1450" spc="-10">
                <a:latin typeface="Times New Roman"/>
                <a:cs typeface="Times New Roman"/>
              </a:rPr>
              <a:t>the train at  some side station, work round </a:t>
            </a:r>
            <a:r>
              <a:rPr dirty="0" sz="1450" spc="-5">
                <a:latin typeface="Times New Roman"/>
                <a:cs typeface="Times New Roman"/>
              </a:rPr>
              <a:t>by a </a:t>
            </a:r>
            <a:r>
              <a:rPr dirty="0" sz="1450" spc="-10">
                <a:latin typeface="Times New Roman"/>
                <a:cs typeface="Times New Roman"/>
              </a:rPr>
              <a:t>series </a:t>
            </a:r>
            <a:r>
              <a:rPr dirty="0" sz="1450" spc="-5">
                <a:latin typeface="Times New Roman"/>
                <a:cs typeface="Times New Roman"/>
              </a:rPr>
              <a:t>of </a:t>
            </a:r>
            <a:r>
              <a:rPr dirty="0" sz="1450" spc="-10">
                <a:latin typeface="Times New Roman"/>
                <a:cs typeface="Times New Roman"/>
              </a:rPr>
              <a:t>junctions, and </a:t>
            </a:r>
            <a:r>
              <a:rPr dirty="0" sz="1450" spc="-5">
                <a:latin typeface="Times New Roman"/>
                <a:cs typeface="Times New Roman"/>
              </a:rPr>
              <a:t>be </a:t>
            </a:r>
            <a:r>
              <a:rPr dirty="0" sz="1450" spc="-10">
                <a:latin typeface="Times New Roman"/>
                <a:cs typeface="Times New Roman"/>
              </a:rPr>
              <a:t>quietly captured  at the</a:t>
            </a:r>
            <a:r>
              <a:rPr dirty="0" sz="1450" spc="-5">
                <a:latin typeface="Times New Roman"/>
                <a:cs typeface="Times New Roman"/>
              </a:rPr>
              <a:t> </a:t>
            </a:r>
            <a:r>
              <a:rPr dirty="0" sz="1450" spc="-20">
                <a:latin typeface="Times New Roman"/>
                <a:cs typeface="Times New Roman"/>
              </a:rPr>
              <a:t>frontier.</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Thus Fontainebleau, although it is truly </a:t>
            </a:r>
            <a:r>
              <a:rPr dirty="0" sz="1450" spc="-5">
                <a:latin typeface="Times New Roman"/>
                <a:cs typeface="Times New Roman"/>
              </a:rPr>
              <a:t>but a </a:t>
            </a:r>
            <a:r>
              <a:rPr dirty="0" sz="1450" spc="-10">
                <a:latin typeface="Times New Roman"/>
                <a:cs typeface="Times New Roman"/>
              </a:rPr>
              <a:t>pleasure-ground, and although,  in favourable </a:t>
            </a:r>
            <a:r>
              <a:rPr dirty="0" sz="1450" spc="-15">
                <a:latin typeface="Times New Roman"/>
                <a:cs typeface="Times New Roman"/>
              </a:rPr>
              <a:t>weather, </a:t>
            </a:r>
            <a:r>
              <a:rPr dirty="0" sz="1450" spc="-10">
                <a:latin typeface="Times New Roman"/>
                <a:cs typeface="Times New Roman"/>
              </a:rPr>
              <a:t>and in the more celebrated quarters, it literally buzzes  with the tourist, yet has some </a:t>
            </a:r>
            <a:r>
              <a:rPr dirty="0" sz="1450" spc="-5">
                <a:latin typeface="Times New Roman"/>
                <a:cs typeface="Times New Roman"/>
              </a:rPr>
              <a:t>of </a:t>
            </a:r>
            <a:r>
              <a:rPr dirty="0" sz="1450" spc="-10">
                <a:latin typeface="Times New Roman"/>
                <a:cs typeface="Times New Roman"/>
              </a:rPr>
              <a:t>the immunities and </a:t>
            </a:r>
            <a:r>
              <a:rPr dirty="0" sz="1450" spc="-15">
                <a:latin typeface="Times New Roman"/>
                <a:cs typeface="Times New Roman"/>
              </a:rPr>
              <a:t>offers </a:t>
            </a: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the repose  </a:t>
            </a:r>
            <a:r>
              <a:rPr dirty="0" sz="1450" spc="-5">
                <a:latin typeface="Times New Roman"/>
                <a:cs typeface="Times New Roman"/>
              </a:rPr>
              <a:t>of </a:t>
            </a:r>
            <a:r>
              <a:rPr dirty="0" sz="1450" spc="-10">
                <a:latin typeface="Times New Roman"/>
                <a:cs typeface="Times New Roman"/>
              </a:rPr>
              <a:t>natural forests. And the </a:t>
            </a:r>
            <a:r>
              <a:rPr dirty="0" sz="1450" spc="-20">
                <a:latin typeface="Times New Roman"/>
                <a:cs typeface="Times New Roman"/>
              </a:rPr>
              <a:t>solitary, </a:t>
            </a:r>
            <a:r>
              <a:rPr dirty="0" sz="1450" spc="-10">
                <a:latin typeface="Times New Roman"/>
                <a:cs typeface="Times New Roman"/>
              </a:rPr>
              <a:t>although </a:t>
            </a:r>
            <a:r>
              <a:rPr dirty="0" sz="1450" spc="-5">
                <a:latin typeface="Times New Roman"/>
                <a:cs typeface="Times New Roman"/>
              </a:rPr>
              <a:t>he </a:t>
            </a:r>
            <a:r>
              <a:rPr dirty="0" sz="1450" spc="-10">
                <a:latin typeface="Times New Roman"/>
                <a:cs typeface="Times New Roman"/>
              </a:rPr>
              <a:t>must return at </a:t>
            </a:r>
            <a:r>
              <a:rPr dirty="0" sz="1450" spc="-5">
                <a:latin typeface="Times New Roman"/>
                <a:cs typeface="Times New Roman"/>
              </a:rPr>
              <a:t>night </a:t>
            </a:r>
            <a:r>
              <a:rPr dirty="0" sz="1450" spc="-10">
                <a:latin typeface="Times New Roman"/>
                <a:cs typeface="Times New Roman"/>
              </a:rPr>
              <a:t>to his  frequented </a:t>
            </a:r>
            <a:r>
              <a:rPr dirty="0" sz="1450" spc="-5">
                <a:latin typeface="Times New Roman"/>
                <a:cs typeface="Times New Roman"/>
              </a:rPr>
              <a:t>inn, </a:t>
            </a:r>
            <a:r>
              <a:rPr dirty="0" sz="1450" spc="-10">
                <a:latin typeface="Times New Roman"/>
                <a:cs typeface="Times New Roman"/>
              </a:rPr>
              <a:t>may yet pass the day with his own thoughts in the  companionable silence </a:t>
            </a:r>
            <a:r>
              <a:rPr dirty="0" sz="1450" spc="-5">
                <a:latin typeface="Times New Roman"/>
                <a:cs typeface="Times New Roman"/>
              </a:rPr>
              <a:t>of </a:t>
            </a:r>
            <a:r>
              <a:rPr dirty="0" sz="1450" spc="-10">
                <a:latin typeface="Times New Roman"/>
                <a:cs typeface="Times New Roman"/>
              </a:rPr>
              <a:t>the trees. The demands </a:t>
            </a:r>
            <a:r>
              <a:rPr dirty="0" sz="1450" spc="-5">
                <a:latin typeface="Times New Roman"/>
                <a:cs typeface="Times New Roman"/>
              </a:rPr>
              <a:t>of </a:t>
            </a:r>
            <a:r>
              <a:rPr dirty="0" sz="1450" spc="-10">
                <a:latin typeface="Times New Roman"/>
                <a:cs typeface="Times New Roman"/>
              </a:rPr>
              <a:t>the imagination vary;  some can </a:t>
            </a:r>
            <a:r>
              <a:rPr dirty="0" sz="1450" spc="-5">
                <a:latin typeface="Times New Roman"/>
                <a:cs typeface="Times New Roman"/>
              </a:rPr>
              <a:t>be </a:t>
            </a:r>
            <a:r>
              <a:rPr dirty="0" sz="1450" spc="-10">
                <a:latin typeface="Times New Roman"/>
                <a:cs typeface="Times New Roman"/>
              </a:rPr>
              <a:t>alone in </a:t>
            </a:r>
            <a:r>
              <a:rPr dirty="0" sz="1450" spc="-5">
                <a:latin typeface="Times New Roman"/>
                <a:cs typeface="Times New Roman"/>
              </a:rPr>
              <a:t>a </a:t>
            </a:r>
            <a:r>
              <a:rPr dirty="0" sz="1450" spc="-10">
                <a:latin typeface="Times New Roman"/>
                <a:cs typeface="Times New Roman"/>
              </a:rPr>
              <a:t>back garden looked </a:t>
            </a:r>
            <a:r>
              <a:rPr dirty="0" sz="1450" spc="-5">
                <a:latin typeface="Times New Roman"/>
                <a:cs typeface="Times New Roman"/>
              </a:rPr>
              <a:t>upon by </a:t>
            </a:r>
            <a:r>
              <a:rPr dirty="0" sz="1450" spc="-10">
                <a:latin typeface="Times New Roman"/>
                <a:cs typeface="Times New Roman"/>
              </a:rPr>
              <a:t>windows; others, like the  ostrich, are content with </a:t>
            </a:r>
            <a:r>
              <a:rPr dirty="0" sz="1450" spc="-5">
                <a:latin typeface="Times New Roman"/>
                <a:cs typeface="Times New Roman"/>
              </a:rPr>
              <a:t>a </a:t>
            </a:r>
            <a:r>
              <a:rPr dirty="0" sz="1450" spc="-10">
                <a:latin typeface="Times New Roman"/>
                <a:cs typeface="Times New Roman"/>
              </a:rPr>
              <a:t>solitude that meets the eye; and others, again,  expand in fancy to the very borders </a:t>
            </a:r>
            <a:r>
              <a:rPr dirty="0" sz="1450" spc="-5">
                <a:latin typeface="Times New Roman"/>
                <a:cs typeface="Times New Roman"/>
              </a:rPr>
              <a:t>of </a:t>
            </a:r>
            <a:r>
              <a:rPr dirty="0" sz="1450" spc="-10">
                <a:latin typeface="Times New Roman"/>
                <a:cs typeface="Times New Roman"/>
              </a:rPr>
              <a:t>their desert, and are irritably conscious  </a:t>
            </a:r>
            <a:r>
              <a:rPr dirty="0" sz="1450" spc="-5">
                <a:latin typeface="Times New Roman"/>
                <a:cs typeface="Times New Roman"/>
              </a:rPr>
              <a:t>of a </a:t>
            </a:r>
            <a:r>
              <a:rPr dirty="0" sz="1450" spc="-10">
                <a:latin typeface="Times New Roman"/>
                <a:cs typeface="Times New Roman"/>
              </a:rPr>
              <a:t>hunter’s camp in an adjacent </a:t>
            </a:r>
            <a:r>
              <a:rPr dirty="0" sz="1450" spc="-20">
                <a:latin typeface="Times New Roman"/>
                <a:cs typeface="Times New Roman"/>
              </a:rPr>
              <a:t>county.</a:t>
            </a:r>
            <a:r>
              <a:rPr dirty="0" sz="1450" spc="320">
                <a:latin typeface="Times New Roman"/>
                <a:cs typeface="Times New Roman"/>
              </a:rPr>
              <a:t> </a:t>
            </a:r>
            <a:r>
              <a:rPr dirty="0" sz="1450" spc="-60">
                <a:latin typeface="Times New Roman"/>
                <a:cs typeface="Times New Roman"/>
              </a:rPr>
              <a:t>To </a:t>
            </a:r>
            <a:r>
              <a:rPr dirty="0" sz="1450" spc="-10">
                <a:latin typeface="Times New Roman"/>
                <a:cs typeface="Times New Roman"/>
              </a:rPr>
              <a:t>these last, </a:t>
            </a:r>
            <a:r>
              <a:rPr dirty="0" sz="1450" spc="-5">
                <a:latin typeface="Times New Roman"/>
                <a:cs typeface="Times New Roman"/>
              </a:rPr>
              <a:t>of </a:t>
            </a:r>
            <a:r>
              <a:rPr dirty="0" sz="1450" spc="-10">
                <a:latin typeface="Times New Roman"/>
                <a:cs typeface="Times New Roman"/>
              </a:rPr>
              <a:t>course,  Fontainebleau will seem </a:t>
            </a:r>
            <a:r>
              <a:rPr dirty="0" sz="1450" spc="-5">
                <a:latin typeface="Times New Roman"/>
                <a:cs typeface="Times New Roman"/>
              </a:rPr>
              <a:t>but </a:t>
            </a:r>
            <a:r>
              <a:rPr dirty="0" sz="1450" spc="-10">
                <a:latin typeface="Times New Roman"/>
                <a:cs typeface="Times New Roman"/>
              </a:rPr>
              <a:t>an extended tea-garden: </a:t>
            </a:r>
            <a:r>
              <a:rPr dirty="0" sz="1450" spc="-5">
                <a:latin typeface="Times New Roman"/>
                <a:cs typeface="Times New Roman"/>
              </a:rPr>
              <a:t>a </a:t>
            </a:r>
            <a:r>
              <a:rPr dirty="0" sz="1450" spc="-10">
                <a:latin typeface="Times New Roman"/>
                <a:cs typeface="Times New Roman"/>
              </a:rPr>
              <a:t>Rosherville </a:t>
            </a:r>
            <a:r>
              <a:rPr dirty="0" sz="1450" spc="-5">
                <a:latin typeface="Times New Roman"/>
                <a:cs typeface="Times New Roman"/>
              </a:rPr>
              <a:t>on a by-  </a:t>
            </a:r>
            <a:r>
              <a:rPr dirty="0" sz="1450" spc="-30">
                <a:latin typeface="Times New Roman"/>
                <a:cs typeface="Times New Roman"/>
              </a:rPr>
              <a:t>day. </a:t>
            </a:r>
            <a:r>
              <a:rPr dirty="0" sz="1450" spc="-10">
                <a:latin typeface="Times New Roman"/>
                <a:cs typeface="Times New Roman"/>
              </a:rPr>
              <a:t>But to the plain man it </a:t>
            </a:r>
            <a:r>
              <a:rPr dirty="0" sz="1450" spc="-15">
                <a:latin typeface="Times New Roman"/>
                <a:cs typeface="Times New Roman"/>
              </a:rPr>
              <a:t>offers </a:t>
            </a:r>
            <a:r>
              <a:rPr dirty="0" sz="1450" spc="-10">
                <a:latin typeface="Times New Roman"/>
                <a:cs typeface="Times New Roman"/>
              </a:rPr>
              <a:t>solitude: an excellent thing in itself, and </a:t>
            </a:r>
            <a:r>
              <a:rPr dirty="0" sz="1450" spc="-5">
                <a:latin typeface="Times New Roman"/>
                <a:cs typeface="Times New Roman"/>
              </a:rPr>
              <a:t>a  good </a:t>
            </a:r>
            <a:r>
              <a:rPr dirty="0" sz="1450" spc="-10">
                <a:latin typeface="Times New Roman"/>
                <a:cs typeface="Times New Roman"/>
              </a:rPr>
              <a:t>whet for</a:t>
            </a:r>
            <a:r>
              <a:rPr dirty="0" sz="1450" spc="-5">
                <a:latin typeface="Times New Roman"/>
                <a:cs typeface="Times New Roman"/>
              </a:rPr>
              <a:t> </a:t>
            </a:r>
            <a:r>
              <a:rPr dirty="0" sz="1450" spc="-20">
                <a:latin typeface="Times New Roman"/>
                <a:cs typeface="Times New Roman"/>
              </a:rPr>
              <a:t>company.</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5"/>
              </a:spcBef>
            </a:pPr>
            <a:endParaRPr sz="1800">
              <a:latin typeface="Times New Roman"/>
              <a:cs typeface="Times New Roman"/>
            </a:endParaRPr>
          </a:p>
          <a:p>
            <a:pPr algn="ctr">
              <a:lnSpc>
                <a:spcPct val="100000"/>
              </a:lnSpc>
              <a:spcBef>
                <a:spcPts val="5"/>
              </a:spcBef>
            </a:pPr>
            <a:r>
              <a:rPr dirty="0" sz="1450" spc="-10" b="1">
                <a:latin typeface="Times New Roman"/>
                <a:cs typeface="Times New Roman"/>
              </a:rPr>
              <a:t>III</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5">
                <a:latin typeface="Times New Roman"/>
                <a:cs typeface="Times New Roman"/>
              </a:rPr>
              <a:t>I </a:t>
            </a:r>
            <a:r>
              <a:rPr dirty="0" sz="1450" spc="-10">
                <a:latin typeface="Times New Roman"/>
                <a:cs typeface="Times New Roman"/>
              </a:rPr>
              <a:t>was for some time </a:t>
            </a:r>
            <a:r>
              <a:rPr dirty="0" sz="1450" spc="-5">
                <a:latin typeface="Times New Roman"/>
                <a:cs typeface="Times New Roman"/>
              </a:rPr>
              <a:t>a </a:t>
            </a:r>
            <a:r>
              <a:rPr dirty="0" sz="1450" spc="-10">
                <a:latin typeface="Times New Roman"/>
                <a:cs typeface="Times New Roman"/>
              </a:rPr>
              <a:t>consistent Barbizonian; et ego in Arcadia vixi, it was </a:t>
            </a:r>
            <a:r>
              <a:rPr dirty="0" sz="1450" spc="-5">
                <a:latin typeface="Times New Roman"/>
                <a:cs typeface="Times New Roman"/>
              </a:rPr>
              <a:t>a  </a:t>
            </a:r>
            <a:r>
              <a:rPr dirty="0" sz="1450" spc="-10">
                <a:latin typeface="Times New Roman"/>
                <a:cs typeface="Times New Roman"/>
              </a:rPr>
              <a:t>pleasant season; and that noiseless hamlet lying close among the borders </a:t>
            </a:r>
            <a:r>
              <a:rPr dirty="0" sz="1450" spc="-5">
                <a:latin typeface="Times New Roman"/>
                <a:cs typeface="Times New Roman"/>
              </a:rPr>
              <a:t>of </a:t>
            </a:r>
            <a:r>
              <a:rPr dirty="0" sz="1450" spc="-10">
                <a:latin typeface="Times New Roman"/>
                <a:cs typeface="Times New Roman"/>
              </a:rPr>
              <a:t>the  wood is for me, as for so many others, </a:t>
            </a:r>
            <a:r>
              <a:rPr dirty="0" sz="1450" spc="-5">
                <a:latin typeface="Times New Roman"/>
                <a:cs typeface="Times New Roman"/>
              </a:rPr>
              <a:t>a </a:t>
            </a:r>
            <a:r>
              <a:rPr dirty="0" sz="1450" spc="-10">
                <a:latin typeface="Times New Roman"/>
                <a:cs typeface="Times New Roman"/>
              </a:rPr>
              <a:t>green spot in </a:t>
            </a:r>
            <a:r>
              <a:rPr dirty="0" sz="1450" spc="-25">
                <a:latin typeface="Times New Roman"/>
                <a:cs typeface="Times New Roman"/>
              </a:rPr>
              <a:t>memory. </a:t>
            </a:r>
            <a:r>
              <a:rPr dirty="0" sz="1450" spc="-10">
                <a:latin typeface="Times New Roman"/>
                <a:cs typeface="Times New Roman"/>
              </a:rPr>
              <a:t>The great  Millet was just dead, the green shutters </a:t>
            </a:r>
            <a:r>
              <a:rPr dirty="0" sz="1450" spc="-5">
                <a:latin typeface="Times New Roman"/>
                <a:cs typeface="Times New Roman"/>
              </a:rPr>
              <a:t>of </a:t>
            </a:r>
            <a:r>
              <a:rPr dirty="0" sz="1450" spc="-10">
                <a:latin typeface="Times New Roman"/>
                <a:cs typeface="Times New Roman"/>
              </a:rPr>
              <a:t>his modest house were closed; his  daughters were in mourning. The date </a:t>
            </a:r>
            <a:r>
              <a:rPr dirty="0" sz="1450" spc="-5">
                <a:latin typeface="Times New Roman"/>
                <a:cs typeface="Times New Roman"/>
              </a:rPr>
              <a:t>of </a:t>
            </a:r>
            <a:r>
              <a:rPr dirty="0" sz="1450" spc="-10">
                <a:latin typeface="Times New Roman"/>
                <a:cs typeface="Times New Roman"/>
              </a:rPr>
              <a:t>my first visit was thus an epoch in  the history </a:t>
            </a:r>
            <a:r>
              <a:rPr dirty="0" sz="1450" spc="-5">
                <a:latin typeface="Times New Roman"/>
                <a:cs typeface="Times New Roman"/>
              </a:rPr>
              <a:t>of </a:t>
            </a:r>
            <a:r>
              <a:rPr dirty="0" sz="1450" spc="-10">
                <a:latin typeface="Times New Roman"/>
                <a:cs typeface="Times New Roman"/>
              </a:rPr>
              <a:t>art: in </a:t>
            </a:r>
            <a:r>
              <a:rPr dirty="0" sz="1450" spc="-5">
                <a:latin typeface="Times New Roman"/>
                <a:cs typeface="Times New Roman"/>
              </a:rPr>
              <a:t>a </a:t>
            </a:r>
            <a:r>
              <a:rPr dirty="0" sz="1450" spc="-10">
                <a:latin typeface="Times New Roman"/>
                <a:cs typeface="Times New Roman"/>
              </a:rPr>
              <a:t>lesser </a:t>
            </a:r>
            <a:r>
              <a:rPr dirty="0" sz="1450" spc="-35">
                <a:latin typeface="Times New Roman"/>
                <a:cs typeface="Times New Roman"/>
              </a:rPr>
              <a:t>way, </a:t>
            </a:r>
            <a:r>
              <a:rPr dirty="0" sz="1450" spc="-10">
                <a:latin typeface="Times New Roman"/>
                <a:cs typeface="Times New Roman"/>
              </a:rPr>
              <a:t>it was an epoch in the history </a:t>
            </a:r>
            <a:r>
              <a:rPr dirty="0" sz="1450" spc="-5">
                <a:latin typeface="Times New Roman"/>
                <a:cs typeface="Times New Roman"/>
              </a:rPr>
              <a:t>of </a:t>
            </a:r>
            <a:r>
              <a:rPr dirty="0" sz="1450" spc="-10">
                <a:latin typeface="Times New Roman"/>
                <a:cs typeface="Times New Roman"/>
              </a:rPr>
              <a:t>the Latin  </a:t>
            </a:r>
            <a:r>
              <a:rPr dirty="0" sz="1450" spc="-20">
                <a:latin typeface="Times New Roman"/>
                <a:cs typeface="Times New Roman"/>
              </a:rPr>
              <a:t>Quarter. </a:t>
            </a:r>
            <a:r>
              <a:rPr dirty="0" sz="1450" spc="-10">
                <a:latin typeface="Times New Roman"/>
                <a:cs typeface="Times New Roman"/>
              </a:rPr>
              <a:t>The Petit Cénacle was dead and buried; </a:t>
            </a:r>
            <a:r>
              <a:rPr dirty="0" sz="1450" spc="-15">
                <a:latin typeface="Times New Roman"/>
                <a:cs typeface="Times New Roman"/>
              </a:rPr>
              <a:t>Murger </a:t>
            </a:r>
            <a:r>
              <a:rPr dirty="0" sz="1450" spc="-10">
                <a:latin typeface="Times New Roman"/>
                <a:cs typeface="Times New Roman"/>
              </a:rPr>
              <a:t>and his crew </a:t>
            </a:r>
            <a:r>
              <a:rPr dirty="0" sz="1450" spc="-5">
                <a:latin typeface="Times New Roman"/>
                <a:cs typeface="Times New Roman"/>
              </a:rPr>
              <a:t>of  </a:t>
            </a:r>
            <a:r>
              <a:rPr dirty="0" sz="1450" spc="-10">
                <a:latin typeface="Times New Roman"/>
                <a:cs typeface="Times New Roman"/>
              </a:rPr>
              <a:t>sponging vagabonds were all at rest from their expedients; the tradition </a:t>
            </a:r>
            <a:r>
              <a:rPr dirty="0" sz="1450" spc="-5">
                <a:latin typeface="Times New Roman"/>
                <a:cs typeface="Times New Roman"/>
              </a:rPr>
              <a:t>of  </a:t>
            </a:r>
            <a:r>
              <a:rPr dirty="0" sz="1450" spc="-10">
                <a:latin typeface="Times New Roman"/>
                <a:cs typeface="Times New Roman"/>
              </a:rPr>
              <a:t>their real life was nearly lost; and the petrified legend </a:t>
            </a:r>
            <a:r>
              <a:rPr dirty="0" sz="1450" spc="-5">
                <a:latin typeface="Times New Roman"/>
                <a:cs typeface="Times New Roman"/>
              </a:rPr>
              <a:t>of </a:t>
            </a:r>
            <a:r>
              <a:rPr dirty="0" sz="1450" spc="-25">
                <a:latin typeface="Times New Roman"/>
                <a:cs typeface="Times New Roman"/>
              </a:rPr>
              <a:t>theVie </a:t>
            </a:r>
            <a:r>
              <a:rPr dirty="0" sz="1450" spc="-5">
                <a:latin typeface="Times New Roman"/>
                <a:cs typeface="Times New Roman"/>
              </a:rPr>
              <a:t>de </a:t>
            </a:r>
            <a:r>
              <a:rPr dirty="0" sz="1450" spc="-10">
                <a:latin typeface="Times New Roman"/>
                <a:cs typeface="Times New Roman"/>
              </a:rPr>
              <a:t>Bohéme  had become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gospel, and still gave the cue to zealous imitators. But if  the </a:t>
            </a:r>
            <a:r>
              <a:rPr dirty="0" sz="1450" spc="-5">
                <a:latin typeface="Times New Roman"/>
                <a:cs typeface="Times New Roman"/>
              </a:rPr>
              <a:t>book be </a:t>
            </a:r>
            <a:r>
              <a:rPr dirty="0" sz="1450" spc="-10">
                <a:latin typeface="Times New Roman"/>
                <a:cs typeface="Times New Roman"/>
              </a:rPr>
              <a:t>written in </a:t>
            </a:r>
            <a:r>
              <a:rPr dirty="0" sz="1450" spc="-15">
                <a:latin typeface="Times New Roman"/>
                <a:cs typeface="Times New Roman"/>
              </a:rPr>
              <a:t>rose-water, </a:t>
            </a:r>
            <a:r>
              <a:rPr dirty="0" sz="1450" spc="-10">
                <a:latin typeface="Times New Roman"/>
                <a:cs typeface="Times New Roman"/>
              </a:rPr>
              <a:t>the imitation was still farther expurgated;  honesty was the rule; the innkeepers gave, as </a:t>
            </a:r>
            <a:r>
              <a:rPr dirty="0" sz="1450" spc="-5">
                <a:latin typeface="Times New Roman"/>
                <a:cs typeface="Times New Roman"/>
              </a:rPr>
              <a:t>I </a:t>
            </a:r>
            <a:r>
              <a:rPr dirty="0" sz="1450" spc="-10">
                <a:latin typeface="Times New Roman"/>
                <a:cs typeface="Times New Roman"/>
              </a:rPr>
              <a:t>have said, almost unlimited  credit; they </a:t>
            </a:r>
            <a:r>
              <a:rPr dirty="0" sz="1450" spc="-15">
                <a:latin typeface="Times New Roman"/>
                <a:cs typeface="Times New Roman"/>
              </a:rPr>
              <a:t>suffered </a:t>
            </a:r>
            <a:r>
              <a:rPr dirty="0" sz="1450" spc="-10">
                <a:latin typeface="Times New Roman"/>
                <a:cs typeface="Times New Roman"/>
              </a:rPr>
              <a:t>the seediest painter to depart, to take all his belongings,  and to leave his bill unpaid; and if they sometimes lost, it was </a:t>
            </a:r>
            <a:r>
              <a:rPr dirty="0" sz="1450" spc="-5">
                <a:latin typeface="Times New Roman"/>
                <a:cs typeface="Times New Roman"/>
              </a:rPr>
              <a:t>by </a:t>
            </a:r>
            <a:r>
              <a:rPr dirty="0" sz="1450" spc="-10">
                <a:latin typeface="Times New Roman"/>
                <a:cs typeface="Times New Roman"/>
              </a:rPr>
              <a:t>English and  Americans alone. At the same time, the great influx </a:t>
            </a:r>
            <a:r>
              <a:rPr dirty="0" sz="1450" spc="-5">
                <a:latin typeface="Times New Roman"/>
                <a:cs typeface="Times New Roman"/>
              </a:rPr>
              <a:t>of </a:t>
            </a:r>
            <a:r>
              <a:rPr dirty="0" sz="1450" spc="-10">
                <a:latin typeface="Times New Roman"/>
                <a:cs typeface="Times New Roman"/>
              </a:rPr>
              <a:t>Anglo-Saxons had  begun to </a:t>
            </a:r>
            <a:r>
              <a:rPr dirty="0" sz="1450" spc="-15">
                <a:latin typeface="Times New Roman"/>
                <a:cs typeface="Times New Roman"/>
              </a:rPr>
              <a:t>affect </a:t>
            </a:r>
            <a:r>
              <a:rPr dirty="0" sz="1450" spc="-10">
                <a:latin typeface="Times New Roman"/>
                <a:cs typeface="Times New Roman"/>
              </a:rPr>
              <a:t>the life </a:t>
            </a:r>
            <a:r>
              <a:rPr dirty="0" sz="1450" spc="-5">
                <a:latin typeface="Times New Roman"/>
                <a:cs typeface="Times New Roman"/>
              </a:rPr>
              <a:t>of </a:t>
            </a:r>
            <a:r>
              <a:rPr dirty="0" sz="1450" spc="-10">
                <a:latin typeface="Times New Roman"/>
                <a:cs typeface="Times New Roman"/>
              </a:rPr>
              <a:t>the studious. There had been disputes; and, in </a:t>
            </a:r>
            <a:r>
              <a:rPr dirty="0" sz="1450" spc="-5">
                <a:latin typeface="Times New Roman"/>
                <a:cs typeface="Times New Roman"/>
              </a:rPr>
              <a:t>one  </a:t>
            </a:r>
            <a:r>
              <a:rPr dirty="0" sz="1450" spc="-10">
                <a:latin typeface="Times New Roman"/>
                <a:cs typeface="Times New Roman"/>
              </a:rPr>
              <a:t>instance at least, the English and the Americans had made common cause to  prevent </a:t>
            </a:r>
            <a:r>
              <a:rPr dirty="0" sz="1450" spc="-5">
                <a:latin typeface="Times New Roman"/>
                <a:cs typeface="Times New Roman"/>
              </a:rPr>
              <a:t>a </a:t>
            </a:r>
            <a:r>
              <a:rPr dirty="0" sz="1450" spc="-10">
                <a:latin typeface="Times New Roman"/>
                <a:cs typeface="Times New Roman"/>
              </a:rPr>
              <a:t>cruel </a:t>
            </a:r>
            <a:r>
              <a:rPr dirty="0" sz="1450" spc="-20">
                <a:latin typeface="Times New Roman"/>
                <a:cs typeface="Times New Roman"/>
              </a:rPr>
              <a:t>pleasantry.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well if nations and races could  communicate their qualities; </a:t>
            </a:r>
            <a:r>
              <a:rPr dirty="0" sz="1450" spc="-5">
                <a:latin typeface="Times New Roman"/>
                <a:cs typeface="Times New Roman"/>
              </a:rPr>
              <a:t>but </a:t>
            </a:r>
            <a:r>
              <a:rPr dirty="0" sz="1450" spc="-10">
                <a:latin typeface="Times New Roman"/>
                <a:cs typeface="Times New Roman"/>
              </a:rPr>
              <a:t>in practice when they look </a:t>
            </a:r>
            <a:r>
              <a:rPr dirty="0" sz="1450" spc="-5">
                <a:latin typeface="Times New Roman"/>
                <a:cs typeface="Times New Roman"/>
              </a:rPr>
              <a:t>upon </a:t>
            </a:r>
            <a:r>
              <a:rPr dirty="0" sz="1450" spc="-10">
                <a:latin typeface="Times New Roman"/>
                <a:cs typeface="Times New Roman"/>
              </a:rPr>
              <a:t>each </a:t>
            </a:r>
            <a:r>
              <a:rPr dirty="0" sz="1450" spc="-20">
                <a:latin typeface="Times New Roman"/>
                <a:cs typeface="Times New Roman"/>
              </a:rPr>
              <a:t>other,  </a:t>
            </a:r>
            <a:r>
              <a:rPr dirty="0" sz="1450" spc="-10">
                <a:latin typeface="Times New Roman"/>
                <a:cs typeface="Times New Roman"/>
              </a:rPr>
              <a:t>they have an eye to nothing </a:t>
            </a:r>
            <a:r>
              <a:rPr dirty="0" sz="1450" spc="-5">
                <a:latin typeface="Times New Roman"/>
                <a:cs typeface="Times New Roman"/>
              </a:rPr>
              <a:t>but </a:t>
            </a:r>
            <a:r>
              <a:rPr dirty="0" sz="1450" spc="-10">
                <a:latin typeface="Times New Roman"/>
                <a:cs typeface="Times New Roman"/>
              </a:rPr>
              <a:t>defects. The Anglo-Saxon is essentially  dishonest;</a:t>
            </a:r>
            <a:r>
              <a:rPr dirty="0" sz="1450" spc="175">
                <a:latin typeface="Times New Roman"/>
                <a:cs typeface="Times New Roman"/>
              </a:rPr>
              <a:t> </a:t>
            </a:r>
            <a:r>
              <a:rPr dirty="0" sz="1450" spc="-10">
                <a:latin typeface="Times New Roman"/>
                <a:cs typeface="Times New Roman"/>
              </a:rPr>
              <a:t>the</a:t>
            </a:r>
            <a:r>
              <a:rPr dirty="0" sz="1450" spc="185">
                <a:latin typeface="Times New Roman"/>
                <a:cs typeface="Times New Roman"/>
              </a:rPr>
              <a:t> </a:t>
            </a:r>
            <a:r>
              <a:rPr dirty="0" sz="1450" spc="-10">
                <a:latin typeface="Times New Roman"/>
                <a:cs typeface="Times New Roman"/>
              </a:rPr>
              <a:t>French</a:t>
            </a:r>
            <a:r>
              <a:rPr dirty="0" sz="1450" spc="180">
                <a:latin typeface="Times New Roman"/>
                <a:cs typeface="Times New Roman"/>
              </a:rPr>
              <a:t> </a:t>
            </a:r>
            <a:r>
              <a:rPr dirty="0" sz="1450" spc="-10">
                <a:latin typeface="Times New Roman"/>
                <a:cs typeface="Times New Roman"/>
              </a:rPr>
              <a:t>is</a:t>
            </a:r>
            <a:r>
              <a:rPr dirty="0" sz="1450" spc="180">
                <a:latin typeface="Times New Roman"/>
                <a:cs typeface="Times New Roman"/>
              </a:rPr>
              <a:t> </a:t>
            </a:r>
            <a:r>
              <a:rPr dirty="0" sz="1450" spc="-10">
                <a:latin typeface="Times New Roman"/>
                <a:cs typeface="Times New Roman"/>
              </a:rPr>
              <a:t>devoid</a:t>
            </a:r>
            <a:r>
              <a:rPr dirty="0" sz="1450" spc="180">
                <a:latin typeface="Times New Roman"/>
                <a:cs typeface="Times New Roman"/>
              </a:rPr>
              <a:t> </a:t>
            </a:r>
            <a:r>
              <a:rPr dirty="0" sz="1450" spc="-5">
                <a:latin typeface="Times New Roman"/>
                <a:cs typeface="Times New Roman"/>
              </a:rPr>
              <a:t>by</a:t>
            </a:r>
            <a:r>
              <a:rPr dirty="0" sz="1450" spc="185">
                <a:latin typeface="Times New Roman"/>
                <a:cs typeface="Times New Roman"/>
              </a:rPr>
              <a:t> </a:t>
            </a:r>
            <a:r>
              <a:rPr dirty="0" sz="1450" spc="-10">
                <a:latin typeface="Times New Roman"/>
                <a:cs typeface="Times New Roman"/>
              </a:rPr>
              <a:t>nature</a:t>
            </a:r>
            <a:r>
              <a:rPr dirty="0" sz="1450" spc="175">
                <a:latin typeface="Times New Roman"/>
                <a:cs typeface="Times New Roman"/>
              </a:rPr>
              <a:t> </a:t>
            </a:r>
            <a:r>
              <a:rPr dirty="0" sz="1450" spc="-5">
                <a:latin typeface="Times New Roman"/>
                <a:cs typeface="Times New Roman"/>
              </a:rPr>
              <a:t>of</a:t>
            </a:r>
            <a:r>
              <a:rPr dirty="0" sz="1450" spc="185">
                <a:latin typeface="Times New Roman"/>
                <a:cs typeface="Times New Roman"/>
              </a:rPr>
              <a:t> </a:t>
            </a:r>
            <a:r>
              <a:rPr dirty="0" sz="1450" spc="-10">
                <a:latin typeface="Times New Roman"/>
                <a:cs typeface="Times New Roman"/>
              </a:rPr>
              <a:t>the</a:t>
            </a:r>
            <a:r>
              <a:rPr dirty="0" sz="1450" spc="180">
                <a:latin typeface="Times New Roman"/>
                <a:cs typeface="Times New Roman"/>
              </a:rPr>
              <a:t> </a:t>
            </a:r>
            <a:r>
              <a:rPr dirty="0" sz="1450" spc="-10">
                <a:latin typeface="Times New Roman"/>
                <a:cs typeface="Times New Roman"/>
              </a:rPr>
              <a:t>principle</a:t>
            </a:r>
            <a:r>
              <a:rPr dirty="0" sz="1450" spc="180">
                <a:latin typeface="Times New Roman"/>
                <a:cs typeface="Times New Roman"/>
              </a:rPr>
              <a:t> </a:t>
            </a:r>
            <a:r>
              <a:rPr dirty="0" sz="1450" spc="-10">
                <a:latin typeface="Times New Roman"/>
                <a:cs typeface="Times New Roman"/>
              </a:rPr>
              <a:t>that</a:t>
            </a:r>
            <a:r>
              <a:rPr dirty="0" sz="1450" spc="180">
                <a:latin typeface="Times New Roman"/>
                <a:cs typeface="Times New Roman"/>
              </a:rPr>
              <a:t> </a:t>
            </a:r>
            <a:r>
              <a:rPr dirty="0" sz="1450" spc="-10">
                <a:latin typeface="Times New Roman"/>
                <a:cs typeface="Times New Roman"/>
              </a:rPr>
              <a:t>we</a:t>
            </a:r>
            <a:r>
              <a:rPr dirty="0" sz="1450" spc="185">
                <a:latin typeface="Times New Roman"/>
                <a:cs typeface="Times New Roman"/>
              </a:rPr>
              <a:t> </a:t>
            </a:r>
            <a:r>
              <a:rPr dirty="0" sz="1450" spc="-10">
                <a:latin typeface="Times New Roman"/>
                <a:cs typeface="Times New Roman"/>
              </a:rPr>
              <a:t>call</a:t>
            </a:r>
            <a:r>
              <a:rPr dirty="0" sz="1450" spc="175">
                <a:latin typeface="Times New Roman"/>
                <a:cs typeface="Times New Roman"/>
              </a:rPr>
              <a:t> </a:t>
            </a:r>
            <a:r>
              <a:rPr dirty="0" sz="1450" spc="-10">
                <a:latin typeface="Times New Roman"/>
                <a:cs typeface="Times New Roman"/>
              </a:rPr>
              <a:t>“Fair</a:t>
            </a:r>
            <a:endParaRPr sz="145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6985">
              <a:lnSpc>
                <a:spcPts val="1730"/>
              </a:lnSpc>
              <a:spcBef>
                <a:spcPts val="155"/>
              </a:spcBef>
            </a:pPr>
            <a:r>
              <a:rPr dirty="0" sz="1450" spc="-25">
                <a:latin typeface="Times New Roman"/>
                <a:cs typeface="Times New Roman"/>
              </a:rPr>
              <a:t>Play.” </a:t>
            </a:r>
            <a:r>
              <a:rPr dirty="0" sz="1450" spc="-10">
                <a:latin typeface="Times New Roman"/>
                <a:cs typeface="Times New Roman"/>
              </a:rPr>
              <a:t>The Frenchman marvelled at the scruples </a:t>
            </a:r>
            <a:r>
              <a:rPr dirty="0" sz="1450" spc="-5">
                <a:latin typeface="Times New Roman"/>
                <a:cs typeface="Times New Roman"/>
              </a:rPr>
              <a:t>of </a:t>
            </a:r>
            <a:r>
              <a:rPr dirty="0" sz="1450" spc="-10">
                <a:latin typeface="Times New Roman"/>
                <a:cs typeface="Times New Roman"/>
              </a:rPr>
              <a:t>his guest, and, when that  defender </a:t>
            </a:r>
            <a:r>
              <a:rPr dirty="0" sz="1450" spc="-5">
                <a:latin typeface="Times New Roman"/>
                <a:cs typeface="Times New Roman"/>
              </a:rPr>
              <a:t>of </a:t>
            </a:r>
            <a:r>
              <a:rPr dirty="0" sz="1450" spc="-10">
                <a:latin typeface="Times New Roman"/>
                <a:cs typeface="Times New Roman"/>
              </a:rPr>
              <a:t>innocence retired over-seas and left his bills unpaid, </a:t>
            </a:r>
            <a:r>
              <a:rPr dirty="0" sz="1450" spc="-5">
                <a:latin typeface="Times New Roman"/>
                <a:cs typeface="Times New Roman"/>
              </a:rPr>
              <a:t>he </a:t>
            </a:r>
            <a:r>
              <a:rPr dirty="0" sz="1450" spc="-10">
                <a:latin typeface="Times New Roman"/>
                <a:cs typeface="Times New Roman"/>
              </a:rPr>
              <a:t>marvelled  once again; the </a:t>
            </a:r>
            <a:r>
              <a:rPr dirty="0" sz="1450" spc="-5">
                <a:latin typeface="Times New Roman"/>
                <a:cs typeface="Times New Roman"/>
              </a:rPr>
              <a:t>good </a:t>
            </a:r>
            <a:r>
              <a:rPr dirty="0" sz="1450" spc="-10">
                <a:latin typeface="Times New Roman"/>
                <a:cs typeface="Times New Roman"/>
              </a:rPr>
              <a:t>and evil were, in his eyes, part and parcel </a:t>
            </a:r>
            <a:r>
              <a:rPr dirty="0" sz="1450" spc="-5">
                <a:latin typeface="Times New Roman"/>
                <a:cs typeface="Times New Roman"/>
              </a:rPr>
              <a:t>of </a:t>
            </a:r>
            <a:r>
              <a:rPr dirty="0" sz="1450" spc="-10">
                <a:latin typeface="Times New Roman"/>
                <a:cs typeface="Times New Roman"/>
              </a:rPr>
              <a:t>the same  eccentricity; </a:t>
            </a:r>
            <a:r>
              <a:rPr dirty="0" sz="1450" spc="-5">
                <a:latin typeface="Times New Roman"/>
                <a:cs typeface="Times New Roman"/>
              </a:rPr>
              <a:t>a </a:t>
            </a:r>
            <a:r>
              <a:rPr dirty="0" sz="1450" spc="-10">
                <a:latin typeface="Times New Roman"/>
                <a:cs typeface="Times New Roman"/>
              </a:rPr>
              <a:t>shrug expressed his judgment </a:t>
            </a:r>
            <a:r>
              <a:rPr dirty="0" sz="1450" spc="-5">
                <a:latin typeface="Times New Roman"/>
                <a:cs typeface="Times New Roman"/>
              </a:rPr>
              <a:t>upon</a:t>
            </a:r>
            <a:r>
              <a:rPr dirty="0" sz="1450" spc="20">
                <a:latin typeface="Times New Roman"/>
                <a:cs typeface="Times New Roman"/>
              </a:rPr>
              <a:t> </a:t>
            </a:r>
            <a:r>
              <a:rPr dirty="0" sz="1450" spc="-5">
                <a:latin typeface="Times New Roman"/>
                <a:cs typeface="Times New Roman"/>
              </a:rPr>
              <a:t>both.</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At Barbizon there was </a:t>
            </a:r>
            <a:r>
              <a:rPr dirty="0" sz="1450" spc="-5">
                <a:latin typeface="Times New Roman"/>
                <a:cs typeface="Times New Roman"/>
              </a:rPr>
              <a:t>no </a:t>
            </a:r>
            <a:r>
              <a:rPr dirty="0" sz="1450" spc="-20">
                <a:latin typeface="Times New Roman"/>
                <a:cs typeface="Times New Roman"/>
              </a:rPr>
              <a:t>master, </a:t>
            </a:r>
            <a:r>
              <a:rPr dirty="0" sz="1450" spc="-5">
                <a:latin typeface="Times New Roman"/>
                <a:cs typeface="Times New Roman"/>
              </a:rPr>
              <a:t>no </a:t>
            </a:r>
            <a:r>
              <a:rPr dirty="0" sz="1450" spc="-10">
                <a:latin typeface="Times New Roman"/>
                <a:cs typeface="Times New Roman"/>
              </a:rPr>
              <a:t>pontiff in the arts. Palizzi bore rule at  Gretz—urbane, superior rule—his memory rich in anecdotes </a:t>
            </a:r>
            <a:r>
              <a:rPr dirty="0" sz="1450" spc="-5">
                <a:latin typeface="Times New Roman"/>
                <a:cs typeface="Times New Roman"/>
              </a:rPr>
              <a:t>of </a:t>
            </a:r>
            <a:r>
              <a:rPr dirty="0" sz="1450" spc="-10">
                <a:latin typeface="Times New Roman"/>
                <a:cs typeface="Times New Roman"/>
              </a:rPr>
              <a:t>the great men  </a:t>
            </a:r>
            <a:r>
              <a:rPr dirty="0" sz="1450" spc="-5">
                <a:latin typeface="Times New Roman"/>
                <a:cs typeface="Times New Roman"/>
              </a:rPr>
              <a:t>of </a:t>
            </a:r>
            <a:r>
              <a:rPr dirty="0" sz="1450" spc="-10">
                <a:latin typeface="Times New Roman"/>
                <a:cs typeface="Times New Roman"/>
              </a:rPr>
              <a:t>yore, his mind fertile in theories; sceptical, composed, and venerable to the  eye; and yet beneath these outworks, all twittering with Italian superstition, his  eye scouting for omens, and the whole fabric </a:t>
            </a:r>
            <a:r>
              <a:rPr dirty="0" sz="1450" spc="-5">
                <a:latin typeface="Times New Roman"/>
                <a:cs typeface="Times New Roman"/>
              </a:rPr>
              <a:t>of </a:t>
            </a:r>
            <a:r>
              <a:rPr dirty="0" sz="1450" spc="-10">
                <a:latin typeface="Times New Roman"/>
                <a:cs typeface="Times New Roman"/>
              </a:rPr>
              <a:t>his manners giving way </a:t>
            </a:r>
            <a:r>
              <a:rPr dirty="0" sz="1450" spc="-5">
                <a:latin typeface="Times New Roman"/>
                <a:cs typeface="Times New Roman"/>
              </a:rPr>
              <a:t>on </a:t>
            </a:r>
            <a:r>
              <a:rPr dirty="0" sz="1450" spc="-10">
                <a:latin typeface="Times New Roman"/>
                <a:cs typeface="Times New Roman"/>
              </a:rPr>
              <a:t>the  appearance </a:t>
            </a:r>
            <a:r>
              <a:rPr dirty="0" sz="1450" spc="-5">
                <a:latin typeface="Times New Roman"/>
                <a:cs typeface="Times New Roman"/>
              </a:rPr>
              <a:t>of a </a:t>
            </a:r>
            <a:r>
              <a:rPr dirty="0" sz="1450" spc="-10">
                <a:latin typeface="Times New Roman"/>
                <a:cs typeface="Times New Roman"/>
              </a:rPr>
              <a:t>hunchback. Cernay had Pelouse, the admirable, placid  Pelouse, smilingly critical </a:t>
            </a:r>
            <a:r>
              <a:rPr dirty="0" sz="1450" spc="-5">
                <a:latin typeface="Times New Roman"/>
                <a:cs typeface="Times New Roman"/>
              </a:rPr>
              <a:t>of youth, </a:t>
            </a:r>
            <a:r>
              <a:rPr dirty="0" sz="1450" spc="-10">
                <a:latin typeface="Times New Roman"/>
                <a:cs typeface="Times New Roman"/>
              </a:rPr>
              <a:t>who, when </a:t>
            </a:r>
            <a:r>
              <a:rPr dirty="0" sz="1450" spc="-5">
                <a:latin typeface="Times New Roman"/>
                <a:cs typeface="Times New Roman"/>
              </a:rPr>
              <a:t>a </a:t>
            </a:r>
            <a:r>
              <a:rPr dirty="0" sz="1450" spc="-10">
                <a:latin typeface="Times New Roman"/>
                <a:cs typeface="Times New Roman"/>
              </a:rPr>
              <a:t>full-blown commercial  </a:t>
            </a:r>
            <a:r>
              <a:rPr dirty="0" sz="1450" spc="-15">
                <a:latin typeface="Times New Roman"/>
                <a:cs typeface="Times New Roman"/>
              </a:rPr>
              <a:t>traveller, </a:t>
            </a:r>
            <a:r>
              <a:rPr dirty="0" sz="1450" spc="-10">
                <a:latin typeface="Times New Roman"/>
                <a:cs typeface="Times New Roman"/>
              </a:rPr>
              <a:t>suddenly threw down his samples, </a:t>
            </a:r>
            <a:r>
              <a:rPr dirty="0" sz="1450" spc="-5">
                <a:latin typeface="Times New Roman"/>
                <a:cs typeface="Times New Roman"/>
              </a:rPr>
              <a:t>bought a </a:t>
            </a:r>
            <a:r>
              <a:rPr dirty="0" sz="1450" spc="-10">
                <a:latin typeface="Times New Roman"/>
                <a:cs typeface="Times New Roman"/>
              </a:rPr>
              <a:t>colour-box, and became  the master whom we have all admired. Marlotte, for </a:t>
            </a:r>
            <a:r>
              <a:rPr dirty="0" sz="1450" spc="-5">
                <a:latin typeface="Times New Roman"/>
                <a:cs typeface="Times New Roman"/>
              </a:rPr>
              <a:t>a </a:t>
            </a:r>
            <a:r>
              <a:rPr dirty="0" sz="1450" spc="-10">
                <a:latin typeface="Times New Roman"/>
                <a:cs typeface="Times New Roman"/>
              </a:rPr>
              <a:t>central figure, boasted  Olivier </a:t>
            </a:r>
            <a:r>
              <a:rPr dirty="0" sz="1450" spc="-5">
                <a:latin typeface="Times New Roman"/>
                <a:cs typeface="Times New Roman"/>
              </a:rPr>
              <a:t>de </a:t>
            </a:r>
            <a:r>
              <a:rPr dirty="0" sz="1450" spc="-10">
                <a:latin typeface="Times New Roman"/>
                <a:cs typeface="Times New Roman"/>
              </a:rPr>
              <a:t>Penne. Only Barbizon, since the death </a:t>
            </a:r>
            <a:r>
              <a:rPr dirty="0" sz="1450" spc="-5">
                <a:latin typeface="Times New Roman"/>
                <a:cs typeface="Times New Roman"/>
              </a:rPr>
              <a:t>of </a:t>
            </a:r>
            <a:r>
              <a:rPr dirty="0" sz="1450" spc="-10">
                <a:latin typeface="Times New Roman"/>
                <a:cs typeface="Times New Roman"/>
              </a:rPr>
              <a:t>Millet, was </a:t>
            </a:r>
            <a:r>
              <a:rPr dirty="0" sz="1450" spc="-5">
                <a:latin typeface="Times New Roman"/>
                <a:cs typeface="Times New Roman"/>
              </a:rPr>
              <a:t>a </a:t>
            </a:r>
            <a:r>
              <a:rPr dirty="0" sz="1450" spc="-10">
                <a:latin typeface="Times New Roman"/>
                <a:cs typeface="Times New Roman"/>
              </a:rPr>
              <a:t>headless  commonwealth. Even its secondary lights, and those who in my day made the  stranger welcome, have since deserted it. The </a:t>
            </a:r>
            <a:r>
              <a:rPr dirty="0" sz="1450" spc="-5">
                <a:latin typeface="Times New Roman"/>
                <a:cs typeface="Times New Roman"/>
              </a:rPr>
              <a:t>good </a:t>
            </a:r>
            <a:r>
              <a:rPr dirty="0" sz="1450" spc="-10">
                <a:latin typeface="Times New Roman"/>
                <a:cs typeface="Times New Roman"/>
              </a:rPr>
              <a:t>Lachèvre has departed,  carrying his household </a:t>
            </a:r>
            <a:r>
              <a:rPr dirty="0" sz="1450" spc="-5">
                <a:latin typeface="Times New Roman"/>
                <a:cs typeface="Times New Roman"/>
              </a:rPr>
              <a:t>gods; </a:t>
            </a:r>
            <a:r>
              <a:rPr dirty="0" sz="1450" spc="-10">
                <a:latin typeface="Times New Roman"/>
                <a:cs typeface="Times New Roman"/>
              </a:rPr>
              <a:t>and long before that Gaston Lafenestre was taken  from </a:t>
            </a:r>
            <a:r>
              <a:rPr dirty="0" sz="1450" spc="-5">
                <a:latin typeface="Times New Roman"/>
                <a:cs typeface="Times New Roman"/>
              </a:rPr>
              <a:t>our </a:t>
            </a:r>
            <a:r>
              <a:rPr dirty="0" sz="1450" spc="-10">
                <a:latin typeface="Times New Roman"/>
                <a:cs typeface="Times New Roman"/>
              </a:rPr>
              <a:t>midst </a:t>
            </a:r>
            <a:r>
              <a:rPr dirty="0" sz="1450" spc="-5">
                <a:latin typeface="Times New Roman"/>
                <a:cs typeface="Times New Roman"/>
              </a:rPr>
              <a:t>by </a:t>
            </a:r>
            <a:r>
              <a:rPr dirty="0" sz="1450" spc="-10">
                <a:latin typeface="Times New Roman"/>
                <a:cs typeface="Times New Roman"/>
              </a:rPr>
              <a:t>an untimely death. He died before </a:t>
            </a:r>
            <a:r>
              <a:rPr dirty="0" sz="1450" spc="-5">
                <a:latin typeface="Times New Roman"/>
                <a:cs typeface="Times New Roman"/>
              </a:rPr>
              <a:t>he </a:t>
            </a:r>
            <a:r>
              <a:rPr dirty="0" sz="1450" spc="-10">
                <a:latin typeface="Times New Roman"/>
                <a:cs typeface="Times New Roman"/>
              </a:rPr>
              <a:t>had deserved success;  it may be, </a:t>
            </a:r>
            <a:r>
              <a:rPr dirty="0" sz="1450" spc="-5">
                <a:latin typeface="Times New Roman"/>
                <a:cs typeface="Times New Roman"/>
              </a:rPr>
              <a:t>he </a:t>
            </a:r>
            <a:r>
              <a:rPr dirty="0" sz="1450" spc="-10">
                <a:latin typeface="Times New Roman"/>
                <a:cs typeface="Times New Roman"/>
              </a:rPr>
              <a:t>would never have deserved it; </a:t>
            </a:r>
            <a:r>
              <a:rPr dirty="0" sz="1450" spc="-5">
                <a:latin typeface="Times New Roman"/>
                <a:cs typeface="Times New Roman"/>
              </a:rPr>
              <a:t>but </a:t>
            </a:r>
            <a:r>
              <a:rPr dirty="0" sz="1450" spc="-10">
                <a:latin typeface="Times New Roman"/>
                <a:cs typeface="Times New Roman"/>
              </a:rPr>
              <a:t>his </a:t>
            </a:r>
            <a:r>
              <a:rPr dirty="0" sz="1450" spc="-5">
                <a:latin typeface="Times New Roman"/>
                <a:cs typeface="Times New Roman"/>
              </a:rPr>
              <a:t>kind, </a:t>
            </a:r>
            <a:r>
              <a:rPr dirty="0" sz="1450" spc="-25">
                <a:latin typeface="Times New Roman"/>
                <a:cs typeface="Times New Roman"/>
              </a:rPr>
              <a:t>comely, </a:t>
            </a:r>
            <a:r>
              <a:rPr dirty="0" sz="1450" spc="-10">
                <a:latin typeface="Times New Roman"/>
                <a:cs typeface="Times New Roman"/>
              </a:rPr>
              <a:t>modest  countenance still haunts the memory </a:t>
            </a:r>
            <a:r>
              <a:rPr dirty="0" sz="1450" spc="-5">
                <a:latin typeface="Times New Roman"/>
                <a:cs typeface="Times New Roman"/>
              </a:rPr>
              <a:t>of </a:t>
            </a:r>
            <a:r>
              <a:rPr dirty="0" sz="1450" spc="-10">
                <a:latin typeface="Times New Roman"/>
                <a:cs typeface="Times New Roman"/>
              </a:rPr>
              <a:t>all who knew him. Another—whom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name—has moved farther </a:t>
            </a:r>
            <a:r>
              <a:rPr dirty="0" sz="1450" spc="-5">
                <a:latin typeface="Times New Roman"/>
                <a:cs typeface="Times New Roman"/>
              </a:rPr>
              <a:t>on, </a:t>
            </a:r>
            <a:r>
              <a:rPr dirty="0" sz="1450" spc="-10">
                <a:latin typeface="Times New Roman"/>
                <a:cs typeface="Times New Roman"/>
              </a:rPr>
              <a:t>pursuing the strange Odyssey </a:t>
            </a:r>
            <a:r>
              <a:rPr dirty="0" sz="1450" spc="-5">
                <a:latin typeface="Times New Roman"/>
                <a:cs typeface="Times New Roman"/>
              </a:rPr>
              <a:t>of </a:t>
            </a:r>
            <a:r>
              <a:rPr dirty="0" sz="1450" spc="-10">
                <a:latin typeface="Times New Roman"/>
                <a:cs typeface="Times New Roman"/>
              </a:rPr>
              <a:t>his  decadence. His days </a:t>
            </a:r>
            <a:r>
              <a:rPr dirty="0" sz="1450" spc="-5">
                <a:latin typeface="Times New Roman"/>
                <a:cs typeface="Times New Roman"/>
              </a:rPr>
              <a:t>of </a:t>
            </a:r>
            <a:r>
              <a:rPr dirty="0" sz="1450" spc="-10">
                <a:latin typeface="Times New Roman"/>
                <a:cs typeface="Times New Roman"/>
              </a:rPr>
              <a:t>royal favour had departed even then; </a:t>
            </a:r>
            <a:r>
              <a:rPr dirty="0" sz="1450" spc="-5">
                <a:latin typeface="Times New Roman"/>
                <a:cs typeface="Times New Roman"/>
              </a:rPr>
              <a:t>but he </a:t>
            </a:r>
            <a:r>
              <a:rPr dirty="0" sz="1450" spc="-10">
                <a:latin typeface="Times New Roman"/>
                <a:cs typeface="Times New Roman"/>
              </a:rPr>
              <a:t>still  retained, in his narrower life at Barbizon, </a:t>
            </a:r>
            <a:r>
              <a:rPr dirty="0" sz="1450" spc="-5">
                <a:latin typeface="Times New Roman"/>
                <a:cs typeface="Times New Roman"/>
              </a:rPr>
              <a:t>a </a:t>
            </a:r>
            <a:r>
              <a:rPr dirty="0" sz="1450" spc="-10">
                <a:latin typeface="Times New Roman"/>
                <a:cs typeface="Times New Roman"/>
              </a:rPr>
              <a:t>certain stamp </a:t>
            </a:r>
            <a:r>
              <a:rPr dirty="0" sz="1450" spc="-5">
                <a:latin typeface="Times New Roman"/>
                <a:cs typeface="Times New Roman"/>
              </a:rPr>
              <a:t>of </a:t>
            </a:r>
            <a:r>
              <a:rPr dirty="0" sz="1450" spc="-10">
                <a:latin typeface="Times New Roman"/>
                <a:cs typeface="Times New Roman"/>
              </a:rPr>
              <a:t>conscious  importance, </a:t>
            </a:r>
            <a:r>
              <a:rPr dirty="0" sz="1450" spc="-25">
                <a:latin typeface="Times New Roman"/>
                <a:cs typeface="Times New Roman"/>
              </a:rPr>
              <a:t>hearty, </a:t>
            </a:r>
            <a:r>
              <a:rPr dirty="0" sz="1450" spc="-20">
                <a:latin typeface="Times New Roman"/>
                <a:cs typeface="Times New Roman"/>
              </a:rPr>
              <a:t>friendly, </a:t>
            </a:r>
            <a:r>
              <a:rPr dirty="0" sz="1450" spc="-10">
                <a:latin typeface="Times New Roman"/>
                <a:cs typeface="Times New Roman"/>
              </a:rPr>
              <a:t>filling the room, the occupant </a:t>
            </a:r>
            <a:r>
              <a:rPr dirty="0" sz="1450" spc="-5">
                <a:latin typeface="Times New Roman"/>
                <a:cs typeface="Times New Roman"/>
              </a:rPr>
              <a:t>of </a:t>
            </a:r>
            <a:r>
              <a:rPr dirty="0" sz="1450" spc="-10">
                <a:latin typeface="Times New Roman"/>
                <a:cs typeface="Times New Roman"/>
              </a:rPr>
              <a:t>several chairs;  </a:t>
            </a:r>
            <a:r>
              <a:rPr dirty="0" sz="1450" spc="-5">
                <a:latin typeface="Times New Roman"/>
                <a:cs typeface="Times New Roman"/>
              </a:rPr>
              <a:t>nor </a:t>
            </a:r>
            <a:r>
              <a:rPr dirty="0" sz="1450" spc="-10">
                <a:latin typeface="Times New Roman"/>
                <a:cs typeface="Times New Roman"/>
              </a:rPr>
              <a:t>had </a:t>
            </a:r>
            <a:r>
              <a:rPr dirty="0" sz="1450" spc="-5">
                <a:latin typeface="Times New Roman"/>
                <a:cs typeface="Times New Roman"/>
              </a:rPr>
              <a:t>he </a:t>
            </a:r>
            <a:r>
              <a:rPr dirty="0" sz="1450" spc="-10">
                <a:latin typeface="Times New Roman"/>
                <a:cs typeface="Times New Roman"/>
              </a:rPr>
              <a:t>yet ceased his losing battle, still labouring </a:t>
            </a:r>
            <a:r>
              <a:rPr dirty="0" sz="1450" spc="-5">
                <a:latin typeface="Times New Roman"/>
                <a:cs typeface="Times New Roman"/>
              </a:rPr>
              <a:t>upon </a:t>
            </a:r>
            <a:r>
              <a:rPr dirty="0" sz="1450" spc="-10">
                <a:latin typeface="Times New Roman"/>
                <a:cs typeface="Times New Roman"/>
              </a:rPr>
              <a:t>great canvases that  </a:t>
            </a:r>
            <a:r>
              <a:rPr dirty="0" sz="1450" spc="-5">
                <a:latin typeface="Times New Roman"/>
                <a:cs typeface="Times New Roman"/>
              </a:rPr>
              <a:t>none </a:t>
            </a:r>
            <a:r>
              <a:rPr dirty="0" sz="1450" spc="-10">
                <a:latin typeface="Times New Roman"/>
                <a:cs typeface="Times New Roman"/>
              </a:rPr>
              <a:t>would </a:t>
            </a:r>
            <a:r>
              <a:rPr dirty="0" sz="1450" spc="-30">
                <a:latin typeface="Times New Roman"/>
                <a:cs typeface="Times New Roman"/>
              </a:rPr>
              <a:t>buy, </a:t>
            </a:r>
            <a:r>
              <a:rPr dirty="0" sz="1450" spc="-10">
                <a:latin typeface="Times New Roman"/>
                <a:cs typeface="Times New Roman"/>
              </a:rPr>
              <a:t>still waiting the return </a:t>
            </a:r>
            <a:r>
              <a:rPr dirty="0" sz="1450" spc="-5">
                <a:latin typeface="Times New Roman"/>
                <a:cs typeface="Times New Roman"/>
              </a:rPr>
              <a:t>of </a:t>
            </a:r>
            <a:r>
              <a:rPr dirty="0" sz="1450" spc="-10">
                <a:latin typeface="Times New Roman"/>
                <a:cs typeface="Times New Roman"/>
              </a:rPr>
              <a:t>fortune. But these days also were  too </a:t>
            </a:r>
            <a:r>
              <a:rPr dirty="0" sz="1450" spc="-5">
                <a:latin typeface="Times New Roman"/>
                <a:cs typeface="Times New Roman"/>
              </a:rPr>
              <a:t>good </a:t>
            </a:r>
            <a:r>
              <a:rPr dirty="0" sz="1450" spc="-10">
                <a:latin typeface="Times New Roman"/>
                <a:cs typeface="Times New Roman"/>
              </a:rPr>
              <a:t>to last; and the former favourite </a:t>
            </a:r>
            <a:r>
              <a:rPr dirty="0" sz="1450" spc="-5">
                <a:latin typeface="Times New Roman"/>
                <a:cs typeface="Times New Roman"/>
              </a:rPr>
              <a:t>of </a:t>
            </a:r>
            <a:r>
              <a:rPr dirty="0" sz="1450" spc="-10">
                <a:latin typeface="Times New Roman"/>
                <a:cs typeface="Times New Roman"/>
              </a:rPr>
              <a:t>two sovereigns fled, if </a:t>
            </a:r>
            <a:r>
              <a:rPr dirty="0" sz="1450" spc="-5">
                <a:latin typeface="Times New Roman"/>
                <a:cs typeface="Times New Roman"/>
              </a:rPr>
              <a:t>I </a:t>
            </a:r>
            <a:r>
              <a:rPr dirty="0" sz="1450" spc="-10">
                <a:latin typeface="Times New Roman"/>
                <a:cs typeface="Times New Roman"/>
              </a:rPr>
              <a:t>heard the  truth, </a:t>
            </a:r>
            <a:r>
              <a:rPr dirty="0" sz="1450" spc="-5">
                <a:latin typeface="Times New Roman"/>
                <a:cs typeface="Times New Roman"/>
              </a:rPr>
              <a:t>by </a:t>
            </a:r>
            <a:r>
              <a:rPr dirty="0" sz="1450" spc="-10">
                <a:latin typeface="Times New Roman"/>
                <a:cs typeface="Times New Roman"/>
              </a:rPr>
              <a:t>night. There was </a:t>
            </a:r>
            <a:r>
              <a:rPr dirty="0" sz="1450" spc="-5">
                <a:latin typeface="Times New Roman"/>
                <a:cs typeface="Times New Roman"/>
              </a:rPr>
              <a:t>a </a:t>
            </a:r>
            <a:r>
              <a:rPr dirty="0" sz="1450" spc="-10">
                <a:latin typeface="Times New Roman"/>
                <a:cs typeface="Times New Roman"/>
              </a:rPr>
              <a:t>time when </a:t>
            </a:r>
            <a:r>
              <a:rPr dirty="0" sz="1450" spc="-5">
                <a:latin typeface="Times New Roman"/>
                <a:cs typeface="Times New Roman"/>
              </a:rPr>
              <a:t>he </a:t>
            </a:r>
            <a:r>
              <a:rPr dirty="0" sz="1450" spc="-10">
                <a:latin typeface="Times New Roman"/>
                <a:cs typeface="Times New Roman"/>
              </a:rPr>
              <a:t>was counted </a:t>
            </a:r>
            <a:r>
              <a:rPr dirty="0" sz="1450" spc="-5">
                <a:latin typeface="Times New Roman"/>
                <a:cs typeface="Times New Roman"/>
              </a:rPr>
              <a:t>a </a:t>
            </a:r>
            <a:r>
              <a:rPr dirty="0" sz="1450" spc="-10">
                <a:latin typeface="Times New Roman"/>
                <a:cs typeface="Times New Roman"/>
              </a:rPr>
              <a:t>great man, and Millet  </a:t>
            </a:r>
            <a:r>
              <a:rPr dirty="0" sz="1450" spc="-5">
                <a:latin typeface="Times New Roman"/>
                <a:cs typeface="Times New Roman"/>
              </a:rPr>
              <a:t>but a </a:t>
            </a:r>
            <a:r>
              <a:rPr dirty="0" sz="1450" spc="-10">
                <a:latin typeface="Times New Roman"/>
                <a:cs typeface="Times New Roman"/>
              </a:rPr>
              <a:t>dauber; behold, how the whirligig </a:t>
            </a:r>
            <a:r>
              <a:rPr dirty="0" sz="1450" spc="-5">
                <a:latin typeface="Times New Roman"/>
                <a:cs typeface="Times New Roman"/>
              </a:rPr>
              <a:t>of </a:t>
            </a:r>
            <a:r>
              <a:rPr dirty="0" sz="1450" spc="-10">
                <a:latin typeface="Times New Roman"/>
                <a:cs typeface="Times New Roman"/>
              </a:rPr>
              <a:t>time brings in his revenges! </a:t>
            </a:r>
            <a:r>
              <a:rPr dirty="0" sz="1450" spc="-60">
                <a:latin typeface="Times New Roman"/>
                <a:cs typeface="Times New Roman"/>
              </a:rPr>
              <a:t>To </a:t>
            </a:r>
            <a:r>
              <a:rPr dirty="0" sz="1450" spc="-10">
                <a:latin typeface="Times New Roman"/>
                <a:cs typeface="Times New Roman"/>
              </a:rPr>
              <a:t>pity  Millet is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arrogance; if life </a:t>
            </a:r>
            <a:r>
              <a:rPr dirty="0" sz="1450" spc="-5">
                <a:latin typeface="Times New Roman"/>
                <a:cs typeface="Times New Roman"/>
              </a:rPr>
              <a:t>be </a:t>
            </a:r>
            <a:r>
              <a:rPr dirty="0" sz="1450" spc="-10">
                <a:latin typeface="Times New Roman"/>
                <a:cs typeface="Times New Roman"/>
              </a:rPr>
              <a:t>hard for such resolute and </a:t>
            </a:r>
            <a:r>
              <a:rPr dirty="0" sz="1450" spc="-5">
                <a:latin typeface="Times New Roman"/>
                <a:cs typeface="Times New Roman"/>
              </a:rPr>
              <a:t>pious </a:t>
            </a:r>
            <a:r>
              <a:rPr dirty="0" sz="1450" spc="-10">
                <a:latin typeface="Times New Roman"/>
                <a:cs typeface="Times New Roman"/>
              </a:rPr>
              <a:t>spirits,  it is harder still for us, had we the wit to understand it; </a:t>
            </a:r>
            <a:r>
              <a:rPr dirty="0" sz="1450" spc="-5">
                <a:latin typeface="Times New Roman"/>
                <a:cs typeface="Times New Roman"/>
              </a:rPr>
              <a:t>but </a:t>
            </a:r>
            <a:r>
              <a:rPr dirty="0" sz="1450" spc="-10">
                <a:latin typeface="Times New Roman"/>
                <a:cs typeface="Times New Roman"/>
              </a:rPr>
              <a:t>we may pity his  unhappier rival, who, for </a:t>
            </a:r>
            <a:r>
              <a:rPr dirty="0" sz="1450" spc="-5">
                <a:latin typeface="Times New Roman"/>
                <a:cs typeface="Times New Roman"/>
              </a:rPr>
              <a:t>no </a:t>
            </a:r>
            <a:r>
              <a:rPr dirty="0" sz="1450" spc="-10">
                <a:latin typeface="Times New Roman"/>
                <a:cs typeface="Times New Roman"/>
              </a:rPr>
              <a:t>apparent merit, was raised to opulence and  momentary fame, and, through </a:t>
            </a:r>
            <a:r>
              <a:rPr dirty="0" sz="1450" spc="-5">
                <a:latin typeface="Times New Roman"/>
                <a:cs typeface="Times New Roman"/>
              </a:rPr>
              <a:t>no </a:t>
            </a:r>
            <a:r>
              <a:rPr dirty="0" sz="1450" spc="-10">
                <a:latin typeface="Times New Roman"/>
                <a:cs typeface="Times New Roman"/>
              </a:rPr>
              <a:t>apparent fault was </a:t>
            </a:r>
            <a:r>
              <a:rPr dirty="0" sz="1450" spc="-15">
                <a:latin typeface="Times New Roman"/>
                <a:cs typeface="Times New Roman"/>
              </a:rPr>
              <a:t>suffered </a:t>
            </a:r>
            <a:r>
              <a:rPr dirty="0" sz="1450" spc="-10">
                <a:latin typeface="Times New Roman"/>
                <a:cs typeface="Times New Roman"/>
              </a:rPr>
              <a:t>step </a:t>
            </a:r>
            <a:r>
              <a:rPr dirty="0" sz="1450" spc="-5">
                <a:latin typeface="Times New Roman"/>
                <a:cs typeface="Times New Roman"/>
              </a:rPr>
              <a:t>by </a:t>
            </a:r>
            <a:r>
              <a:rPr dirty="0" sz="1450" spc="-10">
                <a:latin typeface="Times New Roman"/>
                <a:cs typeface="Times New Roman"/>
              </a:rPr>
              <a:t>step to  sink again to nothing. No misfortune can exceed the bitterness </a:t>
            </a:r>
            <a:r>
              <a:rPr dirty="0" sz="1450" spc="-5">
                <a:latin typeface="Times New Roman"/>
                <a:cs typeface="Times New Roman"/>
              </a:rPr>
              <a:t>of </a:t>
            </a:r>
            <a:r>
              <a:rPr dirty="0" sz="1450" spc="-10">
                <a:latin typeface="Times New Roman"/>
                <a:cs typeface="Times New Roman"/>
              </a:rPr>
              <a:t>such back-  foremost progress, even bravely supported as it was; </a:t>
            </a:r>
            <a:r>
              <a:rPr dirty="0" sz="1450" spc="-5">
                <a:latin typeface="Times New Roman"/>
                <a:cs typeface="Times New Roman"/>
              </a:rPr>
              <a:t>but </a:t>
            </a:r>
            <a:r>
              <a:rPr dirty="0" sz="1450" spc="-10">
                <a:latin typeface="Times New Roman"/>
                <a:cs typeface="Times New Roman"/>
              </a:rPr>
              <a:t>to those also who  were taken early from the easel, </a:t>
            </a:r>
            <a:r>
              <a:rPr dirty="0" sz="1450" spc="-5">
                <a:latin typeface="Times New Roman"/>
                <a:cs typeface="Times New Roman"/>
              </a:rPr>
              <a:t>a </a:t>
            </a:r>
            <a:r>
              <a:rPr dirty="0" sz="1450" spc="-10">
                <a:latin typeface="Times New Roman"/>
                <a:cs typeface="Times New Roman"/>
              </a:rPr>
              <a:t>regret is due. From all the </a:t>
            </a:r>
            <a:r>
              <a:rPr dirty="0" sz="1450" spc="-5">
                <a:latin typeface="Times New Roman"/>
                <a:cs typeface="Times New Roman"/>
              </a:rPr>
              <a:t>young </a:t>
            </a:r>
            <a:r>
              <a:rPr dirty="0" sz="1450" spc="-10">
                <a:latin typeface="Times New Roman"/>
                <a:cs typeface="Times New Roman"/>
              </a:rPr>
              <a:t>men </a:t>
            </a:r>
            <a:r>
              <a:rPr dirty="0" sz="1450" spc="-5">
                <a:latin typeface="Times New Roman"/>
                <a:cs typeface="Times New Roman"/>
              </a:rPr>
              <a:t>of </a:t>
            </a:r>
            <a:r>
              <a:rPr dirty="0" sz="1450" spc="-10">
                <a:latin typeface="Times New Roman"/>
                <a:cs typeface="Times New Roman"/>
              </a:rPr>
              <a:t>this  period, </a:t>
            </a:r>
            <a:r>
              <a:rPr dirty="0" sz="1450" spc="-5">
                <a:latin typeface="Times New Roman"/>
                <a:cs typeface="Times New Roman"/>
              </a:rPr>
              <a:t>one </a:t>
            </a:r>
            <a:r>
              <a:rPr dirty="0" sz="1450" spc="-10">
                <a:latin typeface="Times New Roman"/>
                <a:cs typeface="Times New Roman"/>
              </a:rPr>
              <a:t>stood </a:t>
            </a:r>
            <a:r>
              <a:rPr dirty="0" sz="1450" spc="-5">
                <a:latin typeface="Times New Roman"/>
                <a:cs typeface="Times New Roman"/>
              </a:rPr>
              <a:t>out by </a:t>
            </a:r>
            <a:r>
              <a:rPr dirty="0" sz="1450" spc="-10">
                <a:latin typeface="Times New Roman"/>
                <a:cs typeface="Times New Roman"/>
              </a:rPr>
              <a:t>the </a:t>
            </a:r>
            <a:r>
              <a:rPr dirty="0" sz="1450" spc="-5">
                <a:latin typeface="Times New Roman"/>
                <a:cs typeface="Times New Roman"/>
              </a:rPr>
              <a:t>vigour of </a:t>
            </a:r>
            <a:r>
              <a:rPr dirty="0" sz="1450" spc="-10">
                <a:latin typeface="Times New Roman"/>
                <a:cs typeface="Times New Roman"/>
              </a:rPr>
              <a:t>his promise; </a:t>
            </a:r>
            <a:r>
              <a:rPr dirty="0" sz="1450" spc="-5">
                <a:latin typeface="Times New Roman"/>
                <a:cs typeface="Times New Roman"/>
              </a:rPr>
              <a:t>he </a:t>
            </a:r>
            <a:r>
              <a:rPr dirty="0" sz="1450" spc="-10">
                <a:latin typeface="Times New Roman"/>
                <a:cs typeface="Times New Roman"/>
              </a:rPr>
              <a:t>was in the age </a:t>
            </a:r>
            <a:r>
              <a:rPr dirty="0" sz="1450" spc="-5">
                <a:latin typeface="Times New Roman"/>
                <a:cs typeface="Times New Roman"/>
              </a:rPr>
              <a:t>of  </a:t>
            </a:r>
            <a:r>
              <a:rPr dirty="0" sz="1450" spc="-10">
                <a:latin typeface="Times New Roman"/>
                <a:cs typeface="Times New Roman"/>
              </a:rPr>
              <a:t>fermentation, enamoured </a:t>
            </a:r>
            <a:r>
              <a:rPr dirty="0" sz="1450" spc="-5">
                <a:latin typeface="Times New Roman"/>
                <a:cs typeface="Times New Roman"/>
              </a:rPr>
              <a:t>of </a:t>
            </a:r>
            <a:r>
              <a:rPr dirty="0" sz="1450" spc="-10">
                <a:latin typeface="Times New Roman"/>
                <a:cs typeface="Times New Roman"/>
              </a:rPr>
              <a:t>eccentricities. “Il faut faire </a:t>
            </a:r>
            <a:r>
              <a:rPr dirty="0" sz="1450" spc="-5">
                <a:latin typeface="Times New Roman"/>
                <a:cs typeface="Times New Roman"/>
              </a:rPr>
              <a:t>de </a:t>
            </a:r>
            <a:r>
              <a:rPr dirty="0" sz="1450" spc="-10">
                <a:latin typeface="Times New Roman"/>
                <a:cs typeface="Times New Roman"/>
              </a:rPr>
              <a:t>la peinture  nouvelle,” was his watchword; </a:t>
            </a:r>
            <a:r>
              <a:rPr dirty="0" sz="1450" spc="-5">
                <a:latin typeface="Times New Roman"/>
                <a:cs typeface="Times New Roman"/>
              </a:rPr>
              <a:t>but </a:t>
            </a:r>
            <a:r>
              <a:rPr dirty="0" sz="1450" spc="-10">
                <a:latin typeface="Times New Roman"/>
                <a:cs typeface="Times New Roman"/>
              </a:rPr>
              <a:t>if time and experience had continued his  education, if </a:t>
            </a:r>
            <a:r>
              <a:rPr dirty="0" sz="1450" spc="-5">
                <a:latin typeface="Times New Roman"/>
                <a:cs typeface="Times New Roman"/>
              </a:rPr>
              <a:t>he </a:t>
            </a:r>
            <a:r>
              <a:rPr dirty="0" sz="1450" spc="-10">
                <a:latin typeface="Times New Roman"/>
                <a:cs typeface="Times New Roman"/>
              </a:rPr>
              <a:t>had been granted health to return from these excursions to the  steady and the central, </a:t>
            </a:r>
            <a:r>
              <a:rPr dirty="0" sz="1450" spc="-5">
                <a:latin typeface="Times New Roman"/>
                <a:cs typeface="Times New Roman"/>
              </a:rPr>
              <a:t>I </a:t>
            </a:r>
            <a:r>
              <a:rPr dirty="0" sz="1450" spc="-10">
                <a:latin typeface="Times New Roman"/>
                <a:cs typeface="Times New Roman"/>
              </a:rPr>
              <a:t>must believe that the name </a:t>
            </a:r>
            <a:r>
              <a:rPr dirty="0" sz="1450" spc="-5">
                <a:latin typeface="Times New Roman"/>
                <a:cs typeface="Times New Roman"/>
              </a:rPr>
              <a:t>of </a:t>
            </a:r>
            <a:r>
              <a:rPr dirty="0" sz="1450" spc="-10">
                <a:latin typeface="Times New Roman"/>
                <a:cs typeface="Times New Roman"/>
              </a:rPr>
              <a:t>Hills had become  famous.</a:t>
            </a:r>
            <a:endParaRPr sz="145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6350">
              <a:lnSpc>
                <a:spcPts val="1730"/>
              </a:lnSpc>
              <a:spcBef>
                <a:spcPts val="155"/>
              </a:spcBef>
            </a:pPr>
            <a:r>
              <a:rPr dirty="0" sz="1450" spc="-20">
                <a:latin typeface="Times New Roman"/>
                <a:cs typeface="Times New Roman"/>
              </a:rPr>
              <a:t>Siron’s </a:t>
            </a:r>
            <a:r>
              <a:rPr dirty="0" sz="1450" spc="-5">
                <a:latin typeface="Times New Roman"/>
                <a:cs typeface="Times New Roman"/>
              </a:rPr>
              <a:t>inn, </a:t>
            </a:r>
            <a:r>
              <a:rPr dirty="0" sz="1450" spc="-10">
                <a:latin typeface="Times New Roman"/>
                <a:cs typeface="Times New Roman"/>
              </a:rPr>
              <a:t>that excellent artists’ barrack, was managed </a:t>
            </a:r>
            <a:r>
              <a:rPr dirty="0" sz="1450" spc="-5">
                <a:latin typeface="Times New Roman"/>
                <a:cs typeface="Times New Roman"/>
              </a:rPr>
              <a:t>upon </a:t>
            </a:r>
            <a:r>
              <a:rPr dirty="0" sz="1450" spc="-10">
                <a:latin typeface="Times New Roman"/>
                <a:cs typeface="Times New Roman"/>
              </a:rPr>
              <a:t>easy principles.  At any </a:t>
            </a:r>
            <a:r>
              <a:rPr dirty="0" sz="1450" spc="-5">
                <a:latin typeface="Times New Roman"/>
                <a:cs typeface="Times New Roman"/>
              </a:rPr>
              <a:t>hour of </a:t>
            </a:r>
            <a:r>
              <a:rPr dirty="0" sz="1450" spc="-10">
                <a:latin typeface="Times New Roman"/>
                <a:cs typeface="Times New Roman"/>
              </a:rPr>
              <a:t>the night, when </a:t>
            </a:r>
            <a:r>
              <a:rPr dirty="0" sz="1450" spc="-5">
                <a:latin typeface="Times New Roman"/>
                <a:cs typeface="Times New Roman"/>
              </a:rPr>
              <a:t>you </a:t>
            </a:r>
            <a:r>
              <a:rPr dirty="0" sz="1450" spc="-10">
                <a:latin typeface="Times New Roman"/>
                <a:cs typeface="Times New Roman"/>
              </a:rPr>
              <a:t>returned from wandering in the forest, </a:t>
            </a:r>
            <a:r>
              <a:rPr dirty="0" sz="1450" spc="-5">
                <a:latin typeface="Times New Roman"/>
                <a:cs typeface="Times New Roman"/>
              </a:rPr>
              <a:t>you  </a:t>
            </a:r>
            <a:r>
              <a:rPr dirty="0" sz="1450" spc="-10">
                <a:latin typeface="Times New Roman"/>
                <a:cs typeface="Times New Roman"/>
              </a:rPr>
              <a:t>went to the billiard-room and helped yourself to liquors, </a:t>
            </a:r>
            <a:r>
              <a:rPr dirty="0" sz="1450" spc="-5">
                <a:latin typeface="Times New Roman"/>
                <a:cs typeface="Times New Roman"/>
              </a:rPr>
              <a:t>or </a:t>
            </a:r>
            <a:r>
              <a:rPr dirty="0" sz="1450" spc="-10">
                <a:latin typeface="Times New Roman"/>
                <a:cs typeface="Times New Roman"/>
              </a:rPr>
              <a:t>descended to the  cellar and returned laden with beer </a:t>
            </a:r>
            <a:r>
              <a:rPr dirty="0" sz="1450" spc="-5">
                <a:latin typeface="Times New Roman"/>
                <a:cs typeface="Times New Roman"/>
              </a:rPr>
              <a:t>or </a:t>
            </a:r>
            <a:r>
              <a:rPr dirty="0" sz="1450" spc="-10">
                <a:latin typeface="Times New Roman"/>
                <a:cs typeface="Times New Roman"/>
              </a:rPr>
              <a:t>wine. The Sirons were all locked in  slumber; there was </a:t>
            </a:r>
            <a:r>
              <a:rPr dirty="0" sz="1450" spc="-5">
                <a:latin typeface="Times New Roman"/>
                <a:cs typeface="Times New Roman"/>
              </a:rPr>
              <a:t>none </a:t>
            </a:r>
            <a:r>
              <a:rPr dirty="0" sz="1450" spc="-10">
                <a:latin typeface="Times New Roman"/>
                <a:cs typeface="Times New Roman"/>
              </a:rPr>
              <a:t>to check </a:t>
            </a:r>
            <a:r>
              <a:rPr dirty="0" sz="1450" spc="-5">
                <a:latin typeface="Times New Roman"/>
                <a:cs typeface="Times New Roman"/>
              </a:rPr>
              <a:t>your </a:t>
            </a:r>
            <a:r>
              <a:rPr dirty="0" sz="1450" spc="-10">
                <a:latin typeface="Times New Roman"/>
                <a:cs typeface="Times New Roman"/>
              </a:rPr>
              <a:t>inroads; only at the </a:t>
            </a:r>
            <a:r>
              <a:rPr dirty="0" sz="1450" spc="-25">
                <a:latin typeface="Times New Roman"/>
                <a:cs typeface="Times New Roman"/>
              </a:rPr>
              <a:t>week’s </a:t>
            </a:r>
            <a:r>
              <a:rPr dirty="0" sz="1450" spc="-10">
                <a:latin typeface="Times New Roman"/>
                <a:cs typeface="Times New Roman"/>
              </a:rPr>
              <a:t>end </a:t>
            </a:r>
            <a:r>
              <a:rPr dirty="0" sz="1450" spc="-5">
                <a:latin typeface="Times New Roman"/>
                <a:cs typeface="Times New Roman"/>
              </a:rPr>
              <a:t>a  </a:t>
            </a:r>
            <a:r>
              <a:rPr dirty="0" sz="1450" spc="-10">
                <a:latin typeface="Times New Roman"/>
                <a:cs typeface="Times New Roman"/>
              </a:rPr>
              <a:t>computation was made, the gross sum was divided, and </a:t>
            </a:r>
            <a:r>
              <a:rPr dirty="0" sz="1450" spc="-5">
                <a:latin typeface="Times New Roman"/>
                <a:cs typeface="Times New Roman"/>
              </a:rPr>
              <a:t>a </a:t>
            </a:r>
            <a:r>
              <a:rPr dirty="0" sz="1450" spc="-10">
                <a:latin typeface="Times New Roman"/>
                <a:cs typeface="Times New Roman"/>
              </a:rPr>
              <a:t>varying share set  down to every lodger’s name under the rubric: estrats. Upon the more </a:t>
            </a:r>
            <a:r>
              <a:rPr dirty="0" sz="1450" spc="-5">
                <a:latin typeface="Times New Roman"/>
                <a:cs typeface="Times New Roman"/>
              </a:rPr>
              <a:t>long-  </a:t>
            </a:r>
            <a:r>
              <a:rPr dirty="0" sz="1450" spc="-10">
                <a:latin typeface="Times New Roman"/>
                <a:cs typeface="Times New Roman"/>
              </a:rPr>
              <a:t>suffering the </a:t>
            </a:r>
            <a:r>
              <a:rPr dirty="0" sz="1450" spc="-15">
                <a:latin typeface="Times New Roman"/>
                <a:cs typeface="Times New Roman"/>
              </a:rPr>
              <a:t>larger </a:t>
            </a:r>
            <a:r>
              <a:rPr dirty="0" sz="1450" spc="-10">
                <a:latin typeface="Times New Roman"/>
                <a:cs typeface="Times New Roman"/>
              </a:rPr>
              <a:t>tax was levied; and </a:t>
            </a:r>
            <a:r>
              <a:rPr dirty="0" sz="1450" spc="-5">
                <a:latin typeface="Times New Roman"/>
                <a:cs typeface="Times New Roman"/>
              </a:rPr>
              <a:t>your </a:t>
            </a:r>
            <a:r>
              <a:rPr dirty="0" sz="1450" spc="-10">
                <a:latin typeface="Times New Roman"/>
                <a:cs typeface="Times New Roman"/>
              </a:rPr>
              <a:t>bill lengthened in </a:t>
            </a:r>
            <a:r>
              <a:rPr dirty="0" sz="1450" spc="-5">
                <a:latin typeface="Times New Roman"/>
                <a:cs typeface="Times New Roman"/>
              </a:rPr>
              <a:t>a </a:t>
            </a:r>
            <a:r>
              <a:rPr dirty="0" sz="1450" spc="-10">
                <a:latin typeface="Times New Roman"/>
                <a:cs typeface="Times New Roman"/>
              </a:rPr>
              <a:t>direct  proportion to the easiness </a:t>
            </a:r>
            <a:r>
              <a:rPr dirty="0" sz="1450" spc="-5">
                <a:latin typeface="Times New Roman"/>
                <a:cs typeface="Times New Roman"/>
              </a:rPr>
              <a:t>of your </a:t>
            </a:r>
            <a:r>
              <a:rPr dirty="0" sz="1450" spc="-10">
                <a:latin typeface="Times New Roman"/>
                <a:cs typeface="Times New Roman"/>
              </a:rPr>
              <a:t>disposition. At any </a:t>
            </a:r>
            <a:r>
              <a:rPr dirty="0" sz="1450" spc="-5">
                <a:latin typeface="Times New Roman"/>
                <a:cs typeface="Times New Roman"/>
              </a:rPr>
              <a:t>hour of </a:t>
            </a:r>
            <a:r>
              <a:rPr dirty="0" sz="1450" spc="-10">
                <a:latin typeface="Times New Roman"/>
                <a:cs typeface="Times New Roman"/>
              </a:rPr>
              <a:t>the morning,  again, </a:t>
            </a:r>
            <a:r>
              <a:rPr dirty="0" sz="1450" spc="-5">
                <a:latin typeface="Times New Roman"/>
                <a:cs typeface="Times New Roman"/>
              </a:rPr>
              <a:t>you </a:t>
            </a:r>
            <a:r>
              <a:rPr dirty="0" sz="1450" spc="-10">
                <a:latin typeface="Times New Roman"/>
                <a:cs typeface="Times New Roman"/>
              </a:rPr>
              <a:t>could get </a:t>
            </a:r>
            <a:r>
              <a:rPr dirty="0" sz="1450" spc="-5">
                <a:latin typeface="Times New Roman"/>
                <a:cs typeface="Times New Roman"/>
              </a:rPr>
              <a:t>your </a:t>
            </a:r>
            <a:r>
              <a:rPr dirty="0" sz="1450" spc="-15">
                <a:latin typeface="Times New Roman"/>
                <a:cs typeface="Times New Roman"/>
              </a:rPr>
              <a:t>coffee </a:t>
            </a:r>
            <a:r>
              <a:rPr dirty="0" sz="1450" spc="-5">
                <a:latin typeface="Times New Roman"/>
                <a:cs typeface="Times New Roman"/>
              </a:rPr>
              <a:t>or </a:t>
            </a:r>
            <a:r>
              <a:rPr dirty="0" sz="1450" spc="-10">
                <a:latin typeface="Times New Roman"/>
                <a:cs typeface="Times New Roman"/>
              </a:rPr>
              <a:t>cold milk, and set forth into the forest. The  doves had perhaps wakened </a:t>
            </a:r>
            <a:r>
              <a:rPr dirty="0" sz="1450" spc="-5">
                <a:latin typeface="Times New Roman"/>
                <a:cs typeface="Times New Roman"/>
              </a:rPr>
              <a:t>you, </a:t>
            </a:r>
            <a:r>
              <a:rPr dirty="0" sz="1450" spc="-10">
                <a:latin typeface="Times New Roman"/>
                <a:cs typeface="Times New Roman"/>
              </a:rPr>
              <a:t>fluttering into </a:t>
            </a:r>
            <a:r>
              <a:rPr dirty="0" sz="1450" spc="-5">
                <a:latin typeface="Times New Roman"/>
                <a:cs typeface="Times New Roman"/>
              </a:rPr>
              <a:t>your </a:t>
            </a:r>
            <a:r>
              <a:rPr dirty="0" sz="1450" spc="-10">
                <a:latin typeface="Times New Roman"/>
                <a:cs typeface="Times New Roman"/>
              </a:rPr>
              <a:t>chamber; and </a:t>
            </a:r>
            <a:r>
              <a:rPr dirty="0" sz="1450" spc="-5">
                <a:latin typeface="Times New Roman"/>
                <a:cs typeface="Times New Roman"/>
              </a:rPr>
              <a:t>on </a:t>
            </a:r>
            <a:r>
              <a:rPr dirty="0" sz="1450" spc="-10">
                <a:latin typeface="Times New Roman"/>
                <a:cs typeface="Times New Roman"/>
              </a:rPr>
              <a:t>the  threshold </a:t>
            </a:r>
            <a:r>
              <a:rPr dirty="0" sz="1450" spc="-5">
                <a:latin typeface="Times New Roman"/>
                <a:cs typeface="Times New Roman"/>
              </a:rPr>
              <a:t>of </a:t>
            </a:r>
            <a:r>
              <a:rPr dirty="0" sz="1450" spc="-10">
                <a:latin typeface="Times New Roman"/>
                <a:cs typeface="Times New Roman"/>
              </a:rPr>
              <a:t>the inn </a:t>
            </a:r>
            <a:r>
              <a:rPr dirty="0" sz="1450" spc="-5">
                <a:latin typeface="Times New Roman"/>
                <a:cs typeface="Times New Roman"/>
              </a:rPr>
              <a:t>you </a:t>
            </a:r>
            <a:r>
              <a:rPr dirty="0" sz="1450" spc="-10">
                <a:latin typeface="Times New Roman"/>
                <a:cs typeface="Times New Roman"/>
              </a:rPr>
              <a:t>were met </a:t>
            </a:r>
            <a:r>
              <a:rPr dirty="0" sz="1450" spc="-5">
                <a:latin typeface="Times New Roman"/>
                <a:cs typeface="Times New Roman"/>
              </a:rPr>
              <a:t>by </a:t>
            </a:r>
            <a:r>
              <a:rPr dirty="0" sz="1450" spc="-10">
                <a:latin typeface="Times New Roman"/>
                <a:cs typeface="Times New Roman"/>
              </a:rPr>
              <a:t>the aroma </a:t>
            </a:r>
            <a:r>
              <a:rPr dirty="0" sz="1450" spc="-5">
                <a:latin typeface="Times New Roman"/>
                <a:cs typeface="Times New Roman"/>
              </a:rPr>
              <a:t>of </a:t>
            </a:r>
            <a:r>
              <a:rPr dirty="0" sz="1450" spc="-10">
                <a:latin typeface="Times New Roman"/>
                <a:cs typeface="Times New Roman"/>
              </a:rPr>
              <a:t>the forest. Close </a:t>
            </a:r>
            <a:r>
              <a:rPr dirty="0" sz="1450" spc="-5">
                <a:latin typeface="Times New Roman"/>
                <a:cs typeface="Times New Roman"/>
              </a:rPr>
              <a:t>by </a:t>
            </a:r>
            <a:r>
              <a:rPr dirty="0" sz="1450" spc="-10">
                <a:latin typeface="Times New Roman"/>
                <a:cs typeface="Times New Roman"/>
              </a:rPr>
              <a:t>were  the great aisles, the mossy boulders, the interminable field </a:t>
            </a:r>
            <a:r>
              <a:rPr dirty="0" sz="1450" spc="-5">
                <a:latin typeface="Times New Roman"/>
                <a:cs typeface="Times New Roman"/>
              </a:rPr>
              <a:t>of </a:t>
            </a:r>
            <a:r>
              <a:rPr dirty="0" sz="1450" spc="-10">
                <a:latin typeface="Times New Roman"/>
                <a:cs typeface="Times New Roman"/>
              </a:rPr>
              <a:t>forest </a:t>
            </a:r>
            <a:r>
              <a:rPr dirty="0" sz="1450" spc="-20">
                <a:latin typeface="Times New Roman"/>
                <a:cs typeface="Times New Roman"/>
              </a:rPr>
              <a:t>shadow.  </a:t>
            </a:r>
            <a:r>
              <a:rPr dirty="0" sz="1450" spc="-10">
                <a:latin typeface="Times New Roman"/>
                <a:cs typeface="Times New Roman"/>
              </a:rPr>
              <a:t>There </a:t>
            </a:r>
            <a:r>
              <a:rPr dirty="0" sz="1450" spc="-5">
                <a:latin typeface="Times New Roman"/>
                <a:cs typeface="Times New Roman"/>
              </a:rPr>
              <a:t>you </a:t>
            </a:r>
            <a:r>
              <a:rPr dirty="0" sz="1450" spc="-10">
                <a:latin typeface="Times New Roman"/>
                <a:cs typeface="Times New Roman"/>
              </a:rPr>
              <a:t>were free to dream and </a:t>
            </a:r>
            <a:r>
              <a:rPr dirty="0" sz="1450" spc="-20">
                <a:latin typeface="Times New Roman"/>
                <a:cs typeface="Times New Roman"/>
              </a:rPr>
              <a:t>wander. </a:t>
            </a:r>
            <a:r>
              <a:rPr dirty="0" sz="1450" spc="-10">
                <a:latin typeface="Times New Roman"/>
                <a:cs typeface="Times New Roman"/>
              </a:rPr>
              <a:t>And at </a:t>
            </a:r>
            <a:r>
              <a:rPr dirty="0" sz="1450" spc="-5">
                <a:latin typeface="Times New Roman"/>
                <a:cs typeface="Times New Roman"/>
              </a:rPr>
              <a:t>noon, </a:t>
            </a:r>
            <a:r>
              <a:rPr dirty="0" sz="1450" spc="-10">
                <a:latin typeface="Times New Roman"/>
                <a:cs typeface="Times New Roman"/>
              </a:rPr>
              <a:t>and again at six  o’clock, </a:t>
            </a:r>
            <a:r>
              <a:rPr dirty="0" sz="1450" spc="-5">
                <a:latin typeface="Times New Roman"/>
                <a:cs typeface="Times New Roman"/>
              </a:rPr>
              <a:t>a good </a:t>
            </a:r>
            <a:r>
              <a:rPr dirty="0" sz="1450" spc="-10">
                <a:latin typeface="Times New Roman"/>
                <a:cs typeface="Times New Roman"/>
              </a:rPr>
              <a:t>meal awaited </a:t>
            </a:r>
            <a:r>
              <a:rPr dirty="0" sz="1450" spc="-5">
                <a:latin typeface="Times New Roman"/>
                <a:cs typeface="Times New Roman"/>
              </a:rPr>
              <a:t>you on </a:t>
            </a:r>
            <a:r>
              <a:rPr dirty="0" sz="1450" spc="-20">
                <a:latin typeface="Times New Roman"/>
                <a:cs typeface="Times New Roman"/>
              </a:rPr>
              <a:t>Siron’s </a:t>
            </a:r>
            <a:r>
              <a:rPr dirty="0" sz="1450" spc="-10">
                <a:latin typeface="Times New Roman"/>
                <a:cs typeface="Times New Roman"/>
              </a:rPr>
              <a:t>table. The whole </a:t>
            </a:r>
            <a:r>
              <a:rPr dirty="0" sz="1450" spc="-5">
                <a:latin typeface="Times New Roman"/>
                <a:cs typeface="Times New Roman"/>
              </a:rPr>
              <a:t>of your  </a:t>
            </a:r>
            <a:r>
              <a:rPr dirty="0" sz="1450" spc="-10">
                <a:latin typeface="Times New Roman"/>
                <a:cs typeface="Times New Roman"/>
              </a:rPr>
              <a:t>accommodation, set aside that varying item </a:t>
            </a:r>
            <a:r>
              <a:rPr dirty="0" sz="1450" spc="-5">
                <a:latin typeface="Times New Roman"/>
                <a:cs typeface="Times New Roman"/>
              </a:rPr>
              <a:t>of </a:t>
            </a:r>
            <a:r>
              <a:rPr dirty="0" sz="1450" spc="-10">
                <a:latin typeface="Times New Roman"/>
                <a:cs typeface="Times New Roman"/>
              </a:rPr>
              <a:t>the estrals, cost </a:t>
            </a:r>
            <a:r>
              <a:rPr dirty="0" sz="1450" spc="-5">
                <a:latin typeface="Times New Roman"/>
                <a:cs typeface="Times New Roman"/>
              </a:rPr>
              <a:t>you </a:t>
            </a:r>
            <a:r>
              <a:rPr dirty="0" sz="1450" spc="-10">
                <a:latin typeface="Times New Roman"/>
                <a:cs typeface="Times New Roman"/>
              </a:rPr>
              <a:t>five francs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your </a:t>
            </a:r>
            <a:r>
              <a:rPr dirty="0" sz="1450" spc="-10">
                <a:latin typeface="Times New Roman"/>
                <a:cs typeface="Times New Roman"/>
              </a:rPr>
              <a:t>bill was never </a:t>
            </a:r>
            <a:r>
              <a:rPr dirty="0" sz="1450" spc="-15">
                <a:latin typeface="Times New Roman"/>
                <a:cs typeface="Times New Roman"/>
              </a:rPr>
              <a:t>offered </a:t>
            </a:r>
            <a:r>
              <a:rPr dirty="0" sz="1450" spc="-5">
                <a:latin typeface="Times New Roman"/>
                <a:cs typeface="Times New Roman"/>
              </a:rPr>
              <a:t>you </a:t>
            </a:r>
            <a:r>
              <a:rPr dirty="0" sz="1450" spc="-10">
                <a:latin typeface="Times New Roman"/>
                <a:cs typeface="Times New Roman"/>
              </a:rPr>
              <a:t>until </a:t>
            </a:r>
            <a:r>
              <a:rPr dirty="0" sz="1450" spc="-5">
                <a:latin typeface="Times New Roman"/>
                <a:cs typeface="Times New Roman"/>
              </a:rPr>
              <a:t>you </a:t>
            </a:r>
            <a:r>
              <a:rPr dirty="0" sz="1450" spc="-10">
                <a:latin typeface="Times New Roman"/>
                <a:cs typeface="Times New Roman"/>
              </a:rPr>
              <a:t>asked it; and if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out  of </a:t>
            </a:r>
            <a:r>
              <a:rPr dirty="0" sz="1450" spc="-20">
                <a:latin typeface="Times New Roman"/>
                <a:cs typeface="Times New Roman"/>
              </a:rPr>
              <a:t>luck’s </a:t>
            </a:r>
            <a:r>
              <a:rPr dirty="0" sz="1450" spc="-35">
                <a:latin typeface="Times New Roman"/>
                <a:cs typeface="Times New Roman"/>
              </a:rPr>
              <a:t>way, </a:t>
            </a:r>
            <a:r>
              <a:rPr dirty="0" sz="1450" spc="-5">
                <a:latin typeface="Times New Roman"/>
                <a:cs typeface="Times New Roman"/>
              </a:rPr>
              <a:t>you </a:t>
            </a:r>
            <a:r>
              <a:rPr dirty="0" sz="1450" spc="-10">
                <a:latin typeface="Times New Roman"/>
                <a:cs typeface="Times New Roman"/>
              </a:rPr>
              <a:t>might depart for where </a:t>
            </a:r>
            <a:r>
              <a:rPr dirty="0" sz="1450" spc="-5">
                <a:latin typeface="Times New Roman"/>
                <a:cs typeface="Times New Roman"/>
              </a:rPr>
              <a:t>you </a:t>
            </a:r>
            <a:r>
              <a:rPr dirty="0" sz="1450" spc="-10">
                <a:latin typeface="Times New Roman"/>
                <a:cs typeface="Times New Roman"/>
              </a:rPr>
              <a:t>pleased and leave it</a:t>
            </a:r>
            <a:r>
              <a:rPr dirty="0" sz="1450" spc="130">
                <a:latin typeface="Times New Roman"/>
                <a:cs typeface="Times New Roman"/>
              </a:rPr>
              <a:t> </a:t>
            </a:r>
            <a:r>
              <a:rPr dirty="0" sz="1450" spc="-10">
                <a:latin typeface="Times New Roman"/>
                <a:cs typeface="Times New Roman"/>
              </a:rPr>
              <a:t>pending.</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0"/>
              </a:spcBef>
            </a:pPr>
            <a:endParaRPr sz="1800">
              <a:latin typeface="Times New Roman"/>
              <a:cs typeface="Times New Roman"/>
            </a:endParaRPr>
          </a:p>
          <a:p>
            <a:pPr algn="ctr">
              <a:lnSpc>
                <a:spcPct val="100000"/>
              </a:lnSpc>
            </a:pPr>
            <a:r>
              <a:rPr dirty="0" sz="1450" spc="-10" b="1">
                <a:latin typeface="Times New Roman"/>
                <a:cs typeface="Times New Roman"/>
              </a:rPr>
              <a:t>IV</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5">
                <a:latin typeface="Times New Roman"/>
                <a:cs typeface="Times New Roman"/>
              </a:rPr>
              <a:t>Theoretically, </a:t>
            </a:r>
            <a:r>
              <a:rPr dirty="0" sz="1450" spc="-10">
                <a:latin typeface="Times New Roman"/>
                <a:cs typeface="Times New Roman"/>
              </a:rPr>
              <a:t>the house was open to all corners; </a:t>
            </a:r>
            <a:r>
              <a:rPr dirty="0" sz="1450" spc="-20">
                <a:latin typeface="Times New Roman"/>
                <a:cs typeface="Times New Roman"/>
              </a:rPr>
              <a:t>practically,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club. The guests protected themselves, and, in so </a:t>
            </a:r>
            <a:r>
              <a:rPr dirty="0" sz="1450" spc="-5">
                <a:latin typeface="Times New Roman"/>
                <a:cs typeface="Times New Roman"/>
              </a:rPr>
              <a:t>doing, </a:t>
            </a:r>
            <a:r>
              <a:rPr dirty="0" sz="1450" spc="-10">
                <a:latin typeface="Times New Roman"/>
                <a:cs typeface="Times New Roman"/>
              </a:rPr>
              <a:t>they protected Siron.  Formal manners being laid aside, essential courtesy was the more rigidly  exacted; the new arrival had to feel the pulse </a:t>
            </a:r>
            <a:r>
              <a:rPr dirty="0" sz="1450" spc="-5">
                <a:latin typeface="Times New Roman"/>
                <a:cs typeface="Times New Roman"/>
              </a:rPr>
              <a:t>of </a:t>
            </a:r>
            <a:r>
              <a:rPr dirty="0" sz="1450" spc="-10">
                <a:latin typeface="Times New Roman"/>
                <a:cs typeface="Times New Roman"/>
              </a:rPr>
              <a:t>the society; and </a:t>
            </a:r>
            <a:r>
              <a:rPr dirty="0" sz="1450" spc="-5">
                <a:latin typeface="Times New Roman"/>
                <a:cs typeface="Times New Roman"/>
              </a:rPr>
              <a:t>a </a:t>
            </a:r>
            <a:r>
              <a:rPr dirty="0" sz="1450" spc="-10">
                <a:latin typeface="Times New Roman"/>
                <a:cs typeface="Times New Roman"/>
              </a:rPr>
              <a:t>breach </a:t>
            </a:r>
            <a:r>
              <a:rPr dirty="0" sz="1450" spc="-5">
                <a:latin typeface="Times New Roman"/>
                <a:cs typeface="Times New Roman"/>
              </a:rPr>
              <a:t>of </a:t>
            </a:r>
            <a:r>
              <a:rPr dirty="0" sz="1450" spc="-10">
                <a:latin typeface="Times New Roman"/>
                <a:cs typeface="Times New Roman"/>
              </a:rPr>
              <a:t>its  undefined observances was promptly punished. A man might </a:t>
            </a:r>
            <a:r>
              <a:rPr dirty="0" sz="1450" spc="-5">
                <a:latin typeface="Times New Roman"/>
                <a:cs typeface="Times New Roman"/>
              </a:rPr>
              <a:t>be </a:t>
            </a:r>
            <a:r>
              <a:rPr dirty="0" sz="1450" spc="-10">
                <a:latin typeface="Times New Roman"/>
                <a:cs typeface="Times New Roman"/>
              </a:rPr>
              <a:t>as plain, as  dull, as </a:t>
            </a:r>
            <a:r>
              <a:rPr dirty="0" sz="1450" spc="-20">
                <a:latin typeface="Times New Roman"/>
                <a:cs typeface="Times New Roman"/>
              </a:rPr>
              <a:t>slovenly, </a:t>
            </a:r>
            <a:r>
              <a:rPr dirty="0" sz="1450" spc="-10">
                <a:latin typeface="Times New Roman"/>
                <a:cs typeface="Times New Roman"/>
              </a:rPr>
              <a:t>as free </a:t>
            </a:r>
            <a:r>
              <a:rPr dirty="0" sz="1450" spc="-5">
                <a:latin typeface="Times New Roman"/>
                <a:cs typeface="Times New Roman"/>
              </a:rPr>
              <a:t>of </a:t>
            </a:r>
            <a:r>
              <a:rPr dirty="0" sz="1450" spc="-10">
                <a:latin typeface="Times New Roman"/>
                <a:cs typeface="Times New Roman"/>
              </a:rPr>
              <a:t>speech as </a:t>
            </a:r>
            <a:r>
              <a:rPr dirty="0" sz="1450" spc="-5">
                <a:latin typeface="Times New Roman"/>
                <a:cs typeface="Times New Roman"/>
              </a:rPr>
              <a:t>he </a:t>
            </a:r>
            <a:r>
              <a:rPr dirty="0" sz="1450" spc="-10">
                <a:latin typeface="Times New Roman"/>
                <a:cs typeface="Times New Roman"/>
              </a:rPr>
              <a:t>desired; </a:t>
            </a:r>
            <a:r>
              <a:rPr dirty="0" sz="1450" spc="-5">
                <a:latin typeface="Times New Roman"/>
                <a:cs typeface="Times New Roman"/>
              </a:rPr>
              <a:t>but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touch </a:t>
            </a:r>
            <a:r>
              <a:rPr dirty="0" sz="1450" spc="-5">
                <a:latin typeface="Times New Roman"/>
                <a:cs typeface="Times New Roman"/>
              </a:rPr>
              <a:t>of </a:t>
            </a:r>
            <a:r>
              <a:rPr dirty="0" sz="1450" spc="-10">
                <a:latin typeface="Times New Roman"/>
                <a:cs typeface="Times New Roman"/>
              </a:rPr>
              <a:t>presumption  </a:t>
            </a:r>
            <a:r>
              <a:rPr dirty="0" sz="1450" spc="-5">
                <a:latin typeface="Times New Roman"/>
                <a:cs typeface="Times New Roman"/>
              </a:rPr>
              <a:t>or 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hectoring these free Barbizonians were as sensitive as </a:t>
            </a:r>
            <a:r>
              <a:rPr dirty="0" sz="1450" spc="-5">
                <a:latin typeface="Times New Roman"/>
                <a:cs typeface="Times New Roman"/>
              </a:rPr>
              <a:t>a </a:t>
            </a:r>
            <a:r>
              <a:rPr dirty="0" sz="1450" spc="-10">
                <a:latin typeface="Times New Roman"/>
                <a:cs typeface="Times New Roman"/>
              </a:rPr>
              <a:t>tea-party  </a:t>
            </a:r>
            <a:r>
              <a:rPr dirty="0" sz="1450" spc="-5">
                <a:latin typeface="Times New Roman"/>
                <a:cs typeface="Times New Roman"/>
              </a:rPr>
              <a:t>of </a:t>
            </a:r>
            <a:r>
              <a:rPr dirty="0" sz="1450" spc="-10">
                <a:latin typeface="Times New Roman"/>
                <a:cs typeface="Times New Roman"/>
              </a:rPr>
              <a:t>maiden ladies. </a:t>
            </a:r>
            <a:r>
              <a:rPr dirty="0" sz="1450" spc="-5">
                <a:latin typeface="Times New Roman"/>
                <a:cs typeface="Times New Roman"/>
              </a:rPr>
              <a:t>I </a:t>
            </a:r>
            <a:r>
              <a:rPr dirty="0" sz="1450" spc="-10">
                <a:latin typeface="Times New Roman"/>
                <a:cs typeface="Times New Roman"/>
              </a:rPr>
              <a:t>have seen people driven forth from Barbizon; it would </a:t>
            </a:r>
            <a:r>
              <a:rPr dirty="0" sz="1450" spc="-5">
                <a:latin typeface="Times New Roman"/>
                <a:cs typeface="Times New Roman"/>
              </a:rPr>
              <a:t>be  </a:t>
            </a:r>
            <a:r>
              <a:rPr dirty="0" sz="1450" spc="-10">
                <a:latin typeface="Times New Roman"/>
                <a:cs typeface="Times New Roman"/>
              </a:rPr>
              <a:t>difficult to say in words what they had done, </a:t>
            </a:r>
            <a:r>
              <a:rPr dirty="0" sz="1450" spc="-5">
                <a:latin typeface="Times New Roman"/>
                <a:cs typeface="Times New Roman"/>
              </a:rPr>
              <a:t>but </a:t>
            </a:r>
            <a:r>
              <a:rPr dirty="0" sz="1450" spc="-10">
                <a:latin typeface="Times New Roman"/>
                <a:cs typeface="Times New Roman"/>
              </a:rPr>
              <a:t>they deserved their fate. They  had shown themselves unworthy to enjoy these corporate freedoms; they had  pushed themselves; they had “made their head”; they wanted tact to appreciate  the “fine shades” </a:t>
            </a:r>
            <a:r>
              <a:rPr dirty="0" sz="1450" spc="-5">
                <a:latin typeface="Times New Roman"/>
                <a:cs typeface="Times New Roman"/>
              </a:rPr>
              <a:t>of </a:t>
            </a:r>
            <a:r>
              <a:rPr dirty="0" sz="1450" spc="-10">
                <a:latin typeface="Times New Roman"/>
                <a:cs typeface="Times New Roman"/>
              </a:rPr>
              <a:t>Barbizonian etiquette. And once they were condemned,  the process </a:t>
            </a:r>
            <a:r>
              <a:rPr dirty="0" sz="1450" spc="-5">
                <a:latin typeface="Times New Roman"/>
                <a:cs typeface="Times New Roman"/>
              </a:rPr>
              <a:t>of </a:t>
            </a:r>
            <a:r>
              <a:rPr dirty="0" sz="1450" spc="-10">
                <a:latin typeface="Times New Roman"/>
                <a:cs typeface="Times New Roman"/>
              </a:rPr>
              <a:t>extrusion was ruthless in its cruelty; after </a:t>
            </a:r>
            <a:r>
              <a:rPr dirty="0" sz="1450" spc="-5">
                <a:latin typeface="Times New Roman"/>
                <a:cs typeface="Times New Roman"/>
              </a:rPr>
              <a:t>one </a:t>
            </a:r>
            <a:r>
              <a:rPr dirty="0" sz="1450" spc="-10">
                <a:latin typeface="Times New Roman"/>
                <a:cs typeface="Times New Roman"/>
              </a:rPr>
              <a:t>evening with the  formidable </a:t>
            </a:r>
            <a:r>
              <a:rPr dirty="0" sz="1450" spc="-20">
                <a:latin typeface="Times New Roman"/>
                <a:cs typeface="Times New Roman"/>
              </a:rPr>
              <a:t>Bodmer, </a:t>
            </a:r>
            <a:r>
              <a:rPr dirty="0" sz="1450" spc="-10">
                <a:latin typeface="Times New Roman"/>
                <a:cs typeface="Times New Roman"/>
              </a:rPr>
              <a:t>the Baily </a:t>
            </a:r>
            <a:r>
              <a:rPr dirty="0" sz="1450" spc="-5">
                <a:latin typeface="Times New Roman"/>
                <a:cs typeface="Times New Roman"/>
              </a:rPr>
              <a:t>of our </a:t>
            </a:r>
            <a:r>
              <a:rPr dirty="0" sz="1450" spc="-10">
                <a:latin typeface="Times New Roman"/>
                <a:cs typeface="Times New Roman"/>
              </a:rPr>
              <a:t>commonwealth, the erring stranger was  beheld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he </a:t>
            </a:r>
            <a:r>
              <a:rPr dirty="0" sz="1450" spc="-10">
                <a:latin typeface="Times New Roman"/>
                <a:cs typeface="Times New Roman"/>
              </a:rPr>
              <a:t>rose exceeding early the next </a:t>
            </a:r>
            <a:r>
              <a:rPr dirty="0" sz="1450" spc="-30">
                <a:latin typeface="Times New Roman"/>
                <a:cs typeface="Times New Roman"/>
              </a:rPr>
              <a:t>day, </a:t>
            </a:r>
            <a:r>
              <a:rPr dirty="0" sz="1450" spc="-10">
                <a:latin typeface="Times New Roman"/>
                <a:cs typeface="Times New Roman"/>
              </a:rPr>
              <a:t>and the first coach  conveyed him from the scene </a:t>
            </a:r>
            <a:r>
              <a:rPr dirty="0" sz="1450" spc="-5">
                <a:latin typeface="Times New Roman"/>
                <a:cs typeface="Times New Roman"/>
              </a:rPr>
              <a:t>of </a:t>
            </a:r>
            <a:r>
              <a:rPr dirty="0" sz="1450" spc="-10">
                <a:latin typeface="Times New Roman"/>
                <a:cs typeface="Times New Roman"/>
              </a:rPr>
              <a:t>his discomfiture. These sentences </a:t>
            </a:r>
            <a:r>
              <a:rPr dirty="0" sz="1450" spc="-5">
                <a:latin typeface="Times New Roman"/>
                <a:cs typeface="Times New Roman"/>
              </a:rPr>
              <a:t>of  </a:t>
            </a:r>
            <a:r>
              <a:rPr dirty="0" sz="1450" spc="-10">
                <a:latin typeface="Times New Roman"/>
                <a:cs typeface="Times New Roman"/>
              </a:rPr>
              <a:t>banishment were </a:t>
            </a:r>
            <a:r>
              <a:rPr dirty="0" sz="1450" spc="-20">
                <a:latin typeface="Times New Roman"/>
                <a:cs typeface="Times New Roman"/>
              </a:rPr>
              <a:t>never, </a:t>
            </a:r>
            <a:r>
              <a:rPr dirty="0" sz="1450" spc="-10">
                <a:latin typeface="Times New Roman"/>
                <a:cs typeface="Times New Roman"/>
              </a:rPr>
              <a:t>in my knowledge, delivered against an artist; such  would, </a:t>
            </a:r>
            <a:r>
              <a:rPr dirty="0" sz="1450" spc="-5">
                <a:latin typeface="Times New Roman"/>
                <a:cs typeface="Times New Roman"/>
              </a:rPr>
              <a:t>I </a:t>
            </a:r>
            <a:r>
              <a:rPr dirty="0" sz="1450" spc="-10">
                <a:latin typeface="Times New Roman"/>
                <a:cs typeface="Times New Roman"/>
              </a:rPr>
              <a:t>believe, have been illegal; </a:t>
            </a:r>
            <a:r>
              <a:rPr dirty="0" sz="1450" spc="-5">
                <a:latin typeface="Times New Roman"/>
                <a:cs typeface="Times New Roman"/>
              </a:rPr>
              <a:t>but </a:t>
            </a:r>
            <a:r>
              <a:rPr dirty="0" sz="1450" spc="-10">
                <a:latin typeface="Times New Roman"/>
                <a:cs typeface="Times New Roman"/>
              </a:rPr>
              <a:t>the </a:t>
            </a:r>
            <a:r>
              <a:rPr dirty="0" sz="1450" spc="-5">
                <a:latin typeface="Times New Roman"/>
                <a:cs typeface="Times New Roman"/>
              </a:rPr>
              <a:t>odd </a:t>
            </a:r>
            <a:r>
              <a:rPr dirty="0" sz="1450" spc="-10">
                <a:latin typeface="Times New Roman"/>
                <a:cs typeface="Times New Roman"/>
              </a:rPr>
              <a:t>and pleasant fact is this, that  they were never needed. Painters, sculptors, writers, singers, </a:t>
            </a:r>
            <a:r>
              <a:rPr dirty="0" sz="1450" spc="-5">
                <a:latin typeface="Times New Roman"/>
                <a:cs typeface="Times New Roman"/>
              </a:rPr>
              <a:t>I </a:t>
            </a:r>
            <a:r>
              <a:rPr dirty="0" sz="1450" spc="-10">
                <a:latin typeface="Times New Roman"/>
                <a:cs typeface="Times New Roman"/>
              </a:rPr>
              <a:t>have seen all </a:t>
            </a:r>
            <a:r>
              <a:rPr dirty="0" sz="1450" spc="-5">
                <a:latin typeface="Times New Roman"/>
                <a:cs typeface="Times New Roman"/>
              </a:rPr>
              <a:t>of  </a:t>
            </a:r>
            <a:r>
              <a:rPr dirty="0" sz="1450" spc="-10">
                <a:latin typeface="Times New Roman"/>
                <a:cs typeface="Times New Roman"/>
              </a:rPr>
              <a:t>these</a:t>
            </a:r>
            <a:r>
              <a:rPr dirty="0" sz="1450" spc="90">
                <a:latin typeface="Times New Roman"/>
                <a:cs typeface="Times New Roman"/>
              </a:rPr>
              <a:t> </a:t>
            </a:r>
            <a:r>
              <a:rPr dirty="0" sz="1450" spc="-10">
                <a:latin typeface="Times New Roman"/>
                <a:cs typeface="Times New Roman"/>
              </a:rPr>
              <a:t>in</a:t>
            </a:r>
            <a:r>
              <a:rPr dirty="0" sz="1450" spc="90">
                <a:latin typeface="Times New Roman"/>
                <a:cs typeface="Times New Roman"/>
              </a:rPr>
              <a:t> </a:t>
            </a:r>
            <a:r>
              <a:rPr dirty="0" sz="1450" spc="-10">
                <a:latin typeface="Times New Roman"/>
                <a:cs typeface="Times New Roman"/>
              </a:rPr>
              <a:t>Barbizon;</a:t>
            </a:r>
            <a:r>
              <a:rPr dirty="0" sz="1450" spc="95">
                <a:latin typeface="Times New Roman"/>
                <a:cs typeface="Times New Roman"/>
              </a:rPr>
              <a:t> </a:t>
            </a:r>
            <a:r>
              <a:rPr dirty="0" sz="1450" spc="-10">
                <a:latin typeface="Times New Roman"/>
                <a:cs typeface="Times New Roman"/>
              </a:rPr>
              <a:t>and</a:t>
            </a:r>
            <a:r>
              <a:rPr dirty="0" sz="1450" spc="90">
                <a:latin typeface="Times New Roman"/>
                <a:cs typeface="Times New Roman"/>
              </a:rPr>
              <a:t> </a:t>
            </a:r>
            <a:r>
              <a:rPr dirty="0" sz="1450" spc="-10">
                <a:latin typeface="Times New Roman"/>
                <a:cs typeface="Times New Roman"/>
              </a:rPr>
              <a:t>some</a:t>
            </a:r>
            <a:r>
              <a:rPr dirty="0" sz="1450" spc="90">
                <a:latin typeface="Times New Roman"/>
                <a:cs typeface="Times New Roman"/>
              </a:rPr>
              <a:t> </a:t>
            </a:r>
            <a:r>
              <a:rPr dirty="0" sz="1450" spc="-10">
                <a:latin typeface="Times New Roman"/>
                <a:cs typeface="Times New Roman"/>
              </a:rPr>
              <a:t>were</a:t>
            </a:r>
            <a:r>
              <a:rPr dirty="0" sz="1450" spc="90">
                <a:latin typeface="Times New Roman"/>
                <a:cs typeface="Times New Roman"/>
              </a:rPr>
              <a:t> </a:t>
            </a:r>
            <a:r>
              <a:rPr dirty="0" sz="1450" spc="-25">
                <a:latin typeface="Times New Roman"/>
                <a:cs typeface="Times New Roman"/>
              </a:rPr>
              <a:t>sulky,</a:t>
            </a:r>
            <a:r>
              <a:rPr dirty="0" sz="1450" spc="95">
                <a:latin typeface="Times New Roman"/>
                <a:cs typeface="Times New Roman"/>
              </a:rPr>
              <a:t> </a:t>
            </a:r>
            <a:r>
              <a:rPr dirty="0" sz="1450" spc="-10">
                <a:latin typeface="Times New Roman"/>
                <a:cs typeface="Times New Roman"/>
              </a:rPr>
              <a:t>and</a:t>
            </a:r>
            <a:r>
              <a:rPr dirty="0" sz="1450" spc="90">
                <a:latin typeface="Times New Roman"/>
                <a:cs typeface="Times New Roman"/>
              </a:rPr>
              <a:t> </a:t>
            </a:r>
            <a:r>
              <a:rPr dirty="0" sz="1450" spc="-10">
                <a:latin typeface="Times New Roman"/>
                <a:cs typeface="Times New Roman"/>
              </a:rPr>
              <a:t>some</a:t>
            </a:r>
            <a:r>
              <a:rPr dirty="0" sz="1450" spc="90">
                <a:latin typeface="Times New Roman"/>
                <a:cs typeface="Times New Roman"/>
              </a:rPr>
              <a:t> </a:t>
            </a:r>
            <a:r>
              <a:rPr dirty="0" sz="1450" spc="-10">
                <a:latin typeface="Times New Roman"/>
                <a:cs typeface="Times New Roman"/>
              </a:rPr>
              <a:t>blatant</a:t>
            </a:r>
            <a:r>
              <a:rPr dirty="0" sz="1450" spc="95">
                <a:latin typeface="Times New Roman"/>
                <a:cs typeface="Times New Roman"/>
              </a:rPr>
              <a:t> </a:t>
            </a:r>
            <a:r>
              <a:rPr dirty="0" sz="1450" spc="-10">
                <a:latin typeface="Times New Roman"/>
                <a:cs typeface="Times New Roman"/>
              </a:rPr>
              <a:t>and</a:t>
            </a:r>
            <a:r>
              <a:rPr dirty="0" sz="1450" spc="90">
                <a:latin typeface="Times New Roman"/>
                <a:cs typeface="Times New Roman"/>
              </a:rPr>
              <a:t> </a:t>
            </a:r>
            <a:r>
              <a:rPr dirty="0" sz="1450" spc="-10">
                <a:latin typeface="Times New Roman"/>
                <a:cs typeface="Times New Roman"/>
              </a:rPr>
              <a:t>inane;</a:t>
            </a:r>
            <a:r>
              <a:rPr dirty="0" sz="1450" spc="90">
                <a:latin typeface="Times New Roman"/>
                <a:cs typeface="Times New Roman"/>
              </a:rPr>
              <a:t> </a:t>
            </a:r>
            <a:r>
              <a:rPr dirty="0" sz="1450" spc="-5">
                <a:latin typeface="Times New Roman"/>
                <a:cs typeface="Times New Roman"/>
              </a:rPr>
              <a:t>but</a:t>
            </a:r>
            <a:r>
              <a:rPr dirty="0" sz="1450" spc="90">
                <a:latin typeface="Times New Roman"/>
                <a:cs typeface="Times New Roman"/>
              </a:rPr>
              <a:t> </a:t>
            </a:r>
            <a:r>
              <a:rPr dirty="0" sz="1450" spc="-5">
                <a:latin typeface="Times New Roman"/>
                <a:cs typeface="Times New Roman"/>
              </a:rPr>
              <a:t>one</a:t>
            </a:r>
            <a:endParaRPr sz="145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and all entered at once into the spirit </a:t>
            </a:r>
            <a:r>
              <a:rPr dirty="0" sz="1450" spc="-5">
                <a:latin typeface="Times New Roman"/>
                <a:cs typeface="Times New Roman"/>
              </a:rPr>
              <a:t>of </a:t>
            </a:r>
            <a:r>
              <a:rPr dirty="0" sz="1450" spc="-10">
                <a:latin typeface="Times New Roman"/>
                <a:cs typeface="Times New Roman"/>
              </a:rPr>
              <a:t>the association. This singular society is  purely French, </a:t>
            </a:r>
            <a:r>
              <a:rPr dirty="0" sz="1450" spc="-5">
                <a:latin typeface="Times New Roman"/>
                <a:cs typeface="Times New Roman"/>
              </a:rPr>
              <a:t>a </a:t>
            </a:r>
            <a:r>
              <a:rPr dirty="0" sz="1450" spc="-10">
                <a:latin typeface="Times New Roman"/>
                <a:cs typeface="Times New Roman"/>
              </a:rPr>
              <a:t>creature </a:t>
            </a:r>
            <a:r>
              <a:rPr dirty="0" sz="1450" spc="-5">
                <a:latin typeface="Times New Roman"/>
                <a:cs typeface="Times New Roman"/>
              </a:rPr>
              <a:t>of </a:t>
            </a:r>
            <a:r>
              <a:rPr dirty="0" sz="1450" spc="-10">
                <a:latin typeface="Times New Roman"/>
                <a:cs typeface="Times New Roman"/>
              </a:rPr>
              <a:t>French virtues, and possibly </a:t>
            </a:r>
            <a:r>
              <a:rPr dirty="0" sz="1450" spc="-5">
                <a:latin typeface="Times New Roman"/>
                <a:cs typeface="Times New Roman"/>
              </a:rPr>
              <a:t>of </a:t>
            </a:r>
            <a:r>
              <a:rPr dirty="0" sz="1450" spc="-10">
                <a:latin typeface="Times New Roman"/>
                <a:cs typeface="Times New Roman"/>
              </a:rPr>
              <a:t>French defects. It  cannot </a:t>
            </a:r>
            <a:r>
              <a:rPr dirty="0" sz="1450" spc="-5">
                <a:latin typeface="Times New Roman"/>
                <a:cs typeface="Times New Roman"/>
              </a:rPr>
              <a:t>be </a:t>
            </a:r>
            <a:r>
              <a:rPr dirty="0" sz="1450" spc="-10">
                <a:latin typeface="Times New Roman"/>
                <a:cs typeface="Times New Roman"/>
              </a:rPr>
              <a:t>imitated </a:t>
            </a:r>
            <a:r>
              <a:rPr dirty="0" sz="1450" spc="-5">
                <a:latin typeface="Times New Roman"/>
                <a:cs typeface="Times New Roman"/>
              </a:rPr>
              <a:t>by </a:t>
            </a:r>
            <a:r>
              <a:rPr dirty="0" sz="1450" spc="-10">
                <a:latin typeface="Times New Roman"/>
                <a:cs typeface="Times New Roman"/>
              </a:rPr>
              <a:t>the English. The roughness, the impatience, the more  </a:t>
            </a:r>
            <a:r>
              <a:rPr dirty="0" sz="1450" spc="-5">
                <a:latin typeface="Times New Roman"/>
                <a:cs typeface="Times New Roman"/>
              </a:rPr>
              <a:t>obvious </a:t>
            </a:r>
            <a:r>
              <a:rPr dirty="0" sz="1450" spc="-10">
                <a:latin typeface="Times New Roman"/>
                <a:cs typeface="Times New Roman"/>
              </a:rPr>
              <a:t>selfishness, and even the more ardent friendships </a:t>
            </a:r>
            <a:r>
              <a:rPr dirty="0" sz="1450" spc="-5">
                <a:latin typeface="Times New Roman"/>
                <a:cs typeface="Times New Roman"/>
              </a:rPr>
              <a:t>of </a:t>
            </a:r>
            <a:r>
              <a:rPr dirty="0" sz="1450" spc="-10">
                <a:latin typeface="Times New Roman"/>
                <a:cs typeface="Times New Roman"/>
              </a:rPr>
              <a:t>the Anglo-Saxon,  speedily dismember such </a:t>
            </a:r>
            <a:r>
              <a:rPr dirty="0" sz="1450" spc="-5">
                <a:latin typeface="Times New Roman"/>
                <a:cs typeface="Times New Roman"/>
              </a:rPr>
              <a:t>a </a:t>
            </a:r>
            <a:r>
              <a:rPr dirty="0" sz="1450" spc="-10">
                <a:latin typeface="Times New Roman"/>
                <a:cs typeface="Times New Roman"/>
              </a:rPr>
              <a:t>commonwealth. But this random gathering </a:t>
            </a:r>
            <a:r>
              <a:rPr dirty="0" sz="1450" spc="-5">
                <a:latin typeface="Times New Roman"/>
                <a:cs typeface="Times New Roman"/>
              </a:rPr>
              <a:t>of  young </a:t>
            </a:r>
            <a:r>
              <a:rPr dirty="0" sz="1450" spc="-10">
                <a:latin typeface="Times New Roman"/>
                <a:cs typeface="Times New Roman"/>
              </a:rPr>
              <a:t>French painters, with neither apparatus </a:t>
            </a:r>
            <a:r>
              <a:rPr dirty="0" sz="1450" spc="-5">
                <a:latin typeface="Times New Roman"/>
                <a:cs typeface="Times New Roman"/>
              </a:rPr>
              <a:t>nor </a:t>
            </a:r>
            <a:r>
              <a:rPr dirty="0" sz="1450" spc="-10">
                <a:latin typeface="Times New Roman"/>
                <a:cs typeface="Times New Roman"/>
              </a:rPr>
              <a:t>parade </a:t>
            </a:r>
            <a:r>
              <a:rPr dirty="0" sz="1450" spc="-5">
                <a:latin typeface="Times New Roman"/>
                <a:cs typeface="Times New Roman"/>
              </a:rPr>
              <a:t>of </a:t>
            </a:r>
            <a:r>
              <a:rPr dirty="0" sz="1450" spc="-10">
                <a:latin typeface="Times New Roman"/>
                <a:cs typeface="Times New Roman"/>
              </a:rPr>
              <a:t>government, yet  kept the life </a:t>
            </a:r>
            <a:r>
              <a:rPr dirty="0" sz="1450" spc="-5">
                <a:latin typeface="Times New Roman"/>
                <a:cs typeface="Times New Roman"/>
              </a:rPr>
              <a:t>of </a:t>
            </a:r>
            <a:r>
              <a:rPr dirty="0" sz="1450" spc="-10">
                <a:latin typeface="Times New Roman"/>
                <a:cs typeface="Times New Roman"/>
              </a:rPr>
              <a:t>the place </a:t>
            </a:r>
            <a:r>
              <a:rPr dirty="0" sz="1450" spc="-5">
                <a:latin typeface="Times New Roman"/>
                <a:cs typeface="Times New Roman"/>
              </a:rPr>
              <a:t>upon a </a:t>
            </a:r>
            <a:r>
              <a:rPr dirty="0" sz="1450" spc="-10">
                <a:latin typeface="Times New Roman"/>
                <a:cs typeface="Times New Roman"/>
              </a:rPr>
              <a:t>certain footing, insensibly imposed their  etiquette </a:t>
            </a:r>
            <a:r>
              <a:rPr dirty="0" sz="1450" spc="-5">
                <a:latin typeface="Times New Roman"/>
                <a:cs typeface="Times New Roman"/>
              </a:rPr>
              <a:t>upon </a:t>
            </a:r>
            <a:r>
              <a:rPr dirty="0" sz="1450" spc="-10">
                <a:latin typeface="Times New Roman"/>
                <a:cs typeface="Times New Roman"/>
              </a:rPr>
              <a:t>the docile, and </a:t>
            </a:r>
            <a:r>
              <a:rPr dirty="0" sz="1450" spc="-5">
                <a:latin typeface="Times New Roman"/>
                <a:cs typeface="Times New Roman"/>
              </a:rPr>
              <a:t>by </a:t>
            </a:r>
            <a:r>
              <a:rPr dirty="0" sz="1450" spc="-10">
                <a:latin typeface="Times New Roman"/>
                <a:cs typeface="Times New Roman"/>
              </a:rPr>
              <a:t>caustic speech enforced their edicts against  the unwelcome. </a:t>
            </a:r>
            <a:r>
              <a:rPr dirty="0" sz="1450" spc="-60">
                <a:latin typeface="Times New Roman"/>
                <a:cs typeface="Times New Roman"/>
              </a:rPr>
              <a:t>To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it is to wonder the more at the strange failure </a:t>
            </a:r>
            <a:r>
              <a:rPr dirty="0" sz="1450" spc="-5">
                <a:latin typeface="Times New Roman"/>
                <a:cs typeface="Times New Roman"/>
              </a:rPr>
              <a:t>of  </a:t>
            </a:r>
            <a:r>
              <a:rPr dirty="0" sz="1450" spc="-10">
                <a:latin typeface="Times New Roman"/>
                <a:cs typeface="Times New Roman"/>
              </a:rPr>
              <a:t>their race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larger </a:t>
            </a:r>
            <a:r>
              <a:rPr dirty="0" sz="1450" spc="-10">
                <a:latin typeface="Times New Roman"/>
                <a:cs typeface="Times New Roman"/>
              </a:rPr>
              <a:t>theatre. This inbred civility—to use the word in its  completest meaning—this natural and facile adjustment </a:t>
            </a:r>
            <a:r>
              <a:rPr dirty="0" sz="1450" spc="-5">
                <a:latin typeface="Times New Roman"/>
                <a:cs typeface="Times New Roman"/>
              </a:rPr>
              <a:t>of </a:t>
            </a:r>
            <a:r>
              <a:rPr dirty="0" sz="1450" spc="-10">
                <a:latin typeface="Times New Roman"/>
                <a:cs typeface="Times New Roman"/>
              </a:rPr>
              <a:t>contending  liberties, seems all that is required to make </a:t>
            </a:r>
            <a:r>
              <a:rPr dirty="0" sz="1450" spc="-5">
                <a:latin typeface="Times New Roman"/>
                <a:cs typeface="Times New Roman"/>
              </a:rPr>
              <a:t>a </a:t>
            </a:r>
            <a:r>
              <a:rPr dirty="0" sz="1450" spc="-10">
                <a:latin typeface="Times New Roman"/>
                <a:cs typeface="Times New Roman"/>
              </a:rPr>
              <a:t>governable nation and </a:t>
            </a:r>
            <a:r>
              <a:rPr dirty="0" sz="1450" spc="-5">
                <a:latin typeface="Times New Roman"/>
                <a:cs typeface="Times New Roman"/>
              </a:rPr>
              <a:t>a </a:t>
            </a:r>
            <a:r>
              <a:rPr dirty="0" sz="1450" spc="-10">
                <a:latin typeface="Times New Roman"/>
                <a:cs typeface="Times New Roman"/>
              </a:rPr>
              <a:t>just and  prosperous </a:t>
            </a:r>
            <a:r>
              <a:rPr dirty="0" sz="1450" spc="-20">
                <a:latin typeface="Times New Roman"/>
                <a:cs typeface="Times New Roman"/>
              </a:rPr>
              <a:t>country.</a:t>
            </a:r>
            <a:endParaRPr sz="1450">
              <a:latin typeface="Times New Roman"/>
              <a:cs typeface="Times New Roman"/>
            </a:endParaRPr>
          </a:p>
          <a:p>
            <a:pPr algn="just" marL="12700" marR="5080">
              <a:lnSpc>
                <a:spcPts val="1730"/>
              </a:lnSpc>
              <a:spcBef>
                <a:spcPts val="555"/>
              </a:spcBef>
            </a:pPr>
            <a:r>
              <a:rPr dirty="0" sz="1450" spc="-10">
                <a:latin typeface="Times New Roman"/>
                <a:cs typeface="Times New Roman"/>
              </a:rPr>
              <a:t>Our </a:t>
            </a:r>
            <a:r>
              <a:rPr dirty="0" sz="1450" spc="-20">
                <a:latin typeface="Times New Roman"/>
                <a:cs typeface="Times New Roman"/>
              </a:rPr>
              <a:t>society, </a:t>
            </a:r>
            <a:r>
              <a:rPr dirty="0" sz="1450" spc="-10">
                <a:latin typeface="Times New Roman"/>
                <a:cs typeface="Times New Roman"/>
              </a:rPr>
              <a:t>thus </a:t>
            </a:r>
            <a:r>
              <a:rPr dirty="0" sz="1450" spc="-15">
                <a:latin typeface="Times New Roman"/>
                <a:cs typeface="Times New Roman"/>
              </a:rPr>
              <a:t>purged </a:t>
            </a:r>
            <a:r>
              <a:rPr dirty="0" sz="1450" spc="-10">
                <a:latin typeface="Times New Roman"/>
                <a:cs typeface="Times New Roman"/>
              </a:rPr>
              <a:t>and guarded, was full </a:t>
            </a:r>
            <a:r>
              <a:rPr dirty="0" sz="1450" spc="-5">
                <a:latin typeface="Times New Roman"/>
                <a:cs typeface="Times New Roman"/>
              </a:rPr>
              <a:t>of </a:t>
            </a:r>
            <a:r>
              <a:rPr dirty="0" sz="1450" spc="-10">
                <a:latin typeface="Times New Roman"/>
                <a:cs typeface="Times New Roman"/>
              </a:rPr>
              <a:t>high spirits, </a:t>
            </a:r>
            <a:r>
              <a:rPr dirty="0" sz="1450" spc="-5">
                <a:latin typeface="Times New Roman"/>
                <a:cs typeface="Times New Roman"/>
              </a:rPr>
              <a:t>of </a:t>
            </a:r>
            <a:r>
              <a:rPr dirty="0" sz="1450" spc="-15">
                <a:latin typeface="Times New Roman"/>
                <a:cs typeface="Times New Roman"/>
              </a:rPr>
              <a:t>laughter, </a:t>
            </a:r>
            <a:r>
              <a:rPr dirty="0" sz="1450" spc="-10">
                <a:latin typeface="Times New Roman"/>
                <a:cs typeface="Times New Roman"/>
              </a:rPr>
              <a:t>and  </a:t>
            </a:r>
            <a:r>
              <a:rPr dirty="0" sz="1450" spc="-5">
                <a:latin typeface="Times New Roman"/>
                <a:cs typeface="Times New Roman"/>
              </a:rPr>
              <a:t>of </a:t>
            </a:r>
            <a:r>
              <a:rPr dirty="0" sz="1450" spc="-10">
                <a:latin typeface="Times New Roman"/>
                <a:cs typeface="Times New Roman"/>
              </a:rPr>
              <a:t>the initiative </a:t>
            </a:r>
            <a:r>
              <a:rPr dirty="0" sz="1450" spc="-5">
                <a:latin typeface="Times New Roman"/>
                <a:cs typeface="Times New Roman"/>
              </a:rPr>
              <a:t>of youth. </a:t>
            </a:r>
            <a:r>
              <a:rPr dirty="0" sz="1450" spc="-10">
                <a:latin typeface="Times New Roman"/>
                <a:cs typeface="Times New Roman"/>
              </a:rPr>
              <a:t>The few elder men who joined </a:t>
            </a:r>
            <a:r>
              <a:rPr dirty="0" sz="1450" spc="-5">
                <a:latin typeface="Times New Roman"/>
                <a:cs typeface="Times New Roman"/>
              </a:rPr>
              <a:t>us </a:t>
            </a:r>
            <a:r>
              <a:rPr dirty="0" sz="1450" spc="-10">
                <a:latin typeface="Times New Roman"/>
                <a:cs typeface="Times New Roman"/>
              </a:rPr>
              <a:t>were still </a:t>
            </a:r>
            <a:r>
              <a:rPr dirty="0" sz="1450" spc="-5">
                <a:latin typeface="Times New Roman"/>
                <a:cs typeface="Times New Roman"/>
              </a:rPr>
              <a:t>young </a:t>
            </a:r>
            <a:r>
              <a:rPr dirty="0" sz="1450" spc="-10">
                <a:latin typeface="Times New Roman"/>
                <a:cs typeface="Times New Roman"/>
              </a:rPr>
              <a:t>at  heart, and took the key from their companions. </a:t>
            </a:r>
            <a:r>
              <a:rPr dirty="0" sz="1450" spc="-70">
                <a:latin typeface="Times New Roman"/>
                <a:cs typeface="Times New Roman"/>
              </a:rPr>
              <a:t>We </a:t>
            </a:r>
            <a:r>
              <a:rPr dirty="0" sz="1450" spc="-10">
                <a:latin typeface="Times New Roman"/>
                <a:cs typeface="Times New Roman"/>
              </a:rPr>
              <a:t>returned from long stations  in the fortifying </a:t>
            </a:r>
            <a:r>
              <a:rPr dirty="0" sz="1450" spc="-25">
                <a:latin typeface="Times New Roman"/>
                <a:cs typeface="Times New Roman"/>
              </a:rPr>
              <a:t>air, </a:t>
            </a:r>
            <a:r>
              <a:rPr dirty="0" sz="1450" spc="-5">
                <a:latin typeface="Times New Roman"/>
                <a:cs typeface="Times New Roman"/>
              </a:rPr>
              <a:t>our </a:t>
            </a:r>
            <a:r>
              <a:rPr dirty="0" sz="1450" spc="-10">
                <a:latin typeface="Times New Roman"/>
                <a:cs typeface="Times New Roman"/>
              </a:rPr>
              <a:t>blood renewed </a:t>
            </a:r>
            <a:r>
              <a:rPr dirty="0" sz="1450" spc="-5">
                <a:latin typeface="Times New Roman"/>
                <a:cs typeface="Times New Roman"/>
              </a:rPr>
              <a:t>by </a:t>
            </a:r>
            <a:r>
              <a:rPr dirty="0" sz="1450" spc="-10">
                <a:latin typeface="Times New Roman"/>
                <a:cs typeface="Times New Roman"/>
              </a:rPr>
              <a:t>the sunshine, </a:t>
            </a:r>
            <a:r>
              <a:rPr dirty="0" sz="1450" spc="-5">
                <a:latin typeface="Times New Roman"/>
                <a:cs typeface="Times New Roman"/>
              </a:rPr>
              <a:t>our </a:t>
            </a:r>
            <a:r>
              <a:rPr dirty="0" sz="1450" spc="-10">
                <a:latin typeface="Times New Roman"/>
                <a:cs typeface="Times New Roman"/>
              </a:rPr>
              <a:t>spirits refreshed  </a:t>
            </a:r>
            <a:r>
              <a:rPr dirty="0" sz="1450" spc="-5">
                <a:latin typeface="Times New Roman"/>
                <a:cs typeface="Times New Roman"/>
              </a:rPr>
              <a:t>by </a:t>
            </a:r>
            <a:r>
              <a:rPr dirty="0" sz="1450" spc="-10">
                <a:latin typeface="Times New Roman"/>
                <a:cs typeface="Times New Roman"/>
              </a:rPr>
              <a:t>the silence </a:t>
            </a:r>
            <a:r>
              <a:rPr dirty="0" sz="1450" spc="-5">
                <a:latin typeface="Times New Roman"/>
                <a:cs typeface="Times New Roman"/>
              </a:rPr>
              <a:t>of </a:t>
            </a:r>
            <a:r>
              <a:rPr dirty="0" sz="1450" spc="-10">
                <a:latin typeface="Times New Roman"/>
                <a:cs typeface="Times New Roman"/>
              </a:rPr>
              <a:t>the forest; the Babel </a:t>
            </a:r>
            <a:r>
              <a:rPr dirty="0" sz="1450" spc="-5">
                <a:latin typeface="Times New Roman"/>
                <a:cs typeface="Times New Roman"/>
              </a:rPr>
              <a:t>of </a:t>
            </a:r>
            <a:r>
              <a:rPr dirty="0" sz="1450" spc="-10">
                <a:latin typeface="Times New Roman"/>
                <a:cs typeface="Times New Roman"/>
              </a:rPr>
              <a:t>loud voices sounded </a:t>
            </a:r>
            <a:r>
              <a:rPr dirty="0" sz="1450" spc="-5">
                <a:latin typeface="Times New Roman"/>
                <a:cs typeface="Times New Roman"/>
              </a:rPr>
              <a:t>good; </a:t>
            </a:r>
            <a:r>
              <a:rPr dirty="0" sz="1450" spc="-10">
                <a:latin typeface="Times New Roman"/>
                <a:cs typeface="Times New Roman"/>
              </a:rPr>
              <a:t>we fell to  eat and play like the natural man; and in the high inn </a:t>
            </a:r>
            <a:r>
              <a:rPr dirty="0" sz="1450" spc="-15">
                <a:latin typeface="Times New Roman"/>
                <a:cs typeface="Times New Roman"/>
              </a:rPr>
              <a:t>chamber, </a:t>
            </a:r>
            <a:r>
              <a:rPr dirty="0" sz="1450" spc="-10">
                <a:latin typeface="Times New Roman"/>
                <a:cs typeface="Times New Roman"/>
              </a:rPr>
              <a:t>panelled with  indifferent pictures and lit </a:t>
            </a:r>
            <a:r>
              <a:rPr dirty="0" sz="1450" spc="-5">
                <a:latin typeface="Times New Roman"/>
                <a:cs typeface="Times New Roman"/>
              </a:rPr>
              <a:t>by </a:t>
            </a:r>
            <a:r>
              <a:rPr dirty="0" sz="1450" spc="-10">
                <a:latin typeface="Times New Roman"/>
                <a:cs typeface="Times New Roman"/>
              </a:rPr>
              <a:t>candles guttering in the </a:t>
            </a:r>
            <a:r>
              <a:rPr dirty="0" sz="1450" spc="-5">
                <a:latin typeface="Times New Roman"/>
                <a:cs typeface="Times New Roman"/>
              </a:rPr>
              <a:t>night </a:t>
            </a:r>
            <a:r>
              <a:rPr dirty="0" sz="1450" spc="-25">
                <a:latin typeface="Times New Roman"/>
                <a:cs typeface="Times New Roman"/>
              </a:rPr>
              <a:t>air, </a:t>
            </a:r>
            <a:r>
              <a:rPr dirty="0" sz="1450" spc="-10">
                <a:latin typeface="Times New Roman"/>
                <a:cs typeface="Times New Roman"/>
              </a:rPr>
              <a:t>the talk and  laughter sounded far into the night. It was </a:t>
            </a:r>
            <a:r>
              <a:rPr dirty="0" sz="1450" spc="-5">
                <a:latin typeface="Times New Roman"/>
                <a:cs typeface="Times New Roman"/>
              </a:rPr>
              <a:t>a good </a:t>
            </a:r>
            <a:r>
              <a:rPr dirty="0" sz="1450" spc="-10">
                <a:latin typeface="Times New Roman"/>
                <a:cs typeface="Times New Roman"/>
              </a:rPr>
              <a:t>place and </a:t>
            </a:r>
            <a:r>
              <a:rPr dirty="0" sz="1450" spc="-5">
                <a:latin typeface="Times New Roman"/>
                <a:cs typeface="Times New Roman"/>
              </a:rPr>
              <a:t>a good </a:t>
            </a:r>
            <a:r>
              <a:rPr dirty="0" sz="1450" spc="-10">
                <a:latin typeface="Times New Roman"/>
                <a:cs typeface="Times New Roman"/>
              </a:rPr>
              <a:t>life for any  naturally-minded </a:t>
            </a:r>
            <a:r>
              <a:rPr dirty="0" sz="1450" spc="-5">
                <a:latin typeface="Times New Roman"/>
                <a:cs typeface="Times New Roman"/>
              </a:rPr>
              <a:t>youth; </a:t>
            </a:r>
            <a:r>
              <a:rPr dirty="0" sz="1450" spc="-10">
                <a:latin typeface="Times New Roman"/>
                <a:cs typeface="Times New Roman"/>
              </a:rPr>
              <a:t>better yet for the student </a:t>
            </a:r>
            <a:r>
              <a:rPr dirty="0" sz="1450" spc="-5">
                <a:latin typeface="Times New Roman"/>
                <a:cs typeface="Times New Roman"/>
              </a:rPr>
              <a:t>of </a:t>
            </a:r>
            <a:r>
              <a:rPr dirty="0" sz="1450" spc="-10">
                <a:latin typeface="Times New Roman"/>
                <a:cs typeface="Times New Roman"/>
              </a:rPr>
              <a:t>painting, and perhaps best  </a:t>
            </a:r>
            <a:r>
              <a:rPr dirty="0" sz="1450" spc="-5">
                <a:latin typeface="Times New Roman"/>
                <a:cs typeface="Times New Roman"/>
              </a:rPr>
              <a:t>of </a:t>
            </a:r>
            <a:r>
              <a:rPr dirty="0" sz="1450" spc="-10">
                <a:latin typeface="Times New Roman"/>
                <a:cs typeface="Times New Roman"/>
              </a:rPr>
              <a:t>all for the student </a:t>
            </a:r>
            <a:r>
              <a:rPr dirty="0" sz="1450" spc="-5">
                <a:latin typeface="Times New Roman"/>
                <a:cs typeface="Times New Roman"/>
              </a:rPr>
              <a:t>of </a:t>
            </a:r>
            <a:r>
              <a:rPr dirty="0" sz="1450" spc="-10">
                <a:latin typeface="Times New Roman"/>
                <a:cs typeface="Times New Roman"/>
              </a:rPr>
              <a:t>letters. He, </a:t>
            </a:r>
            <a:r>
              <a:rPr dirty="0" sz="1450" spc="-5">
                <a:latin typeface="Times New Roman"/>
                <a:cs typeface="Times New Roman"/>
              </a:rPr>
              <a:t>too, </a:t>
            </a:r>
            <a:r>
              <a:rPr dirty="0" sz="1450" spc="-10">
                <a:latin typeface="Times New Roman"/>
                <a:cs typeface="Times New Roman"/>
              </a:rPr>
              <a:t>was saturated in this atmosphere </a:t>
            </a:r>
            <a:r>
              <a:rPr dirty="0" sz="1450" spc="-5">
                <a:latin typeface="Times New Roman"/>
                <a:cs typeface="Times New Roman"/>
              </a:rPr>
              <a:t>of  </a:t>
            </a:r>
            <a:r>
              <a:rPr dirty="0" sz="1450" spc="-10">
                <a:latin typeface="Times New Roman"/>
                <a:cs typeface="Times New Roman"/>
              </a:rPr>
              <a:t>style; </a:t>
            </a:r>
            <a:r>
              <a:rPr dirty="0" sz="1450" spc="-5">
                <a:latin typeface="Times New Roman"/>
                <a:cs typeface="Times New Roman"/>
              </a:rPr>
              <a:t>he </a:t>
            </a:r>
            <a:r>
              <a:rPr dirty="0" sz="1450" spc="-10">
                <a:latin typeface="Times New Roman"/>
                <a:cs typeface="Times New Roman"/>
              </a:rPr>
              <a:t>was shut </a:t>
            </a:r>
            <a:r>
              <a:rPr dirty="0" sz="1450" spc="-5">
                <a:latin typeface="Times New Roman"/>
                <a:cs typeface="Times New Roman"/>
              </a:rPr>
              <a:t>out </a:t>
            </a:r>
            <a:r>
              <a:rPr dirty="0" sz="1450" spc="-10">
                <a:latin typeface="Times New Roman"/>
                <a:cs typeface="Times New Roman"/>
              </a:rPr>
              <a:t>from the disturbing currents </a:t>
            </a:r>
            <a:r>
              <a:rPr dirty="0" sz="1450" spc="-5">
                <a:latin typeface="Times New Roman"/>
                <a:cs typeface="Times New Roman"/>
              </a:rPr>
              <a:t>of </a:t>
            </a:r>
            <a:r>
              <a:rPr dirty="0" sz="1450" spc="-10">
                <a:latin typeface="Times New Roman"/>
                <a:cs typeface="Times New Roman"/>
              </a:rPr>
              <a:t>the world, </a:t>
            </a:r>
            <a:r>
              <a:rPr dirty="0" sz="1450" spc="-5">
                <a:latin typeface="Times New Roman"/>
                <a:cs typeface="Times New Roman"/>
              </a:rPr>
              <a:t>he </a:t>
            </a:r>
            <a:r>
              <a:rPr dirty="0" sz="1450" spc="-10">
                <a:latin typeface="Times New Roman"/>
                <a:cs typeface="Times New Roman"/>
              </a:rPr>
              <a:t>might  </a:t>
            </a:r>
            <a:r>
              <a:rPr dirty="0" sz="1450" spc="-15">
                <a:latin typeface="Times New Roman"/>
                <a:cs typeface="Times New Roman"/>
              </a:rPr>
              <a:t>forget </a:t>
            </a:r>
            <a:r>
              <a:rPr dirty="0" sz="1450" spc="-10">
                <a:latin typeface="Times New Roman"/>
                <a:cs typeface="Times New Roman"/>
              </a:rPr>
              <a:t>that there existed other and more pressing interests than that </a:t>
            </a:r>
            <a:r>
              <a:rPr dirty="0" sz="1450" spc="-5">
                <a:latin typeface="Times New Roman"/>
                <a:cs typeface="Times New Roman"/>
              </a:rPr>
              <a:t>of </a:t>
            </a:r>
            <a:r>
              <a:rPr dirty="0" sz="1450" spc="-10">
                <a:latin typeface="Times New Roman"/>
                <a:cs typeface="Times New Roman"/>
              </a:rPr>
              <a:t>art. But,  in such </a:t>
            </a:r>
            <a:r>
              <a:rPr dirty="0" sz="1450" spc="-5">
                <a:latin typeface="Times New Roman"/>
                <a:cs typeface="Times New Roman"/>
              </a:rPr>
              <a:t>a </a:t>
            </a:r>
            <a:r>
              <a:rPr dirty="0" sz="1450" spc="-10">
                <a:latin typeface="Times New Roman"/>
                <a:cs typeface="Times New Roman"/>
              </a:rPr>
              <a:t>place, it was hardly possible to write;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drug his  conscience, like the </a:t>
            </a:r>
            <a:r>
              <a:rPr dirty="0" sz="1450" spc="-15">
                <a:latin typeface="Times New Roman"/>
                <a:cs typeface="Times New Roman"/>
              </a:rPr>
              <a:t>painter, </a:t>
            </a:r>
            <a:r>
              <a:rPr dirty="0" sz="1450" spc="-5">
                <a:latin typeface="Times New Roman"/>
                <a:cs typeface="Times New Roman"/>
              </a:rPr>
              <a:t>by </a:t>
            </a:r>
            <a:r>
              <a:rPr dirty="0" sz="1450" spc="-10">
                <a:latin typeface="Times New Roman"/>
                <a:cs typeface="Times New Roman"/>
              </a:rPr>
              <a:t>the production </a:t>
            </a:r>
            <a:r>
              <a:rPr dirty="0" sz="1450" spc="-5">
                <a:latin typeface="Times New Roman"/>
                <a:cs typeface="Times New Roman"/>
              </a:rPr>
              <a:t>of </a:t>
            </a:r>
            <a:r>
              <a:rPr dirty="0" sz="1450" spc="-10">
                <a:latin typeface="Times New Roman"/>
                <a:cs typeface="Times New Roman"/>
              </a:rPr>
              <a:t>listless studies; </a:t>
            </a:r>
            <a:r>
              <a:rPr dirty="0" sz="1450" spc="-5">
                <a:latin typeface="Times New Roman"/>
                <a:cs typeface="Times New Roman"/>
              </a:rPr>
              <a:t>he </a:t>
            </a:r>
            <a:r>
              <a:rPr dirty="0" sz="1450" spc="-10">
                <a:latin typeface="Times New Roman"/>
                <a:cs typeface="Times New Roman"/>
              </a:rPr>
              <a:t>saw  himself idle among many who were </a:t>
            </a:r>
            <a:r>
              <a:rPr dirty="0" sz="1450" spc="-20">
                <a:latin typeface="Times New Roman"/>
                <a:cs typeface="Times New Roman"/>
              </a:rPr>
              <a:t>apparently, </a:t>
            </a:r>
            <a:r>
              <a:rPr dirty="0" sz="1450" spc="-10">
                <a:latin typeface="Times New Roman"/>
                <a:cs typeface="Times New Roman"/>
              </a:rPr>
              <a:t>and some who were </a:t>
            </a:r>
            <a:r>
              <a:rPr dirty="0" sz="1450" spc="-25">
                <a:latin typeface="Times New Roman"/>
                <a:cs typeface="Times New Roman"/>
              </a:rPr>
              <a:t>really,  </a:t>
            </a:r>
            <a:r>
              <a:rPr dirty="0" sz="1450" spc="-10">
                <a:latin typeface="Times New Roman"/>
                <a:cs typeface="Times New Roman"/>
              </a:rPr>
              <a:t>employed; and what with the impulse </a:t>
            </a:r>
            <a:r>
              <a:rPr dirty="0" sz="1450" spc="-5">
                <a:latin typeface="Times New Roman"/>
                <a:cs typeface="Times New Roman"/>
              </a:rPr>
              <a:t>of </a:t>
            </a:r>
            <a:r>
              <a:rPr dirty="0" sz="1450" spc="-10">
                <a:latin typeface="Times New Roman"/>
                <a:cs typeface="Times New Roman"/>
              </a:rPr>
              <a:t>increasing health and the continual  provocation </a:t>
            </a:r>
            <a:r>
              <a:rPr dirty="0" sz="1450" spc="-5">
                <a:latin typeface="Times New Roman"/>
                <a:cs typeface="Times New Roman"/>
              </a:rPr>
              <a:t>of </a:t>
            </a:r>
            <a:r>
              <a:rPr dirty="0" sz="1450" spc="-10">
                <a:latin typeface="Times New Roman"/>
                <a:cs typeface="Times New Roman"/>
              </a:rPr>
              <a:t>romantic scenes, </a:t>
            </a:r>
            <a:r>
              <a:rPr dirty="0" sz="1450" spc="-5">
                <a:latin typeface="Times New Roman"/>
                <a:cs typeface="Times New Roman"/>
              </a:rPr>
              <a:t>he </a:t>
            </a:r>
            <a:r>
              <a:rPr dirty="0" sz="1450" spc="-10">
                <a:latin typeface="Times New Roman"/>
                <a:cs typeface="Times New Roman"/>
              </a:rPr>
              <a:t>became tormented with the desire to work.  He enjoyed </a:t>
            </a:r>
            <a:r>
              <a:rPr dirty="0" sz="1450" spc="-5">
                <a:latin typeface="Times New Roman"/>
                <a:cs typeface="Times New Roman"/>
              </a:rPr>
              <a:t>a </a:t>
            </a:r>
            <a:r>
              <a:rPr dirty="0" sz="1450" spc="-10">
                <a:latin typeface="Times New Roman"/>
                <a:cs typeface="Times New Roman"/>
              </a:rPr>
              <a:t>strenuous idleness full </a:t>
            </a:r>
            <a:r>
              <a:rPr dirty="0" sz="1450" spc="-5">
                <a:latin typeface="Times New Roman"/>
                <a:cs typeface="Times New Roman"/>
              </a:rPr>
              <a:t>of </a:t>
            </a:r>
            <a:r>
              <a:rPr dirty="0" sz="1450" spc="-10">
                <a:latin typeface="Times New Roman"/>
                <a:cs typeface="Times New Roman"/>
              </a:rPr>
              <a:t>visions, hearty meals, </a:t>
            </a:r>
            <a:r>
              <a:rPr dirty="0" sz="1450" spc="-5">
                <a:latin typeface="Times New Roman"/>
                <a:cs typeface="Times New Roman"/>
              </a:rPr>
              <a:t>long, </a:t>
            </a:r>
            <a:r>
              <a:rPr dirty="0" sz="1450" spc="-10">
                <a:latin typeface="Times New Roman"/>
                <a:cs typeface="Times New Roman"/>
              </a:rPr>
              <a:t>sweltering  walks, mirth among companions; and still floating like music through his  brain, foresights </a:t>
            </a:r>
            <a:r>
              <a:rPr dirty="0" sz="1450" spc="-5">
                <a:latin typeface="Times New Roman"/>
                <a:cs typeface="Times New Roman"/>
              </a:rPr>
              <a:t>of </a:t>
            </a:r>
            <a:r>
              <a:rPr dirty="0" sz="1450" spc="-10">
                <a:latin typeface="Times New Roman"/>
                <a:cs typeface="Times New Roman"/>
              </a:rPr>
              <a:t>great works that Shakespeare might </a:t>
            </a:r>
            <a:r>
              <a:rPr dirty="0" sz="1450" spc="-5">
                <a:latin typeface="Times New Roman"/>
                <a:cs typeface="Times New Roman"/>
              </a:rPr>
              <a:t>be </a:t>
            </a:r>
            <a:r>
              <a:rPr dirty="0" sz="1450" spc="-10">
                <a:latin typeface="Times New Roman"/>
                <a:cs typeface="Times New Roman"/>
              </a:rPr>
              <a:t>proud to have  conceived, headless epics, glorious torsos </a:t>
            </a:r>
            <a:r>
              <a:rPr dirty="0" sz="1450" spc="-5">
                <a:latin typeface="Times New Roman"/>
                <a:cs typeface="Times New Roman"/>
              </a:rPr>
              <a:t>of </a:t>
            </a:r>
            <a:r>
              <a:rPr dirty="0" sz="1450" spc="-10">
                <a:latin typeface="Times New Roman"/>
                <a:cs typeface="Times New Roman"/>
              </a:rPr>
              <a:t>dramas, and words that were  alive with import. So in </a:t>
            </a:r>
            <a:r>
              <a:rPr dirty="0" sz="1450" spc="-5">
                <a:latin typeface="Times New Roman"/>
                <a:cs typeface="Times New Roman"/>
              </a:rPr>
              <a:t>youth, </a:t>
            </a:r>
            <a:r>
              <a:rPr dirty="0" sz="1450" spc="-10">
                <a:latin typeface="Times New Roman"/>
                <a:cs typeface="Times New Roman"/>
              </a:rPr>
              <a:t>like Moses from the mountain, we have sights  </a:t>
            </a:r>
            <a:r>
              <a:rPr dirty="0" sz="1450" spc="-5">
                <a:latin typeface="Times New Roman"/>
                <a:cs typeface="Times New Roman"/>
              </a:rPr>
              <a:t>of </a:t>
            </a:r>
            <a:r>
              <a:rPr dirty="0" sz="1450" spc="-10">
                <a:latin typeface="Times New Roman"/>
                <a:cs typeface="Times New Roman"/>
              </a:rPr>
              <a:t>that House Beautiful </a:t>
            </a:r>
            <a:r>
              <a:rPr dirty="0" sz="1450" spc="-5">
                <a:latin typeface="Times New Roman"/>
                <a:cs typeface="Times New Roman"/>
              </a:rPr>
              <a:t>of </a:t>
            </a:r>
            <a:r>
              <a:rPr dirty="0" sz="1450" spc="-10">
                <a:latin typeface="Times New Roman"/>
                <a:cs typeface="Times New Roman"/>
              </a:rPr>
              <a:t>art which we shall never </a:t>
            </a:r>
            <a:r>
              <a:rPr dirty="0" sz="1450" spc="-25">
                <a:latin typeface="Times New Roman"/>
                <a:cs typeface="Times New Roman"/>
              </a:rPr>
              <a:t>enter. </a:t>
            </a:r>
            <a:r>
              <a:rPr dirty="0" sz="1450" spc="-10">
                <a:latin typeface="Times New Roman"/>
                <a:cs typeface="Times New Roman"/>
              </a:rPr>
              <a:t>They are dreams and  unsubstantial; visions </a:t>
            </a:r>
            <a:r>
              <a:rPr dirty="0" sz="1450" spc="-5">
                <a:latin typeface="Times New Roman"/>
                <a:cs typeface="Times New Roman"/>
              </a:rPr>
              <a:t>of </a:t>
            </a:r>
            <a:r>
              <a:rPr dirty="0" sz="1450" spc="-10">
                <a:latin typeface="Times New Roman"/>
                <a:cs typeface="Times New Roman"/>
              </a:rPr>
              <a:t>style that repose </a:t>
            </a:r>
            <a:r>
              <a:rPr dirty="0" sz="1450" spc="-5">
                <a:latin typeface="Times New Roman"/>
                <a:cs typeface="Times New Roman"/>
              </a:rPr>
              <a:t>upon no </a:t>
            </a:r>
            <a:r>
              <a:rPr dirty="0" sz="1450" spc="-10">
                <a:latin typeface="Times New Roman"/>
                <a:cs typeface="Times New Roman"/>
              </a:rPr>
              <a:t>base </a:t>
            </a:r>
            <a:r>
              <a:rPr dirty="0" sz="1450" spc="-5">
                <a:latin typeface="Times New Roman"/>
                <a:cs typeface="Times New Roman"/>
              </a:rPr>
              <a:t>of </a:t>
            </a:r>
            <a:r>
              <a:rPr dirty="0" sz="1450" spc="-10">
                <a:latin typeface="Times New Roman"/>
                <a:cs typeface="Times New Roman"/>
              </a:rPr>
              <a:t>human meaning; the  last heart-throbs </a:t>
            </a:r>
            <a:r>
              <a:rPr dirty="0" sz="1450" spc="-5">
                <a:latin typeface="Times New Roman"/>
                <a:cs typeface="Times New Roman"/>
              </a:rPr>
              <a:t>of </a:t>
            </a:r>
            <a:r>
              <a:rPr dirty="0" sz="1450" spc="-10">
                <a:latin typeface="Times New Roman"/>
                <a:cs typeface="Times New Roman"/>
              </a:rPr>
              <a:t>that excited amateur who has to die in all </a:t>
            </a:r>
            <a:r>
              <a:rPr dirty="0" sz="1450" spc="-5">
                <a:latin typeface="Times New Roman"/>
                <a:cs typeface="Times New Roman"/>
              </a:rPr>
              <a:t>of us </a:t>
            </a:r>
            <a:r>
              <a:rPr dirty="0" sz="1450" spc="-10">
                <a:latin typeface="Times New Roman"/>
                <a:cs typeface="Times New Roman"/>
              </a:rPr>
              <a:t>before the  artist can </a:t>
            </a:r>
            <a:r>
              <a:rPr dirty="0" sz="1450" spc="-5">
                <a:latin typeface="Times New Roman"/>
                <a:cs typeface="Times New Roman"/>
              </a:rPr>
              <a:t>be born. </a:t>
            </a:r>
            <a:r>
              <a:rPr dirty="0" sz="1450" spc="-10">
                <a:latin typeface="Times New Roman"/>
                <a:cs typeface="Times New Roman"/>
              </a:rPr>
              <a:t>But they come to </a:t>
            </a:r>
            <a:r>
              <a:rPr dirty="0" sz="1450" spc="-5">
                <a:latin typeface="Times New Roman"/>
                <a:cs typeface="Times New Roman"/>
              </a:rPr>
              <a:t>us </a:t>
            </a:r>
            <a:r>
              <a:rPr dirty="0" sz="1450" spc="-10">
                <a:latin typeface="Times New Roman"/>
                <a:cs typeface="Times New Roman"/>
              </a:rPr>
              <a:t>in such </a:t>
            </a:r>
            <a:r>
              <a:rPr dirty="0" sz="1450" spc="-5">
                <a:latin typeface="Times New Roman"/>
                <a:cs typeface="Times New Roman"/>
              </a:rPr>
              <a:t>a </a:t>
            </a:r>
            <a:r>
              <a:rPr dirty="0" sz="1450" spc="-10">
                <a:latin typeface="Times New Roman"/>
                <a:cs typeface="Times New Roman"/>
              </a:rPr>
              <a:t>rainbow </a:t>
            </a:r>
            <a:r>
              <a:rPr dirty="0" sz="1450" spc="-5">
                <a:latin typeface="Times New Roman"/>
                <a:cs typeface="Times New Roman"/>
              </a:rPr>
              <a:t>of </a:t>
            </a:r>
            <a:r>
              <a:rPr dirty="0" sz="1450" spc="-10">
                <a:latin typeface="Times New Roman"/>
                <a:cs typeface="Times New Roman"/>
              </a:rPr>
              <a:t>glory that all  subsequent achievement appears </a:t>
            </a:r>
            <a:r>
              <a:rPr dirty="0" sz="1450" spc="-5">
                <a:latin typeface="Times New Roman"/>
                <a:cs typeface="Times New Roman"/>
              </a:rPr>
              <a:t>dull </a:t>
            </a:r>
            <a:r>
              <a:rPr dirty="0" sz="1450" spc="-10">
                <a:latin typeface="Times New Roman"/>
                <a:cs typeface="Times New Roman"/>
              </a:rPr>
              <a:t>and earthly in comparison. </a:t>
            </a:r>
            <a:r>
              <a:rPr dirty="0" sz="1450" spc="-70">
                <a:latin typeface="Times New Roman"/>
                <a:cs typeface="Times New Roman"/>
              </a:rPr>
              <a:t>We </a:t>
            </a:r>
            <a:r>
              <a:rPr dirty="0" sz="1450" spc="-10">
                <a:latin typeface="Times New Roman"/>
                <a:cs typeface="Times New Roman"/>
              </a:rPr>
              <a:t>were all  artists; almost all in the age </a:t>
            </a:r>
            <a:r>
              <a:rPr dirty="0" sz="1450" spc="-5">
                <a:latin typeface="Times New Roman"/>
                <a:cs typeface="Times New Roman"/>
              </a:rPr>
              <a:t>of </a:t>
            </a:r>
            <a:r>
              <a:rPr dirty="0" sz="1450" spc="-10">
                <a:latin typeface="Times New Roman"/>
                <a:cs typeface="Times New Roman"/>
              </a:rPr>
              <a:t>illusion, cultivating an imaginary genius, and  walking</a:t>
            </a:r>
            <a:r>
              <a:rPr dirty="0" sz="1450" spc="180">
                <a:latin typeface="Times New Roman"/>
                <a:cs typeface="Times New Roman"/>
              </a:rPr>
              <a:t> </a:t>
            </a:r>
            <a:r>
              <a:rPr dirty="0" sz="1450" spc="-10">
                <a:latin typeface="Times New Roman"/>
                <a:cs typeface="Times New Roman"/>
              </a:rPr>
              <a:t>to</a:t>
            </a:r>
            <a:r>
              <a:rPr dirty="0" sz="1450" spc="180">
                <a:latin typeface="Times New Roman"/>
                <a:cs typeface="Times New Roman"/>
              </a:rPr>
              <a:t> </a:t>
            </a:r>
            <a:r>
              <a:rPr dirty="0" sz="1450" spc="-10">
                <a:latin typeface="Times New Roman"/>
                <a:cs typeface="Times New Roman"/>
              </a:rPr>
              <a:t>the</a:t>
            </a:r>
            <a:r>
              <a:rPr dirty="0" sz="1450" spc="180">
                <a:latin typeface="Times New Roman"/>
                <a:cs typeface="Times New Roman"/>
              </a:rPr>
              <a:t> </a:t>
            </a:r>
            <a:r>
              <a:rPr dirty="0" sz="1450" spc="-10">
                <a:latin typeface="Times New Roman"/>
                <a:cs typeface="Times New Roman"/>
              </a:rPr>
              <a:t>strains</a:t>
            </a:r>
            <a:r>
              <a:rPr dirty="0" sz="1450" spc="180">
                <a:latin typeface="Times New Roman"/>
                <a:cs typeface="Times New Roman"/>
              </a:rPr>
              <a:t> </a:t>
            </a:r>
            <a:r>
              <a:rPr dirty="0" sz="1450" spc="-5">
                <a:latin typeface="Times New Roman"/>
                <a:cs typeface="Times New Roman"/>
              </a:rPr>
              <a:t>of</a:t>
            </a:r>
            <a:r>
              <a:rPr dirty="0" sz="1450" spc="180">
                <a:latin typeface="Times New Roman"/>
                <a:cs typeface="Times New Roman"/>
              </a:rPr>
              <a:t> </a:t>
            </a:r>
            <a:r>
              <a:rPr dirty="0" sz="1450" spc="-10">
                <a:latin typeface="Times New Roman"/>
                <a:cs typeface="Times New Roman"/>
              </a:rPr>
              <a:t>some</a:t>
            </a:r>
            <a:r>
              <a:rPr dirty="0" sz="1450" spc="185">
                <a:latin typeface="Times New Roman"/>
                <a:cs typeface="Times New Roman"/>
              </a:rPr>
              <a:t> </a:t>
            </a:r>
            <a:r>
              <a:rPr dirty="0" sz="1450" spc="-10">
                <a:latin typeface="Times New Roman"/>
                <a:cs typeface="Times New Roman"/>
              </a:rPr>
              <a:t>deceiving</a:t>
            </a:r>
            <a:r>
              <a:rPr dirty="0" sz="1450" spc="180">
                <a:latin typeface="Times New Roman"/>
                <a:cs typeface="Times New Roman"/>
              </a:rPr>
              <a:t> </a:t>
            </a:r>
            <a:r>
              <a:rPr dirty="0" sz="1450" spc="-10">
                <a:latin typeface="Times New Roman"/>
                <a:cs typeface="Times New Roman"/>
              </a:rPr>
              <a:t>Ariel;</a:t>
            </a:r>
            <a:r>
              <a:rPr dirty="0" sz="1450" spc="180">
                <a:latin typeface="Times New Roman"/>
                <a:cs typeface="Times New Roman"/>
              </a:rPr>
              <a:t> </a:t>
            </a:r>
            <a:r>
              <a:rPr dirty="0" sz="1450" spc="-10">
                <a:latin typeface="Times New Roman"/>
                <a:cs typeface="Times New Roman"/>
              </a:rPr>
              <a:t>small</a:t>
            </a:r>
            <a:r>
              <a:rPr dirty="0" sz="1450" spc="180">
                <a:latin typeface="Times New Roman"/>
                <a:cs typeface="Times New Roman"/>
              </a:rPr>
              <a:t> </a:t>
            </a:r>
            <a:r>
              <a:rPr dirty="0" sz="1450" spc="-15">
                <a:latin typeface="Times New Roman"/>
                <a:cs typeface="Times New Roman"/>
              </a:rPr>
              <a:t>wonder,</a:t>
            </a:r>
            <a:r>
              <a:rPr dirty="0" sz="1450" spc="180">
                <a:latin typeface="Times New Roman"/>
                <a:cs typeface="Times New Roman"/>
              </a:rPr>
              <a:t> </a:t>
            </a:r>
            <a:r>
              <a:rPr dirty="0" sz="1450" spc="-10">
                <a:latin typeface="Times New Roman"/>
                <a:cs typeface="Times New Roman"/>
              </a:rPr>
              <a:t>indeed,</a:t>
            </a:r>
            <a:r>
              <a:rPr dirty="0" sz="1450" spc="185">
                <a:latin typeface="Times New Roman"/>
                <a:cs typeface="Times New Roman"/>
              </a:rPr>
              <a:t> </a:t>
            </a:r>
            <a:r>
              <a:rPr dirty="0" sz="1450" spc="-10">
                <a:latin typeface="Times New Roman"/>
                <a:cs typeface="Times New Roman"/>
              </a:rPr>
              <a:t>if</a:t>
            </a:r>
            <a:r>
              <a:rPr dirty="0" sz="1450" spc="180">
                <a:latin typeface="Times New Roman"/>
                <a:cs typeface="Times New Roman"/>
              </a:rPr>
              <a:t> </a:t>
            </a:r>
            <a:r>
              <a:rPr dirty="0" sz="1450" spc="-10">
                <a:latin typeface="Times New Roman"/>
                <a:cs typeface="Times New Roman"/>
              </a:rPr>
              <a:t>we</a:t>
            </a:r>
            <a:endParaRPr sz="145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were happy! But art, </a:t>
            </a:r>
            <a:r>
              <a:rPr dirty="0" sz="1450" spc="-5">
                <a:latin typeface="Times New Roman"/>
                <a:cs typeface="Times New Roman"/>
              </a:rPr>
              <a:t>of </a:t>
            </a:r>
            <a:r>
              <a:rPr dirty="0" sz="1450" spc="-10">
                <a:latin typeface="Times New Roman"/>
                <a:cs typeface="Times New Roman"/>
              </a:rPr>
              <a:t>whatever nature, is </a:t>
            </a:r>
            <a:r>
              <a:rPr dirty="0" sz="1450" spc="-5">
                <a:latin typeface="Times New Roman"/>
                <a:cs typeface="Times New Roman"/>
              </a:rPr>
              <a:t>a </a:t>
            </a:r>
            <a:r>
              <a:rPr dirty="0" sz="1450" spc="-10">
                <a:latin typeface="Times New Roman"/>
                <a:cs typeface="Times New Roman"/>
              </a:rPr>
              <a:t>kind mistress; and though these  dreams </a:t>
            </a:r>
            <a:r>
              <a:rPr dirty="0" sz="1450" spc="-5">
                <a:latin typeface="Times New Roman"/>
                <a:cs typeface="Times New Roman"/>
              </a:rPr>
              <a:t>of </a:t>
            </a:r>
            <a:r>
              <a:rPr dirty="0" sz="1450" spc="-10">
                <a:latin typeface="Times New Roman"/>
                <a:cs typeface="Times New Roman"/>
              </a:rPr>
              <a:t>youth fall </a:t>
            </a:r>
            <a:r>
              <a:rPr dirty="0" sz="1450" spc="-5">
                <a:latin typeface="Times New Roman"/>
                <a:cs typeface="Times New Roman"/>
              </a:rPr>
              <a:t>by </a:t>
            </a:r>
            <a:r>
              <a:rPr dirty="0" sz="1450" spc="-10">
                <a:latin typeface="Times New Roman"/>
                <a:cs typeface="Times New Roman"/>
              </a:rPr>
              <a:t>their own baselessness, others succeed, graver and  more substantial; the symptoms change, the amiable malady endures; and still,  at an equal distance, the House Beautiful shines </a:t>
            </a:r>
            <a:r>
              <a:rPr dirty="0" sz="1450" spc="-5">
                <a:latin typeface="Times New Roman"/>
                <a:cs typeface="Times New Roman"/>
              </a:rPr>
              <a:t>upon </a:t>
            </a:r>
            <a:r>
              <a:rPr dirty="0" sz="1450" spc="-10">
                <a:latin typeface="Times New Roman"/>
                <a:cs typeface="Times New Roman"/>
              </a:rPr>
              <a:t>its</a:t>
            </a:r>
            <a:r>
              <a:rPr dirty="0" sz="1450" spc="60">
                <a:latin typeface="Times New Roman"/>
                <a:cs typeface="Times New Roman"/>
              </a:rPr>
              <a:t> </a:t>
            </a:r>
            <a:r>
              <a:rPr dirty="0" sz="1450" spc="-10">
                <a:latin typeface="Times New Roman"/>
                <a:cs typeface="Times New Roman"/>
              </a:rPr>
              <a:t>hill-top.</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00">
              <a:latin typeface="Times New Roman"/>
              <a:cs typeface="Times New Roman"/>
            </a:endParaRPr>
          </a:p>
          <a:p>
            <a:pPr algn="ctr">
              <a:lnSpc>
                <a:spcPct val="100000"/>
              </a:lnSpc>
            </a:pPr>
            <a:r>
              <a:rPr dirty="0" sz="1450" spc="-10" b="1">
                <a:latin typeface="Times New Roman"/>
                <a:cs typeface="Times New Roman"/>
              </a:rPr>
              <a:t>V</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spcBef>
                <a:spcPts val="5"/>
              </a:spcBef>
            </a:pPr>
            <a:r>
              <a:rPr dirty="0" sz="1450" spc="-10">
                <a:latin typeface="Times New Roman"/>
                <a:cs typeface="Times New Roman"/>
              </a:rPr>
              <a:t>Gretz lies </a:t>
            </a:r>
            <a:r>
              <a:rPr dirty="0" sz="1450" spc="-5">
                <a:latin typeface="Times New Roman"/>
                <a:cs typeface="Times New Roman"/>
              </a:rPr>
              <a:t>out of </a:t>
            </a:r>
            <a:r>
              <a:rPr dirty="0" sz="1450" spc="-10">
                <a:latin typeface="Times New Roman"/>
                <a:cs typeface="Times New Roman"/>
              </a:rPr>
              <a:t>the forest, down </a:t>
            </a:r>
            <a:r>
              <a:rPr dirty="0" sz="1450" spc="-5">
                <a:latin typeface="Times New Roman"/>
                <a:cs typeface="Times New Roman"/>
              </a:rPr>
              <a:t>by </a:t>
            </a:r>
            <a:r>
              <a:rPr dirty="0" sz="1450" spc="-10">
                <a:latin typeface="Times New Roman"/>
                <a:cs typeface="Times New Roman"/>
              </a:rPr>
              <a:t>the bright </a:t>
            </a:r>
            <a:r>
              <a:rPr dirty="0" sz="1450" spc="-20">
                <a:latin typeface="Times New Roman"/>
                <a:cs typeface="Times New Roman"/>
              </a:rPr>
              <a:t>river. </a:t>
            </a:r>
            <a:r>
              <a:rPr dirty="0" sz="1450" spc="-10">
                <a:latin typeface="Times New Roman"/>
                <a:cs typeface="Times New Roman"/>
              </a:rPr>
              <a:t>It boasts </a:t>
            </a:r>
            <a:r>
              <a:rPr dirty="0" sz="1450" spc="-5">
                <a:latin typeface="Times New Roman"/>
                <a:cs typeface="Times New Roman"/>
              </a:rPr>
              <a:t>a </a:t>
            </a:r>
            <a:r>
              <a:rPr dirty="0" sz="1450" spc="-10">
                <a:latin typeface="Times New Roman"/>
                <a:cs typeface="Times New Roman"/>
              </a:rPr>
              <a:t>mill, an  ancient church, </a:t>
            </a:r>
            <a:r>
              <a:rPr dirty="0" sz="1450" spc="-5">
                <a:latin typeface="Times New Roman"/>
                <a:cs typeface="Times New Roman"/>
              </a:rPr>
              <a:t>a </a:t>
            </a:r>
            <a:r>
              <a:rPr dirty="0" sz="1450" spc="-10">
                <a:latin typeface="Times New Roman"/>
                <a:cs typeface="Times New Roman"/>
              </a:rPr>
              <a:t>castle, and </a:t>
            </a:r>
            <a:r>
              <a:rPr dirty="0" sz="1450" spc="-5">
                <a:latin typeface="Times New Roman"/>
                <a:cs typeface="Times New Roman"/>
              </a:rPr>
              <a:t>a </a:t>
            </a:r>
            <a:r>
              <a:rPr dirty="0" sz="1450" spc="-10">
                <a:latin typeface="Times New Roman"/>
                <a:cs typeface="Times New Roman"/>
              </a:rPr>
              <a:t>bridge </a:t>
            </a:r>
            <a:r>
              <a:rPr dirty="0" sz="1450" spc="-5">
                <a:latin typeface="Times New Roman"/>
                <a:cs typeface="Times New Roman"/>
              </a:rPr>
              <a:t>of </a:t>
            </a:r>
            <a:r>
              <a:rPr dirty="0" sz="1450" spc="-10">
                <a:latin typeface="Times New Roman"/>
                <a:cs typeface="Times New Roman"/>
              </a:rPr>
              <a:t>many sterlings. And the bridge is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public property; anonymously famous; beaming </a:t>
            </a:r>
            <a:r>
              <a:rPr dirty="0" sz="1450" spc="-5">
                <a:latin typeface="Times New Roman"/>
                <a:cs typeface="Times New Roman"/>
              </a:rPr>
              <a:t>on </a:t>
            </a:r>
            <a:r>
              <a:rPr dirty="0" sz="1450" spc="-10">
                <a:latin typeface="Times New Roman"/>
                <a:cs typeface="Times New Roman"/>
              </a:rPr>
              <a:t>the incurious  dilettante from the walls </a:t>
            </a:r>
            <a:r>
              <a:rPr dirty="0" sz="1450" spc="-5">
                <a:latin typeface="Times New Roman"/>
                <a:cs typeface="Times New Roman"/>
              </a:rPr>
              <a:t>of a </a:t>
            </a:r>
            <a:r>
              <a:rPr dirty="0" sz="1450" spc="-10">
                <a:latin typeface="Times New Roman"/>
                <a:cs typeface="Times New Roman"/>
              </a:rPr>
              <a:t>hundred exhibitions. </a:t>
            </a:r>
            <a:r>
              <a:rPr dirty="0" sz="1450" spc="-5">
                <a:latin typeface="Times New Roman"/>
                <a:cs typeface="Times New Roman"/>
              </a:rPr>
              <a:t>I </a:t>
            </a:r>
            <a:r>
              <a:rPr dirty="0" sz="1450" spc="-10">
                <a:latin typeface="Times New Roman"/>
                <a:cs typeface="Times New Roman"/>
              </a:rPr>
              <a:t>have seen it in the Salon; </a:t>
            </a:r>
            <a:r>
              <a:rPr dirty="0" sz="1450" spc="-5">
                <a:latin typeface="Times New Roman"/>
                <a:cs typeface="Times New Roman"/>
              </a:rPr>
              <a:t>I  </a:t>
            </a:r>
            <a:r>
              <a:rPr dirty="0" sz="1450" spc="-10">
                <a:latin typeface="Times New Roman"/>
                <a:cs typeface="Times New Roman"/>
              </a:rPr>
              <a:t>have seen it in the Academy; </a:t>
            </a:r>
            <a:r>
              <a:rPr dirty="0" sz="1450" spc="-5">
                <a:latin typeface="Times New Roman"/>
                <a:cs typeface="Times New Roman"/>
              </a:rPr>
              <a:t>I </a:t>
            </a:r>
            <a:r>
              <a:rPr dirty="0" sz="1450" spc="-10">
                <a:latin typeface="Times New Roman"/>
                <a:cs typeface="Times New Roman"/>
              </a:rPr>
              <a:t>have seen it in the last French Exposition,  excellently </a:t>
            </a:r>
            <a:r>
              <a:rPr dirty="0" sz="1450" spc="-5">
                <a:latin typeface="Times New Roman"/>
                <a:cs typeface="Times New Roman"/>
              </a:rPr>
              <a:t>done by </a:t>
            </a:r>
            <a:r>
              <a:rPr dirty="0" sz="1450" spc="-10">
                <a:latin typeface="Times New Roman"/>
                <a:cs typeface="Times New Roman"/>
              </a:rPr>
              <a:t>Bloomer; in </a:t>
            </a:r>
            <a:r>
              <a:rPr dirty="0" sz="1450" spc="-5">
                <a:latin typeface="Times New Roman"/>
                <a:cs typeface="Times New Roman"/>
              </a:rPr>
              <a:t>a </a:t>
            </a:r>
            <a:r>
              <a:rPr dirty="0" sz="1450" spc="-10">
                <a:latin typeface="Times New Roman"/>
                <a:cs typeface="Times New Roman"/>
              </a:rPr>
              <a:t>black-and-white </a:t>
            </a:r>
            <a:r>
              <a:rPr dirty="0" sz="1450" spc="-5">
                <a:latin typeface="Times New Roman"/>
                <a:cs typeface="Times New Roman"/>
              </a:rPr>
              <a:t>by </a:t>
            </a:r>
            <a:r>
              <a:rPr dirty="0" sz="1450" spc="-35">
                <a:latin typeface="Times New Roman"/>
                <a:cs typeface="Times New Roman"/>
              </a:rPr>
              <a:t>Mr. </a:t>
            </a:r>
            <a:r>
              <a:rPr dirty="0" sz="1450" spc="-10">
                <a:latin typeface="Times New Roman"/>
                <a:cs typeface="Times New Roman"/>
              </a:rPr>
              <a:t>A. </a:t>
            </a:r>
            <a:r>
              <a:rPr dirty="0" sz="1450" spc="-25">
                <a:latin typeface="Times New Roman"/>
                <a:cs typeface="Times New Roman"/>
              </a:rPr>
              <a:t>Henley, </a:t>
            </a:r>
            <a:r>
              <a:rPr dirty="0" sz="1450" spc="-10">
                <a:latin typeface="Times New Roman"/>
                <a:cs typeface="Times New Roman"/>
              </a:rPr>
              <a:t>it once  adorned this essay in the pages </a:t>
            </a:r>
            <a:r>
              <a:rPr dirty="0" sz="1450" spc="-5">
                <a:latin typeface="Times New Roman"/>
                <a:cs typeface="Times New Roman"/>
              </a:rPr>
              <a:t>of </a:t>
            </a:r>
            <a:r>
              <a:rPr dirty="0" sz="1450" spc="-10">
                <a:latin typeface="Times New Roman"/>
                <a:cs typeface="Times New Roman"/>
              </a:rPr>
              <a:t>the Magazine </a:t>
            </a:r>
            <a:r>
              <a:rPr dirty="0" sz="1450" spc="-5">
                <a:latin typeface="Times New Roman"/>
                <a:cs typeface="Times New Roman"/>
              </a:rPr>
              <a:t>of </a:t>
            </a:r>
            <a:r>
              <a:rPr dirty="0" sz="1450" spc="-10">
                <a:latin typeface="Times New Roman"/>
                <a:cs typeface="Times New Roman"/>
              </a:rPr>
              <a:t>Art. Long-suffering bridge!  And if </a:t>
            </a:r>
            <a:r>
              <a:rPr dirty="0" sz="1450" spc="-5">
                <a:latin typeface="Times New Roman"/>
                <a:cs typeface="Times New Roman"/>
              </a:rPr>
              <a:t>you </a:t>
            </a:r>
            <a:r>
              <a:rPr dirty="0" sz="1450" spc="-10">
                <a:latin typeface="Times New Roman"/>
                <a:cs typeface="Times New Roman"/>
              </a:rPr>
              <a:t>visit Gretz </a:t>
            </a:r>
            <a:r>
              <a:rPr dirty="0" sz="1450" spc="-20">
                <a:latin typeface="Times New Roman"/>
                <a:cs typeface="Times New Roman"/>
              </a:rPr>
              <a:t>to-morrow, </a:t>
            </a:r>
            <a:r>
              <a:rPr dirty="0" sz="1450" spc="-5">
                <a:latin typeface="Times New Roman"/>
                <a:cs typeface="Times New Roman"/>
              </a:rPr>
              <a:t>you </a:t>
            </a:r>
            <a:r>
              <a:rPr dirty="0" sz="1450" spc="-10">
                <a:latin typeface="Times New Roman"/>
                <a:cs typeface="Times New Roman"/>
              </a:rPr>
              <a:t>shall find another generation, camped at  the bottom </a:t>
            </a:r>
            <a:r>
              <a:rPr dirty="0" sz="1450" spc="-5">
                <a:latin typeface="Times New Roman"/>
                <a:cs typeface="Times New Roman"/>
              </a:rPr>
              <a:t>of </a:t>
            </a:r>
            <a:r>
              <a:rPr dirty="0" sz="1450" spc="-15">
                <a:latin typeface="Times New Roman"/>
                <a:cs typeface="Times New Roman"/>
              </a:rPr>
              <a:t>Chevillon’s </a:t>
            </a:r>
            <a:r>
              <a:rPr dirty="0" sz="1450" spc="-10">
                <a:latin typeface="Times New Roman"/>
                <a:cs typeface="Times New Roman"/>
              </a:rPr>
              <a:t>garden under their white umbrellas, and doggedly  painting it</a:t>
            </a:r>
            <a:r>
              <a:rPr dirty="0" sz="1450" spc="-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The bridge taken for granted, Gretz is </a:t>
            </a:r>
            <a:r>
              <a:rPr dirty="0" sz="1450" spc="-5">
                <a:latin typeface="Times New Roman"/>
                <a:cs typeface="Times New Roman"/>
              </a:rPr>
              <a:t>a </a:t>
            </a:r>
            <a:r>
              <a:rPr dirty="0" sz="1450" spc="-10">
                <a:latin typeface="Times New Roman"/>
                <a:cs typeface="Times New Roman"/>
              </a:rPr>
              <a:t>less inspiring place than Barbizon. </a:t>
            </a:r>
            <a:r>
              <a:rPr dirty="0" sz="1450" spc="-5">
                <a:latin typeface="Times New Roman"/>
                <a:cs typeface="Times New Roman"/>
              </a:rPr>
              <a:t>I  </a:t>
            </a:r>
            <a:r>
              <a:rPr dirty="0" sz="1450" spc="-10">
                <a:latin typeface="Times New Roman"/>
                <a:cs typeface="Times New Roman"/>
              </a:rPr>
              <a:t>give it the palm over </a:t>
            </a:r>
            <a:r>
              <a:rPr dirty="0" sz="1450" spc="-25">
                <a:latin typeface="Times New Roman"/>
                <a:cs typeface="Times New Roman"/>
              </a:rPr>
              <a:t>Cernay. </a:t>
            </a:r>
            <a:r>
              <a:rPr dirty="0" sz="1450" spc="-10">
                <a:latin typeface="Times New Roman"/>
                <a:cs typeface="Times New Roman"/>
              </a:rPr>
              <a:t>There is something ghastly in the great empty  village square </a:t>
            </a:r>
            <a:r>
              <a:rPr dirty="0" sz="1450" spc="-5">
                <a:latin typeface="Times New Roman"/>
                <a:cs typeface="Times New Roman"/>
              </a:rPr>
              <a:t>of </a:t>
            </a:r>
            <a:r>
              <a:rPr dirty="0" sz="1450" spc="-25">
                <a:latin typeface="Times New Roman"/>
                <a:cs typeface="Times New Roman"/>
              </a:rPr>
              <a:t>Cernay, </a:t>
            </a:r>
            <a:r>
              <a:rPr dirty="0" sz="1450" spc="-10">
                <a:latin typeface="Times New Roman"/>
                <a:cs typeface="Times New Roman"/>
              </a:rPr>
              <a:t>with the inn tables standing in </a:t>
            </a:r>
            <a:r>
              <a:rPr dirty="0" sz="1450" spc="-5">
                <a:latin typeface="Times New Roman"/>
                <a:cs typeface="Times New Roman"/>
              </a:rPr>
              <a:t>one </a:t>
            </a:r>
            <a:r>
              <a:rPr dirty="0" sz="1450" spc="-15">
                <a:latin typeface="Times New Roman"/>
                <a:cs typeface="Times New Roman"/>
              </a:rPr>
              <a:t>corner, </a:t>
            </a:r>
            <a:r>
              <a:rPr dirty="0" sz="1450" spc="-10">
                <a:latin typeface="Times New Roman"/>
                <a:cs typeface="Times New Roman"/>
              </a:rPr>
              <a:t>as though  the stage were set for rustic opera, and in the early morning all the painters  breaking their fast </a:t>
            </a:r>
            <a:r>
              <a:rPr dirty="0" sz="1450" spc="-5">
                <a:latin typeface="Times New Roman"/>
                <a:cs typeface="Times New Roman"/>
              </a:rPr>
              <a:t>upon </a:t>
            </a:r>
            <a:r>
              <a:rPr dirty="0" sz="1450" spc="-10">
                <a:latin typeface="Times New Roman"/>
                <a:cs typeface="Times New Roman"/>
              </a:rPr>
              <a:t>white wine under the windows </a:t>
            </a:r>
            <a:r>
              <a:rPr dirty="0" sz="1450" spc="-5">
                <a:latin typeface="Times New Roman"/>
                <a:cs typeface="Times New Roman"/>
              </a:rPr>
              <a:t>of </a:t>
            </a:r>
            <a:r>
              <a:rPr dirty="0" sz="1450" spc="-10">
                <a:latin typeface="Times New Roman"/>
                <a:cs typeface="Times New Roman"/>
              </a:rPr>
              <a:t>the villagers. It is  vastly different to awake in Gretz, to </a:t>
            </a:r>
            <a:r>
              <a:rPr dirty="0" sz="1450" spc="-5">
                <a:latin typeface="Times New Roman"/>
                <a:cs typeface="Times New Roman"/>
              </a:rPr>
              <a:t>go </a:t>
            </a:r>
            <a:r>
              <a:rPr dirty="0" sz="1450" spc="-10">
                <a:latin typeface="Times New Roman"/>
                <a:cs typeface="Times New Roman"/>
              </a:rPr>
              <a:t>down the green inn-garden, to find the  river streaming through the bridge, and to see the dawn begin across the  poplared level. The meals are laid in the cool </a:t>
            </a:r>
            <a:r>
              <a:rPr dirty="0" sz="1450" spc="-15">
                <a:latin typeface="Times New Roman"/>
                <a:cs typeface="Times New Roman"/>
              </a:rPr>
              <a:t>arbour, </a:t>
            </a:r>
            <a:r>
              <a:rPr dirty="0" sz="1450" spc="-10">
                <a:latin typeface="Times New Roman"/>
                <a:cs typeface="Times New Roman"/>
              </a:rPr>
              <a:t>under fluttering leaves.  The splash </a:t>
            </a:r>
            <a:r>
              <a:rPr dirty="0" sz="1450" spc="-5">
                <a:latin typeface="Times New Roman"/>
                <a:cs typeface="Times New Roman"/>
              </a:rPr>
              <a:t>of </a:t>
            </a:r>
            <a:r>
              <a:rPr dirty="0" sz="1450" spc="-10">
                <a:latin typeface="Times New Roman"/>
                <a:cs typeface="Times New Roman"/>
              </a:rPr>
              <a:t>oars and bathers, the bathing costumes </a:t>
            </a:r>
            <a:r>
              <a:rPr dirty="0" sz="1450" spc="-5">
                <a:latin typeface="Times New Roman"/>
                <a:cs typeface="Times New Roman"/>
              </a:rPr>
              <a:t>out </a:t>
            </a:r>
            <a:r>
              <a:rPr dirty="0" sz="1450" spc="-10">
                <a:latin typeface="Times New Roman"/>
                <a:cs typeface="Times New Roman"/>
              </a:rPr>
              <a:t>to </a:t>
            </a:r>
            <a:r>
              <a:rPr dirty="0" sz="1450" spc="-30">
                <a:latin typeface="Times New Roman"/>
                <a:cs typeface="Times New Roman"/>
              </a:rPr>
              <a:t>dry, </a:t>
            </a:r>
            <a:r>
              <a:rPr dirty="0" sz="1450" spc="-10">
                <a:latin typeface="Times New Roman"/>
                <a:cs typeface="Times New Roman"/>
              </a:rPr>
              <a:t>the trim  canoes beside the </a:t>
            </a:r>
            <a:r>
              <a:rPr dirty="0" sz="1450" spc="-25">
                <a:latin typeface="Times New Roman"/>
                <a:cs typeface="Times New Roman"/>
              </a:rPr>
              <a:t>jetty, </a:t>
            </a:r>
            <a:r>
              <a:rPr dirty="0" sz="1450" spc="-10">
                <a:latin typeface="Times New Roman"/>
                <a:cs typeface="Times New Roman"/>
              </a:rPr>
              <a:t>tell </a:t>
            </a:r>
            <a:r>
              <a:rPr dirty="0" sz="1450" spc="-5">
                <a:latin typeface="Times New Roman"/>
                <a:cs typeface="Times New Roman"/>
              </a:rPr>
              <a:t>of a </a:t>
            </a:r>
            <a:r>
              <a:rPr dirty="0" sz="1450" spc="-10">
                <a:latin typeface="Times New Roman"/>
                <a:cs typeface="Times New Roman"/>
              </a:rPr>
              <a:t>society that has an eye to pleasure. There is  “something to </a:t>
            </a:r>
            <a:r>
              <a:rPr dirty="0" sz="1450" spc="-5">
                <a:latin typeface="Times New Roman"/>
                <a:cs typeface="Times New Roman"/>
              </a:rPr>
              <a:t>do” </a:t>
            </a:r>
            <a:r>
              <a:rPr dirty="0" sz="1450" spc="-10">
                <a:latin typeface="Times New Roman"/>
                <a:cs typeface="Times New Roman"/>
              </a:rPr>
              <a:t>at Gretz. Perhaps, for that very reason, </a:t>
            </a:r>
            <a:r>
              <a:rPr dirty="0" sz="1450" spc="-5">
                <a:latin typeface="Times New Roman"/>
                <a:cs typeface="Times New Roman"/>
              </a:rPr>
              <a:t>I </a:t>
            </a:r>
            <a:r>
              <a:rPr dirty="0" sz="1450" spc="-10">
                <a:latin typeface="Times New Roman"/>
                <a:cs typeface="Times New Roman"/>
              </a:rPr>
              <a:t>can recall </a:t>
            </a:r>
            <a:r>
              <a:rPr dirty="0" sz="1450" spc="-5">
                <a:latin typeface="Times New Roman"/>
                <a:cs typeface="Times New Roman"/>
              </a:rPr>
              <a:t>no </a:t>
            </a:r>
            <a:r>
              <a:rPr dirty="0" sz="1450" spc="-10">
                <a:latin typeface="Times New Roman"/>
                <a:cs typeface="Times New Roman"/>
              </a:rPr>
              <a:t>such  enduring ardours, </a:t>
            </a:r>
            <a:r>
              <a:rPr dirty="0" sz="1450" spc="-5">
                <a:latin typeface="Times New Roman"/>
                <a:cs typeface="Times New Roman"/>
              </a:rPr>
              <a:t>no </a:t>
            </a:r>
            <a:r>
              <a:rPr dirty="0" sz="1450" spc="-10">
                <a:latin typeface="Times New Roman"/>
                <a:cs typeface="Times New Roman"/>
              </a:rPr>
              <a:t>such glories </a:t>
            </a:r>
            <a:r>
              <a:rPr dirty="0" sz="1450" spc="-5">
                <a:latin typeface="Times New Roman"/>
                <a:cs typeface="Times New Roman"/>
              </a:rPr>
              <a:t>of </a:t>
            </a:r>
            <a:r>
              <a:rPr dirty="0" sz="1450" spc="-10">
                <a:latin typeface="Times New Roman"/>
                <a:cs typeface="Times New Roman"/>
              </a:rPr>
              <a:t>exhilaration, as among the solemn groves  and uneventful hours </a:t>
            </a:r>
            <a:r>
              <a:rPr dirty="0" sz="1450" spc="-5">
                <a:latin typeface="Times New Roman"/>
                <a:cs typeface="Times New Roman"/>
              </a:rPr>
              <a:t>of </a:t>
            </a:r>
            <a:r>
              <a:rPr dirty="0" sz="1450" spc="-10">
                <a:latin typeface="Times New Roman"/>
                <a:cs typeface="Times New Roman"/>
              </a:rPr>
              <a:t>Barbizon. This “something to </a:t>
            </a:r>
            <a:r>
              <a:rPr dirty="0" sz="1450" spc="-5">
                <a:latin typeface="Times New Roman"/>
                <a:cs typeface="Times New Roman"/>
              </a:rPr>
              <a:t>do”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great enemy to  </a:t>
            </a:r>
            <a:r>
              <a:rPr dirty="0" sz="1450" spc="-5">
                <a:latin typeface="Times New Roman"/>
                <a:cs typeface="Times New Roman"/>
              </a:rPr>
              <a:t>joy;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way </a:t>
            </a:r>
            <a:r>
              <a:rPr dirty="0" sz="1450" spc="-5">
                <a:latin typeface="Times New Roman"/>
                <a:cs typeface="Times New Roman"/>
              </a:rPr>
              <a:t>out of </a:t>
            </a:r>
            <a:r>
              <a:rPr dirty="0" sz="1450" spc="-10">
                <a:latin typeface="Times New Roman"/>
                <a:cs typeface="Times New Roman"/>
              </a:rPr>
              <a:t>it; </a:t>
            </a:r>
            <a:r>
              <a:rPr dirty="0" sz="1450" spc="-5">
                <a:latin typeface="Times New Roman"/>
                <a:cs typeface="Times New Roman"/>
              </a:rPr>
              <a:t>you </a:t>
            </a:r>
            <a:r>
              <a:rPr dirty="0" sz="1450" spc="-10">
                <a:latin typeface="Times New Roman"/>
                <a:cs typeface="Times New Roman"/>
              </a:rPr>
              <a:t>wreak </a:t>
            </a:r>
            <a:r>
              <a:rPr dirty="0" sz="1450" spc="-5">
                <a:latin typeface="Times New Roman"/>
                <a:cs typeface="Times New Roman"/>
              </a:rPr>
              <a:t>your </a:t>
            </a:r>
            <a:r>
              <a:rPr dirty="0" sz="1450" spc="-10">
                <a:latin typeface="Times New Roman"/>
                <a:cs typeface="Times New Roman"/>
              </a:rPr>
              <a:t>high spirits </a:t>
            </a:r>
            <a:r>
              <a:rPr dirty="0" sz="1450" spc="-5">
                <a:latin typeface="Times New Roman"/>
                <a:cs typeface="Times New Roman"/>
              </a:rPr>
              <a:t>on </a:t>
            </a:r>
            <a:r>
              <a:rPr dirty="0" sz="1450" spc="-10">
                <a:latin typeface="Times New Roman"/>
                <a:cs typeface="Times New Roman"/>
              </a:rPr>
              <a:t>some cut-and-dry  employment, and behold them gone! But Gretz is </a:t>
            </a:r>
            <a:r>
              <a:rPr dirty="0" sz="1450" spc="-5">
                <a:latin typeface="Times New Roman"/>
                <a:cs typeface="Times New Roman"/>
              </a:rPr>
              <a:t>a </a:t>
            </a:r>
            <a:r>
              <a:rPr dirty="0" sz="1450" spc="-10">
                <a:latin typeface="Times New Roman"/>
                <a:cs typeface="Times New Roman"/>
              </a:rPr>
              <a:t>merry place after its </a:t>
            </a:r>
            <a:r>
              <a:rPr dirty="0" sz="1450" spc="-5">
                <a:latin typeface="Times New Roman"/>
                <a:cs typeface="Times New Roman"/>
              </a:rPr>
              <a:t>kind:  </a:t>
            </a:r>
            <a:r>
              <a:rPr dirty="0" sz="1450" spc="-10">
                <a:latin typeface="Times New Roman"/>
                <a:cs typeface="Times New Roman"/>
              </a:rPr>
              <a:t>pretty to see, merry to inhabit. The course </a:t>
            </a:r>
            <a:r>
              <a:rPr dirty="0" sz="1450" spc="-5">
                <a:latin typeface="Times New Roman"/>
                <a:cs typeface="Times New Roman"/>
              </a:rPr>
              <a:t>of </a:t>
            </a:r>
            <a:r>
              <a:rPr dirty="0" sz="1450" spc="-10">
                <a:latin typeface="Times New Roman"/>
                <a:cs typeface="Times New Roman"/>
              </a:rPr>
              <a:t>its pellucid </a:t>
            </a:r>
            <a:r>
              <a:rPr dirty="0" sz="1450" spc="-20">
                <a:latin typeface="Times New Roman"/>
                <a:cs typeface="Times New Roman"/>
              </a:rPr>
              <a:t>river, </a:t>
            </a:r>
            <a:r>
              <a:rPr dirty="0" sz="1450" spc="-10">
                <a:latin typeface="Times New Roman"/>
                <a:cs typeface="Times New Roman"/>
              </a:rPr>
              <a:t>whether </a:t>
            </a:r>
            <a:r>
              <a:rPr dirty="0" sz="1450" spc="-5">
                <a:latin typeface="Times New Roman"/>
                <a:cs typeface="Times New Roman"/>
              </a:rPr>
              <a:t>up or  </a:t>
            </a:r>
            <a:r>
              <a:rPr dirty="0" sz="1450" spc="-10">
                <a:latin typeface="Times New Roman"/>
                <a:cs typeface="Times New Roman"/>
              </a:rPr>
              <a:t>down, is full </a:t>
            </a:r>
            <a:r>
              <a:rPr dirty="0" sz="1450" spc="-5">
                <a:latin typeface="Times New Roman"/>
                <a:cs typeface="Times New Roman"/>
              </a:rPr>
              <a:t>of </a:t>
            </a:r>
            <a:r>
              <a:rPr dirty="0" sz="1450" spc="-10">
                <a:latin typeface="Times New Roman"/>
                <a:cs typeface="Times New Roman"/>
              </a:rPr>
              <a:t>gentle attractions for the navigator: islanded reed-mazes  where, in autumn, the red berries cluster; the mirrored and inverted images </a:t>
            </a:r>
            <a:r>
              <a:rPr dirty="0" sz="1450" spc="-5">
                <a:latin typeface="Times New Roman"/>
                <a:cs typeface="Times New Roman"/>
              </a:rPr>
              <a:t>of  </a:t>
            </a:r>
            <a:r>
              <a:rPr dirty="0" sz="1450" spc="-10">
                <a:latin typeface="Times New Roman"/>
                <a:cs typeface="Times New Roman"/>
              </a:rPr>
              <a:t>trees, lilies, and mills, and the foam and thunder </a:t>
            </a:r>
            <a:r>
              <a:rPr dirty="0" sz="1450" spc="-5">
                <a:latin typeface="Times New Roman"/>
                <a:cs typeface="Times New Roman"/>
              </a:rPr>
              <a:t>of </a:t>
            </a:r>
            <a:r>
              <a:rPr dirty="0" sz="1450" spc="-10">
                <a:latin typeface="Times New Roman"/>
                <a:cs typeface="Times New Roman"/>
              </a:rPr>
              <a:t>weirs. And </a:t>
            </a:r>
            <a:r>
              <a:rPr dirty="0" sz="1450" spc="-5">
                <a:latin typeface="Times New Roman"/>
                <a:cs typeface="Times New Roman"/>
              </a:rPr>
              <a:t>of </a:t>
            </a:r>
            <a:r>
              <a:rPr dirty="0" sz="1450" spc="-10">
                <a:latin typeface="Times New Roman"/>
                <a:cs typeface="Times New Roman"/>
              </a:rPr>
              <a:t>all noble  sweeps </a:t>
            </a:r>
            <a:r>
              <a:rPr dirty="0" sz="1450" spc="-5">
                <a:latin typeface="Times New Roman"/>
                <a:cs typeface="Times New Roman"/>
              </a:rPr>
              <a:t>of </a:t>
            </a:r>
            <a:r>
              <a:rPr dirty="0" sz="1450" spc="-20">
                <a:latin typeface="Times New Roman"/>
                <a:cs typeface="Times New Roman"/>
              </a:rPr>
              <a:t>roadway, </a:t>
            </a:r>
            <a:r>
              <a:rPr dirty="0" sz="1450" spc="-5">
                <a:latin typeface="Times New Roman"/>
                <a:cs typeface="Times New Roman"/>
              </a:rPr>
              <a:t>none </a:t>
            </a:r>
            <a:r>
              <a:rPr dirty="0" sz="1450" spc="-10">
                <a:latin typeface="Times New Roman"/>
                <a:cs typeface="Times New Roman"/>
              </a:rPr>
              <a:t>is </a:t>
            </a:r>
            <a:r>
              <a:rPr dirty="0" sz="1450" spc="-15">
                <a:latin typeface="Times New Roman"/>
                <a:cs typeface="Times New Roman"/>
              </a:rPr>
              <a:t>nobler, </a:t>
            </a:r>
            <a:r>
              <a:rPr dirty="0" sz="1450" spc="-5">
                <a:latin typeface="Times New Roman"/>
                <a:cs typeface="Times New Roman"/>
              </a:rPr>
              <a:t>on a </a:t>
            </a:r>
            <a:r>
              <a:rPr dirty="0" sz="1450" spc="-10">
                <a:latin typeface="Times New Roman"/>
                <a:cs typeface="Times New Roman"/>
              </a:rPr>
              <a:t>windy </a:t>
            </a:r>
            <a:r>
              <a:rPr dirty="0" sz="1450" spc="-5">
                <a:latin typeface="Times New Roman"/>
                <a:cs typeface="Times New Roman"/>
              </a:rPr>
              <a:t>dusk, </a:t>
            </a:r>
            <a:r>
              <a:rPr dirty="0" sz="1450" spc="-10">
                <a:latin typeface="Times New Roman"/>
                <a:cs typeface="Times New Roman"/>
              </a:rPr>
              <a:t>than the highroad to  Nemours between its lines </a:t>
            </a:r>
            <a:r>
              <a:rPr dirty="0" sz="1450" spc="-5">
                <a:latin typeface="Times New Roman"/>
                <a:cs typeface="Times New Roman"/>
              </a:rPr>
              <a:t>of </a:t>
            </a:r>
            <a:r>
              <a:rPr dirty="0" sz="1450" spc="-10">
                <a:latin typeface="Times New Roman"/>
                <a:cs typeface="Times New Roman"/>
              </a:rPr>
              <a:t>talking</a:t>
            </a:r>
            <a:r>
              <a:rPr dirty="0" sz="1450" spc="15">
                <a:latin typeface="Times New Roman"/>
                <a:cs typeface="Times New Roman"/>
              </a:rPr>
              <a:t> </a:t>
            </a:r>
            <a:r>
              <a:rPr dirty="0" sz="1450" spc="-20">
                <a:latin typeface="Times New Roman"/>
                <a:cs typeface="Times New Roman"/>
              </a:rPr>
              <a:t>poplar.</a:t>
            </a:r>
            <a:endParaRPr sz="1450">
              <a:latin typeface="Times New Roman"/>
              <a:cs typeface="Times New Roman"/>
            </a:endParaRPr>
          </a:p>
          <a:p>
            <a:pPr algn="just" marL="12700" marR="9525">
              <a:lnSpc>
                <a:spcPts val="1730"/>
              </a:lnSpc>
              <a:spcBef>
                <a:spcPts val="540"/>
              </a:spcBef>
            </a:pPr>
            <a:r>
              <a:rPr dirty="0" sz="1450" spc="-10">
                <a:latin typeface="Times New Roman"/>
                <a:cs typeface="Times New Roman"/>
              </a:rPr>
              <a:t>But even Gretz is changed. The old </a:t>
            </a:r>
            <a:r>
              <a:rPr dirty="0" sz="1450" spc="-5">
                <a:latin typeface="Times New Roman"/>
                <a:cs typeface="Times New Roman"/>
              </a:rPr>
              <a:t>inn, </a:t>
            </a:r>
            <a:r>
              <a:rPr dirty="0" sz="1450" spc="-10">
                <a:latin typeface="Times New Roman"/>
                <a:cs typeface="Times New Roman"/>
              </a:rPr>
              <a:t>long shored and trussed and  buttressed,</a:t>
            </a:r>
            <a:r>
              <a:rPr dirty="0" sz="1450" spc="170">
                <a:latin typeface="Times New Roman"/>
                <a:cs typeface="Times New Roman"/>
              </a:rPr>
              <a:t> </a:t>
            </a:r>
            <a:r>
              <a:rPr dirty="0" sz="1450" spc="-10">
                <a:latin typeface="Times New Roman"/>
                <a:cs typeface="Times New Roman"/>
              </a:rPr>
              <a:t>fell</a:t>
            </a:r>
            <a:r>
              <a:rPr dirty="0" sz="1450" spc="175">
                <a:latin typeface="Times New Roman"/>
                <a:cs typeface="Times New Roman"/>
              </a:rPr>
              <a:t> </a:t>
            </a:r>
            <a:r>
              <a:rPr dirty="0" sz="1450" spc="-10">
                <a:latin typeface="Times New Roman"/>
                <a:cs typeface="Times New Roman"/>
              </a:rPr>
              <a:t>at</a:t>
            </a:r>
            <a:r>
              <a:rPr dirty="0" sz="1450" spc="175">
                <a:latin typeface="Times New Roman"/>
                <a:cs typeface="Times New Roman"/>
              </a:rPr>
              <a:t> </a:t>
            </a:r>
            <a:r>
              <a:rPr dirty="0" sz="1450" spc="-10">
                <a:latin typeface="Times New Roman"/>
                <a:cs typeface="Times New Roman"/>
              </a:rPr>
              <a:t>length</a:t>
            </a:r>
            <a:r>
              <a:rPr dirty="0" sz="1450" spc="170">
                <a:latin typeface="Times New Roman"/>
                <a:cs typeface="Times New Roman"/>
              </a:rPr>
              <a:t> </a:t>
            </a:r>
            <a:r>
              <a:rPr dirty="0" sz="1450" spc="-10">
                <a:latin typeface="Times New Roman"/>
                <a:cs typeface="Times New Roman"/>
              </a:rPr>
              <a:t>under</a:t>
            </a:r>
            <a:r>
              <a:rPr dirty="0" sz="1450" spc="175">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mere</a:t>
            </a:r>
            <a:r>
              <a:rPr dirty="0" sz="1450" spc="170">
                <a:latin typeface="Times New Roman"/>
                <a:cs typeface="Times New Roman"/>
              </a:rPr>
              <a:t> </a:t>
            </a:r>
            <a:r>
              <a:rPr dirty="0" sz="1450" spc="-10">
                <a:latin typeface="Times New Roman"/>
                <a:cs typeface="Times New Roman"/>
              </a:rPr>
              <a:t>weight</a:t>
            </a:r>
            <a:r>
              <a:rPr dirty="0" sz="1450" spc="175">
                <a:latin typeface="Times New Roman"/>
                <a:cs typeface="Times New Roman"/>
              </a:rPr>
              <a:t> </a:t>
            </a:r>
            <a:r>
              <a:rPr dirty="0" sz="1450" spc="-5">
                <a:latin typeface="Times New Roman"/>
                <a:cs typeface="Times New Roman"/>
              </a:rPr>
              <a:t>of</a:t>
            </a:r>
            <a:r>
              <a:rPr dirty="0" sz="1450" spc="175">
                <a:latin typeface="Times New Roman"/>
                <a:cs typeface="Times New Roman"/>
              </a:rPr>
              <a:t> </a:t>
            </a:r>
            <a:r>
              <a:rPr dirty="0" sz="1450" spc="-10">
                <a:latin typeface="Times New Roman"/>
                <a:cs typeface="Times New Roman"/>
              </a:rPr>
              <a:t>years,</a:t>
            </a:r>
            <a:r>
              <a:rPr dirty="0" sz="1450" spc="170">
                <a:latin typeface="Times New Roman"/>
                <a:cs typeface="Times New Roman"/>
              </a:rPr>
              <a:t> </a:t>
            </a:r>
            <a:r>
              <a:rPr dirty="0" sz="1450" spc="-10">
                <a:latin typeface="Times New Roman"/>
                <a:cs typeface="Times New Roman"/>
              </a:rPr>
              <a:t>and</a:t>
            </a:r>
            <a:r>
              <a:rPr dirty="0" sz="1450" spc="175">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place</a:t>
            </a:r>
            <a:r>
              <a:rPr dirty="0" sz="1450" spc="170">
                <a:latin typeface="Times New Roman"/>
                <a:cs typeface="Times New Roman"/>
              </a:rPr>
              <a:t> </a:t>
            </a:r>
            <a:r>
              <a:rPr dirty="0" sz="1450" spc="-10">
                <a:latin typeface="Times New Roman"/>
                <a:cs typeface="Times New Roman"/>
              </a:rPr>
              <a:t>as</a:t>
            </a:r>
            <a:r>
              <a:rPr dirty="0" sz="1450" spc="175">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form and surface, </a:t>
            </a:r>
            <a:r>
              <a:rPr dirty="0" sz="1450" spc="-5">
                <a:latin typeface="Times New Roman"/>
                <a:cs typeface="Times New Roman"/>
              </a:rPr>
              <a:t>I </a:t>
            </a:r>
            <a:r>
              <a:rPr dirty="0" sz="1450" spc="-10">
                <a:latin typeface="Times New Roman"/>
                <a:cs typeface="Times New Roman"/>
              </a:rPr>
              <a:t>began to exult with myself </a:t>
            </a:r>
            <a:r>
              <a:rPr dirty="0" sz="1450" spc="-5">
                <a:latin typeface="Times New Roman"/>
                <a:cs typeface="Times New Roman"/>
              </a:rPr>
              <a:t>upon </a:t>
            </a:r>
            <a:r>
              <a:rPr dirty="0" sz="1450" spc="-10">
                <a:latin typeface="Times New Roman"/>
                <a:cs typeface="Times New Roman"/>
              </a:rPr>
              <a:t>this rise in life like </a:t>
            </a:r>
            <a:r>
              <a:rPr dirty="0" sz="1450" spc="-5">
                <a:latin typeface="Times New Roman"/>
                <a:cs typeface="Times New Roman"/>
              </a:rPr>
              <a:t>a </a:t>
            </a:r>
            <a:r>
              <a:rPr dirty="0" sz="1450" spc="-10">
                <a:latin typeface="Times New Roman"/>
                <a:cs typeface="Times New Roman"/>
              </a:rPr>
              <a:t>man  who had come into </a:t>
            </a:r>
            <a:r>
              <a:rPr dirty="0" sz="1450" spc="-5">
                <a:latin typeface="Times New Roman"/>
                <a:cs typeface="Times New Roman"/>
              </a:rPr>
              <a:t>a </a:t>
            </a:r>
            <a:r>
              <a:rPr dirty="0" sz="1450" spc="-10">
                <a:latin typeface="Times New Roman"/>
                <a:cs typeface="Times New Roman"/>
              </a:rPr>
              <a:t>rich estate. And when </a:t>
            </a:r>
            <a:r>
              <a:rPr dirty="0" sz="1450" spc="-5">
                <a:latin typeface="Times New Roman"/>
                <a:cs typeface="Times New Roman"/>
              </a:rPr>
              <a:t>I </a:t>
            </a:r>
            <a:r>
              <a:rPr dirty="0" sz="1450" spc="-10">
                <a:latin typeface="Times New Roman"/>
                <a:cs typeface="Times New Roman"/>
              </a:rPr>
              <a:t>had asked the name </a:t>
            </a:r>
            <a:r>
              <a:rPr dirty="0" sz="1450" spc="-5">
                <a:latin typeface="Times New Roman"/>
                <a:cs typeface="Times New Roman"/>
              </a:rPr>
              <a:t>of a </a:t>
            </a:r>
            <a:r>
              <a:rPr dirty="0" sz="1450" spc="-10">
                <a:latin typeface="Times New Roman"/>
                <a:cs typeface="Times New Roman"/>
              </a:rPr>
              <a:t>river  from the brakesman, and heard that it was called the Susquehanna, the beauty  </a:t>
            </a:r>
            <a:r>
              <a:rPr dirty="0" sz="1450" spc="-5">
                <a:latin typeface="Times New Roman"/>
                <a:cs typeface="Times New Roman"/>
              </a:rPr>
              <a:t>of </a:t>
            </a:r>
            <a:r>
              <a:rPr dirty="0" sz="1450" spc="-10">
                <a:latin typeface="Times New Roman"/>
                <a:cs typeface="Times New Roman"/>
              </a:rPr>
              <a:t>the name seemed to </a:t>
            </a:r>
            <a:r>
              <a:rPr dirty="0" sz="1450" spc="-5">
                <a:latin typeface="Times New Roman"/>
                <a:cs typeface="Times New Roman"/>
              </a:rPr>
              <a:t>be </a:t>
            </a:r>
            <a:r>
              <a:rPr dirty="0" sz="1450" spc="-10">
                <a:latin typeface="Times New Roman"/>
                <a:cs typeface="Times New Roman"/>
              </a:rPr>
              <a:t>part and parcel </a:t>
            </a:r>
            <a:r>
              <a:rPr dirty="0" sz="1450" spc="-5">
                <a:latin typeface="Times New Roman"/>
                <a:cs typeface="Times New Roman"/>
              </a:rPr>
              <a:t>of </a:t>
            </a:r>
            <a:r>
              <a:rPr dirty="0" sz="1450" spc="-10">
                <a:latin typeface="Times New Roman"/>
                <a:cs typeface="Times New Roman"/>
              </a:rPr>
              <a:t>the beauty </a:t>
            </a:r>
            <a:r>
              <a:rPr dirty="0" sz="1450" spc="-5">
                <a:latin typeface="Times New Roman"/>
                <a:cs typeface="Times New Roman"/>
              </a:rPr>
              <a:t>of </a:t>
            </a:r>
            <a:r>
              <a:rPr dirty="0" sz="1450" spc="-10">
                <a:latin typeface="Times New Roman"/>
                <a:cs typeface="Times New Roman"/>
              </a:rPr>
              <a:t>the land. As when  Adam with divine fitness named the creatures, so this word Susquehanna was  at once accepted </a:t>
            </a:r>
            <a:r>
              <a:rPr dirty="0" sz="1450" spc="-5">
                <a:latin typeface="Times New Roman"/>
                <a:cs typeface="Times New Roman"/>
              </a:rPr>
              <a:t>by </a:t>
            </a:r>
            <a:r>
              <a:rPr dirty="0" sz="1450" spc="-10">
                <a:latin typeface="Times New Roman"/>
                <a:cs typeface="Times New Roman"/>
              </a:rPr>
              <a:t>the </a:t>
            </a:r>
            <a:r>
              <a:rPr dirty="0" sz="1450" spc="-25">
                <a:latin typeface="Times New Roman"/>
                <a:cs typeface="Times New Roman"/>
              </a:rPr>
              <a:t>fancy. </a:t>
            </a:r>
            <a:r>
              <a:rPr dirty="0" sz="1450" spc="-10">
                <a:latin typeface="Times New Roman"/>
                <a:cs typeface="Times New Roman"/>
              </a:rPr>
              <a:t>That was the name, as </a:t>
            </a:r>
            <a:r>
              <a:rPr dirty="0" sz="1450" spc="-5">
                <a:latin typeface="Times New Roman"/>
                <a:cs typeface="Times New Roman"/>
              </a:rPr>
              <a:t>no </a:t>
            </a:r>
            <a:r>
              <a:rPr dirty="0" sz="1450" spc="-10">
                <a:latin typeface="Times New Roman"/>
                <a:cs typeface="Times New Roman"/>
              </a:rPr>
              <a:t>other could be, for  that shining river and desirable</a:t>
            </a:r>
            <a:r>
              <a:rPr dirty="0" sz="1450" spc="15">
                <a:latin typeface="Times New Roman"/>
                <a:cs typeface="Times New Roman"/>
              </a:rPr>
              <a:t> </a:t>
            </a:r>
            <a:r>
              <a:rPr dirty="0" sz="1450" spc="-20">
                <a:latin typeface="Times New Roman"/>
                <a:cs typeface="Times New Roman"/>
              </a:rPr>
              <a:t>valley.</a:t>
            </a:r>
            <a:endParaRPr sz="1450">
              <a:latin typeface="Times New Roman"/>
              <a:cs typeface="Times New Roman"/>
            </a:endParaRPr>
          </a:p>
          <a:p>
            <a:pPr marL="12700" marR="6985">
              <a:lnSpc>
                <a:spcPts val="1730"/>
              </a:lnSpc>
              <a:spcBef>
                <a:spcPts val="565"/>
              </a:spcBef>
              <a:tabLst>
                <a:tab pos="3733165" algn="l"/>
                <a:tab pos="4229100" algn="l"/>
                <a:tab pos="4592955" algn="l"/>
                <a:tab pos="5522595" algn="l"/>
              </a:tabLst>
            </a:pPr>
            <a:r>
              <a:rPr dirty="0" sz="1450" spc="-10">
                <a:latin typeface="Times New Roman"/>
                <a:cs typeface="Times New Roman"/>
              </a:rPr>
              <a:t>None can care for literature in itself who </a:t>
            </a:r>
            <a:r>
              <a:rPr dirty="0" sz="1450" spc="-5">
                <a:latin typeface="Times New Roman"/>
                <a:cs typeface="Times New Roman"/>
              </a:rPr>
              <a:t>do not </a:t>
            </a:r>
            <a:r>
              <a:rPr dirty="0" sz="1450" spc="-10">
                <a:latin typeface="Times New Roman"/>
                <a:cs typeface="Times New Roman"/>
              </a:rPr>
              <a:t>take </a:t>
            </a:r>
            <a:r>
              <a:rPr dirty="0" sz="1450" spc="-5">
                <a:latin typeface="Times New Roman"/>
                <a:cs typeface="Times New Roman"/>
              </a:rPr>
              <a:t>a </a:t>
            </a:r>
            <a:r>
              <a:rPr dirty="0" sz="1450" spc="-10">
                <a:latin typeface="Times New Roman"/>
                <a:cs typeface="Times New Roman"/>
              </a:rPr>
              <a:t>special pleasure in the  sound </a:t>
            </a:r>
            <a:r>
              <a:rPr dirty="0" sz="1450" spc="-5">
                <a:latin typeface="Times New Roman"/>
                <a:cs typeface="Times New Roman"/>
              </a:rPr>
              <a:t>of </a:t>
            </a:r>
            <a:r>
              <a:rPr dirty="0" sz="1450" spc="-10">
                <a:latin typeface="Times New Roman"/>
                <a:cs typeface="Times New Roman"/>
              </a:rPr>
              <a:t>names; and there is </a:t>
            </a:r>
            <a:r>
              <a:rPr dirty="0" sz="1450" spc="-5">
                <a:latin typeface="Times New Roman"/>
                <a:cs typeface="Times New Roman"/>
              </a:rPr>
              <a:t>no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world where nomenclature is so  rich, poetical, humorous, and picturesque as the United States </a:t>
            </a:r>
            <a:r>
              <a:rPr dirty="0" sz="1450" spc="-5">
                <a:latin typeface="Times New Roman"/>
                <a:cs typeface="Times New Roman"/>
              </a:rPr>
              <a:t>of </a:t>
            </a:r>
            <a:r>
              <a:rPr dirty="0" sz="1450" spc="-10">
                <a:latin typeface="Times New Roman"/>
                <a:cs typeface="Times New Roman"/>
              </a:rPr>
              <a:t>America. All  times, races, and languages have </a:t>
            </a:r>
            <a:r>
              <a:rPr dirty="0" sz="1450" spc="-5">
                <a:latin typeface="Times New Roman"/>
                <a:cs typeface="Times New Roman"/>
              </a:rPr>
              <a:t>brought </a:t>
            </a:r>
            <a:r>
              <a:rPr dirty="0" sz="1450" spc="-10">
                <a:latin typeface="Times New Roman"/>
                <a:cs typeface="Times New Roman"/>
              </a:rPr>
              <a:t>their contribution. Pekin is in the  same State with Euclid, with Bellefontaine, and with </a:t>
            </a:r>
            <a:r>
              <a:rPr dirty="0" sz="1450" spc="-20">
                <a:latin typeface="Times New Roman"/>
                <a:cs typeface="Times New Roman"/>
              </a:rPr>
              <a:t>Sandusky. </a:t>
            </a:r>
            <a:r>
              <a:rPr dirty="0" sz="1450" spc="-10">
                <a:latin typeface="Times New Roman"/>
                <a:cs typeface="Times New Roman"/>
              </a:rPr>
              <a:t>Chelsea, with  its London associations </a:t>
            </a:r>
            <a:r>
              <a:rPr dirty="0" sz="1450" spc="-5">
                <a:latin typeface="Times New Roman"/>
                <a:cs typeface="Times New Roman"/>
              </a:rPr>
              <a:t>of </a:t>
            </a:r>
            <a:r>
              <a:rPr dirty="0" sz="1450" spc="-10">
                <a:latin typeface="Times New Roman"/>
                <a:cs typeface="Times New Roman"/>
              </a:rPr>
              <a:t>red brick, Sloane Square, and the </a:t>
            </a:r>
            <a:r>
              <a:rPr dirty="0" sz="1450" spc="-20">
                <a:latin typeface="Times New Roman"/>
                <a:cs typeface="Times New Roman"/>
              </a:rPr>
              <a:t>King’s </a:t>
            </a:r>
            <a:r>
              <a:rPr dirty="0" sz="1450" spc="-10">
                <a:latin typeface="Times New Roman"/>
                <a:cs typeface="Times New Roman"/>
              </a:rPr>
              <a:t>Road, is  own suburb to stately and primeval Memphis; there they have their seat,  </a:t>
            </a:r>
            <a:r>
              <a:rPr dirty="0" sz="1450" spc="-10">
                <a:latin typeface="Times New Roman"/>
                <a:cs typeface="Times New Roman"/>
              </a:rPr>
              <a:t>tra</a:t>
            </a:r>
            <a:r>
              <a:rPr dirty="0" sz="1450" spc="-5">
                <a:latin typeface="Times New Roman"/>
                <a:cs typeface="Times New Roman"/>
              </a:rPr>
              <a:t>n</a:t>
            </a:r>
            <a:r>
              <a:rPr dirty="0" sz="1450" spc="-10">
                <a:latin typeface="Times New Roman"/>
                <a:cs typeface="Times New Roman"/>
              </a:rPr>
              <a:t>slate</a:t>
            </a:r>
            <a:r>
              <a:rPr dirty="0" sz="1450" spc="-5">
                <a:latin typeface="Times New Roman"/>
                <a:cs typeface="Times New Roman"/>
              </a:rPr>
              <a:t>d</a:t>
            </a:r>
            <a:r>
              <a:rPr dirty="0" sz="1450" spc="-5">
                <a:latin typeface="Times New Roman"/>
                <a:cs typeface="Times New Roman"/>
              </a:rPr>
              <a:t> </a:t>
            </a:r>
            <a:r>
              <a:rPr dirty="0" sz="1450" spc="-5">
                <a:latin typeface="Times New Roman"/>
                <a:cs typeface="Times New Roman"/>
              </a:rPr>
              <a:t>n</a:t>
            </a:r>
            <a:r>
              <a:rPr dirty="0" sz="1450" spc="-15">
                <a:latin typeface="Times New Roman"/>
                <a:cs typeface="Times New Roman"/>
              </a:rPr>
              <a:t>ame</a:t>
            </a:r>
            <a:r>
              <a:rPr dirty="0" sz="1450" spc="-5">
                <a:latin typeface="Times New Roman"/>
                <a:cs typeface="Times New Roman"/>
              </a:rPr>
              <a:t>s</a:t>
            </a:r>
            <a:r>
              <a:rPr dirty="0" sz="1450" spc="-5">
                <a:latin typeface="Times New Roman"/>
                <a:cs typeface="Times New Roman"/>
              </a:rPr>
              <a:t>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cities</a:t>
            </a:r>
            <a:r>
              <a:rPr dirty="0" sz="1450" spc="-5">
                <a:latin typeface="Times New Roman"/>
                <a:cs typeface="Times New Roman"/>
              </a:rPr>
              <a:t>,</a:t>
            </a:r>
            <a:r>
              <a:rPr dirty="0" sz="1450" spc="-5">
                <a:latin typeface="Times New Roman"/>
                <a:cs typeface="Times New Roman"/>
              </a:rPr>
              <a:t> </a:t>
            </a:r>
            <a:r>
              <a:rPr dirty="0" sz="1450" spc="-15">
                <a:latin typeface="Times New Roman"/>
                <a:cs typeface="Times New Roman"/>
              </a:rPr>
              <a:t>w</a:t>
            </a:r>
            <a:r>
              <a:rPr dirty="0" sz="1450" spc="-5">
                <a:latin typeface="Times New Roman"/>
                <a:cs typeface="Times New Roman"/>
              </a:rPr>
              <a:t>h</a:t>
            </a:r>
            <a:r>
              <a:rPr dirty="0" sz="1450" spc="-10">
                <a:latin typeface="Times New Roman"/>
                <a:cs typeface="Times New Roman"/>
              </a:rPr>
              <a:t>er</a:t>
            </a:r>
            <a:r>
              <a:rPr dirty="0" sz="1450" spc="-5">
                <a:latin typeface="Times New Roman"/>
                <a:cs typeface="Times New Roman"/>
              </a:rPr>
              <a:t>e</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Mississi</a:t>
            </a:r>
            <a:r>
              <a:rPr dirty="0" sz="1450" spc="-5">
                <a:latin typeface="Times New Roman"/>
                <a:cs typeface="Times New Roman"/>
              </a:rPr>
              <a:t>ppi</a:t>
            </a:r>
            <a:r>
              <a:rPr dirty="0" sz="1450">
                <a:latin typeface="Times New Roman"/>
                <a:cs typeface="Times New Roman"/>
              </a:rPr>
              <a:t>	</a:t>
            </a:r>
            <a:r>
              <a:rPr dirty="0" sz="1450" spc="-10">
                <a:latin typeface="Times New Roman"/>
                <a:cs typeface="Times New Roman"/>
              </a:rPr>
              <a:t>r</a:t>
            </a:r>
            <a:r>
              <a:rPr dirty="0" sz="1450" spc="-5">
                <a:latin typeface="Times New Roman"/>
                <a:cs typeface="Times New Roman"/>
              </a:rPr>
              <a:t>uns</a:t>
            </a:r>
            <a:r>
              <a:rPr dirty="0" sz="1450">
                <a:latin typeface="Times New Roman"/>
                <a:cs typeface="Times New Roman"/>
              </a:rPr>
              <a:t>	</a:t>
            </a:r>
            <a:r>
              <a:rPr dirty="0" sz="1450" spc="-5">
                <a:latin typeface="Times New Roman"/>
                <a:cs typeface="Times New Roman"/>
              </a:rPr>
              <a:t>by</a:t>
            </a:r>
            <a:r>
              <a:rPr dirty="0" sz="1450">
                <a:latin typeface="Times New Roman"/>
                <a:cs typeface="Times New Roman"/>
              </a:rPr>
              <a:t>	</a:t>
            </a:r>
            <a:r>
              <a:rPr dirty="0" sz="1450" spc="-114">
                <a:latin typeface="Times New Roman"/>
                <a:cs typeface="Times New Roman"/>
              </a:rPr>
              <a:t>T</a:t>
            </a:r>
            <a:r>
              <a:rPr dirty="0" sz="1450" spc="-10">
                <a:latin typeface="Times New Roman"/>
                <a:cs typeface="Times New Roman"/>
              </a:rPr>
              <a:t>e</a:t>
            </a:r>
            <a:r>
              <a:rPr dirty="0" sz="1450" spc="-5">
                <a:latin typeface="Times New Roman"/>
                <a:cs typeface="Times New Roman"/>
              </a:rPr>
              <a:t>nn</a:t>
            </a:r>
            <a:r>
              <a:rPr dirty="0" sz="1450" spc="-10">
                <a:latin typeface="Times New Roman"/>
                <a:cs typeface="Times New Roman"/>
              </a:rPr>
              <a:t>esse</a:t>
            </a:r>
            <a:r>
              <a:rPr dirty="0" sz="1450" spc="-5">
                <a:latin typeface="Times New Roman"/>
                <a:cs typeface="Times New Roman"/>
              </a:rPr>
              <a:t>e</a:t>
            </a:r>
            <a:r>
              <a:rPr dirty="0" sz="1450">
                <a:latin typeface="Times New Roman"/>
                <a:cs typeface="Times New Roman"/>
              </a:rPr>
              <a:t>	</a:t>
            </a:r>
            <a:r>
              <a:rPr dirty="0" sz="1450" spc="-10">
                <a:latin typeface="Times New Roman"/>
                <a:cs typeface="Times New Roman"/>
              </a:rPr>
              <a:t>a</a:t>
            </a:r>
            <a:r>
              <a:rPr dirty="0" sz="1450" spc="-5">
                <a:latin typeface="Times New Roman"/>
                <a:cs typeface="Times New Roman"/>
              </a:rPr>
              <a:t>nd  </a:t>
            </a:r>
            <a:r>
              <a:rPr dirty="0" sz="1450" spc="-10">
                <a:latin typeface="Times New Roman"/>
                <a:cs typeface="Times New Roman"/>
              </a:rPr>
              <a:t>Arkansas; and </a:t>
            </a:r>
            <a:r>
              <a:rPr dirty="0" sz="1450" spc="-5">
                <a:latin typeface="Times New Roman"/>
                <a:cs typeface="Times New Roman"/>
              </a:rPr>
              <a:t>both, </a:t>
            </a:r>
            <a:r>
              <a:rPr dirty="0" sz="1450" spc="-10">
                <a:latin typeface="Times New Roman"/>
                <a:cs typeface="Times New Roman"/>
              </a:rPr>
              <a:t>while </a:t>
            </a:r>
            <a:r>
              <a:rPr dirty="0" sz="1450" spc="-5">
                <a:latin typeface="Times New Roman"/>
                <a:cs typeface="Times New Roman"/>
              </a:rPr>
              <a:t>I </a:t>
            </a:r>
            <a:r>
              <a:rPr dirty="0" sz="1450" spc="-10">
                <a:latin typeface="Times New Roman"/>
                <a:cs typeface="Times New Roman"/>
              </a:rPr>
              <a:t>was crossing the continent, </a:t>
            </a:r>
            <a:r>
              <a:rPr dirty="0" sz="1450" spc="-30">
                <a:latin typeface="Times New Roman"/>
                <a:cs typeface="Times New Roman"/>
              </a:rPr>
              <a:t>lay, </a:t>
            </a:r>
            <a:r>
              <a:rPr dirty="0" sz="1450" spc="-10">
                <a:latin typeface="Times New Roman"/>
                <a:cs typeface="Times New Roman"/>
              </a:rPr>
              <a:t>watched </a:t>
            </a:r>
            <a:r>
              <a:rPr dirty="0" sz="1450" spc="-5">
                <a:latin typeface="Times New Roman"/>
                <a:cs typeface="Times New Roman"/>
              </a:rPr>
              <a:t>by </a:t>
            </a:r>
            <a:r>
              <a:rPr dirty="0" sz="1450" spc="-10">
                <a:latin typeface="Times New Roman"/>
                <a:cs typeface="Times New Roman"/>
              </a:rPr>
              <a:t>armed  men, in the horror and isolation </a:t>
            </a:r>
            <a:r>
              <a:rPr dirty="0" sz="1450" spc="-5">
                <a:latin typeface="Times New Roman"/>
                <a:cs typeface="Times New Roman"/>
              </a:rPr>
              <a:t>of a </a:t>
            </a:r>
            <a:r>
              <a:rPr dirty="0" sz="1450" spc="-10">
                <a:latin typeface="Times New Roman"/>
                <a:cs typeface="Times New Roman"/>
              </a:rPr>
              <a:t>plague. Old, red Manhattan lies, like an  Indian arrowhead under </a:t>
            </a:r>
            <a:r>
              <a:rPr dirty="0" sz="1450" spc="-5">
                <a:latin typeface="Times New Roman"/>
                <a:cs typeface="Times New Roman"/>
              </a:rPr>
              <a:t>a </a:t>
            </a:r>
            <a:r>
              <a:rPr dirty="0" sz="1450" spc="-10">
                <a:latin typeface="Times New Roman"/>
                <a:cs typeface="Times New Roman"/>
              </a:rPr>
              <a:t>steam </a:t>
            </a:r>
            <a:r>
              <a:rPr dirty="0" sz="1450" spc="-20">
                <a:latin typeface="Times New Roman"/>
                <a:cs typeface="Times New Roman"/>
              </a:rPr>
              <a:t>factory, </a:t>
            </a:r>
            <a:r>
              <a:rPr dirty="0" sz="1450" spc="-10">
                <a:latin typeface="Times New Roman"/>
                <a:cs typeface="Times New Roman"/>
              </a:rPr>
              <a:t>below anglified New </a:t>
            </a:r>
            <a:r>
              <a:rPr dirty="0" sz="1450" spc="-40">
                <a:latin typeface="Times New Roman"/>
                <a:cs typeface="Times New Roman"/>
              </a:rPr>
              <a:t>York. </a:t>
            </a:r>
            <a:r>
              <a:rPr dirty="0" sz="1450" spc="-10">
                <a:latin typeface="Times New Roman"/>
                <a:cs typeface="Times New Roman"/>
              </a:rPr>
              <a:t>The  names </a:t>
            </a:r>
            <a:r>
              <a:rPr dirty="0" sz="1450" spc="-5">
                <a:latin typeface="Times New Roman"/>
                <a:cs typeface="Times New Roman"/>
              </a:rPr>
              <a:t>of </a:t>
            </a:r>
            <a:r>
              <a:rPr dirty="0" sz="1450" spc="-10">
                <a:latin typeface="Times New Roman"/>
                <a:cs typeface="Times New Roman"/>
              </a:rPr>
              <a:t>the States and </a:t>
            </a:r>
            <a:r>
              <a:rPr dirty="0" sz="1450" spc="-20">
                <a:latin typeface="Times New Roman"/>
                <a:cs typeface="Times New Roman"/>
              </a:rPr>
              <a:t>Territories </a:t>
            </a:r>
            <a:r>
              <a:rPr dirty="0" sz="1450" spc="-10">
                <a:latin typeface="Times New Roman"/>
                <a:cs typeface="Times New Roman"/>
              </a:rPr>
              <a:t>themselves form </a:t>
            </a:r>
            <a:r>
              <a:rPr dirty="0" sz="1450" spc="-5">
                <a:latin typeface="Times New Roman"/>
                <a:cs typeface="Times New Roman"/>
              </a:rPr>
              <a:t>a </a:t>
            </a:r>
            <a:r>
              <a:rPr dirty="0" sz="1450" spc="-10">
                <a:latin typeface="Times New Roman"/>
                <a:cs typeface="Times New Roman"/>
              </a:rPr>
              <a:t>chorus </a:t>
            </a:r>
            <a:r>
              <a:rPr dirty="0" sz="1450" spc="-5">
                <a:latin typeface="Times New Roman"/>
                <a:cs typeface="Times New Roman"/>
              </a:rPr>
              <a:t>of </a:t>
            </a:r>
            <a:r>
              <a:rPr dirty="0" sz="1450" spc="-10">
                <a:latin typeface="Times New Roman"/>
                <a:cs typeface="Times New Roman"/>
              </a:rPr>
              <a:t>sweet and  most romantic vocables: Delaware, Ohio, Indiana, Florida, Dakota, Iowa,  </a:t>
            </a:r>
            <a:r>
              <a:rPr dirty="0" sz="1450" spc="-20">
                <a:latin typeface="Times New Roman"/>
                <a:cs typeface="Times New Roman"/>
              </a:rPr>
              <a:t>Wyoming, </a:t>
            </a:r>
            <a:r>
              <a:rPr dirty="0" sz="1450" spc="-10">
                <a:latin typeface="Times New Roman"/>
                <a:cs typeface="Times New Roman"/>
              </a:rPr>
              <a:t>Minnesota, and the Carolinas; there are few poems with </a:t>
            </a:r>
            <a:r>
              <a:rPr dirty="0" sz="1450" spc="-5">
                <a:latin typeface="Times New Roman"/>
                <a:cs typeface="Times New Roman"/>
              </a:rPr>
              <a:t>a </a:t>
            </a:r>
            <a:r>
              <a:rPr dirty="0" sz="1450" spc="-10">
                <a:latin typeface="Times New Roman"/>
                <a:cs typeface="Times New Roman"/>
              </a:rPr>
              <a:t>nobler  music for the ear: </a:t>
            </a:r>
            <a:r>
              <a:rPr dirty="0" sz="1450" spc="-5">
                <a:latin typeface="Times New Roman"/>
                <a:cs typeface="Times New Roman"/>
              </a:rPr>
              <a:t>a </a:t>
            </a:r>
            <a:r>
              <a:rPr dirty="0" sz="1450" spc="-10">
                <a:latin typeface="Times New Roman"/>
                <a:cs typeface="Times New Roman"/>
              </a:rPr>
              <a:t>songful, tuneful land; and if the new Homer shall arise  from the </a:t>
            </a:r>
            <a:r>
              <a:rPr dirty="0" sz="1450" spc="-30">
                <a:latin typeface="Times New Roman"/>
                <a:cs typeface="Times New Roman"/>
              </a:rPr>
              <a:t>Western </a:t>
            </a:r>
            <a:r>
              <a:rPr dirty="0" sz="1450" spc="-10">
                <a:latin typeface="Times New Roman"/>
                <a:cs typeface="Times New Roman"/>
              </a:rPr>
              <a:t>continent, his verse will </a:t>
            </a:r>
            <a:r>
              <a:rPr dirty="0" sz="1450" spc="-5">
                <a:latin typeface="Times New Roman"/>
                <a:cs typeface="Times New Roman"/>
              </a:rPr>
              <a:t>be </a:t>
            </a:r>
            <a:r>
              <a:rPr dirty="0" sz="1450" spc="-10">
                <a:latin typeface="Times New Roman"/>
                <a:cs typeface="Times New Roman"/>
              </a:rPr>
              <a:t>enriched, his pages sing  </a:t>
            </a:r>
            <a:r>
              <a:rPr dirty="0" sz="1450" spc="-15">
                <a:latin typeface="Times New Roman"/>
                <a:cs typeface="Times New Roman"/>
              </a:rPr>
              <a:t>spontaneously, </a:t>
            </a:r>
            <a:r>
              <a:rPr dirty="0" sz="1450" spc="-10">
                <a:latin typeface="Times New Roman"/>
                <a:cs typeface="Times New Roman"/>
              </a:rPr>
              <a:t>with the names </a:t>
            </a:r>
            <a:r>
              <a:rPr dirty="0" sz="1450" spc="-5">
                <a:latin typeface="Times New Roman"/>
                <a:cs typeface="Times New Roman"/>
              </a:rPr>
              <a:t>of </a:t>
            </a:r>
            <a:r>
              <a:rPr dirty="0" sz="1450" spc="-10">
                <a:latin typeface="Times New Roman"/>
                <a:cs typeface="Times New Roman"/>
              </a:rPr>
              <a:t>states and cities that would strike the fancy  in </a:t>
            </a:r>
            <a:r>
              <a:rPr dirty="0" sz="1450" spc="-5">
                <a:latin typeface="Times New Roman"/>
                <a:cs typeface="Times New Roman"/>
              </a:rPr>
              <a:t>a </a:t>
            </a:r>
            <a:r>
              <a:rPr dirty="0" sz="1450" spc="-10">
                <a:latin typeface="Times New Roman"/>
                <a:cs typeface="Times New Roman"/>
              </a:rPr>
              <a:t>business</a:t>
            </a:r>
            <a:r>
              <a:rPr dirty="0" sz="1450" spc="-5">
                <a:latin typeface="Times New Roman"/>
                <a:cs typeface="Times New Roman"/>
              </a:rPr>
              <a:t> </a:t>
            </a:r>
            <a:r>
              <a:rPr dirty="0" sz="1450" spc="-20">
                <a:latin typeface="Times New Roman"/>
                <a:cs typeface="Times New Roman"/>
              </a:rPr>
              <a:t>circular.</a:t>
            </a:r>
            <a:endParaRPr sz="1450">
              <a:latin typeface="Times New Roman"/>
              <a:cs typeface="Times New Roman"/>
            </a:endParaRPr>
          </a:p>
          <a:p>
            <a:pPr marL="12700" marR="13970">
              <a:lnSpc>
                <a:spcPts val="1730"/>
              </a:lnSpc>
              <a:spcBef>
                <a:spcPts val="550"/>
              </a:spcBef>
            </a:pPr>
            <a:r>
              <a:rPr dirty="0" sz="1450" spc="-10">
                <a:latin typeface="Times New Roman"/>
                <a:cs typeface="Times New Roman"/>
              </a:rPr>
              <a:t>Late in the evening we were landed in </a:t>
            </a:r>
            <a:r>
              <a:rPr dirty="0" sz="1450" spc="-5">
                <a:latin typeface="Times New Roman"/>
                <a:cs typeface="Times New Roman"/>
              </a:rPr>
              <a:t>a </a:t>
            </a:r>
            <a:r>
              <a:rPr dirty="0" sz="1450" spc="-10">
                <a:latin typeface="Times New Roman"/>
                <a:cs typeface="Times New Roman"/>
              </a:rPr>
              <a:t>waiting-room at Pittsburg. </a:t>
            </a:r>
            <a:r>
              <a:rPr dirty="0" sz="1450" spc="-5">
                <a:latin typeface="Times New Roman"/>
                <a:cs typeface="Times New Roman"/>
              </a:rPr>
              <a:t>I </a:t>
            </a:r>
            <a:r>
              <a:rPr dirty="0" sz="1450" spc="-10">
                <a:latin typeface="Times New Roman"/>
                <a:cs typeface="Times New Roman"/>
              </a:rPr>
              <a:t>had now  under my </a:t>
            </a:r>
            <a:r>
              <a:rPr dirty="0" sz="1450" spc="-15">
                <a:latin typeface="Times New Roman"/>
                <a:cs typeface="Times New Roman"/>
              </a:rPr>
              <a:t>charge </a:t>
            </a:r>
            <a:r>
              <a:rPr dirty="0" sz="1450" spc="-5">
                <a:latin typeface="Times New Roman"/>
                <a:cs typeface="Times New Roman"/>
              </a:rPr>
              <a:t>a young </a:t>
            </a:r>
            <a:r>
              <a:rPr dirty="0" sz="1450" spc="-10">
                <a:latin typeface="Times New Roman"/>
                <a:cs typeface="Times New Roman"/>
              </a:rPr>
              <a:t>and sprightly Dutch widow with her children; these </a:t>
            </a:r>
            <a:r>
              <a:rPr dirty="0" sz="1450" spc="-5">
                <a:latin typeface="Times New Roman"/>
                <a:cs typeface="Times New Roman"/>
              </a:rPr>
              <a:t>I  </a:t>
            </a:r>
            <a:r>
              <a:rPr dirty="0" sz="1450" spc="-10">
                <a:latin typeface="Times New Roman"/>
                <a:cs typeface="Times New Roman"/>
              </a:rPr>
              <a:t>was to watch over providentially for </a:t>
            </a:r>
            <a:r>
              <a:rPr dirty="0" sz="1450" spc="-5">
                <a:latin typeface="Times New Roman"/>
                <a:cs typeface="Times New Roman"/>
              </a:rPr>
              <a:t>a </a:t>
            </a:r>
            <a:r>
              <a:rPr dirty="0" sz="1450" spc="-10">
                <a:latin typeface="Times New Roman"/>
                <a:cs typeface="Times New Roman"/>
              </a:rPr>
              <a:t>certain distance farther </a:t>
            </a:r>
            <a:r>
              <a:rPr dirty="0" sz="1450" spc="-5">
                <a:latin typeface="Times New Roman"/>
                <a:cs typeface="Times New Roman"/>
              </a:rPr>
              <a:t>on </a:t>
            </a:r>
            <a:r>
              <a:rPr dirty="0" sz="1450" spc="-10">
                <a:latin typeface="Times New Roman"/>
                <a:cs typeface="Times New Roman"/>
              </a:rPr>
              <a:t>the way;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found she was furnished with </a:t>
            </a:r>
            <a:r>
              <a:rPr dirty="0" sz="1450" spc="-5">
                <a:latin typeface="Times New Roman"/>
                <a:cs typeface="Times New Roman"/>
              </a:rPr>
              <a:t>a </a:t>
            </a:r>
            <a:r>
              <a:rPr dirty="0" sz="1450" spc="-10">
                <a:latin typeface="Times New Roman"/>
                <a:cs typeface="Times New Roman"/>
              </a:rPr>
              <a:t>basket </a:t>
            </a:r>
            <a:r>
              <a:rPr dirty="0" sz="1450" spc="-5">
                <a:latin typeface="Times New Roman"/>
                <a:cs typeface="Times New Roman"/>
              </a:rPr>
              <a:t>of </a:t>
            </a:r>
            <a:r>
              <a:rPr dirty="0" sz="1450" spc="-10">
                <a:latin typeface="Times New Roman"/>
                <a:cs typeface="Times New Roman"/>
              </a:rPr>
              <a:t>eatables, </a:t>
            </a:r>
            <a:r>
              <a:rPr dirty="0" sz="1450" spc="-5">
                <a:latin typeface="Times New Roman"/>
                <a:cs typeface="Times New Roman"/>
              </a:rPr>
              <a:t>I </a:t>
            </a:r>
            <a:r>
              <a:rPr dirty="0" sz="1450" spc="-10">
                <a:latin typeface="Times New Roman"/>
                <a:cs typeface="Times New Roman"/>
              </a:rPr>
              <a:t>left her in the waiting-  room to seek </a:t>
            </a:r>
            <a:r>
              <a:rPr dirty="0" sz="1450" spc="-5">
                <a:latin typeface="Times New Roman"/>
                <a:cs typeface="Times New Roman"/>
              </a:rPr>
              <a:t>a </a:t>
            </a:r>
            <a:r>
              <a:rPr dirty="0" sz="1450" spc="-10">
                <a:latin typeface="Times New Roman"/>
                <a:cs typeface="Times New Roman"/>
              </a:rPr>
              <a:t>dinner for myself. </a:t>
            </a:r>
            <a:r>
              <a:rPr dirty="0" sz="1450" spc="-5">
                <a:latin typeface="Times New Roman"/>
                <a:cs typeface="Times New Roman"/>
              </a:rPr>
              <a:t>I </a:t>
            </a:r>
            <a:r>
              <a:rPr dirty="0" sz="1450" spc="-10">
                <a:latin typeface="Times New Roman"/>
                <a:cs typeface="Times New Roman"/>
              </a:rPr>
              <a:t>mention this meal, </a:t>
            </a:r>
            <a:r>
              <a:rPr dirty="0" sz="1450" spc="-5">
                <a:latin typeface="Times New Roman"/>
                <a:cs typeface="Times New Roman"/>
              </a:rPr>
              <a:t>not </a:t>
            </a:r>
            <a:r>
              <a:rPr dirty="0" sz="1450" spc="-10">
                <a:latin typeface="Times New Roman"/>
                <a:cs typeface="Times New Roman"/>
              </a:rPr>
              <a:t>only because it was  the first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had partaken for about thirty hours, </a:t>
            </a:r>
            <a:r>
              <a:rPr dirty="0" sz="1450" spc="-5">
                <a:latin typeface="Times New Roman"/>
                <a:cs typeface="Times New Roman"/>
              </a:rPr>
              <a:t>but </a:t>
            </a:r>
            <a:r>
              <a:rPr dirty="0" sz="1450" spc="-10">
                <a:latin typeface="Times New Roman"/>
                <a:cs typeface="Times New Roman"/>
              </a:rPr>
              <a:t>because it was the  means </a:t>
            </a:r>
            <a:r>
              <a:rPr dirty="0" sz="1450" spc="-5">
                <a:latin typeface="Times New Roman"/>
                <a:cs typeface="Times New Roman"/>
              </a:rPr>
              <a:t>of </a:t>
            </a:r>
            <a:r>
              <a:rPr dirty="0" sz="1450" spc="-10">
                <a:latin typeface="Times New Roman"/>
                <a:cs typeface="Times New Roman"/>
              </a:rPr>
              <a:t>my first introduction to </a:t>
            </a:r>
            <a:r>
              <a:rPr dirty="0" sz="1450" spc="-5">
                <a:latin typeface="Times New Roman"/>
                <a:cs typeface="Times New Roman"/>
              </a:rPr>
              <a:t>a </a:t>
            </a:r>
            <a:r>
              <a:rPr dirty="0" sz="1450" spc="-10">
                <a:latin typeface="Times New Roman"/>
                <a:cs typeface="Times New Roman"/>
              </a:rPr>
              <a:t>coloured gentleman. He did me the </a:t>
            </a:r>
            <a:r>
              <a:rPr dirty="0" sz="1450" spc="-5">
                <a:latin typeface="Times New Roman"/>
                <a:cs typeface="Times New Roman"/>
              </a:rPr>
              <a:t>honour  </a:t>
            </a:r>
            <a:r>
              <a:rPr dirty="0" sz="1450" spc="-10">
                <a:latin typeface="Times New Roman"/>
                <a:cs typeface="Times New Roman"/>
              </a:rPr>
              <a:t>to wait </a:t>
            </a:r>
            <a:r>
              <a:rPr dirty="0" sz="1450" spc="-5">
                <a:latin typeface="Times New Roman"/>
                <a:cs typeface="Times New Roman"/>
              </a:rPr>
              <a:t>upon </a:t>
            </a:r>
            <a:r>
              <a:rPr dirty="0" sz="1450" spc="-10">
                <a:latin typeface="Times New Roman"/>
                <a:cs typeface="Times New Roman"/>
              </a:rPr>
              <a:t>me after </a:t>
            </a:r>
            <a:r>
              <a:rPr dirty="0" sz="1450" spc="-5">
                <a:latin typeface="Times New Roman"/>
                <a:cs typeface="Times New Roman"/>
              </a:rPr>
              <a:t>a </a:t>
            </a:r>
            <a:r>
              <a:rPr dirty="0" sz="1450" spc="-10">
                <a:latin typeface="Times New Roman"/>
                <a:cs typeface="Times New Roman"/>
              </a:rPr>
              <a:t>fashion, while </a:t>
            </a:r>
            <a:r>
              <a:rPr dirty="0" sz="1450" spc="-5">
                <a:latin typeface="Times New Roman"/>
                <a:cs typeface="Times New Roman"/>
              </a:rPr>
              <a:t>I </a:t>
            </a:r>
            <a:r>
              <a:rPr dirty="0" sz="1450" spc="-10">
                <a:latin typeface="Times New Roman"/>
                <a:cs typeface="Times New Roman"/>
              </a:rPr>
              <a:t>was eating; and with every word, </a:t>
            </a:r>
            <a:r>
              <a:rPr dirty="0" sz="1450" spc="-5">
                <a:latin typeface="Times New Roman"/>
                <a:cs typeface="Times New Roman"/>
              </a:rPr>
              <a:t>look,  </a:t>
            </a:r>
            <a:r>
              <a:rPr dirty="0" sz="1450" spc="-10">
                <a:latin typeface="Times New Roman"/>
                <a:cs typeface="Times New Roman"/>
              </a:rPr>
              <a:t>and gesture marched me farther into the country </a:t>
            </a:r>
            <a:r>
              <a:rPr dirty="0" sz="1450" spc="-5">
                <a:latin typeface="Times New Roman"/>
                <a:cs typeface="Times New Roman"/>
              </a:rPr>
              <a:t>of </a:t>
            </a:r>
            <a:r>
              <a:rPr dirty="0" sz="1450" spc="-10">
                <a:latin typeface="Times New Roman"/>
                <a:cs typeface="Times New Roman"/>
              </a:rPr>
              <a:t>surprise. He was indeed  strikingly unlike the negroes </a:t>
            </a:r>
            <a:r>
              <a:rPr dirty="0" sz="1450" spc="-5">
                <a:latin typeface="Times New Roman"/>
                <a:cs typeface="Times New Roman"/>
              </a:rPr>
              <a:t>of </a:t>
            </a:r>
            <a:r>
              <a:rPr dirty="0" sz="1450" spc="-10">
                <a:latin typeface="Times New Roman"/>
                <a:cs typeface="Times New Roman"/>
              </a:rPr>
              <a:t>Mrs. Beecher Stowe, </a:t>
            </a:r>
            <a:r>
              <a:rPr dirty="0" sz="1450" spc="-5">
                <a:latin typeface="Times New Roman"/>
                <a:cs typeface="Times New Roman"/>
              </a:rPr>
              <a:t>or </a:t>
            </a:r>
            <a:r>
              <a:rPr dirty="0" sz="1450" spc="-10">
                <a:latin typeface="Times New Roman"/>
                <a:cs typeface="Times New Roman"/>
              </a:rPr>
              <a:t>the Christy Minstrels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youth. </a:t>
            </a:r>
            <a:r>
              <a:rPr dirty="0" sz="1450" spc="-10">
                <a:latin typeface="Times New Roman"/>
                <a:cs typeface="Times New Roman"/>
              </a:rPr>
              <a:t>Imagine </a:t>
            </a:r>
            <a:r>
              <a:rPr dirty="0" sz="1450" spc="-5">
                <a:latin typeface="Times New Roman"/>
                <a:cs typeface="Times New Roman"/>
              </a:rPr>
              <a:t>a </a:t>
            </a:r>
            <a:r>
              <a:rPr dirty="0" sz="1450" spc="-10">
                <a:latin typeface="Times New Roman"/>
                <a:cs typeface="Times New Roman"/>
              </a:rPr>
              <a:t>gentleman, certainly somewhat dark, </a:t>
            </a:r>
            <a:r>
              <a:rPr dirty="0" sz="1450" spc="-5">
                <a:latin typeface="Times New Roman"/>
                <a:cs typeface="Times New Roman"/>
              </a:rPr>
              <a:t>but of a </a:t>
            </a:r>
            <a:r>
              <a:rPr dirty="0" sz="1450" spc="-10">
                <a:latin typeface="Times New Roman"/>
                <a:cs typeface="Times New Roman"/>
              </a:rPr>
              <a:t>pleasant  warm hue, speaking English with </a:t>
            </a:r>
            <a:r>
              <a:rPr dirty="0" sz="1450" spc="-5">
                <a:latin typeface="Times New Roman"/>
                <a:cs typeface="Times New Roman"/>
              </a:rPr>
              <a:t>a </a:t>
            </a:r>
            <a:r>
              <a:rPr dirty="0" sz="1450" spc="-10">
                <a:latin typeface="Times New Roman"/>
                <a:cs typeface="Times New Roman"/>
              </a:rPr>
              <a:t>slight and rather </a:t>
            </a:r>
            <a:r>
              <a:rPr dirty="0" sz="1450" spc="-5">
                <a:latin typeface="Times New Roman"/>
                <a:cs typeface="Times New Roman"/>
              </a:rPr>
              <a:t>odd </a:t>
            </a:r>
            <a:r>
              <a:rPr dirty="0" sz="1450" spc="-10">
                <a:latin typeface="Times New Roman"/>
                <a:cs typeface="Times New Roman"/>
              </a:rPr>
              <a:t>foreign accent, every  inch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world, and armed with manners so patronisingly superior  that </a:t>
            </a:r>
            <a:r>
              <a:rPr dirty="0" sz="1450" spc="-5">
                <a:latin typeface="Times New Roman"/>
                <a:cs typeface="Times New Roman"/>
              </a:rPr>
              <a:t>I </a:t>
            </a:r>
            <a:r>
              <a:rPr dirty="0" sz="1450" spc="-10">
                <a:latin typeface="Times New Roman"/>
                <a:cs typeface="Times New Roman"/>
              </a:rPr>
              <a:t>am at </a:t>
            </a:r>
            <a:r>
              <a:rPr dirty="0" sz="1450" spc="-5">
                <a:latin typeface="Times New Roman"/>
                <a:cs typeface="Times New Roman"/>
              </a:rPr>
              <a:t>a </a:t>
            </a:r>
            <a:r>
              <a:rPr dirty="0" sz="1450" spc="-10">
                <a:latin typeface="Times New Roman"/>
                <a:cs typeface="Times New Roman"/>
              </a:rPr>
              <a:t>loss to name their parallel in England. A butler perhaps rides as  high over the unbutlered, </a:t>
            </a:r>
            <a:r>
              <a:rPr dirty="0" sz="1450" spc="-5">
                <a:latin typeface="Times New Roman"/>
                <a:cs typeface="Times New Roman"/>
              </a:rPr>
              <a:t>but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sets </a:t>
            </a:r>
            <a:r>
              <a:rPr dirty="0" sz="1450" spc="-5">
                <a:latin typeface="Times New Roman"/>
                <a:cs typeface="Times New Roman"/>
              </a:rPr>
              <a:t>you </a:t>
            </a:r>
            <a:r>
              <a:rPr dirty="0" sz="1450" spc="-10">
                <a:latin typeface="Times New Roman"/>
                <a:cs typeface="Times New Roman"/>
              </a:rPr>
              <a:t>right with </a:t>
            </a:r>
            <a:r>
              <a:rPr dirty="0" sz="1450" spc="-5">
                <a:latin typeface="Times New Roman"/>
                <a:cs typeface="Times New Roman"/>
              </a:rPr>
              <a:t>a </a:t>
            </a:r>
            <a:r>
              <a:rPr dirty="0" sz="1450" spc="-10">
                <a:latin typeface="Times New Roman"/>
                <a:cs typeface="Times New Roman"/>
              </a:rPr>
              <a:t>reserve and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sighing patience which </a:t>
            </a:r>
            <a:r>
              <a:rPr dirty="0" sz="1450" spc="-5">
                <a:latin typeface="Times New Roman"/>
                <a:cs typeface="Times New Roman"/>
              </a:rPr>
              <a:t>one </a:t>
            </a:r>
            <a:r>
              <a:rPr dirty="0" sz="1450" spc="-10">
                <a:latin typeface="Times New Roman"/>
                <a:cs typeface="Times New Roman"/>
              </a:rPr>
              <a:t>is often moved to admire. And again, the abstract  butler never stoops to </a:t>
            </a:r>
            <a:r>
              <a:rPr dirty="0" sz="1450" spc="-20">
                <a:latin typeface="Times New Roman"/>
                <a:cs typeface="Times New Roman"/>
              </a:rPr>
              <a:t>familiarity. </a:t>
            </a:r>
            <a:r>
              <a:rPr dirty="0" sz="1450" spc="-10">
                <a:latin typeface="Times New Roman"/>
                <a:cs typeface="Times New Roman"/>
              </a:rPr>
              <a:t>But the coloured gentleman will pass </a:t>
            </a:r>
            <a:r>
              <a:rPr dirty="0" sz="1450" spc="-5">
                <a:latin typeface="Times New Roman"/>
                <a:cs typeface="Times New Roman"/>
              </a:rPr>
              <a:t>you</a:t>
            </a:r>
            <a:r>
              <a:rPr dirty="0" sz="1450" spc="19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was is </a:t>
            </a:r>
            <a:r>
              <a:rPr dirty="0" sz="1450" spc="-5">
                <a:latin typeface="Times New Roman"/>
                <a:cs typeface="Times New Roman"/>
              </a:rPr>
              <a:t>but a </a:t>
            </a:r>
            <a:r>
              <a:rPr dirty="0" sz="1450" spc="-10">
                <a:latin typeface="Times New Roman"/>
                <a:cs typeface="Times New Roman"/>
              </a:rPr>
              <a:t>fading image in the memory </a:t>
            </a:r>
            <a:r>
              <a:rPr dirty="0" sz="1450" spc="-5">
                <a:latin typeface="Times New Roman"/>
                <a:cs typeface="Times New Roman"/>
              </a:rPr>
              <a:t>of </a:t>
            </a:r>
            <a:r>
              <a:rPr dirty="0" sz="1450" spc="-10">
                <a:latin typeface="Times New Roman"/>
                <a:cs typeface="Times New Roman"/>
              </a:rPr>
              <a:t>former guests. </a:t>
            </a:r>
            <a:r>
              <a:rPr dirty="0" sz="1450" spc="-30">
                <a:latin typeface="Times New Roman"/>
                <a:cs typeface="Times New Roman"/>
              </a:rPr>
              <a:t>They, </a:t>
            </a:r>
            <a:r>
              <a:rPr dirty="0" sz="1450" spc="-10">
                <a:latin typeface="Times New Roman"/>
                <a:cs typeface="Times New Roman"/>
              </a:rPr>
              <a:t>indeed, recall  the ancient wooden stair; they recall the rainy evening, the wide hearth, the  blaze </a:t>
            </a:r>
            <a:r>
              <a:rPr dirty="0" sz="1450" spc="-5">
                <a:latin typeface="Times New Roman"/>
                <a:cs typeface="Times New Roman"/>
              </a:rPr>
              <a:t>of </a:t>
            </a:r>
            <a:r>
              <a:rPr dirty="0" sz="1450" spc="-10">
                <a:latin typeface="Times New Roman"/>
                <a:cs typeface="Times New Roman"/>
              </a:rPr>
              <a:t>the twig fire, and the company that gathered round the pillar in the  kitchen. But the material fabric is now dust; </a:t>
            </a:r>
            <a:r>
              <a:rPr dirty="0" sz="1450" spc="-5">
                <a:latin typeface="Times New Roman"/>
                <a:cs typeface="Times New Roman"/>
              </a:rPr>
              <a:t>soon, </a:t>
            </a:r>
            <a:r>
              <a:rPr dirty="0" sz="1450" spc="-10">
                <a:latin typeface="Times New Roman"/>
                <a:cs typeface="Times New Roman"/>
              </a:rPr>
              <a:t>with the last </a:t>
            </a:r>
            <a:r>
              <a:rPr dirty="0" sz="1450" spc="-5">
                <a:latin typeface="Times New Roman"/>
                <a:cs typeface="Times New Roman"/>
              </a:rPr>
              <a:t>of </a:t>
            </a:r>
            <a:r>
              <a:rPr dirty="0" sz="1450" spc="-10">
                <a:latin typeface="Times New Roman"/>
                <a:cs typeface="Times New Roman"/>
              </a:rPr>
              <a:t>its  inhabitants, its very memory shall follow; and </a:t>
            </a:r>
            <a:r>
              <a:rPr dirty="0" sz="1450" spc="-25">
                <a:latin typeface="Times New Roman"/>
                <a:cs typeface="Times New Roman"/>
              </a:rPr>
              <a:t>they, </a:t>
            </a:r>
            <a:r>
              <a:rPr dirty="0" sz="1450" spc="-10">
                <a:latin typeface="Times New Roman"/>
                <a:cs typeface="Times New Roman"/>
              </a:rPr>
              <a:t>in their turn, shall </a:t>
            </a:r>
            <a:r>
              <a:rPr dirty="0" sz="1450" spc="-15">
                <a:latin typeface="Times New Roman"/>
                <a:cs typeface="Times New Roman"/>
              </a:rPr>
              <a:t>suffer  </a:t>
            </a:r>
            <a:r>
              <a:rPr dirty="0" sz="1450" spc="-10">
                <a:latin typeface="Times New Roman"/>
                <a:cs typeface="Times New Roman"/>
              </a:rPr>
              <a:t>the same </a:t>
            </a:r>
            <a:r>
              <a:rPr dirty="0" sz="1450" spc="-35">
                <a:latin typeface="Times New Roman"/>
                <a:cs typeface="Times New Roman"/>
              </a:rPr>
              <a:t>law, </a:t>
            </a:r>
            <a:r>
              <a:rPr dirty="0" sz="1450" spc="-10">
                <a:latin typeface="Times New Roman"/>
                <a:cs typeface="Times New Roman"/>
              </a:rPr>
              <a:t>and, both in name and lineament, vanish from the world </a:t>
            </a:r>
            <a:r>
              <a:rPr dirty="0" sz="1450" spc="-5">
                <a:latin typeface="Times New Roman"/>
                <a:cs typeface="Times New Roman"/>
              </a:rPr>
              <a:t>of </a:t>
            </a:r>
            <a:r>
              <a:rPr dirty="0" sz="1450" spc="-10">
                <a:latin typeface="Times New Roman"/>
                <a:cs typeface="Times New Roman"/>
              </a:rPr>
              <a:t>men.  “For remembrance </a:t>
            </a:r>
            <a:r>
              <a:rPr dirty="0" sz="1450" spc="-5">
                <a:latin typeface="Times New Roman"/>
                <a:cs typeface="Times New Roman"/>
              </a:rPr>
              <a:t>of </a:t>
            </a:r>
            <a:r>
              <a:rPr dirty="0" sz="1450" spc="-10">
                <a:latin typeface="Times New Roman"/>
                <a:cs typeface="Times New Roman"/>
              </a:rPr>
              <a:t>the old house’ sake,” as Pepys once quaintly </a:t>
            </a:r>
            <a:r>
              <a:rPr dirty="0" sz="1450" spc="-5">
                <a:latin typeface="Times New Roman"/>
                <a:cs typeface="Times New Roman"/>
              </a:rPr>
              <a:t>put </a:t>
            </a:r>
            <a:r>
              <a:rPr dirty="0" sz="1450" spc="-10">
                <a:latin typeface="Times New Roman"/>
                <a:cs typeface="Times New Roman"/>
              </a:rPr>
              <a:t>it, let  me tell </a:t>
            </a:r>
            <a:r>
              <a:rPr dirty="0" sz="1450" spc="-5">
                <a:latin typeface="Times New Roman"/>
                <a:cs typeface="Times New Roman"/>
              </a:rPr>
              <a:t>one </a:t>
            </a:r>
            <a:r>
              <a:rPr dirty="0" sz="1450" spc="-25">
                <a:latin typeface="Times New Roman"/>
                <a:cs typeface="Times New Roman"/>
              </a:rPr>
              <a:t>story. </a:t>
            </a:r>
            <a:r>
              <a:rPr dirty="0" sz="1450" spc="-10">
                <a:latin typeface="Times New Roman"/>
                <a:cs typeface="Times New Roman"/>
              </a:rPr>
              <a:t>When the tide </a:t>
            </a:r>
            <a:r>
              <a:rPr dirty="0" sz="1450" spc="-5">
                <a:latin typeface="Times New Roman"/>
                <a:cs typeface="Times New Roman"/>
              </a:rPr>
              <a:t>of </a:t>
            </a:r>
            <a:r>
              <a:rPr dirty="0" sz="1450" spc="-10">
                <a:latin typeface="Times New Roman"/>
                <a:cs typeface="Times New Roman"/>
              </a:rPr>
              <a:t>invasion swept over France, two foreign  painters were left stranded and penniless in Gretz; and there, until the war was  </a:t>
            </a:r>
            <a:r>
              <a:rPr dirty="0" sz="1450" spc="-20">
                <a:latin typeface="Times New Roman"/>
                <a:cs typeface="Times New Roman"/>
              </a:rPr>
              <a:t>over, </a:t>
            </a:r>
            <a:r>
              <a:rPr dirty="0" sz="1450" spc="-10">
                <a:latin typeface="Times New Roman"/>
                <a:cs typeface="Times New Roman"/>
              </a:rPr>
              <a:t>the Chevillons ungrudgingly harboured them. It was difficult to obtain  supplies; </a:t>
            </a:r>
            <a:r>
              <a:rPr dirty="0" sz="1450" spc="-5">
                <a:latin typeface="Times New Roman"/>
                <a:cs typeface="Times New Roman"/>
              </a:rPr>
              <a:t>but </a:t>
            </a:r>
            <a:r>
              <a:rPr dirty="0" sz="1450" spc="-10">
                <a:latin typeface="Times New Roman"/>
                <a:cs typeface="Times New Roman"/>
              </a:rPr>
              <a:t>the two waifs were still welcome to the best, sat down daily with  the family to table, and at the </a:t>
            </a:r>
            <a:r>
              <a:rPr dirty="0" sz="1450" spc="-5">
                <a:latin typeface="Times New Roman"/>
                <a:cs typeface="Times New Roman"/>
              </a:rPr>
              <a:t>due </a:t>
            </a:r>
            <a:r>
              <a:rPr dirty="0" sz="1450" spc="-10">
                <a:latin typeface="Times New Roman"/>
                <a:cs typeface="Times New Roman"/>
              </a:rPr>
              <a:t>intervals were supplied with clean napkins,  which they scrupled to </a:t>
            </a:r>
            <a:r>
              <a:rPr dirty="0" sz="1450" spc="-20">
                <a:latin typeface="Times New Roman"/>
                <a:cs typeface="Times New Roman"/>
              </a:rPr>
              <a:t>employ. </a:t>
            </a:r>
            <a:r>
              <a:rPr dirty="0" sz="1450" spc="-10">
                <a:latin typeface="Times New Roman"/>
                <a:cs typeface="Times New Roman"/>
              </a:rPr>
              <a:t>Madame Chevillon observed the fact and  reprimanded them. But they stood firm; eat they must, </a:t>
            </a:r>
            <a:r>
              <a:rPr dirty="0" sz="1450" spc="-5">
                <a:latin typeface="Times New Roman"/>
                <a:cs typeface="Times New Roman"/>
              </a:rPr>
              <a:t>but </a:t>
            </a:r>
            <a:r>
              <a:rPr dirty="0" sz="1450" spc="-10">
                <a:latin typeface="Times New Roman"/>
                <a:cs typeface="Times New Roman"/>
              </a:rPr>
              <a:t>having </a:t>
            </a:r>
            <a:r>
              <a:rPr dirty="0" sz="1450" spc="-5">
                <a:latin typeface="Times New Roman"/>
                <a:cs typeface="Times New Roman"/>
              </a:rPr>
              <a:t>no </a:t>
            </a:r>
            <a:r>
              <a:rPr dirty="0" sz="1450" spc="-10">
                <a:latin typeface="Times New Roman"/>
                <a:cs typeface="Times New Roman"/>
              </a:rPr>
              <a:t>money  they would soil </a:t>
            </a:r>
            <a:r>
              <a:rPr dirty="0" sz="1450" spc="-5">
                <a:latin typeface="Times New Roman"/>
                <a:cs typeface="Times New Roman"/>
              </a:rPr>
              <a:t>no</a:t>
            </a:r>
            <a:r>
              <a:rPr dirty="0" sz="1450" spc="5">
                <a:latin typeface="Times New Roman"/>
                <a:cs typeface="Times New Roman"/>
              </a:rPr>
              <a:t> </a:t>
            </a:r>
            <a:r>
              <a:rPr dirty="0" sz="1450" spc="-10">
                <a:latin typeface="Times New Roman"/>
                <a:cs typeface="Times New Roman"/>
              </a:rPr>
              <a:t>napkins.</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5"/>
              </a:spcBef>
            </a:pPr>
            <a:endParaRPr sz="1800">
              <a:latin typeface="Times New Roman"/>
              <a:cs typeface="Times New Roman"/>
            </a:endParaRPr>
          </a:p>
          <a:p>
            <a:pPr algn="ctr">
              <a:lnSpc>
                <a:spcPct val="100000"/>
              </a:lnSpc>
            </a:pPr>
            <a:r>
              <a:rPr dirty="0" sz="1450" spc="-10" b="1">
                <a:latin typeface="Times New Roman"/>
                <a:cs typeface="Times New Roman"/>
              </a:rPr>
              <a:t>VI</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Nemours and Moret, for all they are so picturesque, have been little visited </a:t>
            </a:r>
            <a:r>
              <a:rPr dirty="0" sz="1450" spc="-5">
                <a:latin typeface="Times New Roman"/>
                <a:cs typeface="Times New Roman"/>
              </a:rPr>
              <a:t>by  </a:t>
            </a:r>
            <a:r>
              <a:rPr dirty="0" sz="1450" spc="-10">
                <a:latin typeface="Times New Roman"/>
                <a:cs typeface="Times New Roman"/>
              </a:rPr>
              <a:t>painters. They are, indeed, too populous; they have manners </a:t>
            </a:r>
            <a:r>
              <a:rPr dirty="0" sz="1450" spc="-5">
                <a:latin typeface="Times New Roman"/>
                <a:cs typeface="Times New Roman"/>
              </a:rPr>
              <a:t>of </a:t>
            </a:r>
            <a:r>
              <a:rPr dirty="0" sz="1450" spc="-10">
                <a:latin typeface="Times New Roman"/>
                <a:cs typeface="Times New Roman"/>
              </a:rPr>
              <a:t>their own, and  might resist the drastic process </a:t>
            </a:r>
            <a:r>
              <a:rPr dirty="0" sz="1450" spc="-5">
                <a:latin typeface="Times New Roman"/>
                <a:cs typeface="Times New Roman"/>
              </a:rPr>
              <a:t>of </a:t>
            </a:r>
            <a:r>
              <a:rPr dirty="0" sz="1450" spc="-10">
                <a:latin typeface="Times New Roman"/>
                <a:cs typeface="Times New Roman"/>
              </a:rPr>
              <a:t>colonisation. Montigny has been somewhat  strangely neglected, </a:t>
            </a:r>
            <a:r>
              <a:rPr dirty="0" sz="1450" spc="-5">
                <a:latin typeface="Times New Roman"/>
                <a:cs typeface="Times New Roman"/>
              </a:rPr>
              <a:t>I </a:t>
            </a:r>
            <a:r>
              <a:rPr dirty="0" sz="1450" spc="-10">
                <a:latin typeface="Times New Roman"/>
                <a:cs typeface="Times New Roman"/>
              </a:rPr>
              <a:t>never knew it inhabited </a:t>
            </a:r>
            <a:r>
              <a:rPr dirty="0" sz="1450" spc="-5">
                <a:latin typeface="Times New Roman"/>
                <a:cs typeface="Times New Roman"/>
              </a:rPr>
              <a:t>but </a:t>
            </a:r>
            <a:r>
              <a:rPr dirty="0" sz="1450" spc="-10">
                <a:latin typeface="Times New Roman"/>
                <a:cs typeface="Times New Roman"/>
              </a:rPr>
              <a:t>once, when </a:t>
            </a:r>
            <a:r>
              <a:rPr dirty="0" sz="1450" spc="-25">
                <a:latin typeface="Times New Roman"/>
                <a:cs typeface="Times New Roman"/>
              </a:rPr>
              <a:t>Will </a:t>
            </a:r>
            <a:r>
              <a:rPr dirty="0" sz="1450" spc="-10">
                <a:latin typeface="Times New Roman"/>
                <a:cs typeface="Times New Roman"/>
              </a:rPr>
              <a:t>H. Low  installed himself there with </a:t>
            </a:r>
            <a:r>
              <a:rPr dirty="0" sz="1450" spc="-5">
                <a:latin typeface="Times New Roman"/>
                <a:cs typeface="Times New Roman"/>
              </a:rPr>
              <a:t>a </a:t>
            </a:r>
            <a:r>
              <a:rPr dirty="0" sz="1450" spc="-10">
                <a:latin typeface="Times New Roman"/>
                <a:cs typeface="Times New Roman"/>
              </a:rPr>
              <a:t>barrel </a:t>
            </a:r>
            <a:r>
              <a:rPr dirty="0" sz="1450" spc="-5">
                <a:latin typeface="Times New Roman"/>
                <a:cs typeface="Times New Roman"/>
              </a:rPr>
              <a:t>of </a:t>
            </a:r>
            <a:r>
              <a:rPr dirty="0" sz="1450" spc="-10">
                <a:latin typeface="Times New Roman"/>
                <a:cs typeface="Times New Roman"/>
              </a:rPr>
              <a:t>piquette, and entertained his friends in </a:t>
            </a:r>
            <a:r>
              <a:rPr dirty="0" sz="1450" spc="-5">
                <a:latin typeface="Times New Roman"/>
                <a:cs typeface="Times New Roman"/>
              </a:rPr>
              <a:t>a  </a:t>
            </a:r>
            <a:r>
              <a:rPr dirty="0" sz="1450" spc="-10">
                <a:latin typeface="Times New Roman"/>
                <a:cs typeface="Times New Roman"/>
              </a:rPr>
              <a:t>leafy trellis above the </a:t>
            </a:r>
            <a:r>
              <a:rPr dirty="0" sz="1450" spc="-20">
                <a:latin typeface="Times New Roman"/>
                <a:cs typeface="Times New Roman"/>
              </a:rPr>
              <a:t>weir, </a:t>
            </a:r>
            <a:r>
              <a:rPr dirty="0" sz="1450" spc="-10">
                <a:latin typeface="Times New Roman"/>
                <a:cs typeface="Times New Roman"/>
              </a:rPr>
              <a:t>in sight </a:t>
            </a:r>
            <a:r>
              <a:rPr dirty="0" sz="1450" spc="-5">
                <a:latin typeface="Times New Roman"/>
                <a:cs typeface="Times New Roman"/>
              </a:rPr>
              <a:t>of </a:t>
            </a:r>
            <a:r>
              <a:rPr dirty="0" sz="1450" spc="-10">
                <a:latin typeface="Times New Roman"/>
                <a:cs typeface="Times New Roman"/>
              </a:rPr>
              <a:t>the green country and to the music </a:t>
            </a:r>
            <a:r>
              <a:rPr dirty="0" sz="1450" spc="-5">
                <a:latin typeface="Times New Roman"/>
                <a:cs typeface="Times New Roman"/>
              </a:rPr>
              <a:t>of  </a:t>
            </a:r>
            <a:r>
              <a:rPr dirty="0" sz="1450" spc="-10">
                <a:latin typeface="Times New Roman"/>
                <a:cs typeface="Times New Roman"/>
              </a:rPr>
              <a:t>the falling </a:t>
            </a:r>
            <a:r>
              <a:rPr dirty="0" sz="1450" spc="-25">
                <a:latin typeface="Times New Roman"/>
                <a:cs typeface="Times New Roman"/>
              </a:rPr>
              <a:t>water.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most </a:t>
            </a:r>
            <a:r>
              <a:rPr dirty="0" sz="1450" spc="-30">
                <a:latin typeface="Times New Roman"/>
                <a:cs typeface="Times New Roman"/>
              </a:rPr>
              <a:t>airy, </a:t>
            </a:r>
            <a:r>
              <a:rPr dirty="0" sz="1450" spc="-10">
                <a:latin typeface="Times New Roman"/>
                <a:cs typeface="Times New Roman"/>
              </a:rPr>
              <a:t>quaint, and pleasant place </a:t>
            </a:r>
            <a:r>
              <a:rPr dirty="0" sz="1450" spc="-5">
                <a:latin typeface="Times New Roman"/>
                <a:cs typeface="Times New Roman"/>
              </a:rPr>
              <a:t>of </a:t>
            </a:r>
            <a:r>
              <a:rPr dirty="0" sz="1450" spc="-10">
                <a:latin typeface="Times New Roman"/>
                <a:cs typeface="Times New Roman"/>
              </a:rPr>
              <a:t>residence,  just too rustic to </a:t>
            </a:r>
            <a:r>
              <a:rPr dirty="0" sz="1450" spc="-5">
                <a:latin typeface="Times New Roman"/>
                <a:cs typeface="Times New Roman"/>
              </a:rPr>
              <a:t>be </a:t>
            </a:r>
            <a:r>
              <a:rPr dirty="0" sz="1450" spc="-10">
                <a:latin typeface="Times New Roman"/>
                <a:cs typeface="Times New Roman"/>
              </a:rPr>
              <a:t>stagey; and from my memories </a:t>
            </a:r>
            <a:r>
              <a:rPr dirty="0" sz="1450" spc="-5">
                <a:latin typeface="Times New Roman"/>
                <a:cs typeface="Times New Roman"/>
              </a:rPr>
              <a:t>of </a:t>
            </a:r>
            <a:r>
              <a:rPr dirty="0" sz="1450" spc="-10">
                <a:latin typeface="Times New Roman"/>
                <a:cs typeface="Times New Roman"/>
              </a:rPr>
              <a:t>the place in general, and  that garden trellis in particular—at morning, visited </a:t>
            </a:r>
            <a:r>
              <a:rPr dirty="0" sz="1450" spc="-5">
                <a:latin typeface="Times New Roman"/>
                <a:cs typeface="Times New Roman"/>
              </a:rPr>
              <a:t>by </a:t>
            </a:r>
            <a:r>
              <a:rPr dirty="0" sz="1450" spc="-10">
                <a:latin typeface="Times New Roman"/>
                <a:cs typeface="Times New Roman"/>
              </a:rPr>
              <a:t>birds, </a:t>
            </a:r>
            <a:r>
              <a:rPr dirty="0" sz="1450" spc="-5">
                <a:latin typeface="Times New Roman"/>
                <a:cs typeface="Times New Roman"/>
              </a:rPr>
              <a:t>or </a:t>
            </a:r>
            <a:r>
              <a:rPr dirty="0" sz="1450" spc="-10">
                <a:latin typeface="Times New Roman"/>
                <a:cs typeface="Times New Roman"/>
              </a:rPr>
              <a:t>at night, when  the dew fell and the stars were </a:t>
            </a:r>
            <a:r>
              <a:rPr dirty="0" sz="1450" spc="-5">
                <a:latin typeface="Times New Roman"/>
                <a:cs typeface="Times New Roman"/>
              </a:rPr>
              <a:t>of </a:t>
            </a:r>
            <a:r>
              <a:rPr dirty="0" sz="1450" spc="-10">
                <a:latin typeface="Times New Roman"/>
                <a:cs typeface="Times New Roman"/>
              </a:rPr>
              <a:t>the party—I am inclined to think perhaps too  favourably </a:t>
            </a:r>
            <a:r>
              <a:rPr dirty="0" sz="1450" spc="-5">
                <a:latin typeface="Times New Roman"/>
                <a:cs typeface="Times New Roman"/>
              </a:rPr>
              <a:t>of </a:t>
            </a:r>
            <a:r>
              <a:rPr dirty="0" sz="1450" spc="-10">
                <a:latin typeface="Times New Roman"/>
                <a:cs typeface="Times New Roman"/>
              </a:rPr>
              <a:t>the future </a:t>
            </a:r>
            <a:r>
              <a:rPr dirty="0" sz="1450" spc="-5">
                <a:latin typeface="Times New Roman"/>
                <a:cs typeface="Times New Roman"/>
              </a:rPr>
              <a:t>of </a:t>
            </a:r>
            <a:r>
              <a:rPr dirty="0" sz="1450" spc="-20">
                <a:latin typeface="Times New Roman"/>
                <a:cs typeface="Times New Roman"/>
              </a:rPr>
              <a:t>Montigny. </a:t>
            </a:r>
            <a:r>
              <a:rPr dirty="0" sz="1450" spc="-10">
                <a:latin typeface="Times New Roman"/>
                <a:cs typeface="Times New Roman"/>
              </a:rPr>
              <a:t>Chailly-en-Bière has outlived all things,  and lies dustily slumbering in the plain—the cemetery </a:t>
            </a:r>
            <a:r>
              <a:rPr dirty="0" sz="1450" spc="-5">
                <a:latin typeface="Times New Roman"/>
                <a:cs typeface="Times New Roman"/>
              </a:rPr>
              <a:t>of </a:t>
            </a:r>
            <a:r>
              <a:rPr dirty="0" sz="1450" spc="-10">
                <a:latin typeface="Times New Roman"/>
                <a:cs typeface="Times New Roman"/>
              </a:rPr>
              <a:t>itself. The great road  remains to testify </a:t>
            </a:r>
            <a:r>
              <a:rPr dirty="0" sz="1450" spc="-5">
                <a:latin typeface="Times New Roman"/>
                <a:cs typeface="Times New Roman"/>
              </a:rPr>
              <a:t>of </a:t>
            </a:r>
            <a:r>
              <a:rPr dirty="0" sz="1450" spc="-10">
                <a:latin typeface="Times New Roman"/>
                <a:cs typeface="Times New Roman"/>
              </a:rPr>
              <a:t>its former bustle </a:t>
            </a:r>
            <a:r>
              <a:rPr dirty="0" sz="1450" spc="-5">
                <a:latin typeface="Times New Roman"/>
                <a:cs typeface="Times New Roman"/>
              </a:rPr>
              <a:t>of </a:t>
            </a:r>
            <a:r>
              <a:rPr dirty="0" sz="1450" spc="-10">
                <a:latin typeface="Times New Roman"/>
                <a:cs typeface="Times New Roman"/>
              </a:rPr>
              <a:t>postilions and carriage bells; and, like  memorial tablets, there still hang in the inn room the paintings </a:t>
            </a:r>
            <a:r>
              <a:rPr dirty="0" sz="1450" spc="-5">
                <a:latin typeface="Times New Roman"/>
                <a:cs typeface="Times New Roman"/>
              </a:rPr>
              <a:t>of a </a:t>
            </a:r>
            <a:r>
              <a:rPr dirty="0" sz="1450" spc="-10">
                <a:latin typeface="Times New Roman"/>
                <a:cs typeface="Times New Roman"/>
              </a:rPr>
              <a:t>former  generation, dead </a:t>
            </a:r>
            <a:r>
              <a:rPr dirty="0" sz="1450" spc="-5">
                <a:latin typeface="Times New Roman"/>
                <a:cs typeface="Times New Roman"/>
              </a:rPr>
              <a:t>or </a:t>
            </a:r>
            <a:r>
              <a:rPr dirty="0" sz="1450" spc="-10">
                <a:latin typeface="Times New Roman"/>
                <a:cs typeface="Times New Roman"/>
              </a:rPr>
              <a:t>decorated long ago. In my time, </a:t>
            </a:r>
            <a:r>
              <a:rPr dirty="0" sz="1450" spc="-5">
                <a:latin typeface="Times New Roman"/>
                <a:cs typeface="Times New Roman"/>
              </a:rPr>
              <a:t>one </a:t>
            </a:r>
            <a:r>
              <a:rPr dirty="0" sz="1450" spc="-10">
                <a:latin typeface="Times New Roman"/>
                <a:cs typeface="Times New Roman"/>
              </a:rPr>
              <a:t>man </a:t>
            </a:r>
            <a:r>
              <a:rPr dirty="0" sz="1450" spc="-25">
                <a:latin typeface="Times New Roman"/>
                <a:cs typeface="Times New Roman"/>
              </a:rPr>
              <a:t>only, </a:t>
            </a:r>
            <a:r>
              <a:rPr dirty="0" sz="1450" spc="-10">
                <a:latin typeface="Times New Roman"/>
                <a:cs typeface="Times New Roman"/>
              </a:rPr>
              <a:t>greatly  daring, dwelt there. From time to time </a:t>
            </a:r>
            <a:r>
              <a:rPr dirty="0" sz="1450" spc="-5">
                <a:latin typeface="Times New Roman"/>
                <a:cs typeface="Times New Roman"/>
              </a:rPr>
              <a:t>he </a:t>
            </a:r>
            <a:r>
              <a:rPr dirty="0" sz="1450" spc="-10">
                <a:latin typeface="Times New Roman"/>
                <a:cs typeface="Times New Roman"/>
              </a:rPr>
              <a:t>would walk over to Barbizon like </a:t>
            </a:r>
            <a:r>
              <a:rPr dirty="0" sz="1450" spc="-5">
                <a:latin typeface="Times New Roman"/>
                <a:cs typeface="Times New Roman"/>
              </a:rPr>
              <a:t>a  </a:t>
            </a:r>
            <a:r>
              <a:rPr dirty="0" sz="1450" spc="-10">
                <a:latin typeface="Times New Roman"/>
                <a:cs typeface="Times New Roman"/>
              </a:rPr>
              <a:t>shade revisiting the glimpses </a:t>
            </a:r>
            <a:r>
              <a:rPr dirty="0" sz="1450" spc="-5">
                <a:latin typeface="Times New Roman"/>
                <a:cs typeface="Times New Roman"/>
              </a:rPr>
              <a:t>of </a:t>
            </a:r>
            <a:r>
              <a:rPr dirty="0" sz="1450" spc="-10">
                <a:latin typeface="Times New Roman"/>
                <a:cs typeface="Times New Roman"/>
              </a:rPr>
              <a:t>the moon, and after some communication with  flesh and blood return to his austere hermitage. But even he, when </a:t>
            </a:r>
            <a:r>
              <a:rPr dirty="0" sz="1450" spc="-5">
                <a:latin typeface="Times New Roman"/>
                <a:cs typeface="Times New Roman"/>
              </a:rPr>
              <a:t>I </a:t>
            </a:r>
            <a:r>
              <a:rPr dirty="0" sz="1450" spc="-10">
                <a:latin typeface="Times New Roman"/>
                <a:cs typeface="Times New Roman"/>
              </a:rPr>
              <a:t>last  revisited the forest, had come to Barbizon for </a:t>
            </a:r>
            <a:r>
              <a:rPr dirty="0" sz="1450" spc="-5">
                <a:latin typeface="Times New Roman"/>
                <a:cs typeface="Times New Roman"/>
              </a:rPr>
              <a:t>good, </a:t>
            </a:r>
            <a:r>
              <a:rPr dirty="0" sz="1450" spc="-10">
                <a:latin typeface="Times New Roman"/>
                <a:cs typeface="Times New Roman"/>
              </a:rPr>
              <a:t>and closed the roll </a:t>
            </a:r>
            <a:r>
              <a:rPr dirty="0" sz="1450" spc="-5">
                <a:latin typeface="Times New Roman"/>
                <a:cs typeface="Times New Roman"/>
              </a:rPr>
              <a:t>of  </a:t>
            </a:r>
            <a:r>
              <a:rPr dirty="0" sz="1450" spc="-10">
                <a:latin typeface="Times New Roman"/>
                <a:cs typeface="Times New Roman"/>
              </a:rPr>
              <a:t>Chaillyites. It may revive—but </a:t>
            </a:r>
            <a:r>
              <a:rPr dirty="0" sz="1450" spc="-5">
                <a:latin typeface="Times New Roman"/>
                <a:cs typeface="Times New Roman"/>
              </a:rPr>
              <a:t>I </a:t>
            </a:r>
            <a:r>
              <a:rPr dirty="0" sz="1450" spc="-10">
                <a:latin typeface="Times New Roman"/>
                <a:cs typeface="Times New Roman"/>
              </a:rPr>
              <a:t>much </a:t>
            </a:r>
            <a:r>
              <a:rPr dirty="0" sz="1450" spc="-5">
                <a:latin typeface="Times New Roman"/>
                <a:cs typeface="Times New Roman"/>
              </a:rPr>
              <a:t>doubt </a:t>
            </a:r>
            <a:r>
              <a:rPr dirty="0" sz="1450" spc="-10">
                <a:latin typeface="Times New Roman"/>
                <a:cs typeface="Times New Roman"/>
              </a:rPr>
              <a:t>it. Achères and Recloses still  wait </a:t>
            </a:r>
            <a:r>
              <a:rPr dirty="0" sz="1450" spc="-5">
                <a:latin typeface="Times New Roman"/>
                <a:cs typeface="Times New Roman"/>
              </a:rPr>
              <a:t>a </a:t>
            </a:r>
            <a:r>
              <a:rPr dirty="0" sz="1450" spc="-10">
                <a:latin typeface="Times New Roman"/>
                <a:cs typeface="Times New Roman"/>
              </a:rPr>
              <a:t>pioneer; Bourron is </a:t>
            </a:r>
            <a:r>
              <a:rPr dirty="0" sz="1450" spc="-5">
                <a:latin typeface="Times New Roman"/>
                <a:cs typeface="Times New Roman"/>
              </a:rPr>
              <a:t>out of </a:t>
            </a:r>
            <a:r>
              <a:rPr dirty="0" sz="1450" spc="-10">
                <a:latin typeface="Times New Roman"/>
                <a:cs typeface="Times New Roman"/>
              </a:rPr>
              <a:t>the question, being merely Gretz over again,  without the </a:t>
            </a:r>
            <a:r>
              <a:rPr dirty="0" sz="1450" spc="-20">
                <a:latin typeface="Times New Roman"/>
                <a:cs typeface="Times New Roman"/>
              </a:rPr>
              <a:t>river, </a:t>
            </a:r>
            <a:r>
              <a:rPr dirty="0" sz="1450" spc="-10">
                <a:latin typeface="Times New Roman"/>
                <a:cs typeface="Times New Roman"/>
              </a:rPr>
              <a:t>the bridge, </a:t>
            </a:r>
            <a:r>
              <a:rPr dirty="0" sz="1450" spc="-5">
                <a:latin typeface="Times New Roman"/>
                <a:cs typeface="Times New Roman"/>
              </a:rPr>
              <a:t>or </a:t>
            </a:r>
            <a:r>
              <a:rPr dirty="0" sz="1450" spc="-10">
                <a:latin typeface="Times New Roman"/>
                <a:cs typeface="Times New Roman"/>
              </a:rPr>
              <a:t>the beauty; and </a:t>
            </a:r>
            <a:r>
              <a:rPr dirty="0" sz="1450" spc="-5">
                <a:latin typeface="Times New Roman"/>
                <a:cs typeface="Times New Roman"/>
              </a:rPr>
              <a:t>of </a:t>
            </a:r>
            <a:r>
              <a:rPr dirty="0" sz="1450" spc="-10">
                <a:latin typeface="Times New Roman"/>
                <a:cs typeface="Times New Roman"/>
              </a:rPr>
              <a:t>all the possible places </a:t>
            </a:r>
            <a:r>
              <a:rPr dirty="0" sz="1450" spc="-5">
                <a:latin typeface="Times New Roman"/>
                <a:cs typeface="Times New Roman"/>
              </a:rPr>
              <a:t>on  </a:t>
            </a:r>
            <a:r>
              <a:rPr dirty="0" sz="1450" spc="-10">
                <a:latin typeface="Times New Roman"/>
                <a:cs typeface="Times New Roman"/>
              </a:rPr>
              <a:t>the western side, Marlotte alone remains to </a:t>
            </a:r>
            <a:r>
              <a:rPr dirty="0" sz="1450" spc="-5">
                <a:latin typeface="Times New Roman"/>
                <a:cs typeface="Times New Roman"/>
              </a:rPr>
              <a:t>be </a:t>
            </a:r>
            <a:r>
              <a:rPr dirty="0" sz="1450" spc="-10">
                <a:latin typeface="Times New Roman"/>
                <a:cs typeface="Times New Roman"/>
              </a:rPr>
              <a:t>discussed. </a:t>
            </a:r>
            <a:r>
              <a:rPr dirty="0" sz="1450" spc="-5">
                <a:latin typeface="Times New Roman"/>
                <a:cs typeface="Times New Roman"/>
              </a:rPr>
              <a:t>I </a:t>
            </a:r>
            <a:r>
              <a:rPr dirty="0" sz="1450" spc="-10">
                <a:latin typeface="Times New Roman"/>
                <a:cs typeface="Times New Roman"/>
              </a:rPr>
              <a:t>scarcely</a:t>
            </a:r>
            <a:r>
              <a:rPr dirty="0" sz="1450" spc="160">
                <a:latin typeface="Times New Roman"/>
                <a:cs typeface="Times New Roman"/>
              </a:rPr>
              <a:t> </a:t>
            </a:r>
            <a:r>
              <a:rPr dirty="0" sz="1450" spc="-10">
                <a:latin typeface="Times New Roman"/>
                <a:cs typeface="Times New Roman"/>
              </a:rPr>
              <a:t>know</a:t>
            </a:r>
            <a:endParaRPr sz="145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Marlotte, and, very likely for that reason, am </a:t>
            </a:r>
            <a:r>
              <a:rPr dirty="0" sz="1450" spc="-5">
                <a:latin typeface="Times New Roman"/>
                <a:cs typeface="Times New Roman"/>
              </a:rPr>
              <a:t>not </a:t>
            </a:r>
            <a:r>
              <a:rPr dirty="0" sz="1450" spc="-10">
                <a:latin typeface="Times New Roman"/>
                <a:cs typeface="Times New Roman"/>
              </a:rPr>
              <a:t>much in love with it. It seems  </a:t>
            </a:r>
            <a:r>
              <a:rPr dirty="0" sz="1450" spc="-5">
                <a:latin typeface="Times New Roman"/>
                <a:cs typeface="Times New Roman"/>
              </a:rPr>
              <a:t>a </a:t>
            </a:r>
            <a:r>
              <a:rPr dirty="0" sz="1450" spc="-10">
                <a:latin typeface="Times New Roman"/>
                <a:cs typeface="Times New Roman"/>
              </a:rPr>
              <a:t>glaring and unsightly hamlet. The inn </a:t>
            </a:r>
            <a:r>
              <a:rPr dirty="0" sz="1450" spc="-5">
                <a:latin typeface="Times New Roman"/>
                <a:cs typeface="Times New Roman"/>
              </a:rPr>
              <a:t>of </a:t>
            </a:r>
            <a:r>
              <a:rPr dirty="0" sz="1450" spc="-10">
                <a:latin typeface="Times New Roman"/>
                <a:cs typeface="Times New Roman"/>
              </a:rPr>
              <a:t>Mother Antonie is unattractive; and  its more reputable rival, though comfortable </a:t>
            </a:r>
            <a:r>
              <a:rPr dirty="0" sz="1450" spc="-5">
                <a:latin typeface="Times New Roman"/>
                <a:cs typeface="Times New Roman"/>
              </a:rPr>
              <a:t>enough, </a:t>
            </a:r>
            <a:r>
              <a:rPr dirty="0" sz="1450" spc="-10">
                <a:latin typeface="Times New Roman"/>
                <a:cs typeface="Times New Roman"/>
              </a:rPr>
              <a:t>is commonplace.  Marlotte has </a:t>
            </a:r>
            <a:r>
              <a:rPr dirty="0" sz="1450" spc="-5">
                <a:latin typeface="Times New Roman"/>
                <a:cs typeface="Times New Roman"/>
              </a:rPr>
              <a:t>a </a:t>
            </a:r>
            <a:r>
              <a:rPr dirty="0" sz="1450" spc="-10">
                <a:latin typeface="Times New Roman"/>
                <a:cs typeface="Times New Roman"/>
              </a:rPr>
              <a:t>name; it is famous; if </a:t>
            </a:r>
            <a:r>
              <a:rPr dirty="0" sz="1450" spc="-5">
                <a:latin typeface="Times New Roman"/>
                <a:cs typeface="Times New Roman"/>
              </a:rPr>
              <a:t>I </a:t>
            </a:r>
            <a:r>
              <a:rPr dirty="0" sz="1450" spc="-10">
                <a:latin typeface="Times New Roman"/>
                <a:cs typeface="Times New Roman"/>
              </a:rPr>
              <a:t>were the </a:t>
            </a:r>
            <a:r>
              <a:rPr dirty="0" sz="1450" spc="-5">
                <a:latin typeface="Times New Roman"/>
                <a:cs typeface="Times New Roman"/>
              </a:rPr>
              <a:t>young </a:t>
            </a:r>
            <a:r>
              <a:rPr dirty="0" sz="1450" spc="-10">
                <a:latin typeface="Times New Roman"/>
                <a:cs typeface="Times New Roman"/>
              </a:rPr>
              <a:t>painter </a:t>
            </a:r>
            <a:r>
              <a:rPr dirty="0" sz="1450" spc="-5">
                <a:latin typeface="Times New Roman"/>
                <a:cs typeface="Times New Roman"/>
              </a:rPr>
              <a:t>I </a:t>
            </a:r>
            <a:r>
              <a:rPr dirty="0" sz="1450" spc="-10">
                <a:latin typeface="Times New Roman"/>
                <a:cs typeface="Times New Roman"/>
              </a:rPr>
              <a:t>would leave it  alone in its</a:t>
            </a:r>
            <a:r>
              <a:rPr dirty="0" sz="1450">
                <a:latin typeface="Times New Roman"/>
                <a:cs typeface="Times New Roman"/>
              </a:rPr>
              <a:t> </a:t>
            </a:r>
            <a:r>
              <a:rPr dirty="0" sz="1450" spc="-25">
                <a:latin typeface="Times New Roman"/>
                <a:cs typeface="Times New Roman"/>
              </a:rPr>
              <a:t>glory.</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00">
              <a:latin typeface="Times New Roman"/>
              <a:cs typeface="Times New Roman"/>
            </a:endParaRPr>
          </a:p>
          <a:p>
            <a:pPr algn="ctr">
              <a:lnSpc>
                <a:spcPct val="100000"/>
              </a:lnSpc>
            </a:pPr>
            <a:r>
              <a:rPr dirty="0" sz="1450" spc="-10" b="1">
                <a:latin typeface="Times New Roman"/>
                <a:cs typeface="Times New Roman"/>
              </a:rPr>
              <a:t>VII</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These are the words </a:t>
            </a:r>
            <a:r>
              <a:rPr dirty="0" sz="1450" spc="-5">
                <a:latin typeface="Times New Roman"/>
                <a:cs typeface="Times New Roman"/>
              </a:rPr>
              <a:t>of </a:t>
            </a:r>
            <a:r>
              <a:rPr dirty="0" sz="1450" spc="-10">
                <a:latin typeface="Times New Roman"/>
                <a:cs typeface="Times New Roman"/>
              </a:rPr>
              <a:t>an old stager; and though time is </a:t>
            </a:r>
            <a:r>
              <a:rPr dirty="0" sz="1450" spc="-5">
                <a:latin typeface="Times New Roman"/>
                <a:cs typeface="Times New Roman"/>
              </a:rPr>
              <a:t>a good </a:t>
            </a:r>
            <a:r>
              <a:rPr dirty="0" sz="1450" spc="-10">
                <a:latin typeface="Times New Roman"/>
                <a:cs typeface="Times New Roman"/>
              </a:rPr>
              <a:t>conservative  in forest places, much may </a:t>
            </a:r>
            <a:r>
              <a:rPr dirty="0" sz="1450" spc="-5">
                <a:latin typeface="Times New Roman"/>
                <a:cs typeface="Times New Roman"/>
              </a:rPr>
              <a:t>be </a:t>
            </a:r>
            <a:r>
              <a:rPr dirty="0" sz="1450" spc="-10">
                <a:latin typeface="Times New Roman"/>
                <a:cs typeface="Times New Roman"/>
              </a:rPr>
              <a:t>untrue </a:t>
            </a:r>
            <a:r>
              <a:rPr dirty="0" sz="1450" spc="-20">
                <a:latin typeface="Times New Roman"/>
                <a:cs typeface="Times New Roman"/>
              </a:rPr>
              <a:t>to-day. </a:t>
            </a:r>
            <a:r>
              <a:rPr dirty="0" sz="1450" spc="-10">
                <a:latin typeface="Times New Roman"/>
                <a:cs typeface="Times New Roman"/>
              </a:rPr>
              <a:t>Many </a:t>
            </a:r>
            <a:r>
              <a:rPr dirty="0" sz="1450" spc="-5">
                <a:latin typeface="Times New Roman"/>
                <a:cs typeface="Times New Roman"/>
              </a:rPr>
              <a:t>of us </a:t>
            </a:r>
            <a:r>
              <a:rPr dirty="0" sz="1450" spc="-10">
                <a:latin typeface="Times New Roman"/>
                <a:cs typeface="Times New Roman"/>
              </a:rPr>
              <a:t>have passed Arcadian  days there and moved </a:t>
            </a:r>
            <a:r>
              <a:rPr dirty="0" sz="1450" spc="-5">
                <a:latin typeface="Times New Roman"/>
                <a:cs typeface="Times New Roman"/>
              </a:rPr>
              <a:t>on, but </a:t>
            </a:r>
            <a:r>
              <a:rPr dirty="0" sz="1450" spc="-10">
                <a:latin typeface="Times New Roman"/>
                <a:cs typeface="Times New Roman"/>
              </a:rPr>
              <a:t>yet left </a:t>
            </a:r>
            <a:r>
              <a:rPr dirty="0" sz="1450" spc="-5">
                <a:latin typeface="Times New Roman"/>
                <a:cs typeface="Times New Roman"/>
              </a:rPr>
              <a:t>a </a:t>
            </a:r>
            <a:r>
              <a:rPr dirty="0" sz="1450" spc="-10">
                <a:latin typeface="Times New Roman"/>
                <a:cs typeface="Times New Roman"/>
              </a:rPr>
              <a:t>portion </a:t>
            </a:r>
            <a:r>
              <a:rPr dirty="0" sz="1450" spc="-5">
                <a:latin typeface="Times New Roman"/>
                <a:cs typeface="Times New Roman"/>
              </a:rPr>
              <a:t>of our </a:t>
            </a:r>
            <a:r>
              <a:rPr dirty="0" sz="1450" spc="-10">
                <a:latin typeface="Times New Roman"/>
                <a:cs typeface="Times New Roman"/>
              </a:rPr>
              <a:t>souls behind </a:t>
            </a:r>
            <a:r>
              <a:rPr dirty="0" sz="1450" spc="-5">
                <a:latin typeface="Times New Roman"/>
                <a:cs typeface="Times New Roman"/>
              </a:rPr>
              <a:t>us </a:t>
            </a:r>
            <a:r>
              <a:rPr dirty="0" sz="1450" spc="-10">
                <a:latin typeface="Times New Roman"/>
                <a:cs typeface="Times New Roman"/>
              </a:rPr>
              <a:t>buried in  the woods.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dig for these reliquiæ; they are incommunicable  treasures that will </a:t>
            </a:r>
            <a:r>
              <a:rPr dirty="0" sz="1450" spc="-5">
                <a:latin typeface="Times New Roman"/>
                <a:cs typeface="Times New Roman"/>
              </a:rPr>
              <a:t>not </a:t>
            </a:r>
            <a:r>
              <a:rPr dirty="0" sz="1450" spc="-10">
                <a:latin typeface="Times New Roman"/>
                <a:cs typeface="Times New Roman"/>
              </a:rPr>
              <a:t>enrich the finder; and yet there may lie, interred below  great oaks </a:t>
            </a:r>
            <a:r>
              <a:rPr dirty="0" sz="1450" spc="-5">
                <a:latin typeface="Times New Roman"/>
                <a:cs typeface="Times New Roman"/>
              </a:rPr>
              <a:t>or </a:t>
            </a:r>
            <a:r>
              <a:rPr dirty="0" sz="1450" spc="-10">
                <a:latin typeface="Times New Roman"/>
                <a:cs typeface="Times New Roman"/>
              </a:rPr>
              <a:t>scattered along forest paths, stores </a:t>
            </a:r>
            <a:r>
              <a:rPr dirty="0" sz="1450" spc="-5">
                <a:latin typeface="Times New Roman"/>
                <a:cs typeface="Times New Roman"/>
              </a:rPr>
              <a:t>of </a:t>
            </a:r>
            <a:r>
              <a:rPr dirty="0" sz="1450" spc="-20">
                <a:latin typeface="Times New Roman"/>
                <a:cs typeface="Times New Roman"/>
              </a:rPr>
              <a:t>youth’s </a:t>
            </a:r>
            <a:r>
              <a:rPr dirty="0" sz="1450" spc="-10">
                <a:latin typeface="Times New Roman"/>
                <a:cs typeface="Times New Roman"/>
              </a:rPr>
              <a:t>dynamite and dear  remembrances. And as </a:t>
            </a:r>
            <a:r>
              <a:rPr dirty="0" sz="1450" spc="-5">
                <a:latin typeface="Times New Roman"/>
                <a:cs typeface="Times New Roman"/>
              </a:rPr>
              <a:t>one </a:t>
            </a:r>
            <a:r>
              <a:rPr dirty="0" sz="1450" spc="-10">
                <a:latin typeface="Times New Roman"/>
                <a:cs typeface="Times New Roman"/>
              </a:rPr>
              <a:t>generation passes </a:t>
            </a:r>
            <a:r>
              <a:rPr dirty="0" sz="1450" spc="-5">
                <a:latin typeface="Times New Roman"/>
                <a:cs typeface="Times New Roman"/>
              </a:rPr>
              <a:t>on </a:t>
            </a:r>
            <a:r>
              <a:rPr dirty="0" sz="1450" spc="-10">
                <a:latin typeface="Times New Roman"/>
                <a:cs typeface="Times New Roman"/>
              </a:rPr>
              <a:t>and renovates the field </a:t>
            </a:r>
            <a:r>
              <a:rPr dirty="0" sz="1450" spc="-5">
                <a:latin typeface="Times New Roman"/>
                <a:cs typeface="Times New Roman"/>
              </a:rPr>
              <a:t>of  </a:t>
            </a:r>
            <a:r>
              <a:rPr dirty="0" sz="1450" spc="-10">
                <a:latin typeface="Times New Roman"/>
                <a:cs typeface="Times New Roman"/>
              </a:rPr>
              <a:t>tillage for the next, </a:t>
            </a:r>
            <a:r>
              <a:rPr dirty="0" sz="1450" spc="-5">
                <a:latin typeface="Times New Roman"/>
                <a:cs typeface="Times New Roman"/>
              </a:rPr>
              <a:t>I </a:t>
            </a:r>
            <a:r>
              <a:rPr dirty="0" sz="1450" spc="-10">
                <a:latin typeface="Times New Roman"/>
                <a:cs typeface="Times New Roman"/>
              </a:rPr>
              <a:t>entertain </a:t>
            </a:r>
            <a:r>
              <a:rPr dirty="0" sz="1450" spc="-5">
                <a:latin typeface="Times New Roman"/>
                <a:cs typeface="Times New Roman"/>
              </a:rPr>
              <a:t>a </a:t>
            </a:r>
            <a:r>
              <a:rPr dirty="0" sz="1450" spc="-10">
                <a:latin typeface="Times New Roman"/>
                <a:cs typeface="Times New Roman"/>
              </a:rPr>
              <a:t>fancy that when the </a:t>
            </a:r>
            <a:r>
              <a:rPr dirty="0" sz="1450" spc="-5">
                <a:latin typeface="Times New Roman"/>
                <a:cs typeface="Times New Roman"/>
              </a:rPr>
              <a:t>young </a:t>
            </a:r>
            <a:r>
              <a:rPr dirty="0" sz="1450" spc="-10">
                <a:latin typeface="Times New Roman"/>
                <a:cs typeface="Times New Roman"/>
              </a:rPr>
              <a:t>men </a:t>
            </a:r>
            <a:r>
              <a:rPr dirty="0" sz="1450" spc="-5">
                <a:latin typeface="Times New Roman"/>
                <a:cs typeface="Times New Roman"/>
              </a:rPr>
              <a:t>of </a:t>
            </a:r>
            <a:r>
              <a:rPr dirty="0" sz="1450" spc="-10">
                <a:latin typeface="Times New Roman"/>
                <a:cs typeface="Times New Roman"/>
              </a:rPr>
              <a:t>to-day </a:t>
            </a:r>
            <a:r>
              <a:rPr dirty="0" sz="1450" spc="-5">
                <a:latin typeface="Times New Roman"/>
                <a:cs typeface="Times New Roman"/>
              </a:rPr>
              <a:t>go  </a:t>
            </a:r>
            <a:r>
              <a:rPr dirty="0" sz="1450" spc="-10">
                <a:latin typeface="Times New Roman"/>
                <a:cs typeface="Times New Roman"/>
              </a:rPr>
              <a:t>forth into the forest they shall find the air still vitalised </a:t>
            </a:r>
            <a:r>
              <a:rPr dirty="0" sz="1450" spc="-5">
                <a:latin typeface="Times New Roman"/>
                <a:cs typeface="Times New Roman"/>
              </a:rPr>
              <a:t>by </a:t>
            </a:r>
            <a:r>
              <a:rPr dirty="0" sz="1450" spc="-10">
                <a:latin typeface="Times New Roman"/>
                <a:cs typeface="Times New Roman"/>
              </a:rPr>
              <a:t>the spirits </a:t>
            </a:r>
            <a:r>
              <a:rPr dirty="0" sz="1450" spc="-5">
                <a:latin typeface="Times New Roman"/>
                <a:cs typeface="Times New Roman"/>
              </a:rPr>
              <a:t>of </a:t>
            </a:r>
            <a:r>
              <a:rPr dirty="0" sz="1450" spc="-10">
                <a:latin typeface="Times New Roman"/>
                <a:cs typeface="Times New Roman"/>
              </a:rPr>
              <a:t>their  predecessors, and, like those “unheard melodies” that are the sweetest </a:t>
            </a:r>
            <a:r>
              <a:rPr dirty="0" sz="1450" spc="-5">
                <a:latin typeface="Times New Roman"/>
                <a:cs typeface="Times New Roman"/>
              </a:rPr>
              <a:t>of </a:t>
            </a:r>
            <a:r>
              <a:rPr dirty="0" sz="1450" spc="-10">
                <a:latin typeface="Times New Roman"/>
                <a:cs typeface="Times New Roman"/>
              </a:rPr>
              <a:t>all,  the memory </a:t>
            </a:r>
            <a:r>
              <a:rPr dirty="0" sz="1450" spc="-5">
                <a:latin typeface="Times New Roman"/>
                <a:cs typeface="Times New Roman"/>
              </a:rPr>
              <a:t>of our </a:t>
            </a:r>
            <a:r>
              <a:rPr dirty="0" sz="1450" spc="-10">
                <a:latin typeface="Times New Roman"/>
                <a:cs typeface="Times New Roman"/>
              </a:rPr>
              <a:t>laughter shall still haunt the field </a:t>
            </a:r>
            <a:r>
              <a:rPr dirty="0" sz="1450" spc="-5">
                <a:latin typeface="Times New Roman"/>
                <a:cs typeface="Times New Roman"/>
              </a:rPr>
              <a:t>of </a:t>
            </a:r>
            <a:r>
              <a:rPr dirty="0" sz="1450" spc="-10">
                <a:latin typeface="Times New Roman"/>
                <a:cs typeface="Times New Roman"/>
              </a:rPr>
              <a:t>trees. Those merry  voices that in woods call the wanderer </a:t>
            </a:r>
            <a:r>
              <a:rPr dirty="0" sz="1450" spc="-15">
                <a:latin typeface="Times New Roman"/>
                <a:cs typeface="Times New Roman"/>
              </a:rPr>
              <a:t>farther, </a:t>
            </a:r>
            <a:r>
              <a:rPr dirty="0" sz="1450" spc="-10">
                <a:latin typeface="Times New Roman"/>
                <a:cs typeface="Times New Roman"/>
              </a:rPr>
              <a:t>those thrilling silences and  whispers </a:t>
            </a:r>
            <a:r>
              <a:rPr dirty="0" sz="1450" spc="-5">
                <a:latin typeface="Times New Roman"/>
                <a:cs typeface="Times New Roman"/>
              </a:rPr>
              <a:t>of </a:t>
            </a:r>
            <a:r>
              <a:rPr dirty="0" sz="1450" spc="-10">
                <a:latin typeface="Times New Roman"/>
                <a:cs typeface="Times New Roman"/>
              </a:rPr>
              <a:t>the groves, surely in Fontainebleau they must </a:t>
            </a:r>
            <a:r>
              <a:rPr dirty="0" sz="1450" spc="-5">
                <a:latin typeface="Times New Roman"/>
                <a:cs typeface="Times New Roman"/>
              </a:rPr>
              <a:t>be </a:t>
            </a:r>
            <a:r>
              <a:rPr dirty="0" sz="1450" spc="-10">
                <a:latin typeface="Times New Roman"/>
                <a:cs typeface="Times New Roman"/>
              </a:rPr>
              <a:t>vocal </a:t>
            </a:r>
            <a:r>
              <a:rPr dirty="0" sz="1450" spc="-5">
                <a:latin typeface="Times New Roman"/>
                <a:cs typeface="Times New Roman"/>
              </a:rPr>
              <a:t>of </a:t>
            </a:r>
            <a:r>
              <a:rPr dirty="0" sz="1450" spc="-10">
                <a:latin typeface="Times New Roman"/>
                <a:cs typeface="Times New Roman"/>
              </a:rPr>
              <a:t>me and  my companions? </a:t>
            </a:r>
            <a:r>
              <a:rPr dirty="0" sz="1450" spc="-70">
                <a:latin typeface="Times New Roman"/>
                <a:cs typeface="Times New Roman"/>
              </a:rPr>
              <a:t>We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content to pass away entirely from the scenes </a:t>
            </a:r>
            <a:r>
              <a:rPr dirty="0" sz="1450" spc="-5">
                <a:latin typeface="Times New Roman"/>
                <a:cs typeface="Times New Roman"/>
              </a:rPr>
              <a:t>of  our </a:t>
            </a:r>
            <a:r>
              <a:rPr dirty="0" sz="1450" spc="-10">
                <a:latin typeface="Times New Roman"/>
                <a:cs typeface="Times New Roman"/>
              </a:rPr>
              <a:t>delight; we would leave, if </a:t>
            </a:r>
            <a:r>
              <a:rPr dirty="0" sz="1450" spc="-5">
                <a:latin typeface="Times New Roman"/>
                <a:cs typeface="Times New Roman"/>
              </a:rPr>
              <a:t>but </a:t>
            </a:r>
            <a:r>
              <a:rPr dirty="0" sz="1450" spc="-10">
                <a:latin typeface="Times New Roman"/>
                <a:cs typeface="Times New Roman"/>
              </a:rPr>
              <a:t>in gratitude, </a:t>
            </a:r>
            <a:r>
              <a:rPr dirty="0" sz="1450" spc="-5">
                <a:latin typeface="Times New Roman"/>
                <a:cs typeface="Times New Roman"/>
              </a:rPr>
              <a:t>a </a:t>
            </a:r>
            <a:r>
              <a:rPr dirty="0" sz="1450" spc="-10">
                <a:latin typeface="Times New Roman"/>
                <a:cs typeface="Times New Roman"/>
              </a:rPr>
              <a:t>pillar and </a:t>
            </a:r>
            <a:r>
              <a:rPr dirty="0" sz="1450" spc="-5">
                <a:latin typeface="Times New Roman"/>
                <a:cs typeface="Times New Roman"/>
              </a:rPr>
              <a:t>a</a:t>
            </a:r>
            <a:r>
              <a:rPr dirty="0" sz="1450" spc="75">
                <a:latin typeface="Times New Roman"/>
                <a:cs typeface="Times New Roman"/>
              </a:rPr>
              <a:t> </a:t>
            </a:r>
            <a:r>
              <a:rPr dirty="0" sz="1450" spc="-10">
                <a:latin typeface="Times New Roman"/>
                <a:cs typeface="Times New Roman"/>
              </a:rPr>
              <a:t>legend.</a:t>
            </a:r>
            <a:endParaRPr sz="1450">
              <a:latin typeface="Times New Roman"/>
              <a:cs typeface="Times New Roman"/>
            </a:endParaRPr>
          </a:p>
          <a:p>
            <a:pPr algn="just" marL="12700" marR="5080">
              <a:lnSpc>
                <a:spcPts val="1730"/>
              </a:lnSpc>
              <a:spcBef>
                <a:spcPts val="555"/>
              </a:spcBef>
            </a:pPr>
            <a:r>
              <a:rPr dirty="0" sz="1450" spc="-10">
                <a:latin typeface="Times New Roman"/>
                <a:cs typeface="Times New Roman"/>
              </a:rPr>
              <a:t>One generation after another fall like honey-bees </a:t>
            </a:r>
            <a:r>
              <a:rPr dirty="0" sz="1450" spc="-5">
                <a:latin typeface="Times New Roman"/>
                <a:cs typeface="Times New Roman"/>
              </a:rPr>
              <a:t>upon </a:t>
            </a:r>
            <a:r>
              <a:rPr dirty="0" sz="1450" spc="-10">
                <a:latin typeface="Times New Roman"/>
                <a:cs typeface="Times New Roman"/>
              </a:rPr>
              <a:t>this memorable forest,  rifle its sweets, pack themselves with vital memories, and when the theft is  consummated depart again into life </a:t>
            </a:r>
            <a:r>
              <a:rPr dirty="0" sz="1450" spc="-15">
                <a:latin typeface="Times New Roman"/>
                <a:cs typeface="Times New Roman"/>
              </a:rPr>
              <a:t>richer, </a:t>
            </a:r>
            <a:r>
              <a:rPr dirty="0" sz="1450" spc="-5">
                <a:latin typeface="Times New Roman"/>
                <a:cs typeface="Times New Roman"/>
              </a:rPr>
              <a:t>but </a:t>
            </a:r>
            <a:r>
              <a:rPr dirty="0" sz="1450" spc="-10">
                <a:latin typeface="Times New Roman"/>
                <a:cs typeface="Times New Roman"/>
              </a:rPr>
              <a:t>poorer also. The forest, indeed,  they have possessed, from that day forward it is theirs </a:t>
            </a:r>
            <a:r>
              <a:rPr dirty="0" sz="1450" spc="-15">
                <a:latin typeface="Times New Roman"/>
                <a:cs typeface="Times New Roman"/>
              </a:rPr>
              <a:t>indissolubly, </a:t>
            </a:r>
            <a:r>
              <a:rPr dirty="0" sz="1450" spc="-10">
                <a:latin typeface="Times New Roman"/>
                <a:cs typeface="Times New Roman"/>
              </a:rPr>
              <a:t>and they  will return to walk in it at </a:t>
            </a:r>
            <a:r>
              <a:rPr dirty="0" sz="1450" spc="-5">
                <a:latin typeface="Times New Roman"/>
                <a:cs typeface="Times New Roman"/>
              </a:rPr>
              <a:t>night </a:t>
            </a:r>
            <a:r>
              <a:rPr dirty="0" sz="1450" spc="-10">
                <a:latin typeface="Times New Roman"/>
                <a:cs typeface="Times New Roman"/>
              </a:rPr>
              <a:t>in the fondest </a:t>
            </a:r>
            <a:r>
              <a:rPr dirty="0" sz="1450" spc="-5">
                <a:latin typeface="Times New Roman"/>
                <a:cs typeface="Times New Roman"/>
              </a:rPr>
              <a:t>of </a:t>
            </a:r>
            <a:r>
              <a:rPr dirty="0" sz="1450" spc="-10">
                <a:latin typeface="Times New Roman"/>
                <a:cs typeface="Times New Roman"/>
              </a:rPr>
              <a:t>their dreams, and use it for  ever in their </a:t>
            </a:r>
            <a:r>
              <a:rPr dirty="0" sz="1450" spc="-5">
                <a:latin typeface="Times New Roman"/>
                <a:cs typeface="Times New Roman"/>
              </a:rPr>
              <a:t>books </a:t>
            </a:r>
            <a:r>
              <a:rPr dirty="0" sz="1450" spc="-10">
                <a:latin typeface="Times New Roman"/>
                <a:cs typeface="Times New Roman"/>
              </a:rPr>
              <a:t>and pictures. </a:t>
            </a:r>
            <a:r>
              <a:rPr dirty="0" sz="1450" spc="-60">
                <a:latin typeface="Times New Roman"/>
                <a:cs typeface="Times New Roman"/>
              </a:rPr>
              <a:t>Yet </a:t>
            </a:r>
            <a:r>
              <a:rPr dirty="0" sz="1450" spc="-10">
                <a:latin typeface="Times New Roman"/>
                <a:cs typeface="Times New Roman"/>
              </a:rPr>
              <a:t>when they made their packets, and </a:t>
            </a:r>
            <a:r>
              <a:rPr dirty="0" sz="1450" spc="-5">
                <a:latin typeface="Times New Roman"/>
                <a:cs typeface="Times New Roman"/>
              </a:rPr>
              <a:t>put up  </a:t>
            </a:r>
            <a:r>
              <a:rPr dirty="0" sz="1450" spc="-10">
                <a:latin typeface="Times New Roman"/>
                <a:cs typeface="Times New Roman"/>
              </a:rPr>
              <a:t>their notes and sketches, something, it should seem, had been forgotten. A  projection </a:t>
            </a:r>
            <a:r>
              <a:rPr dirty="0" sz="1450" spc="-5">
                <a:latin typeface="Times New Roman"/>
                <a:cs typeface="Times New Roman"/>
              </a:rPr>
              <a:t>of </a:t>
            </a:r>
            <a:r>
              <a:rPr dirty="0" sz="1450" spc="-10">
                <a:latin typeface="Times New Roman"/>
                <a:cs typeface="Times New Roman"/>
              </a:rPr>
              <a:t>themselves shall appear to haunt unfriended these scenes </a:t>
            </a:r>
            <a:r>
              <a:rPr dirty="0" sz="1450" spc="-5">
                <a:latin typeface="Times New Roman"/>
                <a:cs typeface="Times New Roman"/>
              </a:rPr>
              <a:t>of  </a:t>
            </a:r>
            <a:r>
              <a:rPr dirty="0" sz="1450" spc="-10">
                <a:latin typeface="Times New Roman"/>
                <a:cs typeface="Times New Roman"/>
              </a:rPr>
              <a:t>happiness, </a:t>
            </a:r>
            <a:r>
              <a:rPr dirty="0" sz="1450" spc="-5">
                <a:latin typeface="Times New Roman"/>
                <a:cs typeface="Times New Roman"/>
              </a:rPr>
              <a:t>a </a:t>
            </a:r>
            <a:r>
              <a:rPr dirty="0" sz="1450" spc="-10">
                <a:latin typeface="Times New Roman"/>
                <a:cs typeface="Times New Roman"/>
              </a:rPr>
              <a:t>natural child </a:t>
            </a:r>
            <a:r>
              <a:rPr dirty="0" sz="1450" spc="-5">
                <a:latin typeface="Times New Roman"/>
                <a:cs typeface="Times New Roman"/>
              </a:rPr>
              <a:t>of </a:t>
            </a:r>
            <a:r>
              <a:rPr dirty="0" sz="1450" spc="-25">
                <a:latin typeface="Times New Roman"/>
                <a:cs typeface="Times New Roman"/>
              </a:rPr>
              <a:t>fancy, </a:t>
            </a:r>
            <a:r>
              <a:rPr dirty="0" sz="1450" spc="-10">
                <a:latin typeface="Times New Roman"/>
                <a:cs typeface="Times New Roman"/>
              </a:rPr>
              <a:t>begotten and forgotten unawares. Over the  whole field </a:t>
            </a:r>
            <a:r>
              <a:rPr dirty="0" sz="1450" spc="-5">
                <a:latin typeface="Times New Roman"/>
                <a:cs typeface="Times New Roman"/>
              </a:rPr>
              <a:t>of our </a:t>
            </a:r>
            <a:r>
              <a:rPr dirty="0" sz="1450" spc="-10">
                <a:latin typeface="Times New Roman"/>
                <a:cs typeface="Times New Roman"/>
              </a:rPr>
              <a:t>wanderings such fetches are still travelling like  indefatigable bagmen; </a:t>
            </a:r>
            <a:r>
              <a:rPr dirty="0" sz="1450" spc="-5">
                <a:latin typeface="Times New Roman"/>
                <a:cs typeface="Times New Roman"/>
              </a:rPr>
              <a:t>but </a:t>
            </a:r>
            <a:r>
              <a:rPr dirty="0" sz="1450" spc="-10">
                <a:latin typeface="Times New Roman"/>
                <a:cs typeface="Times New Roman"/>
              </a:rPr>
              <a:t>the imps </a:t>
            </a:r>
            <a:r>
              <a:rPr dirty="0" sz="1450" spc="-5">
                <a:latin typeface="Times New Roman"/>
                <a:cs typeface="Times New Roman"/>
              </a:rPr>
              <a:t>of </a:t>
            </a:r>
            <a:r>
              <a:rPr dirty="0" sz="1450" spc="-10">
                <a:latin typeface="Times New Roman"/>
                <a:cs typeface="Times New Roman"/>
              </a:rPr>
              <a:t>Fontainebleau, as </a:t>
            </a:r>
            <a:r>
              <a:rPr dirty="0" sz="1450" spc="-5">
                <a:latin typeface="Times New Roman"/>
                <a:cs typeface="Times New Roman"/>
              </a:rPr>
              <a:t>of </a:t>
            </a:r>
            <a:r>
              <a:rPr dirty="0" sz="1450" spc="-10">
                <a:latin typeface="Times New Roman"/>
                <a:cs typeface="Times New Roman"/>
              </a:rPr>
              <a:t>all beloved spots,  are very long </a:t>
            </a:r>
            <a:r>
              <a:rPr dirty="0" sz="1450" spc="-5">
                <a:latin typeface="Times New Roman"/>
                <a:cs typeface="Times New Roman"/>
              </a:rPr>
              <a:t>of </a:t>
            </a:r>
            <a:r>
              <a:rPr dirty="0" sz="1450" spc="-10">
                <a:latin typeface="Times New Roman"/>
                <a:cs typeface="Times New Roman"/>
              </a:rPr>
              <a:t>life, and memory is piously unwilling to </a:t>
            </a:r>
            <a:r>
              <a:rPr dirty="0" sz="1450" spc="-15">
                <a:latin typeface="Times New Roman"/>
                <a:cs typeface="Times New Roman"/>
              </a:rPr>
              <a:t>forget </a:t>
            </a:r>
            <a:r>
              <a:rPr dirty="0" sz="1450" spc="-10">
                <a:latin typeface="Times New Roman"/>
                <a:cs typeface="Times New Roman"/>
              </a:rPr>
              <a:t>their  orphanage. If anywhere about that wood </a:t>
            </a:r>
            <a:r>
              <a:rPr dirty="0" sz="1450" spc="-5">
                <a:latin typeface="Times New Roman"/>
                <a:cs typeface="Times New Roman"/>
              </a:rPr>
              <a:t>you </a:t>
            </a:r>
            <a:r>
              <a:rPr dirty="0" sz="1450" spc="-10">
                <a:latin typeface="Times New Roman"/>
                <a:cs typeface="Times New Roman"/>
              </a:rPr>
              <a:t>meet my airy bantling, greet him  with tenderness. He was </a:t>
            </a:r>
            <a:r>
              <a:rPr dirty="0" sz="1450" spc="-5">
                <a:latin typeface="Times New Roman"/>
                <a:cs typeface="Times New Roman"/>
              </a:rPr>
              <a:t>a </a:t>
            </a:r>
            <a:r>
              <a:rPr dirty="0" sz="1450" spc="-10">
                <a:latin typeface="Times New Roman"/>
                <a:cs typeface="Times New Roman"/>
              </a:rPr>
              <a:t>pleasant lad, though now abandoned. And when it  comes to </a:t>
            </a:r>
            <a:r>
              <a:rPr dirty="0" sz="1450" spc="-5">
                <a:latin typeface="Times New Roman"/>
                <a:cs typeface="Times New Roman"/>
              </a:rPr>
              <a:t>your </a:t>
            </a:r>
            <a:r>
              <a:rPr dirty="0" sz="1450" spc="-10">
                <a:latin typeface="Times New Roman"/>
                <a:cs typeface="Times New Roman"/>
              </a:rPr>
              <a:t>own turn to </a:t>
            </a:r>
            <a:r>
              <a:rPr dirty="0" sz="1450" spc="-5">
                <a:latin typeface="Times New Roman"/>
                <a:cs typeface="Times New Roman"/>
              </a:rPr>
              <a:t>quit </a:t>
            </a:r>
            <a:r>
              <a:rPr dirty="0" sz="1450" spc="-10">
                <a:latin typeface="Times New Roman"/>
                <a:cs typeface="Times New Roman"/>
              </a:rPr>
              <a:t>the forest, may </a:t>
            </a:r>
            <a:r>
              <a:rPr dirty="0" sz="1450" spc="-5">
                <a:latin typeface="Times New Roman"/>
                <a:cs typeface="Times New Roman"/>
              </a:rPr>
              <a:t>you </a:t>
            </a:r>
            <a:r>
              <a:rPr dirty="0" sz="1450" spc="-10">
                <a:latin typeface="Times New Roman"/>
                <a:cs typeface="Times New Roman"/>
              </a:rPr>
              <a:t>leave behind </a:t>
            </a:r>
            <a:r>
              <a:rPr dirty="0" sz="1450" spc="-5">
                <a:latin typeface="Times New Roman"/>
                <a:cs typeface="Times New Roman"/>
              </a:rPr>
              <a:t>you </a:t>
            </a:r>
            <a:r>
              <a:rPr dirty="0" sz="1450" spc="-10">
                <a:latin typeface="Times New Roman"/>
                <a:cs typeface="Times New Roman"/>
              </a:rPr>
              <a:t>such  another; </a:t>
            </a:r>
            <a:r>
              <a:rPr dirty="0" sz="1450" spc="-5">
                <a:latin typeface="Times New Roman"/>
                <a:cs typeface="Times New Roman"/>
              </a:rPr>
              <a:t>no </a:t>
            </a:r>
            <a:r>
              <a:rPr dirty="0" sz="1450" spc="-10">
                <a:latin typeface="Times New Roman"/>
                <a:cs typeface="Times New Roman"/>
              </a:rPr>
              <a:t>Antony </a:t>
            </a:r>
            <a:r>
              <a:rPr dirty="0" sz="1450" spc="-5">
                <a:latin typeface="Times New Roman"/>
                <a:cs typeface="Times New Roman"/>
              </a:rPr>
              <a:t>or </a:t>
            </a:r>
            <a:r>
              <a:rPr dirty="0" sz="1450" spc="-30">
                <a:latin typeface="Times New Roman"/>
                <a:cs typeface="Times New Roman"/>
              </a:rPr>
              <a:t>Werther,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hope, </a:t>
            </a:r>
            <a:r>
              <a:rPr dirty="0" sz="1450" spc="-5">
                <a:latin typeface="Times New Roman"/>
                <a:cs typeface="Times New Roman"/>
              </a:rPr>
              <a:t>no </a:t>
            </a:r>
            <a:r>
              <a:rPr dirty="0" sz="1450" spc="-10">
                <a:latin typeface="Times New Roman"/>
                <a:cs typeface="Times New Roman"/>
              </a:rPr>
              <a:t>tearful </a:t>
            </a:r>
            <a:r>
              <a:rPr dirty="0" sz="1450" spc="-15">
                <a:latin typeface="Times New Roman"/>
                <a:cs typeface="Times New Roman"/>
              </a:rPr>
              <a:t>whipster, </a:t>
            </a:r>
            <a:r>
              <a:rPr dirty="0" sz="1450" spc="-5">
                <a:latin typeface="Times New Roman"/>
                <a:cs typeface="Times New Roman"/>
              </a:rPr>
              <a:t>but, </a:t>
            </a:r>
            <a:r>
              <a:rPr dirty="0" sz="1450" spc="-10">
                <a:latin typeface="Times New Roman"/>
                <a:cs typeface="Times New Roman"/>
              </a:rPr>
              <a:t>as  becomes</a:t>
            </a:r>
            <a:r>
              <a:rPr dirty="0" sz="1450" spc="50">
                <a:latin typeface="Times New Roman"/>
                <a:cs typeface="Times New Roman"/>
              </a:rPr>
              <a:t> </a:t>
            </a:r>
            <a:r>
              <a:rPr dirty="0" sz="1450" spc="-10">
                <a:latin typeface="Times New Roman"/>
                <a:cs typeface="Times New Roman"/>
              </a:rPr>
              <a:t>this</a:t>
            </a:r>
            <a:r>
              <a:rPr dirty="0" sz="1450" spc="55">
                <a:latin typeface="Times New Roman"/>
                <a:cs typeface="Times New Roman"/>
              </a:rPr>
              <a:t> </a:t>
            </a:r>
            <a:r>
              <a:rPr dirty="0" sz="1450" spc="-5">
                <a:latin typeface="Times New Roman"/>
                <a:cs typeface="Times New Roman"/>
              </a:rPr>
              <a:t>not</a:t>
            </a:r>
            <a:r>
              <a:rPr dirty="0" sz="1450" spc="50">
                <a:latin typeface="Times New Roman"/>
                <a:cs typeface="Times New Roman"/>
              </a:rPr>
              <a:t> </a:t>
            </a:r>
            <a:r>
              <a:rPr dirty="0" sz="1450" spc="-10">
                <a:latin typeface="Times New Roman"/>
                <a:cs typeface="Times New Roman"/>
              </a:rPr>
              <a:t>uncheerful</a:t>
            </a:r>
            <a:r>
              <a:rPr dirty="0" sz="1450" spc="55">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most</a:t>
            </a:r>
            <a:r>
              <a:rPr dirty="0" sz="1450" spc="55">
                <a:latin typeface="Times New Roman"/>
                <a:cs typeface="Times New Roman"/>
              </a:rPr>
              <a:t> </a:t>
            </a:r>
            <a:r>
              <a:rPr dirty="0" sz="1450" spc="-10">
                <a:latin typeface="Times New Roman"/>
                <a:cs typeface="Times New Roman"/>
              </a:rPr>
              <a:t>active</a:t>
            </a:r>
            <a:r>
              <a:rPr dirty="0" sz="1450" spc="55">
                <a:latin typeface="Times New Roman"/>
                <a:cs typeface="Times New Roman"/>
              </a:rPr>
              <a:t> </a:t>
            </a:r>
            <a:r>
              <a:rPr dirty="0" sz="1450" spc="-10">
                <a:latin typeface="Times New Roman"/>
                <a:cs typeface="Times New Roman"/>
              </a:rPr>
              <a:t>age</a:t>
            </a:r>
            <a:r>
              <a:rPr dirty="0" sz="1450" spc="50">
                <a:latin typeface="Times New Roman"/>
                <a:cs typeface="Times New Roman"/>
              </a:rPr>
              <a:t> </a:t>
            </a:r>
            <a:r>
              <a:rPr dirty="0" sz="1450" spc="-10">
                <a:latin typeface="Times New Roman"/>
                <a:cs typeface="Times New Roman"/>
              </a:rPr>
              <a:t>in</a:t>
            </a:r>
            <a:r>
              <a:rPr dirty="0" sz="1450" spc="55">
                <a:latin typeface="Times New Roman"/>
                <a:cs typeface="Times New Roman"/>
              </a:rPr>
              <a:t> </a:t>
            </a:r>
            <a:r>
              <a:rPr dirty="0" sz="1450" spc="-10">
                <a:latin typeface="Times New Roman"/>
                <a:cs typeface="Times New Roman"/>
              </a:rPr>
              <a:t>which</a:t>
            </a:r>
            <a:r>
              <a:rPr dirty="0" sz="1450" spc="50">
                <a:latin typeface="Times New Roman"/>
                <a:cs typeface="Times New Roman"/>
              </a:rPr>
              <a:t> </a:t>
            </a:r>
            <a:r>
              <a:rPr dirty="0" sz="1450" spc="-10">
                <a:latin typeface="Times New Roman"/>
                <a:cs typeface="Times New Roman"/>
              </a:rPr>
              <a:t>we</a:t>
            </a:r>
            <a:r>
              <a:rPr dirty="0" sz="1450" spc="55">
                <a:latin typeface="Times New Roman"/>
                <a:cs typeface="Times New Roman"/>
              </a:rPr>
              <a:t> </a:t>
            </a:r>
            <a:r>
              <a:rPr dirty="0" sz="1450" spc="-10">
                <a:latin typeface="Times New Roman"/>
                <a:cs typeface="Times New Roman"/>
              </a:rPr>
              <a:t>figure,</a:t>
            </a:r>
            <a:r>
              <a:rPr dirty="0" sz="1450" spc="55">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child</a:t>
            </a:r>
            <a:endParaRPr sz="145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464675"/>
          </a:xfrm>
          <a:prstGeom prst="rect">
            <a:avLst/>
          </a:prstGeom>
        </p:spPr>
        <p:txBody>
          <a:bodyPr wrap="square" lIns="0" tIns="84455" rIns="0" bIns="0" rtlCol="0" vert="horz">
            <a:spAutoFit/>
          </a:bodyPr>
          <a:lstStyle/>
          <a:p>
            <a:pPr algn="just" marL="12700">
              <a:lnSpc>
                <a:spcPct val="100000"/>
              </a:lnSpc>
              <a:spcBef>
                <a:spcPts val="665"/>
              </a:spcBef>
            </a:pPr>
            <a:r>
              <a:rPr dirty="0" sz="1450" spc="-5">
                <a:latin typeface="Times New Roman"/>
                <a:cs typeface="Times New Roman"/>
              </a:rPr>
              <a:t>of </a:t>
            </a:r>
            <a:r>
              <a:rPr dirty="0" sz="1450" spc="-10">
                <a:latin typeface="Times New Roman"/>
                <a:cs typeface="Times New Roman"/>
              </a:rPr>
              <a:t>happy hours.</a:t>
            </a:r>
            <a:endParaRPr sz="1450">
              <a:latin typeface="Times New Roman"/>
              <a:cs typeface="Times New Roman"/>
            </a:endParaRPr>
          </a:p>
          <a:p>
            <a:pPr algn="just" marL="12700" marR="11430">
              <a:lnSpc>
                <a:spcPts val="1730"/>
              </a:lnSpc>
              <a:spcBef>
                <a:spcPts val="630"/>
              </a:spcBef>
            </a:pPr>
            <a:r>
              <a:rPr dirty="0" sz="1450" spc="-10">
                <a:latin typeface="Times New Roman"/>
                <a:cs typeface="Times New Roman"/>
              </a:rPr>
              <a:t>No art, it may </a:t>
            </a:r>
            <a:r>
              <a:rPr dirty="0" sz="1450" spc="-5">
                <a:latin typeface="Times New Roman"/>
                <a:cs typeface="Times New Roman"/>
              </a:rPr>
              <a:t>be </a:t>
            </a:r>
            <a:r>
              <a:rPr dirty="0" sz="1450" spc="-10">
                <a:latin typeface="Times New Roman"/>
                <a:cs typeface="Times New Roman"/>
              </a:rPr>
              <a:t>said, was ever perfect, and </a:t>
            </a:r>
            <a:r>
              <a:rPr dirty="0" sz="1450" spc="-5">
                <a:latin typeface="Times New Roman"/>
                <a:cs typeface="Times New Roman"/>
              </a:rPr>
              <a:t>not </a:t>
            </a:r>
            <a:r>
              <a:rPr dirty="0" sz="1450" spc="-10">
                <a:latin typeface="Times New Roman"/>
                <a:cs typeface="Times New Roman"/>
              </a:rPr>
              <a:t>many noble, that has </a:t>
            </a:r>
            <a:r>
              <a:rPr dirty="0" sz="1450" spc="-5">
                <a:latin typeface="Times New Roman"/>
                <a:cs typeface="Times New Roman"/>
              </a:rPr>
              <a:t>not </a:t>
            </a:r>
            <a:r>
              <a:rPr dirty="0" sz="1450" spc="-10">
                <a:latin typeface="Times New Roman"/>
                <a:cs typeface="Times New Roman"/>
              </a:rPr>
              <a:t>been  mirthfully conceived.</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man, it may </a:t>
            </a:r>
            <a:r>
              <a:rPr dirty="0" sz="1450" spc="-5">
                <a:latin typeface="Times New Roman"/>
                <a:cs typeface="Times New Roman"/>
              </a:rPr>
              <a:t>be </a:t>
            </a:r>
            <a:r>
              <a:rPr dirty="0" sz="1450" spc="-10">
                <a:latin typeface="Times New Roman"/>
                <a:cs typeface="Times New Roman"/>
              </a:rPr>
              <a:t>added, was ever anything </a:t>
            </a:r>
            <a:r>
              <a:rPr dirty="0" sz="1450" spc="-5">
                <a:latin typeface="Times New Roman"/>
                <a:cs typeface="Times New Roman"/>
              </a:rPr>
              <a:t>but a </a:t>
            </a:r>
            <a:r>
              <a:rPr dirty="0" sz="1450" spc="-10">
                <a:latin typeface="Times New Roman"/>
                <a:cs typeface="Times New Roman"/>
              </a:rPr>
              <a:t>wet blanket and </a:t>
            </a:r>
            <a:r>
              <a:rPr dirty="0" sz="1450" spc="-5">
                <a:latin typeface="Times New Roman"/>
                <a:cs typeface="Times New Roman"/>
              </a:rPr>
              <a:t>a </a:t>
            </a:r>
            <a:r>
              <a:rPr dirty="0" sz="1450" spc="-10">
                <a:latin typeface="Times New Roman"/>
                <a:cs typeface="Times New Roman"/>
              </a:rPr>
              <a:t>cross  to his companions who boasted </a:t>
            </a:r>
            <a:r>
              <a:rPr dirty="0" sz="1450" spc="-5">
                <a:latin typeface="Times New Roman"/>
                <a:cs typeface="Times New Roman"/>
              </a:rPr>
              <a:t>not a </a:t>
            </a:r>
            <a:r>
              <a:rPr dirty="0" sz="1450" spc="-10">
                <a:latin typeface="Times New Roman"/>
                <a:cs typeface="Times New Roman"/>
              </a:rPr>
              <a:t>copious spirit </a:t>
            </a:r>
            <a:r>
              <a:rPr dirty="0" sz="1450" spc="-5">
                <a:latin typeface="Times New Roman"/>
                <a:cs typeface="Times New Roman"/>
              </a:rPr>
              <a:t>of </a:t>
            </a:r>
            <a:r>
              <a:rPr dirty="0" sz="1450" spc="-10">
                <a:latin typeface="Times New Roman"/>
                <a:cs typeface="Times New Roman"/>
              </a:rPr>
              <a:t>enjoyment. Whether as  man </a:t>
            </a:r>
            <a:r>
              <a:rPr dirty="0" sz="1450" spc="-5">
                <a:latin typeface="Times New Roman"/>
                <a:cs typeface="Times New Roman"/>
              </a:rPr>
              <a:t>or </a:t>
            </a:r>
            <a:r>
              <a:rPr dirty="0" sz="1450" spc="-10">
                <a:latin typeface="Times New Roman"/>
                <a:cs typeface="Times New Roman"/>
              </a:rPr>
              <a:t>artist let the youth make haste to Fontainebleau, and once there let him  address himself to the spirit </a:t>
            </a:r>
            <a:r>
              <a:rPr dirty="0" sz="1450" spc="-5">
                <a:latin typeface="Times New Roman"/>
                <a:cs typeface="Times New Roman"/>
              </a:rPr>
              <a:t>of </a:t>
            </a:r>
            <a:r>
              <a:rPr dirty="0" sz="1450" spc="-10">
                <a:latin typeface="Times New Roman"/>
                <a:cs typeface="Times New Roman"/>
              </a:rPr>
              <a:t>the place; </a:t>
            </a:r>
            <a:r>
              <a:rPr dirty="0" sz="1450" spc="-5">
                <a:latin typeface="Times New Roman"/>
                <a:cs typeface="Times New Roman"/>
              </a:rPr>
              <a:t>he </a:t>
            </a:r>
            <a:r>
              <a:rPr dirty="0" sz="1450" spc="-10">
                <a:latin typeface="Times New Roman"/>
                <a:cs typeface="Times New Roman"/>
              </a:rPr>
              <a:t>will learn more from exercise than  from studies, although both are necessary; and if </a:t>
            </a:r>
            <a:r>
              <a:rPr dirty="0" sz="1450" spc="-5">
                <a:latin typeface="Times New Roman"/>
                <a:cs typeface="Times New Roman"/>
              </a:rPr>
              <a:t>he </a:t>
            </a:r>
            <a:r>
              <a:rPr dirty="0" sz="1450" spc="-10">
                <a:latin typeface="Times New Roman"/>
                <a:cs typeface="Times New Roman"/>
              </a:rPr>
              <a:t>can get into his heart the  gaiety and inspiration </a:t>
            </a:r>
            <a:r>
              <a:rPr dirty="0" sz="1450" spc="-5">
                <a:latin typeface="Times New Roman"/>
                <a:cs typeface="Times New Roman"/>
              </a:rPr>
              <a:t>of </a:t>
            </a:r>
            <a:r>
              <a:rPr dirty="0" sz="1450" spc="-10">
                <a:latin typeface="Times New Roman"/>
                <a:cs typeface="Times New Roman"/>
              </a:rPr>
              <a:t>the woods </a:t>
            </a:r>
            <a:r>
              <a:rPr dirty="0" sz="1450" spc="-5">
                <a:latin typeface="Times New Roman"/>
                <a:cs typeface="Times New Roman"/>
              </a:rPr>
              <a:t>he </a:t>
            </a:r>
            <a:r>
              <a:rPr dirty="0" sz="1450" spc="-10">
                <a:latin typeface="Times New Roman"/>
                <a:cs typeface="Times New Roman"/>
              </a:rPr>
              <a:t>will have </a:t>
            </a:r>
            <a:r>
              <a:rPr dirty="0" sz="1450" spc="-5">
                <a:latin typeface="Times New Roman"/>
                <a:cs typeface="Times New Roman"/>
              </a:rPr>
              <a:t>gone </a:t>
            </a:r>
            <a:r>
              <a:rPr dirty="0" sz="1450" spc="-10">
                <a:latin typeface="Times New Roman"/>
                <a:cs typeface="Times New Roman"/>
              </a:rPr>
              <a:t>far to </a:t>
            </a:r>
            <a:r>
              <a:rPr dirty="0" sz="1450" spc="-5">
                <a:latin typeface="Times New Roman"/>
                <a:cs typeface="Times New Roman"/>
              </a:rPr>
              <a:t>undo </a:t>
            </a:r>
            <a:r>
              <a:rPr dirty="0" sz="1450" spc="-10">
                <a:latin typeface="Times New Roman"/>
                <a:cs typeface="Times New Roman"/>
              </a:rPr>
              <a:t>the evil </a:t>
            </a:r>
            <a:r>
              <a:rPr dirty="0" sz="1450" spc="-5">
                <a:latin typeface="Times New Roman"/>
                <a:cs typeface="Times New Roman"/>
              </a:rPr>
              <a:t>of  </a:t>
            </a:r>
            <a:r>
              <a:rPr dirty="0" sz="1450" spc="-10">
                <a:latin typeface="Times New Roman"/>
                <a:cs typeface="Times New Roman"/>
              </a:rPr>
              <a:t>his sketches. A spirit once well strung </a:t>
            </a:r>
            <a:r>
              <a:rPr dirty="0" sz="1450" spc="-5">
                <a:latin typeface="Times New Roman"/>
                <a:cs typeface="Times New Roman"/>
              </a:rPr>
              <a:t>up </a:t>
            </a:r>
            <a:r>
              <a:rPr dirty="0" sz="1450" spc="-10">
                <a:latin typeface="Times New Roman"/>
                <a:cs typeface="Times New Roman"/>
              </a:rPr>
              <a:t>to the concert-pitch </a:t>
            </a:r>
            <a:r>
              <a:rPr dirty="0" sz="1450" spc="-5">
                <a:latin typeface="Times New Roman"/>
                <a:cs typeface="Times New Roman"/>
              </a:rPr>
              <a:t>of </a:t>
            </a:r>
            <a:r>
              <a:rPr dirty="0" sz="1450" spc="-10">
                <a:latin typeface="Times New Roman"/>
                <a:cs typeface="Times New Roman"/>
              </a:rPr>
              <a:t>the primeval  out-of-doors will hardly dare to finish </a:t>
            </a:r>
            <a:r>
              <a:rPr dirty="0" sz="1450" spc="-5">
                <a:latin typeface="Times New Roman"/>
                <a:cs typeface="Times New Roman"/>
              </a:rPr>
              <a:t>a </a:t>
            </a:r>
            <a:r>
              <a:rPr dirty="0" sz="1450" spc="-10">
                <a:latin typeface="Times New Roman"/>
                <a:cs typeface="Times New Roman"/>
              </a:rPr>
              <a:t>study and magniloquently ticket it </a:t>
            </a:r>
            <a:r>
              <a:rPr dirty="0" sz="1450" spc="-5">
                <a:latin typeface="Times New Roman"/>
                <a:cs typeface="Times New Roman"/>
              </a:rPr>
              <a:t>a  </a:t>
            </a:r>
            <a:r>
              <a:rPr dirty="0" sz="1450" spc="-10">
                <a:latin typeface="Times New Roman"/>
                <a:cs typeface="Times New Roman"/>
              </a:rPr>
              <a:t>picture. The incommunicable thrill </a:t>
            </a:r>
            <a:r>
              <a:rPr dirty="0" sz="1450" spc="-5">
                <a:latin typeface="Times New Roman"/>
                <a:cs typeface="Times New Roman"/>
              </a:rPr>
              <a:t>of </a:t>
            </a:r>
            <a:r>
              <a:rPr dirty="0" sz="1450" spc="-10">
                <a:latin typeface="Times New Roman"/>
                <a:cs typeface="Times New Roman"/>
              </a:rPr>
              <a:t>things, that is the tuning-fork </a:t>
            </a:r>
            <a:r>
              <a:rPr dirty="0" sz="1450" spc="-5">
                <a:latin typeface="Times New Roman"/>
                <a:cs typeface="Times New Roman"/>
              </a:rPr>
              <a:t>by </a:t>
            </a:r>
            <a:r>
              <a:rPr dirty="0" sz="1450" spc="-10">
                <a:latin typeface="Times New Roman"/>
                <a:cs typeface="Times New Roman"/>
              </a:rPr>
              <a:t>which  we test the flatness </a:t>
            </a:r>
            <a:r>
              <a:rPr dirty="0" sz="1450" spc="-5">
                <a:latin typeface="Times New Roman"/>
                <a:cs typeface="Times New Roman"/>
              </a:rPr>
              <a:t>of our </a:t>
            </a:r>
            <a:r>
              <a:rPr dirty="0" sz="1450" spc="-10">
                <a:latin typeface="Times New Roman"/>
                <a:cs typeface="Times New Roman"/>
              </a:rPr>
              <a:t>art. Here it is that Nature teaches and condemns, and  still spurs </a:t>
            </a:r>
            <a:r>
              <a:rPr dirty="0" sz="1450" spc="-5">
                <a:latin typeface="Times New Roman"/>
                <a:cs typeface="Times New Roman"/>
              </a:rPr>
              <a:t>up </a:t>
            </a:r>
            <a:r>
              <a:rPr dirty="0" sz="1450" spc="-10">
                <a:latin typeface="Times New Roman"/>
                <a:cs typeface="Times New Roman"/>
              </a:rPr>
              <a:t>to further </a:t>
            </a:r>
            <a:r>
              <a:rPr dirty="0" sz="1450" spc="-15">
                <a:latin typeface="Times New Roman"/>
                <a:cs typeface="Times New Roman"/>
              </a:rPr>
              <a:t>effort </a:t>
            </a:r>
            <a:r>
              <a:rPr dirty="0" sz="1450" spc="-10">
                <a:latin typeface="Times New Roman"/>
                <a:cs typeface="Times New Roman"/>
              </a:rPr>
              <a:t>and new failure. Thus it is that she sets </a:t>
            </a:r>
            <a:r>
              <a:rPr dirty="0" sz="1450" spc="-5">
                <a:latin typeface="Times New Roman"/>
                <a:cs typeface="Times New Roman"/>
              </a:rPr>
              <a:t>us  </a:t>
            </a:r>
            <a:r>
              <a:rPr dirty="0" sz="1450" spc="-10">
                <a:latin typeface="Times New Roman"/>
                <a:cs typeface="Times New Roman"/>
              </a:rPr>
              <a:t>blushing at </a:t>
            </a:r>
            <a:r>
              <a:rPr dirty="0" sz="1450" spc="-5">
                <a:latin typeface="Times New Roman"/>
                <a:cs typeface="Times New Roman"/>
              </a:rPr>
              <a:t>our </a:t>
            </a:r>
            <a:r>
              <a:rPr dirty="0" sz="1450" spc="-10">
                <a:latin typeface="Times New Roman"/>
                <a:cs typeface="Times New Roman"/>
              </a:rPr>
              <a:t>ignorant and tepid works; and the more we find </a:t>
            </a:r>
            <a:r>
              <a:rPr dirty="0" sz="1450" spc="-5">
                <a:latin typeface="Times New Roman"/>
                <a:cs typeface="Times New Roman"/>
              </a:rPr>
              <a:t>of </a:t>
            </a:r>
            <a:r>
              <a:rPr dirty="0" sz="1450" spc="-10">
                <a:latin typeface="Times New Roman"/>
                <a:cs typeface="Times New Roman"/>
              </a:rPr>
              <a:t>these  inspiring shocks the less shall we </a:t>
            </a:r>
            <a:r>
              <a:rPr dirty="0" sz="1450" spc="-5">
                <a:latin typeface="Times New Roman"/>
                <a:cs typeface="Times New Roman"/>
              </a:rPr>
              <a:t>be </a:t>
            </a:r>
            <a:r>
              <a:rPr dirty="0" sz="1450" spc="-10">
                <a:latin typeface="Times New Roman"/>
                <a:cs typeface="Times New Roman"/>
              </a:rPr>
              <a:t>apt to love the literal in </a:t>
            </a:r>
            <a:r>
              <a:rPr dirty="0" sz="1450" spc="-5">
                <a:latin typeface="Times New Roman"/>
                <a:cs typeface="Times New Roman"/>
              </a:rPr>
              <a:t>our </a:t>
            </a:r>
            <a:r>
              <a:rPr dirty="0" sz="1450" spc="-10">
                <a:latin typeface="Times New Roman"/>
                <a:cs typeface="Times New Roman"/>
              </a:rPr>
              <a:t>productions.  In all sciences and senses the letter kills; and </a:t>
            </a:r>
            <a:r>
              <a:rPr dirty="0" sz="1450" spc="-20">
                <a:latin typeface="Times New Roman"/>
                <a:cs typeface="Times New Roman"/>
              </a:rPr>
              <a:t>to-day, </a:t>
            </a:r>
            <a:r>
              <a:rPr dirty="0" sz="1450" spc="-10">
                <a:latin typeface="Times New Roman"/>
                <a:cs typeface="Times New Roman"/>
              </a:rPr>
              <a:t>when cackling human  geese express their ignorant condemnation </a:t>
            </a:r>
            <a:r>
              <a:rPr dirty="0" sz="1450" spc="-5">
                <a:latin typeface="Times New Roman"/>
                <a:cs typeface="Times New Roman"/>
              </a:rPr>
              <a:t>of </a:t>
            </a:r>
            <a:r>
              <a:rPr dirty="0" sz="1450" spc="-10">
                <a:latin typeface="Times New Roman"/>
                <a:cs typeface="Times New Roman"/>
              </a:rPr>
              <a:t>all studio pictures, it is </a:t>
            </a:r>
            <a:r>
              <a:rPr dirty="0" sz="1450" spc="-5">
                <a:latin typeface="Times New Roman"/>
                <a:cs typeface="Times New Roman"/>
              </a:rPr>
              <a:t>a </a:t>
            </a:r>
            <a:r>
              <a:rPr dirty="0" sz="1450" spc="-10">
                <a:latin typeface="Times New Roman"/>
                <a:cs typeface="Times New Roman"/>
              </a:rPr>
              <a:t>lesson  most useful to </a:t>
            </a:r>
            <a:r>
              <a:rPr dirty="0" sz="1450" spc="-5">
                <a:latin typeface="Times New Roman"/>
                <a:cs typeface="Times New Roman"/>
              </a:rPr>
              <a:t>be </a:t>
            </a:r>
            <a:r>
              <a:rPr dirty="0" sz="1450" spc="-10">
                <a:latin typeface="Times New Roman"/>
                <a:cs typeface="Times New Roman"/>
              </a:rPr>
              <a:t>learnt. Let the </a:t>
            </a:r>
            <a:r>
              <a:rPr dirty="0" sz="1450" spc="-5">
                <a:latin typeface="Times New Roman"/>
                <a:cs typeface="Times New Roman"/>
              </a:rPr>
              <a:t>young </a:t>
            </a:r>
            <a:r>
              <a:rPr dirty="0" sz="1450" spc="-10">
                <a:latin typeface="Times New Roman"/>
                <a:cs typeface="Times New Roman"/>
              </a:rPr>
              <a:t>painter </a:t>
            </a:r>
            <a:r>
              <a:rPr dirty="0" sz="1450" spc="-5">
                <a:latin typeface="Times New Roman"/>
                <a:cs typeface="Times New Roman"/>
              </a:rPr>
              <a:t>go </a:t>
            </a:r>
            <a:r>
              <a:rPr dirty="0" sz="1450" spc="-10">
                <a:latin typeface="Times New Roman"/>
                <a:cs typeface="Times New Roman"/>
              </a:rPr>
              <a:t>to Fontainebleau, and while  </a:t>
            </a:r>
            <a:r>
              <a:rPr dirty="0" sz="1450" spc="-5">
                <a:latin typeface="Times New Roman"/>
                <a:cs typeface="Times New Roman"/>
              </a:rPr>
              <a:t>he </a:t>
            </a:r>
            <a:r>
              <a:rPr dirty="0" sz="1450" spc="-10">
                <a:latin typeface="Times New Roman"/>
                <a:cs typeface="Times New Roman"/>
              </a:rPr>
              <a:t>stupefies himself with studies that teach him the mechanical side </a:t>
            </a:r>
            <a:r>
              <a:rPr dirty="0" sz="1450" spc="-5">
                <a:latin typeface="Times New Roman"/>
                <a:cs typeface="Times New Roman"/>
              </a:rPr>
              <a:t>of </a:t>
            </a:r>
            <a:r>
              <a:rPr dirty="0" sz="1450" spc="-10">
                <a:latin typeface="Times New Roman"/>
                <a:cs typeface="Times New Roman"/>
              </a:rPr>
              <a:t>his  trade, let him walk in the great </a:t>
            </a:r>
            <a:r>
              <a:rPr dirty="0" sz="1450" spc="-25">
                <a:latin typeface="Times New Roman"/>
                <a:cs typeface="Times New Roman"/>
              </a:rPr>
              <a:t>air, </a:t>
            </a:r>
            <a:r>
              <a:rPr dirty="0" sz="1450" spc="-10">
                <a:latin typeface="Times New Roman"/>
                <a:cs typeface="Times New Roman"/>
              </a:rPr>
              <a:t>and </a:t>
            </a:r>
            <a:r>
              <a:rPr dirty="0" sz="1450" spc="-5">
                <a:latin typeface="Times New Roman"/>
                <a:cs typeface="Times New Roman"/>
              </a:rPr>
              <a:t>be a </a:t>
            </a:r>
            <a:r>
              <a:rPr dirty="0" sz="1450" spc="-10">
                <a:latin typeface="Times New Roman"/>
                <a:cs typeface="Times New Roman"/>
              </a:rPr>
              <a:t>servant </a:t>
            </a:r>
            <a:r>
              <a:rPr dirty="0" sz="1450" spc="-5">
                <a:latin typeface="Times New Roman"/>
                <a:cs typeface="Times New Roman"/>
              </a:rPr>
              <a:t>of </a:t>
            </a:r>
            <a:r>
              <a:rPr dirty="0" sz="1450" spc="-10">
                <a:latin typeface="Times New Roman"/>
                <a:cs typeface="Times New Roman"/>
              </a:rPr>
              <a:t>mirth, and </a:t>
            </a:r>
            <a:r>
              <a:rPr dirty="0" sz="1450" spc="-5">
                <a:latin typeface="Times New Roman"/>
                <a:cs typeface="Times New Roman"/>
              </a:rPr>
              <a:t>not </a:t>
            </a:r>
            <a:r>
              <a:rPr dirty="0" sz="1450" spc="-10">
                <a:latin typeface="Times New Roman"/>
                <a:cs typeface="Times New Roman"/>
              </a:rPr>
              <a:t>pick and  botanise, </a:t>
            </a:r>
            <a:r>
              <a:rPr dirty="0" sz="1450" spc="-5">
                <a:latin typeface="Times New Roman"/>
                <a:cs typeface="Times New Roman"/>
              </a:rPr>
              <a:t>but </a:t>
            </a:r>
            <a:r>
              <a:rPr dirty="0" sz="1450" spc="-10">
                <a:latin typeface="Times New Roman"/>
                <a:cs typeface="Times New Roman"/>
              </a:rPr>
              <a:t>wait </a:t>
            </a:r>
            <a:r>
              <a:rPr dirty="0" sz="1450" spc="-5">
                <a:latin typeface="Times New Roman"/>
                <a:cs typeface="Times New Roman"/>
              </a:rPr>
              <a:t>upon </a:t>
            </a:r>
            <a:r>
              <a:rPr dirty="0" sz="1450" spc="-10">
                <a:latin typeface="Times New Roman"/>
                <a:cs typeface="Times New Roman"/>
              </a:rPr>
              <a:t>the moods </a:t>
            </a:r>
            <a:r>
              <a:rPr dirty="0" sz="1450" spc="-5">
                <a:latin typeface="Times New Roman"/>
                <a:cs typeface="Times New Roman"/>
              </a:rPr>
              <a:t>of </a:t>
            </a:r>
            <a:r>
              <a:rPr dirty="0" sz="1450" spc="-10">
                <a:latin typeface="Times New Roman"/>
                <a:cs typeface="Times New Roman"/>
              </a:rPr>
              <a:t>nature. So </a:t>
            </a:r>
            <a:r>
              <a:rPr dirty="0" sz="1450" spc="-5">
                <a:latin typeface="Times New Roman"/>
                <a:cs typeface="Times New Roman"/>
              </a:rPr>
              <a:t>he </a:t>
            </a:r>
            <a:r>
              <a:rPr dirty="0" sz="1450" spc="-10">
                <a:latin typeface="Times New Roman"/>
                <a:cs typeface="Times New Roman"/>
              </a:rPr>
              <a:t>will learn—or learn </a:t>
            </a:r>
            <a:r>
              <a:rPr dirty="0" sz="1450" spc="-5">
                <a:latin typeface="Times New Roman"/>
                <a:cs typeface="Times New Roman"/>
              </a:rPr>
              <a:t>not </a:t>
            </a:r>
            <a:r>
              <a:rPr dirty="0" sz="1450" spc="-10">
                <a:latin typeface="Times New Roman"/>
                <a:cs typeface="Times New Roman"/>
              </a:rPr>
              <a:t>to  forget—the poetry </a:t>
            </a:r>
            <a:r>
              <a:rPr dirty="0" sz="1450" spc="-5">
                <a:latin typeface="Times New Roman"/>
                <a:cs typeface="Times New Roman"/>
              </a:rPr>
              <a:t>of </a:t>
            </a:r>
            <a:r>
              <a:rPr dirty="0" sz="1450" spc="-10">
                <a:latin typeface="Times New Roman"/>
                <a:cs typeface="Times New Roman"/>
              </a:rPr>
              <a:t>life and earth, which, when </a:t>
            </a:r>
            <a:r>
              <a:rPr dirty="0" sz="1450" spc="-5">
                <a:latin typeface="Times New Roman"/>
                <a:cs typeface="Times New Roman"/>
              </a:rPr>
              <a:t>he </a:t>
            </a:r>
            <a:r>
              <a:rPr dirty="0" sz="1450" spc="-10">
                <a:latin typeface="Times New Roman"/>
                <a:cs typeface="Times New Roman"/>
              </a:rPr>
              <a:t>has acquired his track,  will save him from joyless</a:t>
            </a:r>
            <a:r>
              <a:rPr dirty="0" sz="1450" spc="15">
                <a:latin typeface="Times New Roman"/>
                <a:cs typeface="Times New Roman"/>
              </a:rPr>
              <a:t> </a:t>
            </a:r>
            <a:r>
              <a:rPr dirty="0" sz="1450" spc="-10">
                <a:latin typeface="Times New Roman"/>
                <a:cs typeface="Times New Roman"/>
              </a:rPr>
              <a:t>reproduction.</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20"/>
              </a:spcBef>
            </a:pPr>
            <a:endParaRPr sz="1800">
              <a:latin typeface="Times New Roman"/>
              <a:cs typeface="Times New Roman"/>
            </a:endParaRPr>
          </a:p>
          <a:p>
            <a:pPr algn="ctr">
              <a:lnSpc>
                <a:spcPct val="100000"/>
              </a:lnSpc>
              <a:spcBef>
                <a:spcPts val="5"/>
              </a:spcBef>
            </a:pPr>
            <a:r>
              <a:rPr dirty="0" sz="1450" spc="-10" b="1">
                <a:latin typeface="Times New Roman"/>
                <a:cs typeface="Times New Roman"/>
              </a:rPr>
              <a:t>IV</a:t>
            </a:r>
            <a:endParaRPr sz="1450">
              <a:latin typeface="Times New Roman"/>
              <a:cs typeface="Times New Roman"/>
            </a:endParaRPr>
          </a:p>
          <a:p>
            <a:pPr algn="ctr">
              <a:lnSpc>
                <a:spcPct val="100000"/>
              </a:lnSpc>
              <a:spcBef>
                <a:spcPts val="565"/>
              </a:spcBef>
            </a:pPr>
            <a:r>
              <a:rPr dirty="0" sz="1450" spc="-15" b="1">
                <a:latin typeface="Times New Roman"/>
                <a:cs typeface="Times New Roman"/>
              </a:rPr>
              <a:t>EPILOGUE </a:t>
            </a:r>
            <a:r>
              <a:rPr dirty="0" sz="1450" spc="-25" b="1">
                <a:latin typeface="Times New Roman"/>
                <a:cs typeface="Times New Roman"/>
              </a:rPr>
              <a:t>TO </a:t>
            </a:r>
            <a:r>
              <a:rPr dirty="0" sz="1450" spc="-10" b="1">
                <a:latin typeface="Times New Roman"/>
                <a:cs typeface="Times New Roman"/>
              </a:rPr>
              <a:t>“AN </a:t>
            </a:r>
            <a:r>
              <a:rPr dirty="0" sz="1450" spc="-15" b="1">
                <a:latin typeface="Times New Roman"/>
                <a:cs typeface="Times New Roman"/>
              </a:rPr>
              <a:t>INLAND</a:t>
            </a:r>
            <a:r>
              <a:rPr dirty="0" sz="1450" spc="25" b="1">
                <a:latin typeface="Times New Roman"/>
                <a:cs typeface="Times New Roman"/>
              </a:rPr>
              <a:t> </a:t>
            </a:r>
            <a:r>
              <a:rPr dirty="0" sz="1450" spc="-35" b="1">
                <a:latin typeface="Times New Roman"/>
                <a:cs typeface="Times New Roman"/>
              </a:rPr>
              <a:t>VOYAGE”</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THE country where they journeyed, that green, breezy valley </a:t>
            </a:r>
            <a:r>
              <a:rPr dirty="0" sz="1450" spc="-5">
                <a:latin typeface="Times New Roman"/>
                <a:cs typeface="Times New Roman"/>
              </a:rPr>
              <a:t>of </a:t>
            </a:r>
            <a:r>
              <a:rPr dirty="0" sz="1450" spc="-10">
                <a:latin typeface="Times New Roman"/>
                <a:cs typeface="Times New Roman"/>
              </a:rPr>
              <a:t>the Loing, is  </a:t>
            </a:r>
            <a:r>
              <a:rPr dirty="0" sz="1450" spc="-5">
                <a:latin typeface="Times New Roman"/>
                <a:cs typeface="Times New Roman"/>
              </a:rPr>
              <a:t>one </a:t>
            </a:r>
            <a:r>
              <a:rPr dirty="0" sz="1450" spc="-10">
                <a:latin typeface="Times New Roman"/>
                <a:cs typeface="Times New Roman"/>
              </a:rPr>
              <a:t>very attractive to cheerful and solitary people. The weather was superb; all  </a:t>
            </a:r>
            <a:r>
              <a:rPr dirty="0" sz="1450" spc="-5">
                <a:latin typeface="Times New Roman"/>
                <a:cs typeface="Times New Roman"/>
              </a:rPr>
              <a:t>night </a:t>
            </a:r>
            <a:r>
              <a:rPr dirty="0" sz="1450" spc="-10">
                <a:latin typeface="Times New Roman"/>
                <a:cs typeface="Times New Roman"/>
              </a:rPr>
              <a:t>it thundered and lightened, and the rain fell in sheets; </a:t>
            </a:r>
            <a:r>
              <a:rPr dirty="0" sz="1450" spc="-5">
                <a:latin typeface="Times New Roman"/>
                <a:cs typeface="Times New Roman"/>
              </a:rPr>
              <a:t>by </a:t>
            </a:r>
            <a:r>
              <a:rPr dirty="0" sz="1450" spc="-30">
                <a:latin typeface="Times New Roman"/>
                <a:cs typeface="Times New Roman"/>
              </a:rPr>
              <a:t>day, </a:t>
            </a:r>
            <a:r>
              <a:rPr dirty="0" sz="1450" spc="-10">
                <a:latin typeface="Times New Roman"/>
                <a:cs typeface="Times New Roman"/>
              </a:rPr>
              <a:t>the  heavens were cloudless, the sun fervent, the air vigorous and pure. They  walked separate: the Cigarette plodding behind with some </a:t>
            </a:r>
            <a:r>
              <a:rPr dirty="0" sz="1450" spc="-15">
                <a:latin typeface="Times New Roman"/>
                <a:cs typeface="Times New Roman"/>
              </a:rPr>
              <a:t>philosophy, </a:t>
            </a:r>
            <a:r>
              <a:rPr dirty="0" sz="1450" spc="-10">
                <a:latin typeface="Times New Roman"/>
                <a:cs typeface="Times New Roman"/>
              </a:rPr>
              <a:t>the lean  Arethusa posting </a:t>
            </a:r>
            <a:r>
              <a:rPr dirty="0" sz="1450" spc="-5">
                <a:latin typeface="Times New Roman"/>
                <a:cs typeface="Times New Roman"/>
              </a:rPr>
              <a:t>on </a:t>
            </a:r>
            <a:r>
              <a:rPr dirty="0" sz="1450" spc="-10">
                <a:latin typeface="Times New Roman"/>
                <a:cs typeface="Times New Roman"/>
              </a:rPr>
              <a:t>ahead. Thus each enjoyed his own reflections </a:t>
            </a:r>
            <a:r>
              <a:rPr dirty="0" sz="1450" spc="-5">
                <a:latin typeface="Times New Roman"/>
                <a:cs typeface="Times New Roman"/>
              </a:rPr>
              <a:t>by </a:t>
            </a:r>
            <a:r>
              <a:rPr dirty="0" sz="1450" spc="-10">
                <a:latin typeface="Times New Roman"/>
                <a:cs typeface="Times New Roman"/>
              </a:rPr>
              <a:t>the way;  each had perhaps time to tire </a:t>
            </a:r>
            <a:r>
              <a:rPr dirty="0" sz="1450" spc="-5">
                <a:latin typeface="Times New Roman"/>
                <a:cs typeface="Times New Roman"/>
              </a:rPr>
              <a:t>of </a:t>
            </a:r>
            <a:r>
              <a:rPr dirty="0" sz="1450" spc="-10">
                <a:latin typeface="Times New Roman"/>
                <a:cs typeface="Times New Roman"/>
              </a:rPr>
              <a:t>them before </a:t>
            </a:r>
            <a:r>
              <a:rPr dirty="0" sz="1450" spc="-5">
                <a:latin typeface="Times New Roman"/>
                <a:cs typeface="Times New Roman"/>
              </a:rPr>
              <a:t>he </a:t>
            </a:r>
            <a:r>
              <a:rPr dirty="0" sz="1450" spc="-10">
                <a:latin typeface="Times New Roman"/>
                <a:cs typeface="Times New Roman"/>
              </a:rPr>
              <a:t>met his comrade at the  designated </a:t>
            </a:r>
            <a:r>
              <a:rPr dirty="0" sz="1450" spc="-5">
                <a:latin typeface="Times New Roman"/>
                <a:cs typeface="Times New Roman"/>
              </a:rPr>
              <a:t>inn; </a:t>
            </a:r>
            <a:r>
              <a:rPr dirty="0" sz="1450" spc="-10">
                <a:latin typeface="Times New Roman"/>
                <a:cs typeface="Times New Roman"/>
              </a:rPr>
              <a:t>and the pleasures </a:t>
            </a:r>
            <a:r>
              <a:rPr dirty="0" sz="1450" spc="-5">
                <a:latin typeface="Times New Roman"/>
                <a:cs typeface="Times New Roman"/>
              </a:rPr>
              <a:t>of </a:t>
            </a:r>
            <a:r>
              <a:rPr dirty="0" sz="1450" spc="-10">
                <a:latin typeface="Times New Roman"/>
                <a:cs typeface="Times New Roman"/>
              </a:rPr>
              <a:t>society and solitude combined to fill the  </a:t>
            </a:r>
            <a:r>
              <a:rPr dirty="0" sz="1450" spc="-30">
                <a:latin typeface="Times New Roman"/>
                <a:cs typeface="Times New Roman"/>
              </a:rPr>
              <a:t>day. </a:t>
            </a:r>
            <a:r>
              <a:rPr dirty="0" sz="1450" spc="-10">
                <a:latin typeface="Times New Roman"/>
                <a:cs typeface="Times New Roman"/>
              </a:rPr>
              <a:t>The Arethusa carried in his knapsack the works </a:t>
            </a:r>
            <a:r>
              <a:rPr dirty="0" sz="1450" spc="-5">
                <a:latin typeface="Times New Roman"/>
                <a:cs typeface="Times New Roman"/>
              </a:rPr>
              <a:t>of </a:t>
            </a:r>
            <a:r>
              <a:rPr dirty="0" sz="1450" spc="-10">
                <a:latin typeface="Times New Roman"/>
                <a:cs typeface="Times New Roman"/>
              </a:rPr>
              <a:t>Charles </a:t>
            </a:r>
            <a:r>
              <a:rPr dirty="0" sz="1450" spc="-5">
                <a:latin typeface="Times New Roman"/>
                <a:cs typeface="Times New Roman"/>
              </a:rPr>
              <a:t>of </a:t>
            </a:r>
            <a:r>
              <a:rPr dirty="0" sz="1450" spc="-10">
                <a:latin typeface="Times New Roman"/>
                <a:cs typeface="Times New Roman"/>
              </a:rPr>
              <a:t>Orleans,  and employed some </a:t>
            </a:r>
            <a:r>
              <a:rPr dirty="0" sz="1450" spc="-5">
                <a:latin typeface="Times New Roman"/>
                <a:cs typeface="Times New Roman"/>
              </a:rPr>
              <a:t>of </a:t>
            </a:r>
            <a:r>
              <a:rPr dirty="0" sz="1450" spc="-10">
                <a:latin typeface="Times New Roman"/>
                <a:cs typeface="Times New Roman"/>
              </a:rPr>
              <a:t>the hours </a:t>
            </a:r>
            <a:r>
              <a:rPr dirty="0" sz="1450" spc="-5">
                <a:latin typeface="Times New Roman"/>
                <a:cs typeface="Times New Roman"/>
              </a:rPr>
              <a:t>of </a:t>
            </a:r>
            <a:r>
              <a:rPr dirty="0" sz="1450" spc="-10">
                <a:latin typeface="Times New Roman"/>
                <a:cs typeface="Times New Roman"/>
              </a:rPr>
              <a:t>travel in the concoction </a:t>
            </a:r>
            <a:r>
              <a:rPr dirty="0" sz="1450" spc="-5">
                <a:latin typeface="Times New Roman"/>
                <a:cs typeface="Times New Roman"/>
              </a:rPr>
              <a:t>of </a:t>
            </a:r>
            <a:r>
              <a:rPr dirty="0" sz="1450" spc="-10">
                <a:latin typeface="Times New Roman"/>
                <a:cs typeface="Times New Roman"/>
              </a:rPr>
              <a:t>English  roundels. In this path, </a:t>
            </a:r>
            <a:r>
              <a:rPr dirty="0" sz="1450" spc="-5">
                <a:latin typeface="Times New Roman"/>
                <a:cs typeface="Times New Roman"/>
              </a:rPr>
              <a:t>he </a:t>
            </a:r>
            <a:r>
              <a:rPr dirty="0" sz="1450" spc="-10">
                <a:latin typeface="Times New Roman"/>
                <a:cs typeface="Times New Roman"/>
              </a:rPr>
              <a:t>must thus have preceded </a:t>
            </a:r>
            <a:r>
              <a:rPr dirty="0" sz="1450" spc="-35">
                <a:latin typeface="Times New Roman"/>
                <a:cs typeface="Times New Roman"/>
              </a:rPr>
              <a:t>Mr. </a:t>
            </a:r>
            <a:r>
              <a:rPr dirty="0" sz="1450" spc="-10">
                <a:latin typeface="Times New Roman"/>
                <a:cs typeface="Times New Roman"/>
              </a:rPr>
              <a:t>Lang, </a:t>
            </a:r>
            <a:r>
              <a:rPr dirty="0" sz="1450" spc="-35">
                <a:latin typeface="Times New Roman"/>
                <a:cs typeface="Times New Roman"/>
              </a:rPr>
              <a:t>Mr. </a:t>
            </a:r>
            <a:r>
              <a:rPr dirty="0" sz="1450" spc="-10">
                <a:latin typeface="Times New Roman"/>
                <a:cs typeface="Times New Roman"/>
              </a:rPr>
              <a:t>Dobson, </a:t>
            </a:r>
            <a:r>
              <a:rPr dirty="0" sz="1450" spc="-35">
                <a:latin typeface="Times New Roman"/>
                <a:cs typeface="Times New Roman"/>
              </a:rPr>
              <a:t>Mr.  </a:t>
            </a:r>
            <a:r>
              <a:rPr dirty="0" sz="1450" spc="-25">
                <a:latin typeface="Times New Roman"/>
                <a:cs typeface="Times New Roman"/>
              </a:rPr>
              <a:t>Henley,</a:t>
            </a:r>
            <a:r>
              <a:rPr dirty="0" sz="1450" spc="2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all</a:t>
            </a:r>
            <a:r>
              <a:rPr dirty="0" sz="1450" spc="25">
                <a:latin typeface="Times New Roman"/>
                <a:cs typeface="Times New Roman"/>
              </a:rPr>
              <a:t> </a:t>
            </a:r>
            <a:r>
              <a:rPr dirty="0" sz="1450" spc="-10">
                <a:latin typeface="Times New Roman"/>
                <a:cs typeface="Times New Roman"/>
              </a:rPr>
              <a:t>contemporary</a:t>
            </a:r>
            <a:r>
              <a:rPr dirty="0" sz="1450" spc="30">
                <a:latin typeface="Times New Roman"/>
                <a:cs typeface="Times New Roman"/>
              </a:rPr>
              <a:t> </a:t>
            </a:r>
            <a:r>
              <a:rPr dirty="0" sz="1450" spc="-10">
                <a:latin typeface="Times New Roman"/>
                <a:cs typeface="Times New Roman"/>
              </a:rPr>
              <a:t>roundeleers;</a:t>
            </a:r>
            <a:r>
              <a:rPr dirty="0" sz="1450" spc="25">
                <a:latin typeface="Times New Roman"/>
                <a:cs typeface="Times New Roman"/>
              </a:rPr>
              <a:t> </a:t>
            </a:r>
            <a:r>
              <a:rPr dirty="0" sz="1450" spc="-5">
                <a:latin typeface="Times New Roman"/>
                <a:cs typeface="Times New Roman"/>
              </a:rPr>
              <a:t>but</a:t>
            </a:r>
            <a:r>
              <a:rPr dirty="0" sz="1450" spc="30">
                <a:latin typeface="Times New Roman"/>
                <a:cs typeface="Times New Roman"/>
              </a:rPr>
              <a:t> </a:t>
            </a:r>
            <a:r>
              <a:rPr dirty="0" sz="1450" spc="-10">
                <a:latin typeface="Times New Roman"/>
                <a:cs typeface="Times New Roman"/>
              </a:rPr>
              <a:t>for</a:t>
            </a:r>
            <a:r>
              <a:rPr dirty="0" sz="1450" spc="25">
                <a:latin typeface="Times New Roman"/>
                <a:cs typeface="Times New Roman"/>
              </a:rPr>
              <a:t> </a:t>
            </a:r>
            <a:r>
              <a:rPr dirty="0" sz="1450" spc="-5">
                <a:latin typeface="Times New Roman"/>
                <a:cs typeface="Times New Roman"/>
              </a:rPr>
              <a:t>good</a:t>
            </a:r>
            <a:r>
              <a:rPr dirty="0" sz="1450" spc="30">
                <a:latin typeface="Times New Roman"/>
                <a:cs typeface="Times New Roman"/>
              </a:rPr>
              <a:t> </a:t>
            </a:r>
            <a:r>
              <a:rPr dirty="0" sz="1450" spc="-10">
                <a:latin typeface="Times New Roman"/>
                <a:cs typeface="Times New Roman"/>
              </a:rPr>
              <a:t>reasons,</a:t>
            </a:r>
            <a:r>
              <a:rPr dirty="0" sz="1450" spc="25">
                <a:latin typeface="Times New Roman"/>
                <a:cs typeface="Times New Roman"/>
              </a:rPr>
              <a:t>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will</a:t>
            </a:r>
            <a:r>
              <a:rPr dirty="0" sz="1450" spc="25">
                <a:latin typeface="Times New Roman"/>
                <a:cs typeface="Times New Roman"/>
              </a:rPr>
              <a:t> </a:t>
            </a:r>
            <a:r>
              <a:rPr dirty="0" sz="1450" spc="-5">
                <a:latin typeface="Times New Roman"/>
                <a:cs typeface="Times New Roman"/>
              </a:rPr>
              <a:t>be</a:t>
            </a:r>
            <a:r>
              <a:rPr dirty="0" sz="1450" spc="3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last to publish the result. The Cigarette walked burthened with </a:t>
            </a:r>
            <a:r>
              <a:rPr dirty="0" sz="1450" spc="-5">
                <a:latin typeface="Times New Roman"/>
                <a:cs typeface="Times New Roman"/>
              </a:rPr>
              <a:t>a </a:t>
            </a:r>
            <a:r>
              <a:rPr dirty="0" sz="1450" spc="-10">
                <a:latin typeface="Times New Roman"/>
                <a:cs typeface="Times New Roman"/>
              </a:rPr>
              <a:t>volume </a:t>
            </a:r>
            <a:r>
              <a:rPr dirty="0" sz="1450" spc="-5">
                <a:latin typeface="Times New Roman"/>
                <a:cs typeface="Times New Roman"/>
              </a:rPr>
              <a:t>of  </a:t>
            </a:r>
            <a:r>
              <a:rPr dirty="0" sz="1450" spc="-10">
                <a:latin typeface="Times New Roman"/>
                <a:cs typeface="Times New Roman"/>
              </a:rPr>
              <a:t>Michelet. And both these </a:t>
            </a:r>
            <a:r>
              <a:rPr dirty="0" sz="1450" spc="-5">
                <a:latin typeface="Times New Roman"/>
                <a:cs typeface="Times New Roman"/>
              </a:rPr>
              <a:t>books, </a:t>
            </a: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seen, played </a:t>
            </a:r>
            <a:r>
              <a:rPr dirty="0" sz="1450" spc="-5">
                <a:latin typeface="Times New Roman"/>
                <a:cs typeface="Times New Roman"/>
              </a:rPr>
              <a:t>a </a:t>
            </a:r>
            <a:r>
              <a:rPr dirty="0" sz="1450" spc="-10">
                <a:latin typeface="Times New Roman"/>
                <a:cs typeface="Times New Roman"/>
              </a:rPr>
              <a:t>part in the  subsequent adventure.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 Arethusa was unwisely dressed. He is </a:t>
            </a:r>
            <a:r>
              <a:rPr dirty="0" sz="1450" spc="-5">
                <a:latin typeface="Times New Roman"/>
                <a:cs typeface="Times New Roman"/>
              </a:rPr>
              <a:t>no </a:t>
            </a:r>
            <a:r>
              <a:rPr dirty="0" sz="1450" spc="-10">
                <a:latin typeface="Times New Roman"/>
                <a:cs typeface="Times New Roman"/>
              </a:rPr>
              <a:t>precisian in attire; </a:t>
            </a:r>
            <a:r>
              <a:rPr dirty="0" sz="1450" spc="-5">
                <a:latin typeface="Times New Roman"/>
                <a:cs typeface="Times New Roman"/>
              </a:rPr>
              <a:t>but by </a:t>
            </a:r>
            <a:r>
              <a:rPr dirty="0" sz="1450" spc="-10">
                <a:latin typeface="Times New Roman"/>
                <a:cs typeface="Times New Roman"/>
              </a:rPr>
              <a:t>all  accounts, </a:t>
            </a:r>
            <a:r>
              <a:rPr dirty="0" sz="1450" spc="-5">
                <a:latin typeface="Times New Roman"/>
                <a:cs typeface="Times New Roman"/>
              </a:rPr>
              <a:t>he </a:t>
            </a:r>
            <a:r>
              <a:rPr dirty="0" sz="1450" spc="-10">
                <a:latin typeface="Times New Roman"/>
                <a:cs typeface="Times New Roman"/>
              </a:rPr>
              <a:t>was never so ill-inspired as </a:t>
            </a:r>
            <a:r>
              <a:rPr dirty="0" sz="1450" spc="-5">
                <a:latin typeface="Times New Roman"/>
                <a:cs typeface="Times New Roman"/>
              </a:rPr>
              <a:t>on </a:t>
            </a:r>
            <a:r>
              <a:rPr dirty="0" sz="1450" spc="-10">
                <a:latin typeface="Times New Roman"/>
                <a:cs typeface="Times New Roman"/>
              </a:rPr>
              <a:t>that tramp; having set forth  indeed, </a:t>
            </a:r>
            <a:r>
              <a:rPr dirty="0" sz="1450" spc="-5">
                <a:latin typeface="Times New Roman"/>
                <a:cs typeface="Times New Roman"/>
              </a:rPr>
              <a:t>upon a </a:t>
            </a:r>
            <a:r>
              <a:rPr dirty="0" sz="1450" spc="-20">
                <a:latin typeface="Times New Roman"/>
                <a:cs typeface="Times New Roman"/>
              </a:rPr>
              <a:t>moment’s </a:t>
            </a:r>
            <a:r>
              <a:rPr dirty="0" sz="1450" spc="-10">
                <a:latin typeface="Times New Roman"/>
                <a:cs typeface="Times New Roman"/>
              </a:rPr>
              <a:t>notice, from the most unfashionable spot in Europe,  Barbizon. On his head </a:t>
            </a:r>
            <a:r>
              <a:rPr dirty="0" sz="1450" spc="-5">
                <a:latin typeface="Times New Roman"/>
                <a:cs typeface="Times New Roman"/>
              </a:rPr>
              <a:t>he </a:t>
            </a:r>
            <a:r>
              <a:rPr dirty="0" sz="1450" spc="-10">
                <a:latin typeface="Times New Roman"/>
                <a:cs typeface="Times New Roman"/>
              </a:rPr>
              <a:t>wore </a:t>
            </a:r>
            <a:r>
              <a:rPr dirty="0" sz="1450" spc="-5">
                <a:latin typeface="Times New Roman"/>
                <a:cs typeface="Times New Roman"/>
              </a:rPr>
              <a:t>a </a:t>
            </a:r>
            <a:r>
              <a:rPr dirty="0" sz="1450" spc="-10">
                <a:latin typeface="Times New Roman"/>
                <a:cs typeface="Times New Roman"/>
              </a:rPr>
              <a:t>smoking-cap </a:t>
            </a:r>
            <a:r>
              <a:rPr dirty="0" sz="1450" spc="-5">
                <a:latin typeface="Times New Roman"/>
                <a:cs typeface="Times New Roman"/>
              </a:rPr>
              <a:t>of </a:t>
            </a:r>
            <a:r>
              <a:rPr dirty="0" sz="1450" spc="-10">
                <a:latin typeface="Times New Roman"/>
                <a:cs typeface="Times New Roman"/>
              </a:rPr>
              <a:t>Indian work, the gold lace  pitifully frayed and tarnished. A flannel shirt </a:t>
            </a:r>
            <a:r>
              <a:rPr dirty="0" sz="1450" spc="-5">
                <a:latin typeface="Times New Roman"/>
                <a:cs typeface="Times New Roman"/>
              </a:rPr>
              <a:t>of </a:t>
            </a:r>
            <a:r>
              <a:rPr dirty="0" sz="1450" spc="-10">
                <a:latin typeface="Times New Roman"/>
                <a:cs typeface="Times New Roman"/>
              </a:rPr>
              <a:t>an agreeable dark hue, which  the satirical called black; </a:t>
            </a:r>
            <a:r>
              <a:rPr dirty="0" sz="1450" spc="-5">
                <a:latin typeface="Times New Roman"/>
                <a:cs typeface="Times New Roman"/>
              </a:rPr>
              <a:t>a </a:t>
            </a:r>
            <a:r>
              <a:rPr dirty="0" sz="1450" spc="-10">
                <a:latin typeface="Times New Roman"/>
                <a:cs typeface="Times New Roman"/>
              </a:rPr>
              <a:t>light tweed coat made </a:t>
            </a:r>
            <a:r>
              <a:rPr dirty="0" sz="1450" spc="-5">
                <a:latin typeface="Times New Roman"/>
                <a:cs typeface="Times New Roman"/>
              </a:rPr>
              <a:t>by a good </a:t>
            </a:r>
            <a:r>
              <a:rPr dirty="0" sz="1450" spc="-10">
                <a:latin typeface="Times New Roman"/>
                <a:cs typeface="Times New Roman"/>
              </a:rPr>
              <a:t>English tailor;  ready-made cheap linen trousers and leathern gaiters completed his </a:t>
            </a:r>
            <a:r>
              <a:rPr dirty="0" sz="1450" spc="-25">
                <a:latin typeface="Times New Roman"/>
                <a:cs typeface="Times New Roman"/>
              </a:rPr>
              <a:t>array. </a:t>
            </a:r>
            <a:r>
              <a:rPr dirty="0" sz="1450" spc="-10">
                <a:latin typeface="Times New Roman"/>
                <a:cs typeface="Times New Roman"/>
              </a:rPr>
              <a:t>In  person, </a:t>
            </a:r>
            <a:r>
              <a:rPr dirty="0" sz="1450" spc="-5">
                <a:latin typeface="Times New Roman"/>
                <a:cs typeface="Times New Roman"/>
              </a:rPr>
              <a:t>he </a:t>
            </a:r>
            <a:r>
              <a:rPr dirty="0" sz="1450" spc="-10">
                <a:latin typeface="Times New Roman"/>
                <a:cs typeface="Times New Roman"/>
              </a:rPr>
              <a:t>is exceptionally lean; and his face is </a:t>
            </a:r>
            <a:r>
              <a:rPr dirty="0" sz="1450" spc="-5">
                <a:latin typeface="Times New Roman"/>
                <a:cs typeface="Times New Roman"/>
              </a:rPr>
              <a:t>not, </a:t>
            </a:r>
            <a:r>
              <a:rPr dirty="0" sz="1450" spc="-10">
                <a:latin typeface="Times New Roman"/>
                <a:cs typeface="Times New Roman"/>
              </a:rPr>
              <a:t>like those </a:t>
            </a:r>
            <a:r>
              <a:rPr dirty="0" sz="1450" spc="-5">
                <a:latin typeface="Times New Roman"/>
                <a:cs typeface="Times New Roman"/>
              </a:rPr>
              <a:t>of </a:t>
            </a:r>
            <a:r>
              <a:rPr dirty="0" sz="1450" spc="-10">
                <a:latin typeface="Times New Roman"/>
                <a:cs typeface="Times New Roman"/>
              </a:rPr>
              <a:t>happier  mortals, </a:t>
            </a:r>
            <a:r>
              <a:rPr dirty="0" sz="1450" spc="-5">
                <a:latin typeface="Times New Roman"/>
                <a:cs typeface="Times New Roman"/>
              </a:rPr>
              <a:t>a </a:t>
            </a:r>
            <a:r>
              <a:rPr dirty="0" sz="1450" spc="-10">
                <a:latin typeface="Times New Roman"/>
                <a:cs typeface="Times New Roman"/>
              </a:rPr>
              <a:t>certificate. For years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pass </a:t>
            </a:r>
            <a:r>
              <a:rPr dirty="0" sz="1450" spc="-5">
                <a:latin typeface="Times New Roman"/>
                <a:cs typeface="Times New Roman"/>
              </a:rPr>
              <a:t>a </a:t>
            </a:r>
            <a:r>
              <a:rPr dirty="0" sz="1450" spc="-10">
                <a:latin typeface="Times New Roman"/>
                <a:cs typeface="Times New Roman"/>
              </a:rPr>
              <a:t>frontier </a:t>
            </a:r>
            <a:r>
              <a:rPr dirty="0" sz="1450" spc="-5">
                <a:latin typeface="Times New Roman"/>
                <a:cs typeface="Times New Roman"/>
              </a:rPr>
              <a:t>or </a:t>
            </a:r>
            <a:r>
              <a:rPr dirty="0" sz="1450" spc="-10">
                <a:latin typeface="Times New Roman"/>
                <a:cs typeface="Times New Roman"/>
              </a:rPr>
              <a:t>visit </a:t>
            </a:r>
            <a:r>
              <a:rPr dirty="0" sz="1450" spc="-5">
                <a:latin typeface="Times New Roman"/>
                <a:cs typeface="Times New Roman"/>
              </a:rPr>
              <a:t>a </a:t>
            </a:r>
            <a:r>
              <a:rPr dirty="0" sz="1450" spc="-10">
                <a:latin typeface="Times New Roman"/>
                <a:cs typeface="Times New Roman"/>
              </a:rPr>
              <a:t>bank  without suspicion; the police everywhere, </a:t>
            </a:r>
            <a:r>
              <a:rPr dirty="0" sz="1450" spc="-5">
                <a:latin typeface="Times New Roman"/>
                <a:cs typeface="Times New Roman"/>
              </a:rPr>
              <a:t>but </a:t>
            </a:r>
            <a:r>
              <a:rPr dirty="0" sz="1450" spc="-10">
                <a:latin typeface="Times New Roman"/>
                <a:cs typeface="Times New Roman"/>
              </a:rPr>
              <a:t>in his native </a:t>
            </a:r>
            <a:r>
              <a:rPr dirty="0" sz="1450" spc="-30">
                <a:latin typeface="Times New Roman"/>
                <a:cs typeface="Times New Roman"/>
              </a:rPr>
              <a:t>city, </a:t>
            </a:r>
            <a:r>
              <a:rPr dirty="0" sz="1450" spc="-10">
                <a:latin typeface="Times New Roman"/>
                <a:cs typeface="Times New Roman"/>
              </a:rPr>
              <a:t>looked  askance </a:t>
            </a:r>
            <a:r>
              <a:rPr dirty="0" sz="1450" spc="-5">
                <a:latin typeface="Times New Roman"/>
                <a:cs typeface="Times New Roman"/>
              </a:rPr>
              <a:t>upon </a:t>
            </a:r>
            <a:r>
              <a:rPr dirty="0" sz="1450" spc="-10">
                <a:latin typeface="Times New Roman"/>
                <a:cs typeface="Times New Roman"/>
              </a:rPr>
              <a:t>him; and (though </a:t>
            </a:r>
            <a:r>
              <a:rPr dirty="0" sz="1450" spc="-5">
                <a:latin typeface="Times New Roman"/>
                <a:cs typeface="Times New Roman"/>
              </a:rPr>
              <a:t>I </a:t>
            </a:r>
            <a:r>
              <a:rPr dirty="0" sz="1450" spc="-10">
                <a:latin typeface="Times New Roman"/>
                <a:cs typeface="Times New Roman"/>
              </a:rPr>
              <a:t>am sure it will </a:t>
            </a:r>
            <a:r>
              <a:rPr dirty="0" sz="1450" spc="-5">
                <a:latin typeface="Times New Roman"/>
                <a:cs typeface="Times New Roman"/>
              </a:rPr>
              <a:t>not be </a:t>
            </a:r>
            <a:r>
              <a:rPr dirty="0" sz="1450" spc="-10">
                <a:latin typeface="Times New Roman"/>
                <a:cs typeface="Times New Roman"/>
              </a:rPr>
              <a:t>credited) </a:t>
            </a:r>
            <a:r>
              <a:rPr dirty="0" sz="1450" spc="-5">
                <a:latin typeface="Times New Roman"/>
                <a:cs typeface="Times New Roman"/>
              </a:rPr>
              <a:t>he </a:t>
            </a:r>
            <a:r>
              <a:rPr dirty="0" sz="1450" spc="-10">
                <a:latin typeface="Times New Roman"/>
                <a:cs typeface="Times New Roman"/>
              </a:rPr>
              <a:t>is actually  denied admittance to the casino </a:t>
            </a:r>
            <a:r>
              <a:rPr dirty="0" sz="1450" spc="-5">
                <a:latin typeface="Times New Roman"/>
                <a:cs typeface="Times New Roman"/>
              </a:rPr>
              <a:t>of </a:t>
            </a:r>
            <a:r>
              <a:rPr dirty="0" sz="1450" spc="-10">
                <a:latin typeface="Times New Roman"/>
                <a:cs typeface="Times New Roman"/>
              </a:rPr>
              <a:t>Monte Carlo. If </a:t>
            </a:r>
            <a:r>
              <a:rPr dirty="0" sz="1450" spc="-5">
                <a:latin typeface="Times New Roman"/>
                <a:cs typeface="Times New Roman"/>
              </a:rPr>
              <a:t>you </a:t>
            </a:r>
            <a:r>
              <a:rPr dirty="0" sz="1450" spc="-10">
                <a:latin typeface="Times New Roman"/>
                <a:cs typeface="Times New Roman"/>
              </a:rPr>
              <a:t>will imagine him,  dressed as above, stooping under his knapsack, walking nearly five miles an  </a:t>
            </a:r>
            <a:r>
              <a:rPr dirty="0" sz="1450" spc="-5">
                <a:latin typeface="Times New Roman"/>
                <a:cs typeface="Times New Roman"/>
              </a:rPr>
              <a:t>hour </a:t>
            </a:r>
            <a:r>
              <a:rPr dirty="0" sz="1450" spc="-10">
                <a:latin typeface="Times New Roman"/>
                <a:cs typeface="Times New Roman"/>
              </a:rPr>
              <a:t>with the folds </a:t>
            </a:r>
            <a:r>
              <a:rPr dirty="0" sz="1450" spc="-5">
                <a:latin typeface="Times New Roman"/>
                <a:cs typeface="Times New Roman"/>
              </a:rPr>
              <a:t>of </a:t>
            </a:r>
            <a:r>
              <a:rPr dirty="0" sz="1450" spc="-10">
                <a:latin typeface="Times New Roman"/>
                <a:cs typeface="Times New Roman"/>
              </a:rPr>
              <a:t>the ready-made trousers fluttering about his spindle  shanks, and still looking eagerly round him as if in terror </a:t>
            </a:r>
            <a:r>
              <a:rPr dirty="0" sz="1450" spc="-5">
                <a:latin typeface="Times New Roman"/>
                <a:cs typeface="Times New Roman"/>
              </a:rPr>
              <a:t>of </a:t>
            </a:r>
            <a:r>
              <a:rPr dirty="0" sz="1450" spc="-10">
                <a:latin typeface="Times New Roman"/>
                <a:cs typeface="Times New Roman"/>
              </a:rPr>
              <a:t>pursuit—the  figure, when realised, is far from reassuring. When </a:t>
            </a:r>
            <a:r>
              <a:rPr dirty="0" sz="1450" spc="-25">
                <a:latin typeface="Times New Roman"/>
                <a:cs typeface="Times New Roman"/>
              </a:rPr>
              <a:t>Villon </a:t>
            </a:r>
            <a:r>
              <a:rPr dirty="0" sz="1450" spc="-10">
                <a:latin typeface="Times New Roman"/>
                <a:cs typeface="Times New Roman"/>
              </a:rPr>
              <a:t>journeyed (perhaps  </a:t>
            </a:r>
            <a:r>
              <a:rPr dirty="0" sz="1450" spc="-5">
                <a:latin typeface="Times New Roman"/>
                <a:cs typeface="Times New Roman"/>
              </a:rPr>
              <a:t>by </a:t>
            </a:r>
            <a:r>
              <a:rPr dirty="0" sz="1450" spc="-10">
                <a:latin typeface="Times New Roman"/>
                <a:cs typeface="Times New Roman"/>
              </a:rPr>
              <a:t>the same pleasant valley) to his exile at Roussillon, </a:t>
            </a:r>
            <a:r>
              <a:rPr dirty="0" sz="1450" spc="-5">
                <a:latin typeface="Times New Roman"/>
                <a:cs typeface="Times New Roman"/>
              </a:rPr>
              <a:t>I </a:t>
            </a:r>
            <a:r>
              <a:rPr dirty="0" sz="1450" spc="-10">
                <a:latin typeface="Times New Roman"/>
                <a:cs typeface="Times New Roman"/>
              </a:rPr>
              <a:t>wonder if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something </a:t>
            </a:r>
            <a:r>
              <a:rPr dirty="0" sz="1450" spc="-5">
                <a:latin typeface="Times New Roman"/>
                <a:cs typeface="Times New Roman"/>
              </a:rPr>
              <a:t>of </a:t>
            </a:r>
            <a:r>
              <a:rPr dirty="0" sz="1450" spc="-10">
                <a:latin typeface="Times New Roman"/>
                <a:cs typeface="Times New Roman"/>
              </a:rPr>
              <a:t>the same appearance. Something </a:t>
            </a:r>
            <a:r>
              <a:rPr dirty="0" sz="1450" spc="-5">
                <a:latin typeface="Times New Roman"/>
                <a:cs typeface="Times New Roman"/>
              </a:rPr>
              <a:t>of </a:t>
            </a:r>
            <a:r>
              <a:rPr dirty="0" sz="1450" spc="-10">
                <a:latin typeface="Times New Roman"/>
                <a:cs typeface="Times New Roman"/>
              </a:rPr>
              <a:t>the same preoccupation </a:t>
            </a:r>
            <a:r>
              <a:rPr dirty="0" sz="1450" spc="-5">
                <a:latin typeface="Times New Roman"/>
                <a:cs typeface="Times New Roman"/>
              </a:rPr>
              <a:t>he  </a:t>
            </a:r>
            <a:r>
              <a:rPr dirty="0" sz="1450" spc="-10">
                <a:latin typeface="Times New Roman"/>
                <a:cs typeface="Times New Roman"/>
              </a:rPr>
              <a:t>had beyond </a:t>
            </a:r>
            <a:r>
              <a:rPr dirty="0" sz="1450" spc="-5">
                <a:latin typeface="Times New Roman"/>
                <a:cs typeface="Times New Roman"/>
              </a:rPr>
              <a:t>a doubt,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too must have tinkered verses as </a:t>
            </a:r>
            <a:r>
              <a:rPr dirty="0" sz="1450" spc="-5">
                <a:latin typeface="Times New Roman"/>
                <a:cs typeface="Times New Roman"/>
              </a:rPr>
              <a:t>he </a:t>
            </a:r>
            <a:r>
              <a:rPr dirty="0" sz="1450" spc="-10">
                <a:latin typeface="Times New Roman"/>
                <a:cs typeface="Times New Roman"/>
              </a:rPr>
              <a:t>walked, with  more success than his </a:t>
            </a:r>
            <a:r>
              <a:rPr dirty="0" sz="1450" spc="-20">
                <a:latin typeface="Times New Roman"/>
                <a:cs typeface="Times New Roman"/>
              </a:rPr>
              <a:t>successor. </a:t>
            </a:r>
            <a:r>
              <a:rPr dirty="0" sz="1450" spc="-10">
                <a:latin typeface="Times New Roman"/>
                <a:cs typeface="Times New Roman"/>
              </a:rPr>
              <a:t>And if </a:t>
            </a:r>
            <a:r>
              <a:rPr dirty="0" sz="1450" spc="-5">
                <a:latin typeface="Times New Roman"/>
                <a:cs typeface="Times New Roman"/>
              </a:rPr>
              <a:t>he </a:t>
            </a:r>
            <a:r>
              <a:rPr dirty="0" sz="1450" spc="-10">
                <a:latin typeface="Times New Roman"/>
                <a:cs typeface="Times New Roman"/>
              </a:rPr>
              <a:t>had anything like the same  inspiring </a:t>
            </a:r>
            <a:r>
              <a:rPr dirty="0" sz="1450" spc="-15">
                <a:latin typeface="Times New Roman"/>
                <a:cs typeface="Times New Roman"/>
              </a:rPr>
              <a:t>weather, </a:t>
            </a:r>
            <a:r>
              <a:rPr dirty="0" sz="1450" spc="-10">
                <a:latin typeface="Times New Roman"/>
                <a:cs typeface="Times New Roman"/>
              </a:rPr>
              <a:t>the same nights </a:t>
            </a:r>
            <a:r>
              <a:rPr dirty="0" sz="1450" spc="-5">
                <a:latin typeface="Times New Roman"/>
                <a:cs typeface="Times New Roman"/>
              </a:rPr>
              <a:t>of </a:t>
            </a:r>
            <a:r>
              <a:rPr dirty="0" sz="1450" spc="-15">
                <a:latin typeface="Times New Roman"/>
                <a:cs typeface="Times New Roman"/>
              </a:rPr>
              <a:t>uproar, </a:t>
            </a:r>
            <a:r>
              <a:rPr dirty="0" sz="1450" spc="-10">
                <a:latin typeface="Times New Roman"/>
                <a:cs typeface="Times New Roman"/>
              </a:rPr>
              <a:t>men in armour rolling and  resounding down the stairs </a:t>
            </a:r>
            <a:r>
              <a:rPr dirty="0" sz="1450" spc="-5">
                <a:latin typeface="Times New Roman"/>
                <a:cs typeface="Times New Roman"/>
              </a:rPr>
              <a:t>of </a:t>
            </a:r>
            <a:r>
              <a:rPr dirty="0" sz="1450" spc="-10">
                <a:latin typeface="Times New Roman"/>
                <a:cs typeface="Times New Roman"/>
              </a:rPr>
              <a:t>heaven, the rain hissing </a:t>
            </a:r>
            <a:r>
              <a:rPr dirty="0" sz="1450" spc="-5">
                <a:latin typeface="Times New Roman"/>
                <a:cs typeface="Times New Roman"/>
              </a:rPr>
              <a:t>on </a:t>
            </a:r>
            <a:r>
              <a:rPr dirty="0" sz="1450" spc="-10">
                <a:latin typeface="Times New Roman"/>
                <a:cs typeface="Times New Roman"/>
              </a:rPr>
              <a:t>the village streets,  the wild </a:t>
            </a:r>
            <a:r>
              <a:rPr dirty="0" sz="1450" spc="-15">
                <a:latin typeface="Times New Roman"/>
                <a:cs typeface="Times New Roman"/>
              </a:rPr>
              <a:t>bull’s-eye </a:t>
            </a:r>
            <a:r>
              <a:rPr dirty="0" sz="1450" spc="-5">
                <a:latin typeface="Times New Roman"/>
                <a:cs typeface="Times New Roman"/>
              </a:rPr>
              <a:t>of </a:t>
            </a:r>
            <a:r>
              <a:rPr dirty="0" sz="1450" spc="-10">
                <a:latin typeface="Times New Roman"/>
                <a:cs typeface="Times New Roman"/>
              </a:rPr>
              <a:t>the storm flashing all </a:t>
            </a:r>
            <a:r>
              <a:rPr dirty="0" sz="1450" spc="-5">
                <a:latin typeface="Times New Roman"/>
                <a:cs typeface="Times New Roman"/>
              </a:rPr>
              <a:t>night </a:t>
            </a:r>
            <a:r>
              <a:rPr dirty="0" sz="1450" spc="-10">
                <a:latin typeface="Times New Roman"/>
                <a:cs typeface="Times New Roman"/>
              </a:rPr>
              <a:t>long into the bare </a:t>
            </a:r>
            <a:r>
              <a:rPr dirty="0" sz="1450" spc="-5">
                <a:latin typeface="Times New Roman"/>
                <a:cs typeface="Times New Roman"/>
              </a:rPr>
              <a:t>inn-  </a:t>
            </a:r>
            <a:r>
              <a:rPr dirty="0" sz="1450" spc="-10">
                <a:latin typeface="Times New Roman"/>
                <a:cs typeface="Times New Roman"/>
              </a:rPr>
              <a:t>chamber—the same sweet return </a:t>
            </a:r>
            <a:r>
              <a:rPr dirty="0" sz="1450" spc="-5">
                <a:latin typeface="Times New Roman"/>
                <a:cs typeface="Times New Roman"/>
              </a:rPr>
              <a:t>of </a:t>
            </a:r>
            <a:r>
              <a:rPr dirty="0" sz="1450" spc="-30">
                <a:latin typeface="Times New Roman"/>
                <a:cs typeface="Times New Roman"/>
              </a:rPr>
              <a:t>day, </a:t>
            </a:r>
            <a:r>
              <a:rPr dirty="0" sz="1450" spc="-10">
                <a:latin typeface="Times New Roman"/>
                <a:cs typeface="Times New Roman"/>
              </a:rPr>
              <a:t>the same unfathomable blue </a:t>
            </a:r>
            <a:r>
              <a:rPr dirty="0" sz="1450" spc="-5">
                <a:latin typeface="Times New Roman"/>
                <a:cs typeface="Times New Roman"/>
              </a:rPr>
              <a:t>of noon,  </a:t>
            </a:r>
            <a:r>
              <a:rPr dirty="0" sz="1450" spc="-10">
                <a:latin typeface="Times New Roman"/>
                <a:cs typeface="Times New Roman"/>
              </a:rPr>
              <a:t>the same high-coloured, halcyon eves—and above all, if </a:t>
            </a:r>
            <a:r>
              <a:rPr dirty="0" sz="1450" spc="-5">
                <a:latin typeface="Times New Roman"/>
                <a:cs typeface="Times New Roman"/>
              </a:rPr>
              <a:t>he </a:t>
            </a:r>
            <a:r>
              <a:rPr dirty="0" sz="1450" spc="-10">
                <a:latin typeface="Times New Roman"/>
                <a:cs typeface="Times New Roman"/>
              </a:rPr>
              <a:t>had anything like  as </a:t>
            </a:r>
            <a:r>
              <a:rPr dirty="0" sz="1450" spc="-5">
                <a:latin typeface="Times New Roman"/>
                <a:cs typeface="Times New Roman"/>
              </a:rPr>
              <a:t>good a </a:t>
            </a:r>
            <a:r>
              <a:rPr dirty="0" sz="1450" spc="-10">
                <a:latin typeface="Times New Roman"/>
                <a:cs typeface="Times New Roman"/>
              </a:rPr>
              <a:t>comrade, anything like as keen </a:t>
            </a:r>
            <a:r>
              <a:rPr dirty="0" sz="1450" spc="-5">
                <a:latin typeface="Times New Roman"/>
                <a:cs typeface="Times New Roman"/>
              </a:rPr>
              <a:t>a </a:t>
            </a:r>
            <a:r>
              <a:rPr dirty="0" sz="1450" spc="-10">
                <a:latin typeface="Times New Roman"/>
                <a:cs typeface="Times New Roman"/>
              </a:rPr>
              <a:t>relish for what </a:t>
            </a:r>
            <a:r>
              <a:rPr dirty="0" sz="1450" spc="-5">
                <a:latin typeface="Times New Roman"/>
                <a:cs typeface="Times New Roman"/>
              </a:rPr>
              <a:t>he </a:t>
            </a:r>
            <a:r>
              <a:rPr dirty="0" sz="1450" spc="-35">
                <a:latin typeface="Times New Roman"/>
                <a:cs typeface="Times New Roman"/>
              </a:rPr>
              <a:t>saw, </a:t>
            </a:r>
            <a:r>
              <a:rPr dirty="0" sz="1450" spc="-10">
                <a:latin typeface="Times New Roman"/>
                <a:cs typeface="Times New Roman"/>
              </a:rPr>
              <a:t>and what </a:t>
            </a:r>
            <a:r>
              <a:rPr dirty="0" sz="1450" spc="-5">
                <a:latin typeface="Times New Roman"/>
                <a:cs typeface="Times New Roman"/>
              </a:rPr>
              <a:t>he  </a:t>
            </a:r>
            <a:r>
              <a:rPr dirty="0" sz="1450" spc="-10">
                <a:latin typeface="Times New Roman"/>
                <a:cs typeface="Times New Roman"/>
              </a:rPr>
              <a:t>ate, and the rivers that </a:t>
            </a:r>
            <a:r>
              <a:rPr dirty="0" sz="1450" spc="-5">
                <a:latin typeface="Times New Roman"/>
                <a:cs typeface="Times New Roman"/>
              </a:rPr>
              <a:t>he </a:t>
            </a:r>
            <a:r>
              <a:rPr dirty="0" sz="1450" spc="-10">
                <a:latin typeface="Times New Roman"/>
                <a:cs typeface="Times New Roman"/>
              </a:rPr>
              <a:t>bathed </a:t>
            </a:r>
            <a:r>
              <a:rPr dirty="0" sz="1450" spc="-5">
                <a:latin typeface="Times New Roman"/>
                <a:cs typeface="Times New Roman"/>
              </a:rPr>
              <a:t>in, </a:t>
            </a:r>
            <a:r>
              <a:rPr dirty="0" sz="1450" spc="-10">
                <a:latin typeface="Times New Roman"/>
                <a:cs typeface="Times New Roman"/>
              </a:rPr>
              <a:t>and the rubbish that </a:t>
            </a:r>
            <a:r>
              <a:rPr dirty="0" sz="1450" spc="-5">
                <a:latin typeface="Times New Roman"/>
                <a:cs typeface="Times New Roman"/>
              </a:rPr>
              <a:t>he </a:t>
            </a:r>
            <a:r>
              <a:rPr dirty="0" sz="1450" spc="-10">
                <a:latin typeface="Times New Roman"/>
                <a:cs typeface="Times New Roman"/>
              </a:rPr>
              <a:t>wrote, </a:t>
            </a:r>
            <a:r>
              <a:rPr dirty="0" sz="1450" spc="-5">
                <a:latin typeface="Times New Roman"/>
                <a:cs typeface="Times New Roman"/>
              </a:rPr>
              <a:t>I </a:t>
            </a:r>
            <a:r>
              <a:rPr dirty="0" sz="1450" spc="-10">
                <a:latin typeface="Times New Roman"/>
                <a:cs typeface="Times New Roman"/>
              </a:rPr>
              <a:t>would  exchange estates to-day with the </a:t>
            </a:r>
            <a:r>
              <a:rPr dirty="0" sz="1450" spc="-5">
                <a:latin typeface="Times New Roman"/>
                <a:cs typeface="Times New Roman"/>
              </a:rPr>
              <a:t>poor </a:t>
            </a:r>
            <a:r>
              <a:rPr dirty="0" sz="1450" spc="-10">
                <a:latin typeface="Times New Roman"/>
                <a:cs typeface="Times New Roman"/>
              </a:rPr>
              <a:t>exile, and count myself </a:t>
            </a:r>
            <a:r>
              <a:rPr dirty="0" sz="1450" spc="-5">
                <a:latin typeface="Times New Roman"/>
                <a:cs typeface="Times New Roman"/>
              </a:rPr>
              <a:t>a</a:t>
            </a:r>
            <a:r>
              <a:rPr dirty="0" sz="1450" spc="70">
                <a:latin typeface="Times New Roman"/>
                <a:cs typeface="Times New Roman"/>
              </a:rPr>
              <a:t> </a:t>
            </a:r>
            <a:r>
              <a:rPr dirty="0" sz="1450" spc="-20">
                <a:latin typeface="Times New Roman"/>
                <a:cs typeface="Times New Roman"/>
              </a:rPr>
              <a:t>gainer.</a:t>
            </a:r>
            <a:endParaRPr sz="1450">
              <a:latin typeface="Times New Roman"/>
              <a:cs typeface="Times New Roman"/>
            </a:endParaRPr>
          </a:p>
          <a:p>
            <a:pPr algn="just" marL="12700" marR="5080">
              <a:lnSpc>
                <a:spcPts val="1730"/>
              </a:lnSpc>
              <a:spcBef>
                <a:spcPts val="535"/>
              </a:spcBef>
            </a:pPr>
            <a:r>
              <a:rPr dirty="0" sz="1450" spc="-10">
                <a:latin typeface="Times New Roman"/>
                <a:cs typeface="Times New Roman"/>
              </a:rPr>
              <a:t>But there was another </a:t>
            </a:r>
            <a:r>
              <a:rPr dirty="0" sz="1450" spc="-5">
                <a:latin typeface="Times New Roman"/>
                <a:cs typeface="Times New Roman"/>
              </a:rPr>
              <a:t>point of </a:t>
            </a:r>
            <a:r>
              <a:rPr dirty="0" sz="1450" spc="-10">
                <a:latin typeface="Times New Roman"/>
                <a:cs typeface="Times New Roman"/>
              </a:rPr>
              <a:t>similarity between the two journeys, for which  the Arethusa was to pay dear: both were </a:t>
            </a:r>
            <a:r>
              <a:rPr dirty="0" sz="1450" spc="-5">
                <a:latin typeface="Times New Roman"/>
                <a:cs typeface="Times New Roman"/>
              </a:rPr>
              <a:t>gone upon </a:t>
            </a:r>
            <a:r>
              <a:rPr dirty="0" sz="1450" spc="-10">
                <a:latin typeface="Times New Roman"/>
                <a:cs typeface="Times New Roman"/>
              </a:rPr>
              <a:t>in days </a:t>
            </a:r>
            <a:r>
              <a:rPr dirty="0" sz="1450" spc="-5">
                <a:latin typeface="Times New Roman"/>
                <a:cs typeface="Times New Roman"/>
              </a:rPr>
              <a:t>of </a:t>
            </a:r>
            <a:r>
              <a:rPr dirty="0" sz="1450" spc="-10">
                <a:latin typeface="Times New Roman"/>
                <a:cs typeface="Times New Roman"/>
              </a:rPr>
              <a:t>incomplete  </a:t>
            </a:r>
            <a:r>
              <a:rPr dirty="0" sz="1450" spc="-20">
                <a:latin typeface="Times New Roman"/>
                <a:cs typeface="Times New Roman"/>
              </a:rPr>
              <a:t>security. </a:t>
            </a: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long after the Franco-Prussian </a:t>
            </a:r>
            <a:r>
              <a:rPr dirty="0" sz="1450" spc="-30">
                <a:latin typeface="Times New Roman"/>
                <a:cs typeface="Times New Roman"/>
              </a:rPr>
              <a:t>war. </a:t>
            </a:r>
            <a:r>
              <a:rPr dirty="0" sz="1450" spc="-10">
                <a:latin typeface="Times New Roman"/>
                <a:cs typeface="Times New Roman"/>
              </a:rPr>
              <a:t>Swiftly as men forget,  that country-side was still alive with tales </a:t>
            </a:r>
            <a:r>
              <a:rPr dirty="0" sz="1450" spc="-5">
                <a:latin typeface="Times New Roman"/>
                <a:cs typeface="Times New Roman"/>
              </a:rPr>
              <a:t>of </a:t>
            </a:r>
            <a:r>
              <a:rPr dirty="0" sz="1450" spc="-10">
                <a:latin typeface="Times New Roman"/>
                <a:cs typeface="Times New Roman"/>
              </a:rPr>
              <a:t>uhlans, and outlying sentries, and  hairbreadth </a:t>
            </a:r>
            <a:r>
              <a:rPr dirty="0" sz="1450" spc="-20">
                <a:latin typeface="Times New Roman"/>
                <a:cs typeface="Times New Roman"/>
              </a:rPr>
              <a:t>’scapes</a:t>
            </a:r>
            <a:r>
              <a:rPr dirty="0" sz="1450" spc="320">
                <a:latin typeface="Times New Roman"/>
                <a:cs typeface="Times New Roman"/>
              </a:rPr>
              <a:t> </a:t>
            </a:r>
            <a:r>
              <a:rPr dirty="0" sz="1450" spc="-10">
                <a:latin typeface="Times New Roman"/>
                <a:cs typeface="Times New Roman"/>
              </a:rPr>
              <a:t>from the ignominious cord, and pleasant momentary  friendships between invader and invaded. A </a:t>
            </a:r>
            <a:r>
              <a:rPr dirty="0" sz="1450" spc="-20">
                <a:latin typeface="Times New Roman"/>
                <a:cs typeface="Times New Roman"/>
              </a:rPr>
              <a:t>year, </a:t>
            </a:r>
            <a:r>
              <a:rPr dirty="0" sz="1450" spc="-10">
                <a:latin typeface="Times New Roman"/>
                <a:cs typeface="Times New Roman"/>
              </a:rPr>
              <a:t>at the most two years </a:t>
            </a:r>
            <a:r>
              <a:rPr dirty="0" sz="1450" spc="-20">
                <a:latin typeface="Times New Roman"/>
                <a:cs typeface="Times New Roman"/>
              </a:rPr>
              <a:t>later, </a:t>
            </a:r>
            <a:r>
              <a:rPr dirty="0" sz="1450" spc="320">
                <a:latin typeface="Times New Roman"/>
                <a:cs typeface="Times New Roman"/>
              </a:rPr>
              <a:t> </a:t>
            </a:r>
            <a:r>
              <a:rPr dirty="0" sz="1450" spc="-5">
                <a:latin typeface="Times New Roman"/>
                <a:cs typeface="Times New Roman"/>
              </a:rPr>
              <a:t>you </a:t>
            </a:r>
            <a:r>
              <a:rPr dirty="0" sz="1450" spc="-10">
                <a:latin typeface="Times New Roman"/>
                <a:cs typeface="Times New Roman"/>
              </a:rPr>
              <a:t>might have tramped all that country over and </a:t>
            </a:r>
            <a:r>
              <a:rPr dirty="0" sz="1450" spc="-5">
                <a:latin typeface="Times New Roman"/>
                <a:cs typeface="Times New Roman"/>
              </a:rPr>
              <a:t>not </a:t>
            </a:r>
            <a:r>
              <a:rPr dirty="0" sz="1450" spc="-10">
                <a:latin typeface="Times New Roman"/>
                <a:cs typeface="Times New Roman"/>
              </a:rPr>
              <a:t>heard </a:t>
            </a:r>
            <a:r>
              <a:rPr dirty="0" sz="1450" spc="-5">
                <a:latin typeface="Times New Roman"/>
                <a:cs typeface="Times New Roman"/>
              </a:rPr>
              <a:t>one </a:t>
            </a:r>
            <a:r>
              <a:rPr dirty="0" sz="1450" spc="-10">
                <a:latin typeface="Times New Roman"/>
                <a:cs typeface="Times New Roman"/>
              </a:rPr>
              <a:t>anecdote. And  </a:t>
            </a:r>
            <a:r>
              <a:rPr dirty="0" sz="1450" spc="-5">
                <a:latin typeface="Times New Roman"/>
                <a:cs typeface="Times New Roman"/>
              </a:rPr>
              <a:t>a </a:t>
            </a:r>
            <a:r>
              <a:rPr dirty="0" sz="1450" spc="-10">
                <a:latin typeface="Times New Roman"/>
                <a:cs typeface="Times New Roman"/>
              </a:rPr>
              <a:t>year </a:t>
            </a:r>
            <a:r>
              <a:rPr dirty="0" sz="1450" spc="-5">
                <a:latin typeface="Times New Roman"/>
                <a:cs typeface="Times New Roman"/>
              </a:rPr>
              <a:t>or </a:t>
            </a:r>
            <a:r>
              <a:rPr dirty="0" sz="1450" spc="-10">
                <a:latin typeface="Times New Roman"/>
                <a:cs typeface="Times New Roman"/>
              </a:rPr>
              <a:t>two </a:t>
            </a:r>
            <a:r>
              <a:rPr dirty="0" sz="1450" spc="-20">
                <a:latin typeface="Times New Roman"/>
                <a:cs typeface="Times New Roman"/>
              </a:rPr>
              <a:t>later, </a:t>
            </a:r>
            <a:r>
              <a:rPr dirty="0" sz="1450" spc="-5">
                <a:latin typeface="Times New Roman"/>
                <a:cs typeface="Times New Roman"/>
              </a:rPr>
              <a:t>you </a:t>
            </a:r>
            <a:r>
              <a:rPr dirty="0" sz="1450" spc="-10">
                <a:latin typeface="Times New Roman"/>
                <a:cs typeface="Times New Roman"/>
              </a:rPr>
              <a:t>would—if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rather ill-looking </a:t>
            </a:r>
            <a:r>
              <a:rPr dirty="0" sz="1450" spc="-5">
                <a:latin typeface="Times New Roman"/>
                <a:cs typeface="Times New Roman"/>
              </a:rPr>
              <a:t>young </a:t>
            </a:r>
            <a:r>
              <a:rPr dirty="0" sz="1450" spc="-10">
                <a:latin typeface="Times New Roman"/>
                <a:cs typeface="Times New Roman"/>
              </a:rPr>
              <a:t>man in  nondescript array—have </a:t>
            </a:r>
            <a:r>
              <a:rPr dirty="0" sz="1450" spc="-5">
                <a:latin typeface="Times New Roman"/>
                <a:cs typeface="Times New Roman"/>
              </a:rPr>
              <a:t>gone your rounds </a:t>
            </a:r>
            <a:r>
              <a:rPr dirty="0" sz="1450" spc="-10">
                <a:latin typeface="Times New Roman"/>
                <a:cs typeface="Times New Roman"/>
              </a:rPr>
              <a:t>in greater safety; for along with  more interesting </a:t>
            </a:r>
            <a:r>
              <a:rPr dirty="0" sz="1450" spc="-20">
                <a:latin typeface="Times New Roman"/>
                <a:cs typeface="Times New Roman"/>
              </a:rPr>
              <a:t>matter, </a:t>
            </a:r>
            <a:r>
              <a:rPr dirty="0" sz="1450" spc="-10">
                <a:latin typeface="Times New Roman"/>
                <a:cs typeface="Times New Roman"/>
              </a:rPr>
              <a:t>the Prussian spy would have somewhat faded from  </a:t>
            </a:r>
            <a:r>
              <a:rPr dirty="0" sz="1450" spc="-25">
                <a:latin typeface="Times New Roman"/>
                <a:cs typeface="Times New Roman"/>
              </a:rPr>
              <a:t>men’s</a:t>
            </a:r>
            <a:r>
              <a:rPr dirty="0" sz="1450" spc="-10">
                <a:latin typeface="Times New Roman"/>
                <a:cs typeface="Times New Roman"/>
              </a:rPr>
              <a:t> imaginations.</a:t>
            </a:r>
            <a:endParaRPr sz="145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For all that, </a:t>
            </a:r>
            <a:r>
              <a:rPr dirty="0" sz="1450" spc="-5">
                <a:latin typeface="Times New Roman"/>
                <a:cs typeface="Times New Roman"/>
              </a:rPr>
              <a:t>our </a:t>
            </a:r>
            <a:r>
              <a:rPr dirty="0" sz="1450" spc="-10">
                <a:latin typeface="Times New Roman"/>
                <a:cs typeface="Times New Roman"/>
              </a:rPr>
              <a:t>voyager had </a:t>
            </a:r>
            <a:r>
              <a:rPr dirty="0" sz="1450" spc="-5">
                <a:latin typeface="Times New Roman"/>
                <a:cs typeface="Times New Roman"/>
              </a:rPr>
              <a:t>got </a:t>
            </a:r>
            <a:r>
              <a:rPr dirty="0" sz="1450" spc="-10">
                <a:latin typeface="Times New Roman"/>
                <a:cs typeface="Times New Roman"/>
              </a:rPr>
              <a:t>beyond Château Renard before </a:t>
            </a:r>
            <a:r>
              <a:rPr dirty="0" sz="1450" spc="-5">
                <a:latin typeface="Times New Roman"/>
                <a:cs typeface="Times New Roman"/>
              </a:rPr>
              <a:t>he </a:t>
            </a:r>
            <a:r>
              <a:rPr dirty="0" sz="1450" spc="-10">
                <a:latin typeface="Times New Roman"/>
                <a:cs typeface="Times New Roman"/>
              </a:rPr>
              <a:t>was  conscious </a:t>
            </a:r>
            <a:r>
              <a:rPr dirty="0" sz="1450" spc="-5">
                <a:latin typeface="Times New Roman"/>
                <a:cs typeface="Times New Roman"/>
              </a:rPr>
              <a:t>of </a:t>
            </a:r>
            <a:r>
              <a:rPr dirty="0" sz="1450" spc="-10">
                <a:latin typeface="Times New Roman"/>
                <a:cs typeface="Times New Roman"/>
              </a:rPr>
              <a:t>arousing </a:t>
            </a:r>
            <a:r>
              <a:rPr dirty="0" sz="1450" spc="-20">
                <a:latin typeface="Times New Roman"/>
                <a:cs typeface="Times New Roman"/>
              </a:rPr>
              <a:t>wonder. </a:t>
            </a:r>
            <a:r>
              <a:rPr dirty="0" sz="1450" spc="-10">
                <a:latin typeface="Times New Roman"/>
                <a:cs typeface="Times New Roman"/>
              </a:rPr>
              <a:t>On the road between that place and Châtillon-  sur-Loing, </a:t>
            </a:r>
            <a:r>
              <a:rPr dirty="0" sz="1450" spc="-15">
                <a:latin typeface="Times New Roman"/>
                <a:cs typeface="Times New Roman"/>
              </a:rPr>
              <a:t>however, </a:t>
            </a:r>
            <a:r>
              <a:rPr dirty="0" sz="1450" spc="-5">
                <a:latin typeface="Times New Roman"/>
                <a:cs typeface="Times New Roman"/>
              </a:rPr>
              <a:t>he </a:t>
            </a:r>
            <a:r>
              <a:rPr dirty="0" sz="1450" spc="-10">
                <a:latin typeface="Times New Roman"/>
                <a:cs typeface="Times New Roman"/>
              </a:rPr>
              <a:t>encountered </a:t>
            </a:r>
            <a:r>
              <a:rPr dirty="0" sz="1450" spc="-5">
                <a:latin typeface="Times New Roman"/>
                <a:cs typeface="Times New Roman"/>
              </a:rPr>
              <a:t>a </a:t>
            </a:r>
            <a:r>
              <a:rPr dirty="0" sz="1450" spc="-10">
                <a:latin typeface="Times New Roman"/>
                <a:cs typeface="Times New Roman"/>
              </a:rPr>
              <a:t>rural postman; they fell together in talk,  and spoke </a:t>
            </a:r>
            <a:r>
              <a:rPr dirty="0" sz="1450" spc="-5">
                <a:latin typeface="Times New Roman"/>
                <a:cs typeface="Times New Roman"/>
              </a:rPr>
              <a:t>of a </a:t>
            </a:r>
            <a:r>
              <a:rPr dirty="0" sz="1450" spc="-10">
                <a:latin typeface="Times New Roman"/>
                <a:cs typeface="Times New Roman"/>
              </a:rPr>
              <a:t>variety </a:t>
            </a:r>
            <a:r>
              <a:rPr dirty="0" sz="1450" spc="-5">
                <a:latin typeface="Times New Roman"/>
                <a:cs typeface="Times New Roman"/>
              </a:rPr>
              <a:t>of </a:t>
            </a:r>
            <a:r>
              <a:rPr dirty="0" sz="1450" spc="-10">
                <a:latin typeface="Times New Roman"/>
                <a:cs typeface="Times New Roman"/>
              </a:rPr>
              <a:t>subjects; </a:t>
            </a:r>
            <a:r>
              <a:rPr dirty="0" sz="1450" spc="-5">
                <a:latin typeface="Times New Roman"/>
                <a:cs typeface="Times New Roman"/>
              </a:rPr>
              <a:t>but </a:t>
            </a:r>
            <a:r>
              <a:rPr dirty="0" sz="1450" spc="-10">
                <a:latin typeface="Times New Roman"/>
                <a:cs typeface="Times New Roman"/>
              </a:rPr>
              <a:t>through </a:t>
            </a:r>
            <a:r>
              <a:rPr dirty="0" sz="1450" spc="-5">
                <a:latin typeface="Times New Roman"/>
                <a:cs typeface="Times New Roman"/>
              </a:rPr>
              <a:t>one </a:t>
            </a:r>
            <a:r>
              <a:rPr dirty="0" sz="1450" spc="-10">
                <a:latin typeface="Times New Roman"/>
                <a:cs typeface="Times New Roman"/>
              </a:rPr>
              <a:t>and all, the postman was  still visibly preoccupied, and his eyes were faithful to the </a:t>
            </a:r>
            <a:r>
              <a:rPr dirty="0" sz="1450" spc="-20">
                <a:latin typeface="Times New Roman"/>
                <a:cs typeface="Times New Roman"/>
              </a:rPr>
              <a:t>Arethusa’s  </a:t>
            </a:r>
            <a:r>
              <a:rPr dirty="0" sz="1450" spc="-10">
                <a:latin typeface="Times New Roman"/>
                <a:cs typeface="Times New Roman"/>
              </a:rPr>
              <a:t>knapsack. At last, with mysterious roguishness, </a:t>
            </a:r>
            <a:r>
              <a:rPr dirty="0" sz="1450" spc="-5">
                <a:latin typeface="Times New Roman"/>
                <a:cs typeface="Times New Roman"/>
              </a:rPr>
              <a:t>he </a:t>
            </a:r>
            <a:r>
              <a:rPr dirty="0" sz="1450" spc="-10">
                <a:latin typeface="Times New Roman"/>
                <a:cs typeface="Times New Roman"/>
              </a:rPr>
              <a:t>inquired what it contained,  and </a:t>
            </a:r>
            <a:r>
              <a:rPr dirty="0" sz="1450" spc="-5">
                <a:latin typeface="Times New Roman"/>
                <a:cs typeface="Times New Roman"/>
              </a:rPr>
              <a:t>on </a:t>
            </a:r>
            <a:r>
              <a:rPr dirty="0" sz="1450" spc="-10">
                <a:latin typeface="Times New Roman"/>
                <a:cs typeface="Times New Roman"/>
              </a:rPr>
              <a:t>being answered, shook his head with kindly </a:t>
            </a:r>
            <a:r>
              <a:rPr dirty="0" sz="1450" spc="-15">
                <a:latin typeface="Times New Roman"/>
                <a:cs typeface="Times New Roman"/>
              </a:rPr>
              <a:t>incredulity. </a:t>
            </a:r>
            <a:r>
              <a:rPr dirty="0" sz="1450" spc="-10">
                <a:latin typeface="Times New Roman"/>
                <a:cs typeface="Times New Roman"/>
              </a:rPr>
              <a:t>“Non,” said  he, “non, </a:t>
            </a:r>
            <a:r>
              <a:rPr dirty="0" sz="1450" spc="-5">
                <a:latin typeface="Times New Roman"/>
                <a:cs typeface="Times New Roman"/>
              </a:rPr>
              <a:t>vous </a:t>
            </a:r>
            <a:r>
              <a:rPr dirty="0" sz="1450" spc="-10">
                <a:latin typeface="Times New Roman"/>
                <a:cs typeface="Times New Roman"/>
              </a:rPr>
              <a:t>avez des portraits.” And then with </a:t>
            </a:r>
            <a:r>
              <a:rPr dirty="0" sz="1450" spc="-5">
                <a:latin typeface="Times New Roman"/>
                <a:cs typeface="Times New Roman"/>
              </a:rPr>
              <a:t>a </a:t>
            </a:r>
            <a:r>
              <a:rPr dirty="0" sz="1450" spc="-10">
                <a:latin typeface="Times New Roman"/>
                <a:cs typeface="Times New Roman"/>
              </a:rPr>
              <a:t>languishing appeal,  </a:t>
            </a:r>
            <a:r>
              <a:rPr dirty="0" sz="1450" spc="-30">
                <a:latin typeface="Times New Roman"/>
                <a:cs typeface="Times New Roman"/>
              </a:rPr>
              <a:t>“Voyons, </a:t>
            </a:r>
            <a:r>
              <a:rPr dirty="0" sz="1450" spc="-10">
                <a:latin typeface="Times New Roman"/>
                <a:cs typeface="Times New Roman"/>
              </a:rPr>
              <a:t>show me the portraits!” It was some little while before the Arethusa,  with </a:t>
            </a:r>
            <a:r>
              <a:rPr dirty="0" sz="1450" spc="-5">
                <a:latin typeface="Times New Roman"/>
                <a:cs typeface="Times New Roman"/>
              </a:rPr>
              <a:t>a shout of </a:t>
            </a:r>
            <a:r>
              <a:rPr dirty="0" sz="1450" spc="-15">
                <a:latin typeface="Times New Roman"/>
                <a:cs typeface="Times New Roman"/>
              </a:rPr>
              <a:t>laughter, </a:t>
            </a:r>
            <a:r>
              <a:rPr dirty="0" sz="1450" spc="-10">
                <a:latin typeface="Times New Roman"/>
                <a:cs typeface="Times New Roman"/>
              </a:rPr>
              <a:t>recognised his drift. By portraits </a:t>
            </a:r>
            <a:r>
              <a:rPr dirty="0" sz="1450" spc="-5">
                <a:latin typeface="Times New Roman"/>
                <a:cs typeface="Times New Roman"/>
              </a:rPr>
              <a:t>he </a:t>
            </a:r>
            <a:r>
              <a:rPr dirty="0" sz="1450" spc="-10">
                <a:latin typeface="Times New Roman"/>
                <a:cs typeface="Times New Roman"/>
              </a:rPr>
              <a:t>meant indecent  photographs; and in the Arethusa, an austere and rising </a:t>
            </a:r>
            <a:r>
              <a:rPr dirty="0" sz="1450" spc="-15">
                <a:latin typeface="Times New Roman"/>
                <a:cs typeface="Times New Roman"/>
              </a:rPr>
              <a:t>author, </a:t>
            </a:r>
            <a:r>
              <a:rPr dirty="0" sz="1450" spc="-5">
                <a:latin typeface="Times New Roman"/>
                <a:cs typeface="Times New Roman"/>
              </a:rPr>
              <a:t>he thought </a:t>
            </a:r>
            <a:r>
              <a:rPr dirty="0" sz="1450" spc="-10">
                <a:latin typeface="Times New Roman"/>
                <a:cs typeface="Times New Roman"/>
              </a:rPr>
              <a:t>to  have identified </a:t>
            </a:r>
            <a:r>
              <a:rPr dirty="0" sz="1450" spc="-5">
                <a:latin typeface="Times New Roman"/>
                <a:cs typeface="Times New Roman"/>
              </a:rPr>
              <a:t>a </a:t>
            </a:r>
            <a:r>
              <a:rPr dirty="0" sz="1450" spc="-10">
                <a:latin typeface="Times New Roman"/>
                <a:cs typeface="Times New Roman"/>
              </a:rPr>
              <a:t>pornographic </a:t>
            </a:r>
            <a:r>
              <a:rPr dirty="0" sz="1450" spc="-15">
                <a:latin typeface="Times New Roman"/>
                <a:cs typeface="Times New Roman"/>
              </a:rPr>
              <a:t>colporteur. </a:t>
            </a:r>
            <a:r>
              <a:rPr dirty="0" sz="1450" spc="-10">
                <a:latin typeface="Times New Roman"/>
                <a:cs typeface="Times New Roman"/>
              </a:rPr>
              <a:t>When countryfolk in France have  made </a:t>
            </a:r>
            <a:r>
              <a:rPr dirty="0" sz="1450" spc="-5">
                <a:latin typeface="Times New Roman"/>
                <a:cs typeface="Times New Roman"/>
              </a:rPr>
              <a:t>up </a:t>
            </a:r>
            <a:r>
              <a:rPr dirty="0" sz="1450" spc="-10">
                <a:latin typeface="Times New Roman"/>
                <a:cs typeface="Times New Roman"/>
              </a:rPr>
              <a:t>their minds as to </a:t>
            </a:r>
            <a:r>
              <a:rPr dirty="0" sz="1450" spc="-5">
                <a:latin typeface="Times New Roman"/>
                <a:cs typeface="Times New Roman"/>
              </a:rPr>
              <a:t>a </a:t>
            </a:r>
            <a:r>
              <a:rPr dirty="0" sz="1450" spc="-20">
                <a:latin typeface="Times New Roman"/>
                <a:cs typeface="Times New Roman"/>
              </a:rPr>
              <a:t>person’s </a:t>
            </a:r>
            <a:r>
              <a:rPr dirty="0" sz="1450" spc="-10">
                <a:latin typeface="Times New Roman"/>
                <a:cs typeface="Times New Roman"/>
              </a:rPr>
              <a:t>calling, argument is fruitless. Along all  the rest </a:t>
            </a:r>
            <a:r>
              <a:rPr dirty="0" sz="1450" spc="-5">
                <a:latin typeface="Times New Roman"/>
                <a:cs typeface="Times New Roman"/>
              </a:rPr>
              <a:t>of </a:t>
            </a:r>
            <a:r>
              <a:rPr dirty="0" sz="1450" spc="-10">
                <a:latin typeface="Times New Roman"/>
                <a:cs typeface="Times New Roman"/>
              </a:rPr>
              <a:t>the </a:t>
            </a:r>
            <a:r>
              <a:rPr dirty="0" sz="1450" spc="-35">
                <a:latin typeface="Times New Roman"/>
                <a:cs typeface="Times New Roman"/>
              </a:rPr>
              <a:t>way, </a:t>
            </a:r>
            <a:r>
              <a:rPr dirty="0" sz="1450" spc="-10">
                <a:latin typeface="Times New Roman"/>
                <a:cs typeface="Times New Roman"/>
              </a:rPr>
              <a:t>the postman piped and fluted meltingly to get </a:t>
            </a:r>
            <a:r>
              <a:rPr dirty="0" sz="1450" spc="-5">
                <a:latin typeface="Times New Roman"/>
                <a:cs typeface="Times New Roman"/>
              </a:rPr>
              <a:t>a </a:t>
            </a:r>
            <a:r>
              <a:rPr dirty="0" sz="1450" spc="-10">
                <a:latin typeface="Times New Roman"/>
                <a:cs typeface="Times New Roman"/>
              </a:rPr>
              <a:t>sight </a:t>
            </a:r>
            <a:r>
              <a:rPr dirty="0" sz="1450" spc="-5">
                <a:latin typeface="Times New Roman"/>
                <a:cs typeface="Times New Roman"/>
              </a:rPr>
              <a:t>of </a:t>
            </a:r>
            <a:r>
              <a:rPr dirty="0" sz="1450" spc="-10">
                <a:latin typeface="Times New Roman"/>
                <a:cs typeface="Times New Roman"/>
              </a:rPr>
              <a:t>the  collection; now </a:t>
            </a:r>
            <a:r>
              <a:rPr dirty="0" sz="1450" spc="-5">
                <a:latin typeface="Times New Roman"/>
                <a:cs typeface="Times New Roman"/>
              </a:rPr>
              <a:t>he </a:t>
            </a:r>
            <a:r>
              <a:rPr dirty="0" sz="1450" spc="-10">
                <a:latin typeface="Times New Roman"/>
                <a:cs typeface="Times New Roman"/>
              </a:rPr>
              <a:t>would upbraid, now </a:t>
            </a:r>
            <a:r>
              <a:rPr dirty="0" sz="1450" spc="-5">
                <a:latin typeface="Times New Roman"/>
                <a:cs typeface="Times New Roman"/>
              </a:rPr>
              <a:t>he </a:t>
            </a:r>
            <a:r>
              <a:rPr dirty="0" sz="1450" spc="-10">
                <a:latin typeface="Times New Roman"/>
                <a:cs typeface="Times New Roman"/>
              </a:rPr>
              <a:t>would </a:t>
            </a:r>
            <a:r>
              <a:rPr dirty="0" sz="1450" spc="-20">
                <a:latin typeface="Times New Roman"/>
                <a:cs typeface="Times New Roman"/>
              </a:rPr>
              <a:t>reason—“Voyons, </a:t>
            </a:r>
            <a:r>
              <a:rPr dirty="0" sz="1450" spc="-5">
                <a:latin typeface="Times New Roman"/>
                <a:cs typeface="Times New Roman"/>
              </a:rPr>
              <a:t>I </a:t>
            </a:r>
            <a:r>
              <a:rPr dirty="0" sz="1450" spc="-10">
                <a:latin typeface="Times New Roman"/>
                <a:cs typeface="Times New Roman"/>
              </a:rPr>
              <a:t>will tell  </a:t>
            </a:r>
            <a:r>
              <a:rPr dirty="0" sz="1450" spc="-5">
                <a:latin typeface="Times New Roman"/>
                <a:cs typeface="Times New Roman"/>
              </a:rPr>
              <a:t>nobody”;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tried corruption, and insisted </a:t>
            </a:r>
            <a:r>
              <a:rPr dirty="0" sz="1450" spc="-5">
                <a:latin typeface="Times New Roman"/>
                <a:cs typeface="Times New Roman"/>
              </a:rPr>
              <a:t>on </a:t>
            </a:r>
            <a:r>
              <a:rPr dirty="0" sz="1450" spc="-10">
                <a:latin typeface="Times New Roman"/>
                <a:cs typeface="Times New Roman"/>
              </a:rPr>
              <a:t>paying for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wine;  and, at last when their ways separated—“Non,” said he, “ce n’est pas bien </a:t>
            </a:r>
            <a:r>
              <a:rPr dirty="0" sz="1450" spc="-5">
                <a:latin typeface="Times New Roman"/>
                <a:cs typeface="Times New Roman"/>
              </a:rPr>
              <a:t>de  </a:t>
            </a:r>
            <a:r>
              <a:rPr dirty="0" sz="1450" spc="-10">
                <a:latin typeface="Times New Roman"/>
                <a:cs typeface="Times New Roman"/>
              </a:rPr>
              <a:t>votre part. O </a:t>
            </a:r>
            <a:r>
              <a:rPr dirty="0" sz="1450" spc="-5">
                <a:latin typeface="Times New Roman"/>
                <a:cs typeface="Times New Roman"/>
              </a:rPr>
              <a:t>non, </a:t>
            </a:r>
            <a:r>
              <a:rPr dirty="0" sz="1450" spc="-10">
                <a:latin typeface="Times New Roman"/>
                <a:cs typeface="Times New Roman"/>
              </a:rPr>
              <a:t>ce n’est pas bien.” And shaking his head with quite </a:t>
            </a:r>
            <a:r>
              <a:rPr dirty="0" sz="1450" spc="-5">
                <a:latin typeface="Times New Roman"/>
                <a:cs typeface="Times New Roman"/>
              </a:rPr>
              <a:t>a  </a:t>
            </a:r>
            <a:r>
              <a:rPr dirty="0" sz="1450" spc="-10">
                <a:latin typeface="Times New Roman"/>
                <a:cs typeface="Times New Roman"/>
              </a:rPr>
              <a:t>sentimental sense </a:t>
            </a:r>
            <a:r>
              <a:rPr dirty="0" sz="1450" spc="-5">
                <a:latin typeface="Times New Roman"/>
                <a:cs typeface="Times New Roman"/>
              </a:rPr>
              <a:t>of </a:t>
            </a:r>
            <a:r>
              <a:rPr dirty="0" sz="1450" spc="-20">
                <a:latin typeface="Times New Roman"/>
                <a:cs typeface="Times New Roman"/>
              </a:rPr>
              <a:t>injury, </a:t>
            </a:r>
            <a:r>
              <a:rPr dirty="0" sz="1450" spc="-5">
                <a:latin typeface="Times New Roman"/>
                <a:cs typeface="Times New Roman"/>
              </a:rPr>
              <a:t>he </a:t>
            </a:r>
            <a:r>
              <a:rPr dirty="0" sz="1450" spc="-10">
                <a:latin typeface="Times New Roman"/>
                <a:cs typeface="Times New Roman"/>
              </a:rPr>
              <a:t>departed</a:t>
            </a:r>
            <a:r>
              <a:rPr dirty="0" sz="1450" spc="20">
                <a:latin typeface="Times New Roman"/>
                <a:cs typeface="Times New Roman"/>
              </a:rPr>
              <a:t> </a:t>
            </a:r>
            <a:r>
              <a:rPr dirty="0" sz="1450" spc="-10">
                <a:latin typeface="Times New Roman"/>
                <a:cs typeface="Times New Roman"/>
              </a:rPr>
              <a:t>unrefreshed.</a:t>
            </a:r>
            <a:endParaRPr sz="1450">
              <a:latin typeface="Times New Roman"/>
              <a:cs typeface="Times New Roman"/>
            </a:endParaRPr>
          </a:p>
          <a:p>
            <a:pPr algn="just" marL="12700" marR="5080">
              <a:lnSpc>
                <a:spcPts val="1730"/>
              </a:lnSpc>
              <a:spcBef>
                <a:spcPts val="545"/>
              </a:spcBef>
            </a:pPr>
            <a:r>
              <a:rPr dirty="0" sz="1450" spc="-10">
                <a:latin typeface="Times New Roman"/>
                <a:cs typeface="Times New Roman"/>
              </a:rPr>
              <a:t>On certain little difficulties encountered </a:t>
            </a:r>
            <a:r>
              <a:rPr dirty="0" sz="1450" spc="-5">
                <a:latin typeface="Times New Roman"/>
                <a:cs typeface="Times New Roman"/>
              </a:rPr>
              <a:t>by </a:t>
            </a:r>
            <a:r>
              <a:rPr dirty="0" sz="1450" spc="-10">
                <a:latin typeface="Times New Roman"/>
                <a:cs typeface="Times New Roman"/>
              </a:rPr>
              <a:t>the Arethusa at Châtillon-sur-  Loing,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space to dwell; another Châtillon, </a:t>
            </a:r>
            <a:r>
              <a:rPr dirty="0" sz="1450" spc="-5">
                <a:latin typeface="Times New Roman"/>
                <a:cs typeface="Times New Roman"/>
              </a:rPr>
              <a:t>of </a:t>
            </a:r>
            <a:r>
              <a:rPr dirty="0" sz="1450" spc="-10">
                <a:latin typeface="Times New Roman"/>
                <a:cs typeface="Times New Roman"/>
              </a:rPr>
              <a:t>grislier </a:t>
            </a:r>
            <a:r>
              <a:rPr dirty="0" sz="1450" spc="-25">
                <a:latin typeface="Times New Roman"/>
                <a:cs typeface="Times New Roman"/>
              </a:rPr>
              <a:t>memory, </a:t>
            </a:r>
            <a:r>
              <a:rPr dirty="0" sz="1450" spc="-10">
                <a:latin typeface="Times New Roman"/>
                <a:cs typeface="Times New Roman"/>
              </a:rPr>
              <a:t>looms  too near at hand. But the next </a:t>
            </a:r>
            <a:r>
              <a:rPr dirty="0" sz="1450" spc="-30">
                <a:latin typeface="Times New Roman"/>
                <a:cs typeface="Times New Roman"/>
              </a:rPr>
              <a:t>day,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certain hamlet called La Jussiére, </a:t>
            </a:r>
            <a:r>
              <a:rPr dirty="0" sz="1450" spc="-5">
                <a:latin typeface="Times New Roman"/>
                <a:cs typeface="Times New Roman"/>
              </a:rPr>
              <a:t>he  </a:t>
            </a:r>
            <a:r>
              <a:rPr dirty="0" sz="1450" spc="-10">
                <a:latin typeface="Times New Roman"/>
                <a:cs typeface="Times New Roman"/>
              </a:rPr>
              <a:t>stopped to drink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syrup in </a:t>
            </a:r>
            <a:r>
              <a:rPr dirty="0" sz="1450" spc="-5">
                <a:latin typeface="Times New Roman"/>
                <a:cs typeface="Times New Roman"/>
              </a:rPr>
              <a:t>a </a:t>
            </a:r>
            <a:r>
              <a:rPr dirty="0" sz="1450" spc="-10">
                <a:latin typeface="Times New Roman"/>
                <a:cs typeface="Times New Roman"/>
              </a:rPr>
              <a:t>very </a:t>
            </a:r>
            <a:r>
              <a:rPr dirty="0" sz="1450" spc="-20">
                <a:latin typeface="Times New Roman"/>
                <a:cs typeface="Times New Roman"/>
              </a:rPr>
              <a:t>poor, </a:t>
            </a:r>
            <a:r>
              <a:rPr dirty="0" sz="1450" spc="-10">
                <a:latin typeface="Times New Roman"/>
                <a:cs typeface="Times New Roman"/>
              </a:rPr>
              <a:t>bare drinking </a:t>
            </a:r>
            <a:r>
              <a:rPr dirty="0" sz="1450" spc="-5">
                <a:latin typeface="Times New Roman"/>
                <a:cs typeface="Times New Roman"/>
              </a:rPr>
              <a:t>shop. </a:t>
            </a:r>
            <a:r>
              <a:rPr dirty="0" sz="1450" spc="-10">
                <a:latin typeface="Times New Roman"/>
                <a:cs typeface="Times New Roman"/>
              </a:rPr>
              <a:t>The  hostess, </a:t>
            </a:r>
            <a:r>
              <a:rPr dirty="0" sz="1450" spc="-5">
                <a:latin typeface="Times New Roman"/>
                <a:cs typeface="Times New Roman"/>
              </a:rPr>
              <a:t>a </a:t>
            </a:r>
            <a:r>
              <a:rPr dirty="0" sz="1450" spc="-10">
                <a:latin typeface="Times New Roman"/>
                <a:cs typeface="Times New Roman"/>
              </a:rPr>
              <a:t>comely woman, suckling </a:t>
            </a:r>
            <a:r>
              <a:rPr dirty="0" sz="1450" spc="-5">
                <a:latin typeface="Times New Roman"/>
                <a:cs typeface="Times New Roman"/>
              </a:rPr>
              <a:t>a </a:t>
            </a:r>
            <a:r>
              <a:rPr dirty="0" sz="1450" spc="-10">
                <a:latin typeface="Times New Roman"/>
                <a:cs typeface="Times New Roman"/>
              </a:rPr>
              <a:t>child, examined the traveller with kindly  and pitying eyes. </a:t>
            </a: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not of </a:t>
            </a:r>
            <a:r>
              <a:rPr dirty="0" sz="1450" spc="-10">
                <a:latin typeface="Times New Roman"/>
                <a:cs typeface="Times New Roman"/>
              </a:rPr>
              <a:t>this department?” she asked. The Arethusa  told her </a:t>
            </a:r>
            <a:r>
              <a:rPr dirty="0" sz="1450" spc="-5">
                <a:latin typeface="Times New Roman"/>
                <a:cs typeface="Times New Roman"/>
              </a:rPr>
              <a:t>he </a:t>
            </a:r>
            <a:r>
              <a:rPr dirty="0" sz="1450" spc="-10">
                <a:latin typeface="Times New Roman"/>
                <a:cs typeface="Times New Roman"/>
              </a:rPr>
              <a:t>was English. “Ah!” she said, surprised. </a:t>
            </a:r>
            <a:r>
              <a:rPr dirty="0" sz="1450" spc="-50">
                <a:latin typeface="Times New Roman"/>
                <a:cs typeface="Times New Roman"/>
              </a:rPr>
              <a:t>“We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English. </a:t>
            </a:r>
            <a:r>
              <a:rPr dirty="0" sz="1450" spc="-70">
                <a:latin typeface="Times New Roman"/>
                <a:cs typeface="Times New Roman"/>
              </a:rPr>
              <a:t>We  </a:t>
            </a:r>
            <a:r>
              <a:rPr dirty="0" sz="1450" spc="-10">
                <a:latin typeface="Times New Roman"/>
                <a:cs typeface="Times New Roman"/>
              </a:rPr>
              <a:t>have many Italians, </a:t>
            </a:r>
            <a:r>
              <a:rPr dirty="0" sz="1450" spc="-15">
                <a:latin typeface="Times New Roman"/>
                <a:cs typeface="Times New Roman"/>
              </a:rPr>
              <a:t>however, </a:t>
            </a:r>
            <a:r>
              <a:rPr dirty="0" sz="1450" spc="-10">
                <a:latin typeface="Times New Roman"/>
                <a:cs typeface="Times New Roman"/>
              </a:rPr>
              <a:t>and they </a:t>
            </a:r>
            <a:r>
              <a:rPr dirty="0" sz="1450" spc="-5">
                <a:latin typeface="Times New Roman"/>
                <a:cs typeface="Times New Roman"/>
              </a:rPr>
              <a:t>do </a:t>
            </a:r>
            <a:r>
              <a:rPr dirty="0" sz="1450" spc="-10">
                <a:latin typeface="Times New Roman"/>
                <a:cs typeface="Times New Roman"/>
              </a:rPr>
              <a:t>very well; they </a:t>
            </a:r>
            <a:r>
              <a:rPr dirty="0" sz="1450" spc="-5">
                <a:latin typeface="Times New Roman"/>
                <a:cs typeface="Times New Roman"/>
              </a:rPr>
              <a:t>do not </a:t>
            </a:r>
            <a:r>
              <a:rPr dirty="0" sz="1450" spc="-10">
                <a:latin typeface="Times New Roman"/>
                <a:cs typeface="Times New Roman"/>
              </a:rPr>
              <a:t>complain </a:t>
            </a:r>
            <a:r>
              <a:rPr dirty="0" sz="1450" spc="-5">
                <a:latin typeface="Times New Roman"/>
                <a:cs typeface="Times New Roman"/>
              </a:rPr>
              <a:t>of  </a:t>
            </a:r>
            <a:r>
              <a:rPr dirty="0" sz="1450" spc="-10">
                <a:latin typeface="Times New Roman"/>
                <a:cs typeface="Times New Roman"/>
              </a:rPr>
              <a:t>the people </a:t>
            </a:r>
            <a:r>
              <a:rPr dirty="0" sz="1450" spc="-5">
                <a:latin typeface="Times New Roman"/>
                <a:cs typeface="Times New Roman"/>
              </a:rPr>
              <a:t>of </a:t>
            </a:r>
            <a:r>
              <a:rPr dirty="0" sz="1450" spc="-10">
                <a:latin typeface="Times New Roman"/>
                <a:cs typeface="Times New Roman"/>
              </a:rPr>
              <a:t>hereabouts. An Englishman may </a:t>
            </a:r>
            <a:r>
              <a:rPr dirty="0" sz="1450" spc="-5">
                <a:latin typeface="Times New Roman"/>
                <a:cs typeface="Times New Roman"/>
              </a:rPr>
              <a:t>do </a:t>
            </a:r>
            <a:r>
              <a:rPr dirty="0" sz="1450" spc="-10">
                <a:latin typeface="Times New Roman"/>
                <a:cs typeface="Times New Roman"/>
              </a:rPr>
              <a:t>very well also; it will </a:t>
            </a:r>
            <a:r>
              <a:rPr dirty="0" sz="1450" spc="-5">
                <a:latin typeface="Times New Roman"/>
                <a:cs typeface="Times New Roman"/>
              </a:rPr>
              <a:t>be  </a:t>
            </a:r>
            <a:r>
              <a:rPr dirty="0" sz="1450" spc="-10">
                <a:latin typeface="Times New Roman"/>
                <a:cs typeface="Times New Roman"/>
              </a:rPr>
              <a:t>something </a:t>
            </a:r>
            <a:r>
              <a:rPr dirty="0" sz="1450" spc="-25">
                <a:latin typeface="Times New Roman"/>
                <a:cs typeface="Times New Roman"/>
              </a:rPr>
              <a:t>new.” </a:t>
            </a:r>
            <a:r>
              <a:rPr dirty="0" sz="1450" spc="-10">
                <a:latin typeface="Times New Roman"/>
                <a:cs typeface="Times New Roman"/>
              </a:rPr>
              <a:t>Here was </a:t>
            </a:r>
            <a:r>
              <a:rPr dirty="0" sz="1450" spc="-5">
                <a:latin typeface="Times New Roman"/>
                <a:cs typeface="Times New Roman"/>
              </a:rPr>
              <a:t>a </a:t>
            </a:r>
            <a:r>
              <a:rPr dirty="0" sz="1450" spc="-10">
                <a:latin typeface="Times New Roman"/>
                <a:cs typeface="Times New Roman"/>
              </a:rPr>
              <a:t>dark saying, over which the Arethusa pondered  as </a:t>
            </a:r>
            <a:r>
              <a:rPr dirty="0" sz="1450" spc="-5">
                <a:latin typeface="Times New Roman"/>
                <a:cs typeface="Times New Roman"/>
              </a:rPr>
              <a:t>he </a:t>
            </a:r>
            <a:r>
              <a:rPr dirty="0" sz="1450" spc="-10">
                <a:latin typeface="Times New Roman"/>
                <a:cs typeface="Times New Roman"/>
              </a:rPr>
              <a:t>drank his grenadine;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rose and asked what was to </a:t>
            </a:r>
            <a:r>
              <a:rPr dirty="0" sz="1450" spc="-30">
                <a:latin typeface="Times New Roman"/>
                <a:cs typeface="Times New Roman"/>
              </a:rPr>
              <a:t>pay, </a:t>
            </a:r>
            <a:r>
              <a:rPr dirty="0" sz="1450" spc="-10">
                <a:latin typeface="Times New Roman"/>
                <a:cs typeface="Times New Roman"/>
              </a:rPr>
              <a:t>the  light came </a:t>
            </a:r>
            <a:r>
              <a:rPr dirty="0" sz="1450" spc="-5">
                <a:latin typeface="Times New Roman"/>
                <a:cs typeface="Times New Roman"/>
              </a:rPr>
              <a:t>upon </a:t>
            </a:r>
            <a:r>
              <a:rPr dirty="0" sz="1450" spc="-10">
                <a:latin typeface="Times New Roman"/>
                <a:cs typeface="Times New Roman"/>
              </a:rPr>
              <a:t>him in </a:t>
            </a:r>
            <a:r>
              <a:rPr dirty="0" sz="1450" spc="-5">
                <a:latin typeface="Times New Roman"/>
                <a:cs typeface="Times New Roman"/>
              </a:rPr>
              <a:t>a </a:t>
            </a:r>
            <a:r>
              <a:rPr dirty="0" sz="1450" spc="-10">
                <a:latin typeface="Times New Roman"/>
                <a:cs typeface="Times New Roman"/>
              </a:rPr>
              <a:t>flash. “O, </a:t>
            </a:r>
            <a:r>
              <a:rPr dirty="0" sz="1450" spc="-5">
                <a:latin typeface="Times New Roman"/>
                <a:cs typeface="Times New Roman"/>
              </a:rPr>
              <a:t>pour vous,” </a:t>
            </a:r>
            <a:r>
              <a:rPr dirty="0" sz="1450" spc="-10">
                <a:latin typeface="Times New Roman"/>
                <a:cs typeface="Times New Roman"/>
              </a:rPr>
              <a:t>replied the </a:t>
            </a:r>
            <a:r>
              <a:rPr dirty="0" sz="1450" spc="-20">
                <a:latin typeface="Times New Roman"/>
                <a:cs typeface="Times New Roman"/>
              </a:rPr>
              <a:t>landlady, </a:t>
            </a:r>
            <a:r>
              <a:rPr dirty="0" sz="1450" spc="-10">
                <a:latin typeface="Times New Roman"/>
                <a:cs typeface="Times New Roman"/>
              </a:rPr>
              <a:t>“a  halfpenny!” Pour vous? By heaven, she took him for </a:t>
            </a:r>
            <a:r>
              <a:rPr dirty="0" sz="1450" spc="-5">
                <a:latin typeface="Times New Roman"/>
                <a:cs typeface="Times New Roman"/>
              </a:rPr>
              <a:t>a </a:t>
            </a:r>
            <a:r>
              <a:rPr dirty="0" sz="1450" spc="-10">
                <a:latin typeface="Times New Roman"/>
                <a:cs typeface="Times New Roman"/>
              </a:rPr>
              <a:t>beggar! He paid his  </a:t>
            </a:r>
            <a:r>
              <a:rPr dirty="0" sz="1450" spc="-20">
                <a:latin typeface="Times New Roman"/>
                <a:cs typeface="Times New Roman"/>
              </a:rPr>
              <a:t>halfpenny, </a:t>
            </a:r>
            <a:r>
              <a:rPr dirty="0" sz="1450" spc="-10">
                <a:latin typeface="Times New Roman"/>
                <a:cs typeface="Times New Roman"/>
              </a:rPr>
              <a:t>feeling that it were ungracious to correct </a:t>
            </a:r>
            <a:r>
              <a:rPr dirty="0" sz="1450" spc="-30">
                <a:latin typeface="Times New Roman"/>
                <a:cs typeface="Times New Roman"/>
              </a:rPr>
              <a:t>her. </a:t>
            </a:r>
            <a:r>
              <a:rPr dirty="0" sz="1450" spc="-10">
                <a:latin typeface="Times New Roman"/>
                <a:cs typeface="Times New Roman"/>
              </a:rPr>
              <a:t>But when </a:t>
            </a:r>
            <a:r>
              <a:rPr dirty="0" sz="1450" spc="-5">
                <a:latin typeface="Times New Roman"/>
                <a:cs typeface="Times New Roman"/>
              </a:rPr>
              <a:t>he </a:t>
            </a:r>
            <a:r>
              <a:rPr dirty="0" sz="1450" spc="-10">
                <a:latin typeface="Times New Roman"/>
                <a:cs typeface="Times New Roman"/>
              </a:rPr>
              <a:t>was  forth again </a:t>
            </a:r>
            <a:r>
              <a:rPr dirty="0" sz="1450" spc="-5">
                <a:latin typeface="Times New Roman"/>
                <a:cs typeface="Times New Roman"/>
              </a:rPr>
              <a:t>upon </a:t>
            </a:r>
            <a:r>
              <a:rPr dirty="0" sz="1450" spc="-10">
                <a:latin typeface="Times New Roman"/>
                <a:cs typeface="Times New Roman"/>
              </a:rPr>
              <a:t>the road, </a:t>
            </a:r>
            <a:r>
              <a:rPr dirty="0" sz="1450" spc="-5">
                <a:latin typeface="Times New Roman"/>
                <a:cs typeface="Times New Roman"/>
              </a:rPr>
              <a:t>he </a:t>
            </a:r>
            <a:r>
              <a:rPr dirty="0" sz="1450" spc="-10">
                <a:latin typeface="Times New Roman"/>
                <a:cs typeface="Times New Roman"/>
              </a:rPr>
              <a:t>became vexed in spirit. The conscience is </a:t>
            </a:r>
            <a:r>
              <a:rPr dirty="0" sz="1450" spc="-5">
                <a:latin typeface="Times New Roman"/>
                <a:cs typeface="Times New Roman"/>
              </a:rPr>
              <a:t>no  </a:t>
            </a:r>
            <a:r>
              <a:rPr dirty="0" sz="1450" spc="-10">
                <a:latin typeface="Times New Roman"/>
                <a:cs typeface="Times New Roman"/>
              </a:rPr>
              <a:t>gentleman,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rabbinical fellow; and his conscience told him </a:t>
            </a:r>
            <a:r>
              <a:rPr dirty="0" sz="1450" spc="-5">
                <a:latin typeface="Times New Roman"/>
                <a:cs typeface="Times New Roman"/>
              </a:rPr>
              <a:t>he </a:t>
            </a:r>
            <a:r>
              <a:rPr dirty="0" sz="1450" spc="-10">
                <a:latin typeface="Times New Roman"/>
                <a:cs typeface="Times New Roman"/>
              </a:rPr>
              <a:t>had stolen  the syrup.</a:t>
            </a:r>
            <a:endParaRPr sz="1450">
              <a:latin typeface="Times New Roman"/>
              <a:cs typeface="Times New Roman"/>
            </a:endParaRPr>
          </a:p>
          <a:p>
            <a:pPr algn="just" marL="12700" marR="7620">
              <a:lnSpc>
                <a:spcPts val="1730"/>
              </a:lnSpc>
              <a:spcBef>
                <a:spcPts val="550"/>
              </a:spcBef>
            </a:pPr>
            <a:r>
              <a:rPr dirty="0" sz="1450" spc="-10">
                <a:latin typeface="Times New Roman"/>
                <a:cs typeface="Times New Roman"/>
              </a:rPr>
              <a:t>That </a:t>
            </a:r>
            <a:r>
              <a:rPr dirty="0" sz="1450" spc="-5">
                <a:latin typeface="Times New Roman"/>
                <a:cs typeface="Times New Roman"/>
              </a:rPr>
              <a:t>night </a:t>
            </a:r>
            <a:r>
              <a:rPr dirty="0" sz="1450" spc="-10">
                <a:latin typeface="Times New Roman"/>
                <a:cs typeface="Times New Roman"/>
              </a:rPr>
              <a:t>the travellers slept in Gien; the next day they passed the river and  set forth </a:t>
            </a:r>
            <a:r>
              <a:rPr dirty="0" sz="1450" spc="-20">
                <a:latin typeface="Times New Roman"/>
                <a:cs typeface="Times New Roman"/>
              </a:rPr>
              <a:t>(severally, </a:t>
            </a:r>
            <a:r>
              <a:rPr dirty="0" sz="1450" spc="-10">
                <a:latin typeface="Times New Roman"/>
                <a:cs typeface="Times New Roman"/>
              </a:rPr>
              <a:t>as their custom was) </a:t>
            </a:r>
            <a:r>
              <a:rPr dirty="0" sz="1450" spc="-5">
                <a:latin typeface="Times New Roman"/>
                <a:cs typeface="Times New Roman"/>
              </a:rPr>
              <a:t>on a </a:t>
            </a:r>
            <a:r>
              <a:rPr dirty="0" sz="1450" spc="-10">
                <a:latin typeface="Times New Roman"/>
                <a:cs typeface="Times New Roman"/>
              </a:rPr>
              <a:t>short stage through the green  plain </a:t>
            </a:r>
            <a:r>
              <a:rPr dirty="0" sz="1450" spc="-5">
                <a:latin typeface="Times New Roman"/>
                <a:cs typeface="Times New Roman"/>
              </a:rPr>
              <a:t>upon </a:t>
            </a:r>
            <a:r>
              <a:rPr dirty="0" sz="1450" spc="-10">
                <a:latin typeface="Times New Roman"/>
                <a:cs typeface="Times New Roman"/>
              </a:rPr>
              <a:t>the Berry side, to Châtillon-sur-Loire. It was the first day </a:t>
            </a:r>
            <a:r>
              <a:rPr dirty="0" sz="1450" spc="-5">
                <a:latin typeface="Times New Roman"/>
                <a:cs typeface="Times New Roman"/>
              </a:rPr>
              <a:t>of </a:t>
            </a:r>
            <a:r>
              <a:rPr dirty="0" sz="1450" spc="-10">
                <a:latin typeface="Times New Roman"/>
                <a:cs typeface="Times New Roman"/>
              </a:rPr>
              <a:t>the  shooting; and the air rang with the report </a:t>
            </a:r>
            <a:r>
              <a:rPr dirty="0" sz="1450" spc="-5">
                <a:latin typeface="Times New Roman"/>
                <a:cs typeface="Times New Roman"/>
              </a:rPr>
              <a:t>of </a:t>
            </a:r>
            <a:r>
              <a:rPr dirty="0" sz="1450" spc="-10">
                <a:latin typeface="Times New Roman"/>
                <a:cs typeface="Times New Roman"/>
              </a:rPr>
              <a:t>firearms and the admiring cries </a:t>
            </a:r>
            <a:r>
              <a:rPr dirty="0" sz="1450" spc="-5">
                <a:latin typeface="Times New Roman"/>
                <a:cs typeface="Times New Roman"/>
              </a:rPr>
              <a:t>of  </a:t>
            </a:r>
            <a:r>
              <a:rPr dirty="0" sz="1450" spc="-10">
                <a:latin typeface="Times New Roman"/>
                <a:cs typeface="Times New Roman"/>
              </a:rPr>
              <a:t>sportsmen. Overhead the birds were in consternation, wheeling in clouds,  settling and re-arising. And yet with all this bustle </a:t>
            </a:r>
            <a:r>
              <a:rPr dirty="0" sz="1450" spc="-5">
                <a:latin typeface="Times New Roman"/>
                <a:cs typeface="Times New Roman"/>
              </a:rPr>
              <a:t>on </a:t>
            </a:r>
            <a:r>
              <a:rPr dirty="0" sz="1450" spc="-10">
                <a:latin typeface="Times New Roman"/>
                <a:cs typeface="Times New Roman"/>
              </a:rPr>
              <a:t>either hand, the</a:t>
            </a:r>
            <a:r>
              <a:rPr dirty="0" sz="1450" spc="-5">
                <a:latin typeface="Times New Roman"/>
                <a:cs typeface="Times New Roman"/>
              </a:rPr>
              <a:t> </a:t>
            </a:r>
            <a:r>
              <a:rPr dirty="0" sz="1450" spc="-10">
                <a:latin typeface="Times New Roman"/>
                <a:cs typeface="Times New Roman"/>
              </a:rPr>
              <a:t>road</a:t>
            </a:r>
            <a:endParaRPr sz="145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7194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itself lay </a:t>
            </a:r>
            <a:r>
              <a:rPr dirty="0" sz="1450" spc="-20">
                <a:latin typeface="Times New Roman"/>
                <a:cs typeface="Times New Roman"/>
              </a:rPr>
              <a:t>solitary. </a:t>
            </a:r>
            <a:r>
              <a:rPr dirty="0" sz="1450" spc="-10">
                <a:latin typeface="Times New Roman"/>
                <a:cs typeface="Times New Roman"/>
              </a:rPr>
              <a:t>The Arethusa smoked </a:t>
            </a:r>
            <a:r>
              <a:rPr dirty="0" sz="1450" spc="-5">
                <a:latin typeface="Times New Roman"/>
                <a:cs typeface="Times New Roman"/>
              </a:rPr>
              <a:t>a </a:t>
            </a:r>
            <a:r>
              <a:rPr dirty="0" sz="1450" spc="-10">
                <a:latin typeface="Times New Roman"/>
                <a:cs typeface="Times New Roman"/>
              </a:rPr>
              <a:t>pipe beside </a:t>
            </a:r>
            <a:r>
              <a:rPr dirty="0" sz="1450" spc="-5">
                <a:latin typeface="Times New Roman"/>
                <a:cs typeface="Times New Roman"/>
              </a:rPr>
              <a:t>a </a:t>
            </a:r>
            <a:r>
              <a:rPr dirty="0" sz="1450" spc="-10">
                <a:latin typeface="Times New Roman"/>
                <a:cs typeface="Times New Roman"/>
              </a:rPr>
              <a:t>milestone, and </a:t>
            </a:r>
            <a:r>
              <a:rPr dirty="0" sz="1450" spc="-5">
                <a:latin typeface="Times New Roman"/>
                <a:cs typeface="Times New Roman"/>
              </a:rPr>
              <a:t>I  </a:t>
            </a:r>
            <a:r>
              <a:rPr dirty="0" sz="1450" spc="-10">
                <a:latin typeface="Times New Roman"/>
                <a:cs typeface="Times New Roman"/>
              </a:rPr>
              <a:t>remember </a:t>
            </a:r>
            <a:r>
              <a:rPr dirty="0" sz="1450" spc="-5">
                <a:latin typeface="Times New Roman"/>
                <a:cs typeface="Times New Roman"/>
              </a:rPr>
              <a:t>he </a:t>
            </a:r>
            <a:r>
              <a:rPr dirty="0" sz="1450" spc="-10">
                <a:latin typeface="Times New Roman"/>
                <a:cs typeface="Times New Roman"/>
              </a:rPr>
              <a:t>laid down very exactly all </a:t>
            </a:r>
            <a:r>
              <a:rPr dirty="0" sz="1450" spc="-5">
                <a:latin typeface="Times New Roman"/>
                <a:cs typeface="Times New Roman"/>
              </a:rPr>
              <a:t>he </a:t>
            </a:r>
            <a:r>
              <a:rPr dirty="0" sz="1450" spc="-10">
                <a:latin typeface="Times New Roman"/>
                <a:cs typeface="Times New Roman"/>
              </a:rPr>
              <a:t>was to </a:t>
            </a:r>
            <a:r>
              <a:rPr dirty="0" sz="1450" spc="-5">
                <a:latin typeface="Times New Roman"/>
                <a:cs typeface="Times New Roman"/>
              </a:rPr>
              <a:t>do </a:t>
            </a:r>
            <a:r>
              <a:rPr dirty="0" sz="1450" spc="-10">
                <a:latin typeface="Times New Roman"/>
                <a:cs typeface="Times New Roman"/>
              </a:rPr>
              <a:t>at Châtillon: how </a:t>
            </a:r>
            <a:r>
              <a:rPr dirty="0" sz="1450" spc="-5">
                <a:latin typeface="Times New Roman"/>
                <a:cs typeface="Times New Roman"/>
              </a:rPr>
              <a:t>he </a:t>
            </a:r>
            <a:r>
              <a:rPr dirty="0" sz="1450" spc="-10">
                <a:latin typeface="Times New Roman"/>
                <a:cs typeface="Times New Roman"/>
              </a:rPr>
              <a:t>was  to enjoy </a:t>
            </a:r>
            <a:r>
              <a:rPr dirty="0" sz="1450" spc="-5">
                <a:latin typeface="Times New Roman"/>
                <a:cs typeface="Times New Roman"/>
              </a:rPr>
              <a:t>a </a:t>
            </a:r>
            <a:r>
              <a:rPr dirty="0" sz="1450" spc="-10">
                <a:latin typeface="Times New Roman"/>
                <a:cs typeface="Times New Roman"/>
              </a:rPr>
              <a:t>cold plunge, to change his shirt, and to await the </a:t>
            </a:r>
            <a:r>
              <a:rPr dirty="0" sz="1450" spc="-20">
                <a:latin typeface="Times New Roman"/>
                <a:cs typeface="Times New Roman"/>
              </a:rPr>
              <a:t>Cigarette’s </a:t>
            </a:r>
            <a:r>
              <a:rPr dirty="0" sz="1450" spc="-10">
                <a:latin typeface="Times New Roman"/>
                <a:cs typeface="Times New Roman"/>
              </a:rPr>
              <a:t>arrival,  in sublime inaction,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 Loire. Fired </a:t>
            </a:r>
            <a:r>
              <a:rPr dirty="0" sz="1450" spc="-5">
                <a:latin typeface="Times New Roman"/>
                <a:cs typeface="Times New Roman"/>
              </a:rPr>
              <a:t>by </a:t>
            </a:r>
            <a:r>
              <a:rPr dirty="0" sz="1450" spc="-10">
                <a:latin typeface="Times New Roman"/>
                <a:cs typeface="Times New Roman"/>
              </a:rPr>
              <a:t>these ideas, </a:t>
            </a:r>
            <a:r>
              <a:rPr dirty="0" sz="1450" spc="-5">
                <a:latin typeface="Times New Roman"/>
                <a:cs typeface="Times New Roman"/>
              </a:rPr>
              <a:t>he  </a:t>
            </a:r>
            <a:r>
              <a:rPr dirty="0" sz="1450" spc="-10">
                <a:latin typeface="Times New Roman"/>
                <a:cs typeface="Times New Roman"/>
              </a:rPr>
              <a:t>pushed the more rapidly forward, and came, early in the afternoon and in </a:t>
            </a:r>
            <a:r>
              <a:rPr dirty="0" sz="1450" spc="-5">
                <a:latin typeface="Times New Roman"/>
                <a:cs typeface="Times New Roman"/>
              </a:rPr>
              <a:t>a  </a:t>
            </a:r>
            <a:r>
              <a:rPr dirty="0" sz="1450" spc="-10">
                <a:latin typeface="Times New Roman"/>
                <a:cs typeface="Times New Roman"/>
              </a:rPr>
              <a:t>breathing heat, to the entering-in </a:t>
            </a:r>
            <a:r>
              <a:rPr dirty="0" sz="1450" spc="-5">
                <a:latin typeface="Times New Roman"/>
                <a:cs typeface="Times New Roman"/>
              </a:rPr>
              <a:t>of </a:t>
            </a:r>
            <a:r>
              <a:rPr dirty="0" sz="1450" spc="-10">
                <a:latin typeface="Times New Roman"/>
                <a:cs typeface="Times New Roman"/>
              </a:rPr>
              <a:t>that ill-fated town. Childe Roland to the  dark tower</a:t>
            </a:r>
            <a:r>
              <a:rPr dirty="0" sz="1450" spc="-5">
                <a:latin typeface="Times New Roman"/>
                <a:cs typeface="Times New Roman"/>
              </a:rPr>
              <a:t> </a:t>
            </a:r>
            <a:r>
              <a:rPr dirty="0" sz="1450" spc="-10">
                <a:latin typeface="Times New Roman"/>
                <a:cs typeface="Times New Roman"/>
              </a:rPr>
              <a:t>came.</a:t>
            </a:r>
            <a:endParaRPr sz="1450">
              <a:latin typeface="Times New Roman"/>
              <a:cs typeface="Times New Roman"/>
            </a:endParaRPr>
          </a:p>
          <a:p>
            <a:pPr algn="just" marL="12700" marR="2205355">
              <a:lnSpc>
                <a:spcPts val="2300"/>
              </a:lnSpc>
              <a:spcBef>
                <a:spcPts val="110"/>
              </a:spcBef>
            </a:pPr>
            <a:r>
              <a:rPr dirty="0" sz="1450" spc="-10">
                <a:latin typeface="Times New Roman"/>
                <a:cs typeface="Times New Roman"/>
              </a:rPr>
              <a:t>A polite gendarme threw his shadow </a:t>
            </a:r>
            <a:r>
              <a:rPr dirty="0" sz="1450" spc="-5">
                <a:latin typeface="Times New Roman"/>
                <a:cs typeface="Times New Roman"/>
              </a:rPr>
              <a:t>on </a:t>
            </a:r>
            <a:r>
              <a:rPr dirty="0" sz="1450" spc="-10">
                <a:latin typeface="Times New Roman"/>
                <a:cs typeface="Times New Roman"/>
              </a:rPr>
              <a:t>the path.  “Monsieur est voyageur?” </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a:lnSpc>
                <a:spcPts val="1735"/>
              </a:lnSpc>
              <a:spcBef>
                <a:spcPts val="400"/>
              </a:spcBef>
            </a:pP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the</a:t>
            </a:r>
            <a:r>
              <a:rPr dirty="0" sz="1450" spc="120">
                <a:latin typeface="Times New Roman"/>
                <a:cs typeface="Times New Roman"/>
              </a:rPr>
              <a:t> </a:t>
            </a:r>
            <a:r>
              <a:rPr dirty="0" sz="1450" spc="-10">
                <a:latin typeface="Times New Roman"/>
                <a:cs typeface="Times New Roman"/>
              </a:rPr>
              <a:t>Arethusa,</a:t>
            </a:r>
            <a:r>
              <a:rPr dirty="0" sz="1450" spc="114">
                <a:latin typeface="Times New Roman"/>
                <a:cs typeface="Times New Roman"/>
              </a:rPr>
              <a:t> </a:t>
            </a:r>
            <a:r>
              <a:rPr dirty="0" sz="1450" spc="-10">
                <a:latin typeface="Times New Roman"/>
                <a:cs typeface="Times New Roman"/>
              </a:rPr>
              <a:t>strong</a:t>
            </a:r>
            <a:r>
              <a:rPr dirty="0" sz="1450" spc="120">
                <a:latin typeface="Times New Roman"/>
                <a:cs typeface="Times New Roman"/>
              </a:rPr>
              <a:t> </a:t>
            </a:r>
            <a:r>
              <a:rPr dirty="0" sz="1450" spc="-10">
                <a:latin typeface="Times New Roman"/>
                <a:cs typeface="Times New Roman"/>
              </a:rPr>
              <a:t>in</a:t>
            </a:r>
            <a:r>
              <a:rPr dirty="0" sz="1450" spc="120">
                <a:latin typeface="Times New Roman"/>
                <a:cs typeface="Times New Roman"/>
              </a:rPr>
              <a:t> </a:t>
            </a:r>
            <a:r>
              <a:rPr dirty="0" sz="1450" spc="-10">
                <a:latin typeface="Times New Roman"/>
                <a:cs typeface="Times New Roman"/>
              </a:rPr>
              <a:t>his</a:t>
            </a:r>
            <a:r>
              <a:rPr dirty="0" sz="1450" spc="114">
                <a:latin typeface="Times New Roman"/>
                <a:cs typeface="Times New Roman"/>
              </a:rPr>
              <a:t> </a:t>
            </a:r>
            <a:r>
              <a:rPr dirty="0" sz="1450" spc="-10">
                <a:latin typeface="Times New Roman"/>
                <a:cs typeface="Times New Roman"/>
              </a:rPr>
              <a:t>innocence,</a:t>
            </a:r>
            <a:r>
              <a:rPr dirty="0" sz="1450" spc="120">
                <a:latin typeface="Times New Roman"/>
                <a:cs typeface="Times New Roman"/>
              </a:rPr>
              <a:t> </a:t>
            </a:r>
            <a:r>
              <a:rPr dirty="0" sz="1450" spc="-10">
                <a:latin typeface="Times New Roman"/>
                <a:cs typeface="Times New Roman"/>
              </a:rPr>
              <a:t>forgetful</a:t>
            </a:r>
            <a:r>
              <a:rPr dirty="0" sz="1450" spc="120">
                <a:latin typeface="Times New Roman"/>
                <a:cs typeface="Times New Roman"/>
              </a:rPr>
              <a:t> </a:t>
            </a:r>
            <a:r>
              <a:rPr dirty="0" sz="1450" spc="-5">
                <a:latin typeface="Times New Roman"/>
                <a:cs typeface="Times New Roman"/>
              </a:rPr>
              <a:t>of</a:t>
            </a:r>
            <a:r>
              <a:rPr dirty="0" sz="1450" spc="114">
                <a:latin typeface="Times New Roman"/>
                <a:cs typeface="Times New Roman"/>
              </a:rPr>
              <a:t> </a:t>
            </a:r>
            <a:r>
              <a:rPr dirty="0" sz="1450" spc="-10">
                <a:latin typeface="Times New Roman"/>
                <a:cs typeface="Times New Roman"/>
              </a:rPr>
              <a:t>his</a:t>
            </a:r>
            <a:r>
              <a:rPr dirty="0" sz="1450" spc="120">
                <a:latin typeface="Times New Roman"/>
                <a:cs typeface="Times New Roman"/>
              </a:rPr>
              <a:t> </a:t>
            </a:r>
            <a:r>
              <a:rPr dirty="0" sz="1450" spc="-10">
                <a:latin typeface="Times New Roman"/>
                <a:cs typeface="Times New Roman"/>
              </a:rPr>
              <a:t>vile</a:t>
            </a:r>
            <a:r>
              <a:rPr dirty="0" sz="1450" spc="120">
                <a:latin typeface="Times New Roman"/>
                <a:cs typeface="Times New Roman"/>
              </a:rPr>
              <a:t> </a:t>
            </a:r>
            <a:r>
              <a:rPr dirty="0" sz="1450" spc="-10">
                <a:latin typeface="Times New Roman"/>
                <a:cs typeface="Times New Roman"/>
              </a:rPr>
              <a:t>attire,</a:t>
            </a:r>
            <a:r>
              <a:rPr dirty="0" sz="1450" spc="114">
                <a:latin typeface="Times New Roman"/>
                <a:cs typeface="Times New Roman"/>
              </a:rPr>
              <a:t> </a:t>
            </a:r>
            <a:r>
              <a:rPr dirty="0" sz="1450" spc="-10">
                <a:latin typeface="Times New Roman"/>
                <a:cs typeface="Times New Roman"/>
              </a:rPr>
              <a:t>replied</a:t>
            </a:r>
            <a:endParaRPr sz="1450">
              <a:latin typeface="Times New Roman"/>
              <a:cs typeface="Times New Roman"/>
            </a:endParaRPr>
          </a:p>
          <a:p>
            <a:pPr algn="just" marL="12700">
              <a:lnSpc>
                <a:spcPts val="1735"/>
              </a:lnSpc>
            </a:pPr>
            <a:r>
              <a:rPr dirty="0" sz="1450" spc="-10">
                <a:latin typeface="Times New Roman"/>
                <a:cs typeface="Times New Roman"/>
              </a:rPr>
              <a:t>—I had almost said with gaiety: “So it would</a:t>
            </a:r>
            <a:r>
              <a:rPr dirty="0" sz="1450" spc="40">
                <a:latin typeface="Times New Roman"/>
                <a:cs typeface="Times New Roman"/>
              </a:rPr>
              <a:t> </a:t>
            </a:r>
            <a:r>
              <a:rPr dirty="0" sz="1450" spc="-20">
                <a:latin typeface="Times New Roman"/>
                <a:cs typeface="Times New Roman"/>
              </a:rPr>
              <a:t>appear.”</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“His papers are in order?” said the gendarme. And when the Arethusa, with </a:t>
            </a:r>
            <a:r>
              <a:rPr dirty="0" sz="1450" spc="-5">
                <a:latin typeface="Times New Roman"/>
                <a:cs typeface="Times New Roman"/>
              </a:rPr>
              <a:t>a  </a:t>
            </a:r>
            <a:r>
              <a:rPr dirty="0" sz="1450" spc="-10">
                <a:latin typeface="Times New Roman"/>
                <a:cs typeface="Times New Roman"/>
              </a:rPr>
              <a:t>slight change </a:t>
            </a:r>
            <a:r>
              <a:rPr dirty="0" sz="1450" spc="-5">
                <a:latin typeface="Times New Roman"/>
                <a:cs typeface="Times New Roman"/>
              </a:rPr>
              <a:t>of </a:t>
            </a:r>
            <a:r>
              <a:rPr dirty="0" sz="1450" spc="-10">
                <a:latin typeface="Times New Roman"/>
                <a:cs typeface="Times New Roman"/>
              </a:rPr>
              <a:t>voice, admitted </a:t>
            </a:r>
            <a:r>
              <a:rPr dirty="0" sz="1450" spc="-5">
                <a:latin typeface="Times New Roman"/>
                <a:cs typeface="Times New Roman"/>
              </a:rPr>
              <a:t>he </a:t>
            </a:r>
            <a:r>
              <a:rPr dirty="0" sz="1450" spc="-10">
                <a:latin typeface="Times New Roman"/>
                <a:cs typeface="Times New Roman"/>
              </a:rPr>
              <a:t>had none, </a:t>
            </a:r>
            <a:r>
              <a:rPr dirty="0" sz="1450" spc="-5">
                <a:latin typeface="Times New Roman"/>
                <a:cs typeface="Times New Roman"/>
              </a:rPr>
              <a:t>he </a:t>
            </a:r>
            <a:r>
              <a:rPr dirty="0" sz="1450" spc="-10">
                <a:latin typeface="Times New Roman"/>
                <a:cs typeface="Times New Roman"/>
              </a:rPr>
              <a:t>was informed (politely  </a:t>
            </a:r>
            <a:r>
              <a:rPr dirty="0" sz="1450" spc="-5">
                <a:latin typeface="Times New Roman"/>
                <a:cs typeface="Times New Roman"/>
              </a:rPr>
              <a:t>enough)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must appear before the</a:t>
            </a:r>
            <a:r>
              <a:rPr dirty="0" sz="1450" spc="15">
                <a:latin typeface="Times New Roman"/>
                <a:cs typeface="Times New Roman"/>
              </a:rPr>
              <a:t> </a:t>
            </a:r>
            <a:r>
              <a:rPr dirty="0" sz="1450" spc="-20">
                <a:latin typeface="Times New Roman"/>
                <a:cs typeface="Times New Roman"/>
              </a:rPr>
              <a:t>Commissary.</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The Commissary sat at </a:t>
            </a:r>
            <a:r>
              <a:rPr dirty="0" sz="1450" spc="-5">
                <a:latin typeface="Times New Roman"/>
                <a:cs typeface="Times New Roman"/>
              </a:rPr>
              <a:t>a </a:t>
            </a:r>
            <a:r>
              <a:rPr dirty="0" sz="1450" spc="-10">
                <a:latin typeface="Times New Roman"/>
                <a:cs typeface="Times New Roman"/>
              </a:rPr>
              <a:t>table in his bedroom, stripped to the shirt and  trousers, </a:t>
            </a:r>
            <a:r>
              <a:rPr dirty="0" sz="1450" spc="-5">
                <a:latin typeface="Times New Roman"/>
                <a:cs typeface="Times New Roman"/>
              </a:rPr>
              <a:t>but </a:t>
            </a:r>
            <a:r>
              <a:rPr dirty="0" sz="1450" spc="-10">
                <a:latin typeface="Times New Roman"/>
                <a:cs typeface="Times New Roman"/>
              </a:rPr>
              <a:t>still copiously perspiring; and when </a:t>
            </a:r>
            <a:r>
              <a:rPr dirty="0" sz="1450" spc="-5">
                <a:latin typeface="Times New Roman"/>
                <a:cs typeface="Times New Roman"/>
              </a:rPr>
              <a:t>he </a:t>
            </a:r>
            <a:r>
              <a:rPr dirty="0" sz="1450" spc="-10">
                <a:latin typeface="Times New Roman"/>
                <a:cs typeface="Times New Roman"/>
              </a:rPr>
              <a:t>turned </a:t>
            </a:r>
            <a:r>
              <a:rPr dirty="0" sz="1450" spc="-5">
                <a:latin typeface="Times New Roman"/>
                <a:cs typeface="Times New Roman"/>
              </a:rPr>
              <a:t>upon </a:t>
            </a:r>
            <a:r>
              <a:rPr dirty="0" sz="1450" spc="-10">
                <a:latin typeface="Times New Roman"/>
                <a:cs typeface="Times New Roman"/>
              </a:rPr>
              <a:t>the prisoner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meaningless countenance, that was (like </a:t>
            </a:r>
            <a:r>
              <a:rPr dirty="0" sz="1450" spc="-15">
                <a:latin typeface="Times New Roman"/>
                <a:cs typeface="Times New Roman"/>
              </a:rPr>
              <a:t>Bardolph’s) </a:t>
            </a:r>
            <a:r>
              <a:rPr dirty="0" sz="1450" spc="-10">
                <a:latin typeface="Times New Roman"/>
                <a:cs typeface="Times New Roman"/>
              </a:rPr>
              <a:t>“all whelks and  bubuckles,” the dullest might have been prepared for grief. Here was </a:t>
            </a:r>
            <a:r>
              <a:rPr dirty="0" sz="1450" spc="-5">
                <a:latin typeface="Times New Roman"/>
                <a:cs typeface="Times New Roman"/>
              </a:rPr>
              <a:t>a </a:t>
            </a:r>
            <a:r>
              <a:rPr dirty="0" sz="1450" spc="-10">
                <a:latin typeface="Times New Roman"/>
                <a:cs typeface="Times New Roman"/>
              </a:rPr>
              <a:t>stupid  man, sleepy with the heat and fretful at the interruption, whom neither appeal  </a:t>
            </a:r>
            <a:r>
              <a:rPr dirty="0" sz="1450" spc="-5">
                <a:latin typeface="Times New Roman"/>
                <a:cs typeface="Times New Roman"/>
              </a:rPr>
              <a:t>nor </a:t>
            </a:r>
            <a:r>
              <a:rPr dirty="0" sz="1450" spc="-10">
                <a:latin typeface="Times New Roman"/>
                <a:cs typeface="Times New Roman"/>
              </a:rPr>
              <a:t>argument could</a:t>
            </a:r>
            <a:r>
              <a:rPr dirty="0" sz="1450" spc="-5">
                <a:latin typeface="Times New Roman"/>
                <a:cs typeface="Times New Roman"/>
              </a:rPr>
              <a:t> </a:t>
            </a:r>
            <a:r>
              <a:rPr dirty="0" sz="1450" spc="-10">
                <a:latin typeface="Times New Roman"/>
                <a:cs typeface="Times New Roman"/>
              </a:rPr>
              <a:t>reach.</a:t>
            </a:r>
            <a:endParaRPr sz="1450">
              <a:latin typeface="Times New Roman"/>
              <a:cs typeface="Times New Roman"/>
            </a:endParaRPr>
          </a:p>
          <a:p>
            <a:pPr marL="12700" marR="2577465">
              <a:lnSpc>
                <a:spcPts val="2300"/>
              </a:lnSpc>
              <a:spcBef>
                <a:spcPts val="110"/>
              </a:spcBef>
            </a:pPr>
            <a:r>
              <a:rPr dirty="0" sz="1450" spc="-10">
                <a:latin typeface="Times New Roman"/>
                <a:cs typeface="Times New Roman"/>
              </a:rPr>
              <a:t>THE </a:t>
            </a:r>
            <a:r>
              <a:rPr dirty="0" sz="1450" spc="-35">
                <a:latin typeface="Times New Roman"/>
                <a:cs typeface="Times New Roman"/>
              </a:rPr>
              <a:t>COMMISSARY. </a:t>
            </a:r>
            <a:r>
              <a:rPr dirty="0" sz="1450" spc="-60">
                <a:latin typeface="Times New Roman"/>
                <a:cs typeface="Times New Roman"/>
              </a:rPr>
              <a:t>You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papers?  THE </a:t>
            </a:r>
            <a:r>
              <a:rPr dirty="0" sz="1450" spc="-15">
                <a:latin typeface="Times New Roman"/>
                <a:cs typeface="Times New Roman"/>
              </a:rPr>
              <a:t>ARETHUSA. </a:t>
            </a:r>
            <a:r>
              <a:rPr dirty="0" sz="1450" spc="-10">
                <a:latin typeface="Times New Roman"/>
                <a:cs typeface="Times New Roman"/>
              </a:rPr>
              <a:t>Not</a:t>
            </a:r>
            <a:r>
              <a:rPr dirty="0" sz="1450" spc="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marL="12700">
              <a:lnSpc>
                <a:spcPct val="100000"/>
              </a:lnSpc>
              <a:spcBef>
                <a:spcPts val="400"/>
              </a:spcBef>
            </a:pPr>
            <a:r>
              <a:rPr dirty="0" sz="1450" spc="-10">
                <a:latin typeface="Times New Roman"/>
                <a:cs typeface="Times New Roman"/>
              </a:rPr>
              <a:t>THE </a:t>
            </a:r>
            <a:r>
              <a:rPr dirty="0" sz="1450" spc="-35">
                <a:latin typeface="Times New Roman"/>
                <a:cs typeface="Times New Roman"/>
              </a:rPr>
              <a:t>COMMISSARY.</a:t>
            </a:r>
            <a:r>
              <a:rPr dirty="0" sz="1450" spc="-80">
                <a:latin typeface="Times New Roman"/>
                <a:cs typeface="Times New Roman"/>
              </a:rPr>
              <a:t> </a:t>
            </a:r>
            <a:r>
              <a:rPr dirty="0" sz="1450" spc="-10">
                <a:latin typeface="Times New Roman"/>
                <a:cs typeface="Times New Roman"/>
              </a:rPr>
              <a:t>Why?</a:t>
            </a:r>
            <a:endParaRPr sz="1450">
              <a:latin typeface="Times New Roman"/>
              <a:cs typeface="Times New Roman"/>
            </a:endParaRPr>
          </a:p>
          <a:p>
            <a:pPr marL="12700">
              <a:lnSpc>
                <a:spcPct val="100000"/>
              </a:lnSpc>
              <a:spcBef>
                <a:spcPts val="565"/>
              </a:spcBef>
            </a:pPr>
            <a:r>
              <a:rPr dirty="0" sz="1450" spc="-10">
                <a:latin typeface="Times New Roman"/>
                <a:cs typeface="Times New Roman"/>
              </a:rPr>
              <a:t>THE </a:t>
            </a:r>
            <a:r>
              <a:rPr dirty="0" sz="1450" spc="-15">
                <a:latin typeface="Times New Roman"/>
                <a:cs typeface="Times New Roman"/>
              </a:rPr>
              <a:t>ARETHUSA. </a:t>
            </a:r>
            <a:r>
              <a:rPr dirty="0" sz="1450" spc="-5">
                <a:latin typeface="Times New Roman"/>
                <a:cs typeface="Times New Roman"/>
              </a:rPr>
              <a:t>I </a:t>
            </a:r>
            <a:r>
              <a:rPr dirty="0" sz="1450" spc="-10">
                <a:latin typeface="Times New Roman"/>
                <a:cs typeface="Times New Roman"/>
              </a:rPr>
              <a:t>have left them behind in my</a:t>
            </a:r>
            <a:r>
              <a:rPr dirty="0" sz="1450" spc="40">
                <a:latin typeface="Times New Roman"/>
                <a:cs typeface="Times New Roman"/>
              </a:rPr>
              <a:t> </a:t>
            </a:r>
            <a:r>
              <a:rPr dirty="0" sz="1450" spc="-10">
                <a:latin typeface="Times New Roman"/>
                <a:cs typeface="Times New Roman"/>
              </a:rPr>
              <a:t>valise.</a:t>
            </a:r>
            <a:endParaRPr sz="1450">
              <a:latin typeface="Times New Roman"/>
              <a:cs typeface="Times New Roman"/>
            </a:endParaRPr>
          </a:p>
          <a:p>
            <a:pPr marL="12700" marR="7620">
              <a:lnSpc>
                <a:spcPts val="1730"/>
              </a:lnSpc>
              <a:spcBef>
                <a:spcPts val="630"/>
              </a:spcBef>
            </a:pPr>
            <a:r>
              <a:rPr dirty="0" sz="1450" spc="-10">
                <a:latin typeface="Times New Roman"/>
                <a:cs typeface="Times New Roman"/>
              </a:rPr>
              <a:t>THE </a:t>
            </a:r>
            <a:r>
              <a:rPr dirty="0" sz="1450" spc="-35">
                <a:latin typeface="Times New Roman"/>
                <a:cs typeface="Times New Roman"/>
              </a:rPr>
              <a:t>COMMISSARY. </a:t>
            </a:r>
            <a:r>
              <a:rPr dirty="0" sz="1450" spc="-60">
                <a:latin typeface="Times New Roman"/>
                <a:cs typeface="Times New Roman"/>
              </a:rPr>
              <a:t>You </a:t>
            </a:r>
            <a:r>
              <a:rPr dirty="0" sz="1450" spc="-25">
                <a:latin typeface="Times New Roman"/>
                <a:cs typeface="Times New Roman"/>
              </a:rPr>
              <a:t>know, </a:t>
            </a:r>
            <a:r>
              <a:rPr dirty="0" sz="1450" spc="-15">
                <a:latin typeface="Times New Roman"/>
                <a:cs typeface="Times New Roman"/>
              </a:rPr>
              <a:t>however, </a:t>
            </a:r>
            <a:r>
              <a:rPr dirty="0" sz="1450" spc="-10">
                <a:latin typeface="Times New Roman"/>
                <a:cs typeface="Times New Roman"/>
              </a:rPr>
              <a:t>that it is forbidden to circulate  without papers?</a:t>
            </a:r>
            <a:endParaRPr sz="1450">
              <a:latin typeface="Times New Roman"/>
              <a:cs typeface="Times New Roman"/>
            </a:endParaRPr>
          </a:p>
          <a:p>
            <a:pPr marL="12700" marR="12065">
              <a:lnSpc>
                <a:spcPts val="1730"/>
              </a:lnSpc>
              <a:spcBef>
                <a:spcPts val="575"/>
              </a:spcBef>
            </a:pPr>
            <a:r>
              <a:rPr dirty="0" sz="1450" spc="-10">
                <a:latin typeface="Times New Roman"/>
                <a:cs typeface="Times New Roman"/>
              </a:rPr>
              <a:t>THE </a:t>
            </a:r>
            <a:r>
              <a:rPr dirty="0" sz="1450" spc="-15">
                <a:latin typeface="Times New Roman"/>
                <a:cs typeface="Times New Roman"/>
              </a:rPr>
              <a:t>ARETHUSA. </a:t>
            </a:r>
            <a:r>
              <a:rPr dirty="0" sz="1450" spc="-10">
                <a:latin typeface="Times New Roman"/>
                <a:cs typeface="Times New Roman"/>
              </a:rPr>
              <a:t>Pardon me: </a:t>
            </a:r>
            <a:r>
              <a:rPr dirty="0" sz="1450" spc="-5">
                <a:latin typeface="Times New Roman"/>
                <a:cs typeface="Times New Roman"/>
              </a:rPr>
              <a:t>I </a:t>
            </a:r>
            <a:r>
              <a:rPr dirty="0" sz="1450" spc="-10">
                <a:latin typeface="Times New Roman"/>
                <a:cs typeface="Times New Roman"/>
              </a:rPr>
              <a:t>am convinced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contrary. </a:t>
            </a:r>
            <a:r>
              <a:rPr dirty="0" sz="1450" spc="-5">
                <a:latin typeface="Times New Roman"/>
                <a:cs typeface="Times New Roman"/>
              </a:rPr>
              <a:t>I </a:t>
            </a:r>
            <a:r>
              <a:rPr dirty="0" sz="1450" spc="-10">
                <a:latin typeface="Times New Roman"/>
                <a:cs typeface="Times New Roman"/>
              </a:rPr>
              <a:t>am here </a:t>
            </a:r>
            <a:r>
              <a:rPr dirty="0" sz="1450" spc="-5">
                <a:latin typeface="Times New Roman"/>
                <a:cs typeface="Times New Roman"/>
              </a:rPr>
              <a:t>on  </a:t>
            </a:r>
            <a:r>
              <a:rPr dirty="0" sz="1450" spc="-10">
                <a:latin typeface="Times New Roman"/>
                <a:cs typeface="Times New Roman"/>
              </a:rPr>
              <a:t>my rights as an English subject </a:t>
            </a:r>
            <a:r>
              <a:rPr dirty="0" sz="1450" spc="-5">
                <a:latin typeface="Times New Roman"/>
                <a:cs typeface="Times New Roman"/>
              </a:rPr>
              <a:t>by </a:t>
            </a:r>
            <a:r>
              <a:rPr dirty="0" sz="1450" spc="-10">
                <a:latin typeface="Times New Roman"/>
                <a:cs typeface="Times New Roman"/>
              </a:rPr>
              <a:t>international</a:t>
            </a:r>
            <a:r>
              <a:rPr dirty="0" sz="1450" spc="35">
                <a:latin typeface="Times New Roman"/>
                <a:cs typeface="Times New Roman"/>
              </a:rPr>
              <a:t> </a:t>
            </a:r>
            <a:r>
              <a:rPr dirty="0" sz="1450" spc="-25">
                <a:latin typeface="Times New Roman"/>
                <a:cs typeface="Times New Roman"/>
              </a:rPr>
              <a:t>treaty.</a:t>
            </a:r>
            <a:endParaRPr sz="1450">
              <a:latin typeface="Times New Roman"/>
              <a:cs typeface="Times New Roman"/>
            </a:endParaRPr>
          </a:p>
          <a:p>
            <a:pPr marL="12700" marR="676275">
              <a:lnSpc>
                <a:spcPts val="2300"/>
              </a:lnSpc>
              <a:spcBef>
                <a:spcPts val="114"/>
              </a:spcBef>
            </a:pPr>
            <a:r>
              <a:rPr dirty="0" sz="1450" spc="-10">
                <a:latin typeface="Times New Roman"/>
                <a:cs typeface="Times New Roman"/>
              </a:rPr>
              <a:t>THE </a:t>
            </a:r>
            <a:r>
              <a:rPr dirty="0" sz="1450" spc="-20">
                <a:latin typeface="Times New Roman"/>
                <a:cs typeface="Times New Roman"/>
              </a:rPr>
              <a:t>COMMISSARY </a:t>
            </a:r>
            <a:r>
              <a:rPr dirty="0" sz="1450" spc="-10">
                <a:latin typeface="Times New Roman"/>
                <a:cs typeface="Times New Roman"/>
              </a:rPr>
              <a:t>(with scorn). </a:t>
            </a:r>
            <a:r>
              <a:rPr dirty="0" sz="1450" spc="-60">
                <a:latin typeface="Times New Roman"/>
                <a:cs typeface="Times New Roman"/>
              </a:rPr>
              <a:t>You </a:t>
            </a:r>
            <a:r>
              <a:rPr dirty="0" sz="1450" spc="-10">
                <a:latin typeface="Times New Roman"/>
                <a:cs typeface="Times New Roman"/>
              </a:rPr>
              <a:t>call yourself an Englishman?  THE </a:t>
            </a:r>
            <a:r>
              <a:rPr dirty="0" sz="1450" spc="-15">
                <a:latin typeface="Times New Roman"/>
                <a:cs typeface="Times New Roman"/>
              </a:rPr>
              <a:t>ARETHUSA. </a:t>
            </a:r>
            <a:r>
              <a:rPr dirty="0" sz="1450" spc="-5">
                <a:latin typeface="Times New Roman"/>
                <a:cs typeface="Times New Roman"/>
              </a:rPr>
              <a:t>I</a:t>
            </a:r>
            <a:r>
              <a:rPr dirty="0" sz="1450" spc="5">
                <a:latin typeface="Times New Roman"/>
                <a:cs typeface="Times New Roman"/>
              </a:rPr>
              <a:t> </a:t>
            </a:r>
            <a:r>
              <a:rPr dirty="0" sz="1450" spc="-5">
                <a:latin typeface="Times New Roman"/>
                <a:cs typeface="Times New Roman"/>
              </a:rPr>
              <a:t>do.</a:t>
            </a:r>
            <a:endParaRPr sz="1450">
              <a:latin typeface="Times New Roman"/>
              <a:cs typeface="Times New Roman"/>
            </a:endParaRPr>
          </a:p>
          <a:p>
            <a:pPr marL="12700" marR="1883410">
              <a:lnSpc>
                <a:spcPts val="2300"/>
              </a:lnSpc>
              <a:spcBef>
                <a:spcPts val="10"/>
              </a:spcBef>
            </a:pPr>
            <a:r>
              <a:rPr dirty="0" sz="1450" spc="-10">
                <a:latin typeface="Times New Roman"/>
                <a:cs typeface="Times New Roman"/>
              </a:rPr>
              <a:t>THE </a:t>
            </a:r>
            <a:r>
              <a:rPr dirty="0" sz="1450" spc="-35">
                <a:latin typeface="Times New Roman"/>
                <a:cs typeface="Times New Roman"/>
              </a:rPr>
              <a:t>COMMISSARY. </a:t>
            </a:r>
            <a:r>
              <a:rPr dirty="0" sz="1450" spc="-10">
                <a:latin typeface="Times New Roman"/>
                <a:cs typeface="Times New Roman"/>
              </a:rPr>
              <a:t>Humph.—What is </a:t>
            </a:r>
            <a:r>
              <a:rPr dirty="0" sz="1450" spc="-5">
                <a:latin typeface="Times New Roman"/>
                <a:cs typeface="Times New Roman"/>
              </a:rPr>
              <a:t>your </a:t>
            </a:r>
            <a:r>
              <a:rPr dirty="0" sz="1450" spc="-10">
                <a:latin typeface="Times New Roman"/>
                <a:cs typeface="Times New Roman"/>
              </a:rPr>
              <a:t>trade?  THE </a:t>
            </a:r>
            <a:r>
              <a:rPr dirty="0" sz="1450" spc="-15">
                <a:latin typeface="Times New Roman"/>
                <a:cs typeface="Times New Roman"/>
              </a:rPr>
              <a:t>ARETHUSA.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Scotch</a:t>
            </a:r>
            <a:r>
              <a:rPr dirty="0" sz="1450" spc="10">
                <a:latin typeface="Times New Roman"/>
                <a:cs typeface="Times New Roman"/>
              </a:rPr>
              <a:t> </a:t>
            </a:r>
            <a:r>
              <a:rPr dirty="0" sz="1450" spc="-10">
                <a:latin typeface="Times New Roman"/>
                <a:cs typeface="Times New Roman"/>
              </a:rPr>
              <a:t>advocate.</a:t>
            </a:r>
            <a:endParaRPr sz="1450">
              <a:latin typeface="Times New Roman"/>
              <a:cs typeface="Times New Roman"/>
            </a:endParaRPr>
          </a:p>
          <a:p>
            <a:pPr marL="12700" marR="13335">
              <a:lnSpc>
                <a:spcPts val="1730"/>
              </a:lnSpc>
              <a:spcBef>
                <a:spcPts val="465"/>
              </a:spcBef>
            </a:pPr>
            <a:r>
              <a:rPr dirty="0" sz="1450" spc="-10">
                <a:latin typeface="Times New Roman"/>
                <a:cs typeface="Times New Roman"/>
              </a:rPr>
              <a:t>THE </a:t>
            </a:r>
            <a:r>
              <a:rPr dirty="0" sz="1450" spc="-20">
                <a:latin typeface="Times New Roman"/>
                <a:cs typeface="Times New Roman"/>
              </a:rPr>
              <a:t>COMMISSARY </a:t>
            </a:r>
            <a:r>
              <a:rPr dirty="0" sz="1450" spc="-10">
                <a:latin typeface="Times New Roman"/>
                <a:cs typeface="Times New Roman"/>
              </a:rPr>
              <a:t>(with singular annoyance). A Scotch advocate! Do </a:t>
            </a:r>
            <a:r>
              <a:rPr dirty="0" sz="1450" spc="-5">
                <a:latin typeface="Times New Roman"/>
                <a:cs typeface="Times New Roman"/>
              </a:rPr>
              <a:t>you  </a:t>
            </a:r>
            <a:r>
              <a:rPr dirty="0" sz="1450" spc="-10">
                <a:latin typeface="Times New Roman"/>
                <a:cs typeface="Times New Roman"/>
              </a:rPr>
              <a:t>then pretend to support yourself </a:t>
            </a:r>
            <a:r>
              <a:rPr dirty="0" sz="1450" spc="-5">
                <a:latin typeface="Times New Roman"/>
                <a:cs typeface="Times New Roman"/>
              </a:rPr>
              <a:t>by </a:t>
            </a:r>
            <a:r>
              <a:rPr dirty="0" sz="1450" spc="-10">
                <a:latin typeface="Times New Roman"/>
                <a:cs typeface="Times New Roman"/>
              </a:rPr>
              <a:t>that in this</a:t>
            </a:r>
            <a:r>
              <a:rPr dirty="0" sz="1450" spc="45">
                <a:latin typeface="Times New Roman"/>
                <a:cs typeface="Times New Roman"/>
              </a:rPr>
              <a:t> </a:t>
            </a:r>
            <a:r>
              <a:rPr dirty="0" sz="1450" spc="-10">
                <a:latin typeface="Times New Roman"/>
                <a:cs typeface="Times New Roman"/>
              </a:rPr>
              <a:t>department?</a:t>
            </a:r>
            <a:endParaRPr sz="1450">
              <a:latin typeface="Times New Roman"/>
              <a:cs typeface="Times New Roman"/>
            </a:endParaRPr>
          </a:p>
          <a:p>
            <a:pPr marL="12700" marR="5715">
              <a:lnSpc>
                <a:spcPts val="1730"/>
              </a:lnSpc>
              <a:spcBef>
                <a:spcPts val="570"/>
              </a:spcBef>
            </a:pPr>
            <a:r>
              <a:rPr dirty="0" sz="1450" spc="-10">
                <a:latin typeface="Times New Roman"/>
                <a:cs typeface="Times New Roman"/>
              </a:rPr>
              <a:t>The Arethusa modestly disclaimed the pretension. The Commissary had  scored </a:t>
            </a:r>
            <a:r>
              <a:rPr dirty="0" sz="1450" spc="-5">
                <a:latin typeface="Times New Roman"/>
                <a:cs typeface="Times New Roman"/>
              </a:rPr>
              <a:t>a </a:t>
            </a:r>
            <a:r>
              <a:rPr dirty="0" sz="1450" spc="-10">
                <a:latin typeface="Times New Roman"/>
                <a:cs typeface="Times New Roman"/>
              </a:rPr>
              <a:t>point.</a:t>
            </a:r>
            <a:endParaRPr sz="145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4156710" cy="903605"/>
          </a:xfrm>
          <a:prstGeom prst="rect">
            <a:avLst/>
          </a:prstGeom>
        </p:spPr>
        <p:txBody>
          <a:bodyPr wrap="square" lIns="0" tIns="12700" rIns="0" bIns="0" rtlCol="0" vert="horz">
            <a:spAutoFit/>
          </a:bodyPr>
          <a:lstStyle/>
          <a:p>
            <a:pPr marL="12700" marR="559435">
              <a:lnSpc>
                <a:spcPct val="132400"/>
              </a:lnSpc>
              <a:spcBef>
                <a:spcPts val="100"/>
              </a:spcBef>
            </a:pPr>
            <a:r>
              <a:rPr dirty="0" sz="1450" spc="-10">
                <a:latin typeface="Times New Roman"/>
                <a:cs typeface="Times New Roman"/>
              </a:rPr>
              <a:t>THE </a:t>
            </a:r>
            <a:r>
              <a:rPr dirty="0" sz="1450" spc="-35">
                <a:latin typeface="Times New Roman"/>
                <a:cs typeface="Times New Roman"/>
              </a:rPr>
              <a:t>COMMISSARY. Why, </a:t>
            </a:r>
            <a:r>
              <a:rPr dirty="0" sz="1450" spc="-10">
                <a:latin typeface="Times New Roman"/>
                <a:cs typeface="Times New Roman"/>
              </a:rPr>
              <a:t>then, </a:t>
            </a:r>
            <a:r>
              <a:rPr dirty="0" sz="1450" spc="-5">
                <a:latin typeface="Times New Roman"/>
                <a:cs typeface="Times New Roman"/>
              </a:rPr>
              <a:t>do you </a:t>
            </a:r>
            <a:r>
              <a:rPr dirty="0" sz="1450" spc="-10">
                <a:latin typeface="Times New Roman"/>
                <a:cs typeface="Times New Roman"/>
              </a:rPr>
              <a:t>travel?  THE </a:t>
            </a:r>
            <a:r>
              <a:rPr dirty="0" sz="1450" spc="-15">
                <a:latin typeface="Times New Roman"/>
                <a:cs typeface="Times New Roman"/>
              </a:rPr>
              <a:t>ARETHUSA. </a:t>
            </a:r>
            <a:r>
              <a:rPr dirty="0" sz="1450" spc="-5">
                <a:latin typeface="Times New Roman"/>
                <a:cs typeface="Times New Roman"/>
              </a:rPr>
              <a:t>I </a:t>
            </a:r>
            <a:r>
              <a:rPr dirty="0" sz="1450" spc="-10">
                <a:latin typeface="Times New Roman"/>
                <a:cs typeface="Times New Roman"/>
              </a:rPr>
              <a:t>travel for</a:t>
            </a:r>
            <a:r>
              <a:rPr dirty="0" sz="1450" spc="15">
                <a:latin typeface="Times New Roman"/>
                <a:cs typeface="Times New Roman"/>
              </a:rPr>
              <a:t> </a:t>
            </a:r>
            <a:r>
              <a:rPr dirty="0" sz="1450" spc="-10">
                <a:latin typeface="Times New Roman"/>
                <a:cs typeface="Times New Roman"/>
              </a:rPr>
              <a:t>pleasure.</a:t>
            </a:r>
            <a:endParaRPr sz="1450">
              <a:latin typeface="Times New Roman"/>
              <a:cs typeface="Times New Roman"/>
            </a:endParaRPr>
          </a:p>
          <a:p>
            <a:pPr marL="12700">
              <a:lnSpc>
                <a:spcPct val="100000"/>
              </a:lnSpc>
              <a:spcBef>
                <a:spcPts val="565"/>
              </a:spcBef>
              <a:tabLst>
                <a:tab pos="527685" algn="l"/>
                <a:tab pos="1900555" algn="l"/>
                <a:tab pos="2731135" algn="l"/>
                <a:tab pos="3033395" algn="l"/>
                <a:tab pos="3416935" algn="l"/>
              </a:tabLst>
            </a:pPr>
            <a:r>
              <a:rPr dirty="0" sz="1450" spc="-10">
                <a:latin typeface="Times New Roman"/>
                <a:cs typeface="Times New Roman"/>
              </a:rPr>
              <a:t>THE	</a:t>
            </a:r>
            <a:r>
              <a:rPr dirty="0" sz="1450" spc="-20">
                <a:latin typeface="Times New Roman"/>
                <a:cs typeface="Times New Roman"/>
              </a:rPr>
              <a:t>COMMISSARY	</a:t>
            </a:r>
            <a:r>
              <a:rPr dirty="0" sz="1450" spc="-10">
                <a:latin typeface="Times New Roman"/>
                <a:cs typeface="Times New Roman"/>
              </a:rPr>
              <a:t>(pointing	to	the	knapsack,</a:t>
            </a:r>
            <a:endParaRPr sz="1450">
              <a:latin typeface="Times New Roman"/>
              <a:cs typeface="Times New Roman"/>
            </a:endParaRPr>
          </a:p>
        </p:txBody>
      </p:sp>
      <p:sp>
        <p:nvSpPr>
          <p:cNvPr id="3" name="object 3"/>
          <p:cNvSpPr txBox="1"/>
          <p:nvPr/>
        </p:nvSpPr>
        <p:spPr>
          <a:xfrm>
            <a:off x="5167629" y="1185461"/>
            <a:ext cx="1514475" cy="245110"/>
          </a:xfrm>
          <a:prstGeom prst="rect">
            <a:avLst/>
          </a:prstGeom>
        </p:spPr>
        <p:txBody>
          <a:bodyPr wrap="square" lIns="0" tIns="11430" rIns="0" bIns="0" rtlCol="0" vert="horz">
            <a:spAutoFit/>
          </a:bodyPr>
          <a:lstStyle/>
          <a:p>
            <a:pPr marL="12700">
              <a:lnSpc>
                <a:spcPct val="100000"/>
              </a:lnSpc>
              <a:spcBef>
                <a:spcPts val="90"/>
              </a:spcBef>
              <a:tabLst>
                <a:tab pos="436880" algn="l"/>
                <a:tab pos="922019" algn="l"/>
              </a:tabLst>
            </a:pPr>
            <a:r>
              <a:rPr dirty="0" sz="1450" spc="-10">
                <a:latin typeface="Times New Roman"/>
                <a:cs typeface="Times New Roman"/>
              </a:rPr>
              <a:t>and	with	sublime</a:t>
            </a:r>
            <a:endParaRPr sz="1450">
              <a:latin typeface="Times New Roman"/>
              <a:cs typeface="Times New Roman"/>
            </a:endParaRPr>
          </a:p>
        </p:txBody>
      </p:sp>
      <p:sp>
        <p:nvSpPr>
          <p:cNvPr id="4" name="object 4"/>
          <p:cNvSpPr txBox="1"/>
          <p:nvPr/>
        </p:nvSpPr>
        <p:spPr>
          <a:xfrm>
            <a:off x="876300" y="1404972"/>
            <a:ext cx="5806440" cy="8586470"/>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incredulity). </a:t>
            </a:r>
            <a:r>
              <a:rPr dirty="0" sz="1450" spc="-35">
                <a:latin typeface="Times New Roman"/>
                <a:cs typeface="Times New Roman"/>
              </a:rPr>
              <a:t>Avec </a:t>
            </a:r>
            <a:r>
              <a:rPr dirty="0" sz="1450" spc="-10">
                <a:latin typeface="Times New Roman"/>
                <a:cs typeface="Times New Roman"/>
              </a:rPr>
              <a:t>ça? </a:t>
            </a:r>
            <a:r>
              <a:rPr dirty="0" sz="1450" spc="-25">
                <a:latin typeface="Times New Roman"/>
                <a:cs typeface="Times New Roman"/>
              </a:rPr>
              <a:t>Voyez-vous, </a:t>
            </a:r>
            <a:r>
              <a:rPr dirty="0" sz="1450" spc="-10">
                <a:latin typeface="Times New Roman"/>
                <a:cs typeface="Times New Roman"/>
              </a:rPr>
              <a:t>je suis </a:t>
            </a:r>
            <a:r>
              <a:rPr dirty="0" sz="1450" spc="-5">
                <a:latin typeface="Times New Roman"/>
                <a:cs typeface="Times New Roman"/>
              </a:rPr>
              <a:t>un </a:t>
            </a:r>
            <a:r>
              <a:rPr dirty="0" sz="1450" spc="-10">
                <a:latin typeface="Times New Roman"/>
                <a:cs typeface="Times New Roman"/>
              </a:rPr>
              <a:t>homme intelligent! </a:t>
            </a:r>
            <a:r>
              <a:rPr dirty="0" sz="1450" spc="-20">
                <a:latin typeface="Times New Roman"/>
                <a:cs typeface="Times New Roman"/>
              </a:rPr>
              <a:t>(With </a:t>
            </a:r>
            <a:r>
              <a:rPr dirty="0" sz="1450" spc="-10">
                <a:latin typeface="Times New Roman"/>
                <a:cs typeface="Times New Roman"/>
              </a:rPr>
              <a:t>that?  Look here,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person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intelligence!)</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The culprit remaining silent under this home thrust, the Commissary relished  his triumph for </a:t>
            </a:r>
            <a:r>
              <a:rPr dirty="0" sz="1450" spc="-5">
                <a:latin typeface="Times New Roman"/>
                <a:cs typeface="Times New Roman"/>
              </a:rPr>
              <a:t>a </a:t>
            </a:r>
            <a:r>
              <a:rPr dirty="0" sz="1450" spc="-10">
                <a:latin typeface="Times New Roman"/>
                <a:cs typeface="Times New Roman"/>
              </a:rPr>
              <a:t>while, and then demanded (like the postman, </a:t>
            </a:r>
            <a:r>
              <a:rPr dirty="0" sz="1450" spc="-5">
                <a:latin typeface="Times New Roman"/>
                <a:cs typeface="Times New Roman"/>
              </a:rPr>
              <a:t>but </a:t>
            </a:r>
            <a:r>
              <a:rPr dirty="0" sz="1450" spc="-10">
                <a:latin typeface="Times New Roman"/>
                <a:cs typeface="Times New Roman"/>
              </a:rPr>
              <a:t>with what  different expectations!) to see the contents </a:t>
            </a:r>
            <a:r>
              <a:rPr dirty="0" sz="1450" spc="-5">
                <a:latin typeface="Times New Roman"/>
                <a:cs typeface="Times New Roman"/>
              </a:rPr>
              <a:t>of </a:t>
            </a:r>
            <a:r>
              <a:rPr dirty="0" sz="1450" spc="-10">
                <a:latin typeface="Times New Roman"/>
                <a:cs typeface="Times New Roman"/>
              </a:rPr>
              <a:t>the knapsack. And here the  Arethusa, </a:t>
            </a:r>
            <a:r>
              <a:rPr dirty="0" sz="1450" spc="-5">
                <a:latin typeface="Times New Roman"/>
                <a:cs typeface="Times New Roman"/>
              </a:rPr>
              <a:t>not </a:t>
            </a:r>
            <a:r>
              <a:rPr dirty="0" sz="1450" spc="-10">
                <a:latin typeface="Times New Roman"/>
                <a:cs typeface="Times New Roman"/>
              </a:rPr>
              <a:t>yet sufficiently awake to his position, fell into </a:t>
            </a:r>
            <a:r>
              <a:rPr dirty="0" sz="1450" spc="-5">
                <a:latin typeface="Times New Roman"/>
                <a:cs typeface="Times New Roman"/>
              </a:rPr>
              <a:t>a </a:t>
            </a:r>
            <a:r>
              <a:rPr dirty="0" sz="1450" spc="-10">
                <a:latin typeface="Times New Roman"/>
                <a:cs typeface="Times New Roman"/>
              </a:rPr>
              <a:t>grave mistake.  There was little </a:t>
            </a:r>
            <a:r>
              <a:rPr dirty="0" sz="1450" spc="-5">
                <a:latin typeface="Times New Roman"/>
                <a:cs typeface="Times New Roman"/>
              </a:rPr>
              <a:t>or no </a:t>
            </a:r>
            <a:r>
              <a:rPr dirty="0" sz="1450" spc="-10">
                <a:latin typeface="Times New Roman"/>
                <a:cs typeface="Times New Roman"/>
              </a:rPr>
              <a:t>furniture in the room except the </a:t>
            </a:r>
            <a:r>
              <a:rPr dirty="0" sz="1450" spc="-15">
                <a:latin typeface="Times New Roman"/>
                <a:cs typeface="Times New Roman"/>
              </a:rPr>
              <a:t>Commissary’s </a:t>
            </a:r>
            <a:r>
              <a:rPr dirty="0" sz="1450" spc="-10">
                <a:latin typeface="Times New Roman"/>
                <a:cs typeface="Times New Roman"/>
              </a:rPr>
              <a:t>chair and  table; and to facilitate matters, the Arethusa (with all the innocence </a:t>
            </a:r>
            <a:r>
              <a:rPr dirty="0" sz="1450" spc="-5">
                <a:latin typeface="Times New Roman"/>
                <a:cs typeface="Times New Roman"/>
              </a:rPr>
              <a:t>on </a:t>
            </a:r>
            <a:r>
              <a:rPr dirty="0" sz="1450" spc="-10">
                <a:latin typeface="Times New Roman"/>
                <a:cs typeface="Times New Roman"/>
              </a:rPr>
              <a:t>earth)  leant the knapsack </a:t>
            </a:r>
            <a:r>
              <a:rPr dirty="0" sz="1450" spc="-5">
                <a:latin typeface="Times New Roman"/>
                <a:cs typeface="Times New Roman"/>
              </a:rPr>
              <a:t>on a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bed. The Commissary fairly bounded  from his seat; his face and neck flushed past purple, almost into blue; and </a:t>
            </a:r>
            <a:r>
              <a:rPr dirty="0" sz="1450" spc="-5">
                <a:latin typeface="Times New Roman"/>
                <a:cs typeface="Times New Roman"/>
              </a:rPr>
              <a:t>he  </a:t>
            </a:r>
            <a:r>
              <a:rPr dirty="0" sz="1450" spc="-10">
                <a:latin typeface="Times New Roman"/>
                <a:cs typeface="Times New Roman"/>
              </a:rPr>
              <a:t>screamed to lay the desecrating object </a:t>
            </a:r>
            <a:r>
              <a:rPr dirty="0" sz="1450" spc="-5">
                <a:latin typeface="Times New Roman"/>
                <a:cs typeface="Times New Roman"/>
              </a:rPr>
              <a:t>on </a:t>
            </a:r>
            <a:r>
              <a:rPr dirty="0" sz="1450" spc="-10">
                <a:latin typeface="Times New Roman"/>
                <a:cs typeface="Times New Roman"/>
              </a:rPr>
              <a:t>the</a:t>
            </a:r>
            <a:r>
              <a:rPr dirty="0" sz="1450" spc="25">
                <a:latin typeface="Times New Roman"/>
                <a:cs typeface="Times New Roman"/>
              </a:rPr>
              <a:t> </a:t>
            </a:r>
            <a:r>
              <a:rPr dirty="0" sz="1450" spc="-20">
                <a:latin typeface="Times New Roman"/>
                <a:cs typeface="Times New Roman"/>
              </a:rPr>
              <a:t>floor.</a:t>
            </a:r>
            <a:endParaRPr sz="1450">
              <a:latin typeface="Times New Roman"/>
              <a:cs typeface="Times New Roman"/>
            </a:endParaRPr>
          </a:p>
          <a:p>
            <a:pPr algn="just" marL="12700" marR="6985">
              <a:lnSpc>
                <a:spcPts val="1730"/>
              </a:lnSpc>
              <a:spcBef>
                <a:spcPts val="560"/>
              </a:spcBef>
            </a:pPr>
            <a:r>
              <a:rPr dirty="0" sz="1450" spc="-10">
                <a:latin typeface="Times New Roman"/>
                <a:cs typeface="Times New Roman"/>
              </a:rPr>
              <a:t>The knapsack proved to contain </a:t>
            </a:r>
            <a:r>
              <a:rPr dirty="0" sz="1450" spc="-5">
                <a:latin typeface="Times New Roman"/>
                <a:cs typeface="Times New Roman"/>
              </a:rPr>
              <a:t>a </a:t>
            </a:r>
            <a:r>
              <a:rPr dirty="0" sz="1450" spc="-10">
                <a:latin typeface="Times New Roman"/>
                <a:cs typeface="Times New Roman"/>
              </a:rPr>
              <a:t>change </a:t>
            </a:r>
            <a:r>
              <a:rPr dirty="0" sz="1450" spc="-5">
                <a:latin typeface="Times New Roman"/>
                <a:cs typeface="Times New Roman"/>
              </a:rPr>
              <a:t>of </a:t>
            </a:r>
            <a:r>
              <a:rPr dirty="0" sz="1450" spc="-10">
                <a:latin typeface="Times New Roman"/>
                <a:cs typeface="Times New Roman"/>
              </a:rPr>
              <a:t>shirts, </a:t>
            </a:r>
            <a:r>
              <a:rPr dirty="0" sz="1450" spc="-5">
                <a:latin typeface="Times New Roman"/>
                <a:cs typeface="Times New Roman"/>
              </a:rPr>
              <a:t>of </a:t>
            </a:r>
            <a:r>
              <a:rPr dirty="0" sz="1450" spc="-10">
                <a:latin typeface="Times New Roman"/>
                <a:cs typeface="Times New Roman"/>
              </a:rPr>
              <a:t>shoes, </a:t>
            </a:r>
            <a:r>
              <a:rPr dirty="0" sz="1450" spc="-5">
                <a:latin typeface="Times New Roman"/>
                <a:cs typeface="Times New Roman"/>
              </a:rPr>
              <a:t>of </a:t>
            </a:r>
            <a:r>
              <a:rPr dirty="0" sz="1450" spc="-10">
                <a:latin typeface="Times New Roman"/>
                <a:cs typeface="Times New Roman"/>
              </a:rPr>
              <a:t>socks, and </a:t>
            </a:r>
            <a:r>
              <a:rPr dirty="0" sz="1450" spc="-5">
                <a:latin typeface="Times New Roman"/>
                <a:cs typeface="Times New Roman"/>
              </a:rPr>
              <a:t>of  </a:t>
            </a:r>
            <a:r>
              <a:rPr dirty="0" sz="1450" spc="-10">
                <a:latin typeface="Times New Roman"/>
                <a:cs typeface="Times New Roman"/>
              </a:rPr>
              <a:t>linen trousers, </a:t>
            </a:r>
            <a:r>
              <a:rPr dirty="0" sz="1450" spc="-5">
                <a:latin typeface="Times New Roman"/>
                <a:cs typeface="Times New Roman"/>
              </a:rPr>
              <a:t>a </a:t>
            </a:r>
            <a:r>
              <a:rPr dirty="0" sz="1450" spc="-10">
                <a:latin typeface="Times New Roman"/>
                <a:cs typeface="Times New Roman"/>
              </a:rPr>
              <a:t>small dressing-case,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soap in </a:t>
            </a:r>
            <a:r>
              <a:rPr dirty="0" sz="1450" spc="-5">
                <a:latin typeface="Times New Roman"/>
                <a:cs typeface="Times New Roman"/>
              </a:rPr>
              <a:t>one of </a:t>
            </a:r>
            <a:r>
              <a:rPr dirty="0" sz="1450" spc="-10">
                <a:latin typeface="Times New Roman"/>
                <a:cs typeface="Times New Roman"/>
              </a:rPr>
              <a:t>the shoes, two  volumes </a:t>
            </a:r>
            <a:r>
              <a:rPr dirty="0" sz="1450" spc="-5">
                <a:latin typeface="Times New Roman"/>
                <a:cs typeface="Times New Roman"/>
              </a:rPr>
              <a:t>of </a:t>
            </a:r>
            <a:r>
              <a:rPr dirty="0" sz="1450" spc="-10">
                <a:latin typeface="Times New Roman"/>
                <a:cs typeface="Times New Roman"/>
              </a:rPr>
              <a:t>the Collection Jannet lettered Poésies </a:t>
            </a:r>
            <a:r>
              <a:rPr dirty="0" sz="1450" spc="-5">
                <a:latin typeface="Times New Roman"/>
                <a:cs typeface="Times New Roman"/>
              </a:rPr>
              <a:t>de </a:t>
            </a:r>
            <a:r>
              <a:rPr dirty="0" sz="1450" spc="-10">
                <a:latin typeface="Times New Roman"/>
                <a:cs typeface="Times New Roman"/>
              </a:rPr>
              <a:t>Charles d’Orléans, </a:t>
            </a:r>
            <a:r>
              <a:rPr dirty="0" sz="1450" spc="-5">
                <a:latin typeface="Times New Roman"/>
                <a:cs typeface="Times New Roman"/>
              </a:rPr>
              <a:t>a </a:t>
            </a:r>
            <a:r>
              <a:rPr dirty="0" sz="1450" spc="-10">
                <a:latin typeface="Times New Roman"/>
                <a:cs typeface="Times New Roman"/>
              </a:rPr>
              <a:t>map,  and </a:t>
            </a:r>
            <a:r>
              <a:rPr dirty="0" sz="1450" spc="-5">
                <a:latin typeface="Times New Roman"/>
                <a:cs typeface="Times New Roman"/>
              </a:rPr>
              <a:t>a </a:t>
            </a:r>
            <a:r>
              <a:rPr dirty="0" sz="1450" spc="-10">
                <a:latin typeface="Times New Roman"/>
                <a:cs typeface="Times New Roman"/>
              </a:rPr>
              <a:t>version </a:t>
            </a:r>
            <a:r>
              <a:rPr dirty="0" sz="1450" spc="-5">
                <a:latin typeface="Times New Roman"/>
                <a:cs typeface="Times New Roman"/>
              </a:rPr>
              <a:t>book </a:t>
            </a:r>
            <a:r>
              <a:rPr dirty="0" sz="1450" spc="-10">
                <a:latin typeface="Times New Roman"/>
                <a:cs typeface="Times New Roman"/>
              </a:rPr>
              <a:t>containing divers notes in prose and the remarkable  English roundels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voyager, </a:t>
            </a:r>
            <a:r>
              <a:rPr dirty="0" sz="1450" spc="-10">
                <a:latin typeface="Times New Roman"/>
                <a:cs typeface="Times New Roman"/>
              </a:rPr>
              <a:t>still to this day unpublished: the Commissary  </a:t>
            </a:r>
            <a:r>
              <a:rPr dirty="0" sz="1450" spc="-5">
                <a:latin typeface="Times New Roman"/>
                <a:cs typeface="Times New Roman"/>
              </a:rPr>
              <a:t>of </a:t>
            </a:r>
            <a:r>
              <a:rPr dirty="0" sz="1450" spc="-10">
                <a:latin typeface="Times New Roman"/>
                <a:cs typeface="Times New Roman"/>
              </a:rPr>
              <a:t>Châtillon is the only living man who has clapped an eye </a:t>
            </a:r>
            <a:r>
              <a:rPr dirty="0" sz="1450" spc="-5">
                <a:latin typeface="Times New Roman"/>
                <a:cs typeface="Times New Roman"/>
              </a:rPr>
              <a:t>on </a:t>
            </a:r>
            <a:r>
              <a:rPr dirty="0" sz="1450" spc="-10">
                <a:latin typeface="Times New Roman"/>
                <a:cs typeface="Times New Roman"/>
              </a:rPr>
              <a:t>these artistic  trifles. He turned the assortment over with </a:t>
            </a:r>
            <a:r>
              <a:rPr dirty="0" sz="1450" spc="-5">
                <a:latin typeface="Times New Roman"/>
                <a:cs typeface="Times New Roman"/>
              </a:rPr>
              <a:t>a </a:t>
            </a:r>
            <a:r>
              <a:rPr dirty="0" sz="1450" spc="-10">
                <a:latin typeface="Times New Roman"/>
                <a:cs typeface="Times New Roman"/>
              </a:rPr>
              <a:t>contumelious finger; it was plain  from his daintiness that </a:t>
            </a:r>
            <a:r>
              <a:rPr dirty="0" sz="1450" spc="-5">
                <a:latin typeface="Times New Roman"/>
                <a:cs typeface="Times New Roman"/>
              </a:rPr>
              <a:t>he </a:t>
            </a:r>
            <a:r>
              <a:rPr dirty="0" sz="1450" spc="-10">
                <a:latin typeface="Times New Roman"/>
                <a:cs typeface="Times New Roman"/>
              </a:rPr>
              <a:t>regarded the Arethusa and all his belongings as the  very temple </a:t>
            </a:r>
            <a:r>
              <a:rPr dirty="0" sz="1450" spc="-5">
                <a:latin typeface="Times New Roman"/>
                <a:cs typeface="Times New Roman"/>
              </a:rPr>
              <a:t>of </a:t>
            </a:r>
            <a:r>
              <a:rPr dirty="0" sz="1450" spc="-10">
                <a:latin typeface="Times New Roman"/>
                <a:cs typeface="Times New Roman"/>
              </a:rPr>
              <a:t>infection. Still there was nothing suspicious about the map,  nothing really criminal except the roundels; as for Charles </a:t>
            </a:r>
            <a:r>
              <a:rPr dirty="0" sz="1450" spc="-5">
                <a:latin typeface="Times New Roman"/>
                <a:cs typeface="Times New Roman"/>
              </a:rPr>
              <a:t>of </a:t>
            </a:r>
            <a:r>
              <a:rPr dirty="0" sz="1450" spc="-10">
                <a:latin typeface="Times New Roman"/>
                <a:cs typeface="Times New Roman"/>
              </a:rPr>
              <a:t>Orleans, to the  ignorant mind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prisoner, </a:t>
            </a:r>
            <a:r>
              <a:rPr dirty="0" sz="1450" spc="-5">
                <a:latin typeface="Times New Roman"/>
                <a:cs typeface="Times New Roman"/>
              </a:rPr>
              <a:t>he </a:t>
            </a:r>
            <a:r>
              <a:rPr dirty="0" sz="1450" spc="-10">
                <a:latin typeface="Times New Roman"/>
                <a:cs typeface="Times New Roman"/>
              </a:rPr>
              <a:t>seemed as </a:t>
            </a:r>
            <a:r>
              <a:rPr dirty="0" sz="1450" spc="-5">
                <a:latin typeface="Times New Roman"/>
                <a:cs typeface="Times New Roman"/>
              </a:rPr>
              <a:t>good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certificate; and it was  supposed the farce was nearly</a:t>
            </a:r>
            <a:r>
              <a:rPr dirty="0" sz="1450" spc="10">
                <a:latin typeface="Times New Roman"/>
                <a:cs typeface="Times New Roman"/>
              </a:rPr>
              <a:t> </a:t>
            </a:r>
            <a:r>
              <a:rPr dirty="0" sz="1450" spc="-25">
                <a:latin typeface="Times New Roman"/>
                <a:cs typeface="Times New Roman"/>
              </a:rPr>
              <a:t>over.</a:t>
            </a:r>
            <a:endParaRPr sz="1450">
              <a:latin typeface="Times New Roman"/>
              <a:cs typeface="Times New Roman"/>
            </a:endParaRPr>
          </a:p>
          <a:p>
            <a:pPr algn="just" marL="12700">
              <a:lnSpc>
                <a:spcPct val="100000"/>
              </a:lnSpc>
              <a:spcBef>
                <a:spcPts val="490"/>
              </a:spcBef>
            </a:pPr>
            <a:r>
              <a:rPr dirty="0" sz="1450" spc="-10">
                <a:latin typeface="Times New Roman"/>
                <a:cs typeface="Times New Roman"/>
              </a:rPr>
              <a:t>The inquisitor resumed his</a:t>
            </a:r>
            <a:r>
              <a:rPr dirty="0" sz="1450" spc="5">
                <a:latin typeface="Times New Roman"/>
                <a:cs typeface="Times New Roman"/>
              </a:rPr>
              <a:t> </a:t>
            </a:r>
            <a:r>
              <a:rPr dirty="0" sz="1450" spc="-10">
                <a:latin typeface="Times New Roman"/>
                <a:cs typeface="Times New Roman"/>
              </a:rPr>
              <a:t>seat.</a:t>
            </a:r>
            <a:endParaRPr sz="1450">
              <a:latin typeface="Times New Roman"/>
              <a:cs typeface="Times New Roman"/>
            </a:endParaRPr>
          </a:p>
          <a:p>
            <a:pPr algn="just" marL="12700" marR="10160">
              <a:lnSpc>
                <a:spcPts val="1730"/>
              </a:lnSpc>
              <a:spcBef>
                <a:spcPts val="630"/>
              </a:spcBef>
            </a:pPr>
            <a:r>
              <a:rPr dirty="0" sz="1450" spc="-10">
                <a:latin typeface="Times New Roman"/>
                <a:cs typeface="Times New Roman"/>
              </a:rPr>
              <a:t>THE </a:t>
            </a:r>
            <a:r>
              <a:rPr dirty="0" sz="1450" spc="-20">
                <a:latin typeface="Times New Roman"/>
                <a:cs typeface="Times New Roman"/>
              </a:rPr>
              <a:t>COMMISSARY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pause). Eh bien, je vais </a:t>
            </a:r>
            <a:r>
              <a:rPr dirty="0" sz="1450" spc="-5">
                <a:latin typeface="Times New Roman"/>
                <a:cs typeface="Times New Roman"/>
              </a:rPr>
              <a:t>vous </a:t>
            </a:r>
            <a:r>
              <a:rPr dirty="0" sz="1450" spc="-10">
                <a:latin typeface="Times New Roman"/>
                <a:cs typeface="Times New Roman"/>
              </a:rPr>
              <a:t>dire ce </a:t>
            </a:r>
            <a:r>
              <a:rPr dirty="0" sz="1450" spc="-5">
                <a:latin typeface="Times New Roman"/>
                <a:cs typeface="Times New Roman"/>
              </a:rPr>
              <a:t>que vous  </a:t>
            </a:r>
            <a:r>
              <a:rPr dirty="0" sz="1450" spc="-10">
                <a:latin typeface="Times New Roman"/>
                <a:cs typeface="Times New Roman"/>
              </a:rPr>
              <a:t>êtes. </a:t>
            </a:r>
            <a:r>
              <a:rPr dirty="0" sz="1450" spc="-55">
                <a:latin typeface="Times New Roman"/>
                <a:cs typeface="Times New Roman"/>
              </a:rPr>
              <a:t>Vous </a:t>
            </a:r>
            <a:r>
              <a:rPr dirty="0" sz="1450" spc="-10">
                <a:latin typeface="Times New Roman"/>
                <a:cs typeface="Times New Roman"/>
              </a:rPr>
              <a:t>êtes allemand et </a:t>
            </a:r>
            <a:r>
              <a:rPr dirty="0" sz="1450" spc="-5">
                <a:latin typeface="Times New Roman"/>
                <a:cs typeface="Times New Roman"/>
              </a:rPr>
              <a:t>vous </a:t>
            </a:r>
            <a:r>
              <a:rPr dirty="0" sz="1450" spc="-10">
                <a:latin typeface="Times New Roman"/>
                <a:cs typeface="Times New Roman"/>
              </a:rPr>
              <a:t>venez chanter </a:t>
            </a:r>
            <a:r>
              <a:rPr dirty="0" sz="1450" spc="-5">
                <a:latin typeface="Times New Roman"/>
                <a:cs typeface="Times New Roman"/>
              </a:rPr>
              <a:t>à </a:t>
            </a:r>
            <a:r>
              <a:rPr dirty="0" sz="1450" spc="-10">
                <a:latin typeface="Times New Roman"/>
                <a:cs typeface="Times New Roman"/>
              </a:rPr>
              <a:t>la foire. </a:t>
            </a:r>
            <a:r>
              <a:rPr dirty="0" sz="1450" spc="-30">
                <a:latin typeface="Times New Roman"/>
                <a:cs typeface="Times New Roman"/>
              </a:rPr>
              <a:t>(Well,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will tell  </a:t>
            </a:r>
            <a:r>
              <a:rPr dirty="0" sz="1450" spc="-5">
                <a:latin typeface="Times New Roman"/>
                <a:cs typeface="Times New Roman"/>
              </a:rPr>
              <a:t>you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are. </a:t>
            </a:r>
            <a:r>
              <a:rPr dirty="0" sz="1450" spc="-60">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German and have come to sing at the</a:t>
            </a:r>
            <a:r>
              <a:rPr dirty="0" sz="1450" spc="120">
                <a:latin typeface="Times New Roman"/>
                <a:cs typeface="Times New Roman"/>
              </a:rPr>
              <a:t> </a:t>
            </a:r>
            <a:r>
              <a:rPr dirty="0" sz="1450" spc="-20">
                <a:latin typeface="Times New Roman"/>
                <a:cs typeface="Times New Roman"/>
              </a:rPr>
              <a:t>fair.)</a:t>
            </a:r>
            <a:endParaRPr sz="1450">
              <a:latin typeface="Times New Roman"/>
              <a:cs typeface="Times New Roman"/>
            </a:endParaRPr>
          </a:p>
          <a:p>
            <a:pPr algn="just" marL="12700" marR="10795">
              <a:lnSpc>
                <a:spcPts val="1730"/>
              </a:lnSpc>
              <a:spcBef>
                <a:spcPts val="575"/>
              </a:spcBef>
            </a:pPr>
            <a:r>
              <a:rPr dirty="0" sz="1450" spc="-10">
                <a:latin typeface="Times New Roman"/>
                <a:cs typeface="Times New Roman"/>
              </a:rPr>
              <a:t>THE </a:t>
            </a:r>
            <a:r>
              <a:rPr dirty="0" sz="1450" spc="-15">
                <a:latin typeface="Times New Roman"/>
                <a:cs typeface="Times New Roman"/>
              </a:rPr>
              <a:t>ARETHUSA. </a:t>
            </a:r>
            <a:r>
              <a:rPr dirty="0" sz="1450" spc="-30">
                <a:latin typeface="Times New Roman"/>
                <a:cs typeface="Times New Roman"/>
              </a:rPr>
              <a:t>Would </a:t>
            </a:r>
            <a:r>
              <a:rPr dirty="0" sz="1450" spc="-5">
                <a:latin typeface="Times New Roman"/>
                <a:cs typeface="Times New Roman"/>
              </a:rPr>
              <a:t>you </a:t>
            </a:r>
            <a:r>
              <a:rPr dirty="0" sz="1450" spc="-10">
                <a:latin typeface="Times New Roman"/>
                <a:cs typeface="Times New Roman"/>
              </a:rPr>
              <a:t>like to hear me sing?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could  convince </a:t>
            </a:r>
            <a:r>
              <a:rPr dirty="0" sz="1450" spc="-5">
                <a:latin typeface="Times New Roman"/>
                <a:cs typeface="Times New Roman"/>
              </a:rPr>
              <a:t>you of </a:t>
            </a:r>
            <a:r>
              <a:rPr dirty="0" sz="1450" spc="-10">
                <a:latin typeface="Times New Roman"/>
                <a:cs typeface="Times New Roman"/>
              </a:rPr>
              <a:t>the</a:t>
            </a:r>
            <a:r>
              <a:rPr dirty="0" sz="1450" spc="-5">
                <a:latin typeface="Times New Roman"/>
                <a:cs typeface="Times New Roman"/>
              </a:rPr>
              <a:t> </a:t>
            </a:r>
            <a:r>
              <a:rPr dirty="0" sz="1450" spc="-20">
                <a:latin typeface="Times New Roman"/>
                <a:cs typeface="Times New Roman"/>
              </a:rPr>
              <a:t>contrary.</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 </a:t>
            </a:r>
            <a:r>
              <a:rPr dirty="0" sz="1450" spc="-35">
                <a:latin typeface="Times New Roman"/>
                <a:cs typeface="Times New Roman"/>
              </a:rPr>
              <a:t>COMMISSARY. </a:t>
            </a:r>
            <a:r>
              <a:rPr dirty="0" sz="1450" spc="-10">
                <a:latin typeface="Times New Roman"/>
                <a:cs typeface="Times New Roman"/>
              </a:rPr>
              <a:t>Pas </a:t>
            </a:r>
            <a:r>
              <a:rPr dirty="0" sz="1450" spc="-5">
                <a:latin typeface="Times New Roman"/>
                <a:cs typeface="Times New Roman"/>
              </a:rPr>
              <a:t>de </a:t>
            </a:r>
            <a:r>
              <a:rPr dirty="0" sz="1450" spc="-10">
                <a:latin typeface="Times New Roman"/>
                <a:cs typeface="Times New Roman"/>
              </a:rPr>
              <a:t>plaisanterie,</a:t>
            </a:r>
            <a:r>
              <a:rPr dirty="0" sz="1450" spc="30">
                <a:latin typeface="Times New Roman"/>
                <a:cs typeface="Times New Roman"/>
              </a:rPr>
              <a:t> </a:t>
            </a:r>
            <a:r>
              <a:rPr dirty="0" sz="1450" spc="-10">
                <a:latin typeface="Times New Roman"/>
                <a:cs typeface="Times New Roman"/>
              </a:rPr>
              <a:t>monsieur!</a:t>
            </a:r>
            <a:endParaRPr sz="1450">
              <a:latin typeface="Times New Roman"/>
              <a:cs typeface="Times New Roman"/>
            </a:endParaRPr>
          </a:p>
          <a:p>
            <a:pPr algn="just" marL="12700" marR="8255">
              <a:lnSpc>
                <a:spcPts val="1730"/>
              </a:lnSpc>
              <a:spcBef>
                <a:spcPts val="630"/>
              </a:spcBef>
            </a:pPr>
            <a:r>
              <a:rPr dirty="0" sz="1450" spc="-10">
                <a:latin typeface="Times New Roman"/>
                <a:cs typeface="Times New Roman"/>
              </a:rPr>
              <a:t>THE </a:t>
            </a:r>
            <a:r>
              <a:rPr dirty="0" sz="1450" spc="-15">
                <a:latin typeface="Times New Roman"/>
                <a:cs typeface="Times New Roman"/>
              </a:rPr>
              <a:t>ARETHUSA. </a:t>
            </a:r>
            <a:r>
              <a:rPr dirty="0" sz="1450" spc="-35">
                <a:latin typeface="Times New Roman"/>
                <a:cs typeface="Times New Roman"/>
              </a:rPr>
              <a:t>Well, </a:t>
            </a:r>
            <a:r>
              <a:rPr dirty="0" sz="1450" spc="-25">
                <a:latin typeface="Times New Roman"/>
                <a:cs typeface="Times New Roman"/>
              </a:rPr>
              <a:t>sir, </a:t>
            </a:r>
            <a:r>
              <a:rPr dirty="0" sz="1450" spc="-10">
                <a:latin typeface="Times New Roman"/>
                <a:cs typeface="Times New Roman"/>
              </a:rPr>
              <a:t>oblige me at least </a:t>
            </a:r>
            <a:r>
              <a:rPr dirty="0" sz="1450" spc="-5">
                <a:latin typeface="Times New Roman"/>
                <a:cs typeface="Times New Roman"/>
              </a:rPr>
              <a:t>by </a:t>
            </a:r>
            <a:r>
              <a:rPr dirty="0" sz="1450" spc="-10">
                <a:latin typeface="Times New Roman"/>
                <a:cs typeface="Times New Roman"/>
              </a:rPr>
              <a:t>looking at this </a:t>
            </a:r>
            <a:r>
              <a:rPr dirty="0" sz="1450" spc="-5">
                <a:latin typeface="Times New Roman"/>
                <a:cs typeface="Times New Roman"/>
              </a:rPr>
              <a:t>book. </a:t>
            </a:r>
            <a:r>
              <a:rPr dirty="0" sz="1450" spc="-10">
                <a:latin typeface="Times New Roman"/>
                <a:cs typeface="Times New Roman"/>
              </a:rPr>
              <a:t>Here,  </a:t>
            </a:r>
            <a:r>
              <a:rPr dirty="0" sz="1450" spc="-5">
                <a:latin typeface="Times New Roman"/>
                <a:cs typeface="Times New Roman"/>
              </a:rPr>
              <a:t>I </a:t>
            </a:r>
            <a:r>
              <a:rPr dirty="0" sz="1450" spc="-10">
                <a:latin typeface="Times New Roman"/>
                <a:cs typeface="Times New Roman"/>
              </a:rPr>
              <a:t>open it with my eyes shut. Read </a:t>
            </a:r>
            <a:r>
              <a:rPr dirty="0" sz="1450" spc="-5">
                <a:latin typeface="Times New Roman"/>
                <a:cs typeface="Times New Roman"/>
              </a:rPr>
              <a:t>one of </a:t>
            </a:r>
            <a:r>
              <a:rPr dirty="0" sz="1450" spc="-10">
                <a:latin typeface="Times New Roman"/>
                <a:cs typeface="Times New Roman"/>
              </a:rPr>
              <a:t>these songs—read this one—and tell  me, </a:t>
            </a:r>
            <a:r>
              <a:rPr dirty="0" sz="1450" spc="-5">
                <a:latin typeface="Times New Roman"/>
                <a:cs typeface="Times New Roman"/>
              </a:rPr>
              <a:t>you </a:t>
            </a:r>
            <a:r>
              <a:rPr dirty="0" sz="1450" spc="-10">
                <a:latin typeface="Times New Roman"/>
                <a:cs typeface="Times New Roman"/>
              </a:rPr>
              <a:t>who are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intelligence, if it would </a:t>
            </a:r>
            <a:r>
              <a:rPr dirty="0" sz="1450" spc="-5">
                <a:latin typeface="Times New Roman"/>
                <a:cs typeface="Times New Roman"/>
              </a:rPr>
              <a:t>be </a:t>
            </a:r>
            <a:r>
              <a:rPr dirty="0" sz="1450" spc="-10">
                <a:latin typeface="Times New Roman"/>
                <a:cs typeface="Times New Roman"/>
              </a:rPr>
              <a:t>possible to sing it at </a:t>
            </a:r>
            <a:r>
              <a:rPr dirty="0" sz="1450" spc="-5">
                <a:latin typeface="Times New Roman"/>
                <a:cs typeface="Times New Roman"/>
              </a:rPr>
              <a:t>a  </a:t>
            </a:r>
            <a:r>
              <a:rPr dirty="0" sz="1450" spc="-10">
                <a:latin typeface="Times New Roman"/>
                <a:cs typeface="Times New Roman"/>
              </a:rPr>
              <a:t>fair?</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 </a:t>
            </a:r>
            <a:r>
              <a:rPr dirty="0" sz="1450" spc="-20">
                <a:latin typeface="Times New Roman"/>
                <a:cs typeface="Times New Roman"/>
              </a:rPr>
              <a:t>COMMISSARY </a:t>
            </a:r>
            <a:r>
              <a:rPr dirty="0" sz="1450" spc="-10">
                <a:latin typeface="Times New Roman"/>
                <a:cs typeface="Times New Roman"/>
              </a:rPr>
              <a:t>(critically). Mais </a:t>
            </a:r>
            <a:r>
              <a:rPr dirty="0" sz="1450" spc="-5">
                <a:latin typeface="Times New Roman"/>
                <a:cs typeface="Times New Roman"/>
              </a:rPr>
              <a:t>oui. </a:t>
            </a:r>
            <a:r>
              <a:rPr dirty="0" sz="1450" spc="-25">
                <a:latin typeface="Times New Roman"/>
                <a:cs typeface="Times New Roman"/>
              </a:rPr>
              <a:t>Très</a:t>
            </a:r>
            <a:r>
              <a:rPr dirty="0" sz="1450" spc="-35">
                <a:latin typeface="Times New Roman"/>
                <a:cs typeface="Times New Roman"/>
              </a:rPr>
              <a:t> </a:t>
            </a:r>
            <a:r>
              <a:rPr dirty="0" sz="1450" spc="-10">
                <a:latin typeface="Times New Roman"/>
                <a:cs typeface="Times New Roman"/>
              </a:rPr>
              <a:t>bien.</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THE</a:t>
            </a:r>
            <a:r>
              <a:rPr dirty="0" sz="1450" spc="105">
                <a:latin typeface="Times New Roman"/>
                <a:cs typeface="Times New Roman"/>
              </a:rPr>
              <a:t> </a:t>
            </a:r>
            <a:r>
              <a:rPr dirty="0" sz="1450" spc="-15">
                <a:latin typeface="Times New Roman"/>
                <a:cs typeface="Times New Roman"/>
              </a:rPr>
              <a:t>ARETHUSA.</a:t>
            </a:r>
            <a:r>
              <a:rPr dirty="0" sz="1450" spc="110">
                <a:latin typeface="Times New Roman"/>
                <a:cs typeface="Times New Roman"/>
              </a:rPr>
              <a:t> </a:t>
            </a:r>
            <a:r>
              <a:rPr dirty="0" sz="1450" spc="-10">
                <a:latin typeface="Times New Roman"/>
                <a:cs typeface="Times New Roman"/>
              </a:rPr>
              <a:t>Comment,</a:t>
            </a:r>
            <a:r>
              <a:rPr dirty="0" sz="1450" spc="110">
                <a:latin typeface="Times New Roman"/>
                <a:cs typeface="Times New Roman"/>
              </a:rPr>
              <a:t> </a:t>
            </a:r>
            <a:r>
              <a:rPr dirty="0" sz="1450" spc="-10">
                <a:latin typeface="Times New Roman"/>
                <a:cs typeface="Times New Roman"/>
              </a:rPr>
              <a:t>monsieur!</a:t>
            </a:r>
            <a:r>
              <a:rPr dirty="0" sz="1450" spc="110">
                <a:latin typeface="Times New Roman"/>
                <a:cs typeface="Times New Roman"/>
              </a:rPr>
              <a:t> </a:t>
            </a:r>
            <a:r>
              <a:rPr dirty="0" sz="1450" spc="-10">
                <a:latin typeface="Times New Roman"/>
                <a:cs typeface="Times New Roman"/>
              </a:rPr>
              <a:t>What!</a:t>
            </a:r>
            <a:r>
              <a:rPr dirty="0" sz="1450" spc="145">
                <a:latin typeface="Times New Roman"/>
                <a:cs typeface="Times New Roman"/>
              </a:rPr>
              <a:t> </a:t>
            </a:r>
            <a:r>
              <a:rPr dirty="0" sz="1450" spc="-10">
                <a:latin typeface="Times New Roman"/>
                <a:cs typeface="Times New Roman"/>
              </a:rPr>
              <a:t>But</a:t>
            </a:r>
            <a:r>
              <a:rPr dirty="0" sz="1450" spc="145">
                <a:latin typeface="Times New Roman"/>
                <a:cs typeface="Times New Roman"/>
              </a:rPr>
              <a:t> </a:t>
            </a:r>
            <a:r>
              <a:rPr dirty="0" sz="1450" spc="-5">
                <a:latin typeface="Times New Roman"/>
                <a:cs typeface="Times New Roman"/>
              </a:rPr>
              <a:t>do</a:t>
            </a:r>
            <a:r>
              <a:rPr dirty="0" sz="1450" spc="145">
                <a:latin typeface="Times New Roman"/>
                <a:cs typeface="Times New Roman"/>
              </a:rPr>
              <a:t> </a:t>
            </a:r>
            <a:r>
              <a:rPr dirty="0" sz="1450" spc="-5">
                <a:latin typeface="Times New Roman"/>
                <a:cs typeface="Times New Roman"/>
              </a:rPr>
              <a:t>you</a:t>
            </a:r>
            <a:r>
              <a:rPr dirty="0" sz="1450" spc="145">
                <a:latin typeface="Times New Roman"/>
                <a:cs typeface="Times New Roman"/>
              </a:rPr>
              <a:t> </a:t>
            </a:r>
            <a:r>
              <a:rPr dirty="0" sz="1450" spc="-5">
                <a:latin typeface="Times New Roman"/>
                <a:cs typeface="Times New Roman"/>
              </a:rPr>
              <a:t>not</a:t>
            </a:r>
            <a:r>
              <a:rPr dirty="0" sz="1450" spc="145">
                <a:latin typeface="Times New Roman"/>
                <a:cs typeface="Times New Roman"/>
              </a:rPr>
              <a:t> </a:t>
            </a:r>
            <a:r>
              <a:rPr dirty="0" sz="1450" spc="-10">
                <a:latin typeface="Times New Roman"/>
                <a:cs typeface="Times New Roman"/>
              </a:rPr>
              <a:t>observe</a:t>
            </a:r>
            <a:r>
              <a:rPr dirty="0" sz="1450" spc="145">
                <a:latin typeface="Times New Roman"/>
                <a:cs typeface="Times New Roman"/>
              </a:rPr>
              <a:t> </a:t>
            </a:r>
            <a:r>
              <a:rPr dirty="0" sz="1450" spc="-10">
                <a:latin typeface="Times New Roman"/>
                <a:cs typeface="Times New Roman"/>
              </a:rPr>
              <a:t>it</a:t>
            </a:r>
            <a:r>
              <a:rPr dirty="0" sz="1450" spc="145">
                <a:latin typeface="Times New Roman"/>
                <a:cs typeface="Times New Roman"/>
              </a:rPr>
              <a:t> </a:t>
            </a:r>
            <a:r>
              <a:rPr dirty="0" sz="1450" spc="-10">
                <a:latin typeface="Times New Roman"/>
                <a:cs typeface="Times New Roman"/>
              </a:rPr>
              <a:t>is</a:t>
            </a:r>
            <a:endParaRPr sz="145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marL="12700" marR="5715">
              <a:lnSpc>
                <a:spcPts val="1730"/>
              </a:lnSpc>
              <a:spcBef>
                <a:spcPts val="155"/>
              </a:spcBef>
            </a:pPr>
            <a:r>
              <a:rPr dirty="0" sz="1450" spc="-10">
                <a:latin typeface="Times New Roman"/>
                <a:cs typeface="Times New Roman"/>
              </a:rPr>
              <a:t>antique. It is difficult to understand, even for </a:t>
            </a:r>
            <a:r>
              <a:rPr dirty="0" sz="1450" spc="-5">
                <a:latin typeface="Times New Roman"/>
                <a:cs typeface="Times New Roman"/>
              </a:rPr>
              <a:t>you </a:t>
            </a:r>
            <a:r>
              <a:rPr dirty="0" sz="1450" spc="-10">
                <a:latin typeface="Times New Roman"/>
                <a:cs typeface="Times New Roman"/>
              </a:rPr>
              <a:t>and me; </a:t>
            </a:r>
            <a:r>
              <a:rPr dirty="0" sz="1450" spc="-5">
                <a:latin typeface="Times New Roman"/>
                <a:cs typeface="Times New Roman"/>
              </a:rPr>
              <a:t>but </a:t>
            </a:r>
            <a:r>
              <a:rPr dirty="0" sz="1450" spc="-10">
                <a:latin typeface="Times New Roman"/>
                <a:cs typeface="Times New Roman"/>
              </a:rPr>
              <a:t>for the audience  at </a:t>
            </a:r>
            <a:r>
              <a:rPr dirty="0" sz="1450" spc="-5">
                <a:latin typeface="Times New Roman"/>
                <a:cs typeface="Times New Roman"/>
              </a:rPr>
              <a:t>a </a:t>
            </a:r>
            <a:r>
              <a:rPr dirty="0" sz="1450" spc="-20">
                <a:latin typeface="Times New Roman"/>
                <a:cs typeface="Times New Roman"/>
              </a:rPr>
              <a:t>fair, </a:t>
            </a:r>
            <a:r>
              <a:rPr dirty="0" sz="1450" spc="-10">
                <a:latin typeface="Times New Roman"/>
                <a:cs typeface="Times New Roman"/>
              </a:rPr>
              <a:t>it would </a:t>
            </a:r>
            <a:r>
              <a:rPr dirty="0" sz="1450" spc="-5">
                <a:latin typeface="Times New Roman"/>
                <a:cs typeface="Times New Roman"/>
              </a:rPr>
              <a:t>be</a:t>
            </a:r>
            <a:r>
              <a:rPr dirty="0" sz="1450" spc="20">
                <a:latin typeface="Times New Roman"/>
                <a:cs typeface="Times New Roman"/>
              </a:rPr>
              <a:t> </a:t>
            </a:r>
            <a:r>
              <a:rPr dirty="0" sz="1450" spc="-10">
                <a:latin typeface="Times New Roman"/>
                <a:cs typeface="Times New Roman"/>
              </a:rPr>
              <a:t>meaningless.</a:t>
            </a:r>
            <a:endParaRPr sz="1450">
              <a:latin typeface="Times New Roman"/>
              <a:cs typeface="Times New Roman"/>
            </a:endParaRPr>
          </a:p>
          <a:p>
            <a:pPr marL="12700" marR="9525">
              <a:lnSpc>
                <a:spcPts val="1730"/>
              </a:lnSpc>
              <a:spcBef>
                <a:spcPts val="575"/>
              </a:spcBef>
            </a:pPr>
            <a:r>
              <a:rPr dirty="0" sz="1450" spc="-10">
                <a:latin typeface="Times New Roman"/>
                <a:cs typeface="Times New Roman"/>
              </a:rPr>
              <a:t>THE </a:t>
            </a:r>
            <a:r>
              <a:rPr dirty="0" sz="1450" spc="-20">
                <a:latin typeface="Times New Roman"/>
                <a:cs typeface="Times New Roman"/>
              </a:rPr>
              <a:t>COMMISSARY </a:t>
            </a:r>
            <a:r>
              <a:rPr dirty="0" sz="1450" spc="-10">
                <a:latin typeface="Times New Roman"/>
                <a:cs typeface="Times New Roman"/>
              </a:rPr>
              <a:t>(taking </a:t>
            </a:r>
            <a:r>
              <a:rPr dirty="0" sz="1450" spc="-5">
                <a:latin typeface="Times New Roman"/>
                <a:cs typeface="Times New Roman"/>
              </a:rPr>
              <a:t>a </a:t>
            </a:r>
            <a:r>
              <a:rPr dirty="0" sz="1450" spc="-10">
                <a:latin typeface="Times New Roman"/>
                <a:cs typeface="Times New Roman"/>
              </a:rPr>
              <a:t>pen). Enfin, il faui en </a:t>
            </a:r>
            <a:r>
              <a:rPr dirty="0" sz="1450" spc="-20">
                <a:latin typeface="Times New Roman"/>
                <a:cs typeface="Times New Roman"/>
              </a:rPr>
              <a:t>finir. </a:t>
            </a:r>
            <a:r>
              <a:rPr dirty="0" sz="1450" spc="-10">
                <a:latin typeface="Times New Roman"/>
                <a:cs typeface="Times New Roman"/>
              </a:rPr>
              <a:t>What is </a:t>
            </a:r>
            <a:r>
              <a:rPr dirty="0" sz="1450" spc="-5">
                <a:latin typeface="Times New Roman"/>
                <a:cs typeface="Times New Roman"/>
              </a:rPr>
              <a:t>your  </a:t>
            </a:r>
            <a:r>
              <a:rPr dirty="0" sz="1450" spc="-10">
                <a:latin typeface="Times New Roman"/>
                <a:cs typeface="Times New Roman"/>
              </a:rPr>
              <a:t>name?</a:t>
            </a:r>
            <a:endParaRPr sz="1450">
              <a:latin typeface="Times New Roman"/>
              <a:cs typeface="Times New Roman"/>
            </a:endParaRPr>
          </a:p>
          <a:p>
            <a:pPr marL="12700" marR="10160">
              <a:lnSpc>
                <a:spcPts val="1730"/>
              </a:lnSpc>
              <a:spcBef>
                <a:spcPts val="570"/>
              </a:spcBef>
            </a:pPr>
            <a:r>
              <a:rPr dirty="0" sz="1450" spc="-10">
                <a:latin typeface="Times New Roman"/>
                <a:cs typeface="Times New Roman"/>
              </a:rPr>
              <a:t>THE </a:t>
            </a:r>
            <a:r>
              <a:rPr dirty="0" sz="1450" spc="-15">
                <a:latin typeface="Times New Roman"/>
                <a:cs typeface="Times New Roman"/>
              </a:rPr>
              <a:t>ARETHUSA </a:t>
            </a:r>
            <a:r>
              <a:rPr dirty="0" sz="1450" spc="-10">
                <a:latin typeface="Times New Roman"/>
                <a:cs typeface="Times New Roman"/>
              </a:rPr>
              <a:t>(speaking with the swallowing vivacity </a:t>
            </a:r>
            <a:r>
              <a:rPr dirty="0" sz="1450" spc="-5">
                <a:latin typeface="Times New Roman"/>
                <a:cs typeface="Times New Roman"/>
              </a:rPr>
              <a:t>of </a:t>
            </a:r>
            <a:r>
              <a:rPr dirty="0" sz="1450" spc="-10">
                <a:latin typeface="Times New Roman"/>
                <a:cs typeface="Times New Roman"/>
              </a:rPr>
              <a:t>the English).  Robert-Louis-Stev’ns’n.</a:t>
            </a:r>
            <a:endParaRPr sz="1450">
              <a:latin typeface="Times New Roman"/>
              <a:cs typeface="Times New Roman"/>
            </a:endParaRPr>
          </a:p>
          <a:p>
            <a:pPr marL="12700">
              <a:lnSpc>
                <a:spcPct val="100000"/>
              </a:lnSpc>
              <a:spcBef>
                <a:spcPts val="509"/>
              </a:spcBef>
            </a:pPr>
            <a:r>
              <a:rPr dirty="0" sz="1450" spc="-10">
                <a:latin typeface="Times New Roman"/>
                <a:cs typeface="Times New Roman"/>
              </a:rPr>
              <a:t>THE </a:t>
            </a:r>
            <a:r>
              <a:rPr dirty="0" sz="1450" spc="-20">
                <a:latin typeface="Times New Roman"/>
                <a:cs typeface="Times New Roman"/>
              </a:rPr>
              <a:t>COMMISSARY </a:t>
            </a:r>
            <a:r>
              <a:rPr dirty="0" sz="1450" spc="-10">
                <a:latin typeface="Times New Roman"/>
                <a:cs typeface="Times New Roman"/>
              </a:rPr>
              <a:t>(aghast). Hé!</a:t>
            </a:r>
            <a:r>
              <a:rPr dirty="0" sz="1450" spc="-40">
                <a:latin typeface="Times New Roman"/>
                <a:cs typeface="Times New Roman"/>
              </a:rPr>
              <a:t> </a:t>
            </a:r>
            <a:r>
              <a:rPr dirty="0" sz="1450" spc="-10">
                <a:latin typeface="Times New Roman"/>
                <a:cs typeface="Times New Roman"/>
              </a:rPr>
              <a:t>Quoi?</a:t>
            </a:r>
            <a:endParaRPr sz="1450">
              <a:latin typeface="Times New Roman"/>
              <a:cs typeface="Times New Roman"/>
            </a:endParaRPr>
          </a:p>
          <a:p>
            <a:pPr algn="just" marL="12700" marR="8255">
              <a:lnSpc>
                <a:spcPts val="1730"/>
              </a:lnSpc>
              <a:spcBef>
                <a:spcPts val="630"/>
              </a:spcBef>
            </a:pPr>
            <a:r>
              <a:rPr dirty="0" sz="1450" spc="-10">
                <a:latin typeface="Times New Roman"/>
                <a:cs typeface="Times New Roman"/>
              </a:rPr>
              <a:t>THE </a:t>
            </a:r>
            <a:r>
              <a:rPr dirty="0" sz="1450" spc="-15">
                <a:latin typeface="Times New Roman"/>
                <a:cs typeface="Times New Roman"/>
              </a:rPr>
              <a:t>ARETHUSA </a:t>
            </a:r>
            <a:r>
              <a:rPr dirty="0" sz="1450" spc="-10">
                <a:latin typeface="Times New Roman"/>
                <a:cs typeface="Times New Roman"/>
              </a:rPr>
              <a:t>(perceiving and improving his advantage). </a:t>
            </a:r>
            <a:r>
              <a:rPr dirty="0" sz="1450" spc="-15">
                <a:latin typeface="Times New Roman"/>
                <a:cs typeface="Times New Roman"/>
              </a:rPr>
              <a:t>Rob’rt-Lou’s-  </a:t>
            </a:r>
            <a:r>
              <a:rPr dirty="0" sz="1450" spc="-10">
                <a:latin typeface="Times New Roman"/>
                <a:cs typeface="Times New Roman"/>
              </a:rPr>
              <a:t>Stev’ns’n.</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 </a:t>
            </a:r>
            <a:r>
              <a:rPr dirty="0" sz="1450" spc="-20">
                <a:latin typeface="Times New Roman"/>
                <a:cs typeface="Times New Roman"/>
              </a:rPr>
              <a:t>COMMISSARY </a:t>
            </a:r>
            <a:r>
              <a:rPr dirty="0" sz="1450" spc="-10">
                <a:latin typeface="Times New Roman"/>
                <a:cs typeface="Times New Roman"/>
              </a:rPr>
              <a:t>(after several conflicts with his pen). Eh bien, il faut se  passer </a:t>
            </a:r>
            <a:r>
              <a:rPr dirty="0" sz="1450" spc="-5">
                <a:latin typeface="Times New Roman"/>
                <a:cs typeface="Times New Roman"/>
              </a:rPr>
              <a:t>du </a:t>
            </a:r>
            <a:r>
              <a:rPr dirty="0" sz="1450" spc="-10">
                <a:latin typeface="Times New Roman"/>
                <a:cs typeface="Times New Roman"/>
              </a:rPr>
              <a:t>nom. Ca </a:t>
            </a:r>
            <a:r>
              <a:rPr dirty="0" sz="1450" spc="-5">
                <a:latin typeface="Times New Roman"/>
                <a:cs typeface="Times New Roman"/>
              </a:rPr>
              <a:t>ne </a:t>
            </a:r>
            <a:r>
              <a:rPr dirty="0" sz="1450" spc="-10">
                <a:latin typeface="Times New Roman"/>
                <a:cs typeface="Times New Roman"/>
              </a:rPr>
              <a:t>s’écrit pas. </a:t>
            </a:r>
            <a:r>
              <a:rPr dirty="0" sz="1450" spc="-30">
                <a:latin typeface="Times New Roman"/>
                <a:cs typeface="Times New Roman"/>
              </a:rPr>
              <a:t>(Well, </a:t>
            </a:r>
            <a:r>
              <a:rPr dirty="0" sz="1450" spc="-10">
                <a:latin typeface="Times New Roman"/>
                <a:cs typeface="Times New Roman"/>
              </a:rPr>
              <a:t>we must </a:t>
            </a:r>
            <a:r>
              <a:rPr dirty="0" sz="1450" spc="-5">
                <a:latin typeface="Times New Roman"/>
                <a:cs typeface="Times New Roman"/>
              </a:rPr>
              <a:t>do </a:t>
            </a:r>
            <a:r>
              <a:rPr dirty="0" sz="1450" spc="-10">
                <a:latin typeface="Times New Roman"/>
                <a:cs typeface="Times New Roman"/>
              </a:rPr>
              <a:t>without the name: it is  unspellable.)</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The above is </a:t>
            </a:r>
            <a:r>
              <a:rPr dirty="0" sz="1450" spc="-5">
                <a:latin typeface="Times New Roman"/>
                <a:cs typeface="Times New Roman"/>
              </a:rPr>
              <a:t>a </a:t>
            </a:r>
            <a:r>
              <a:rPr dirty="0" sz="1450" spc="-10">
                <a:latin typeface="Times New Roman"/>
                <a:cs typeface="Times New Roman"/>
              </a:rPr>
              <a:t>rough summary </a:t>
            </a:r>
            <a:r>
              <a:rPr dirty="0" sz="1450" spc="-5">
                <a:latin typeface="Times New Roman"/>
                <a:cs typeface="Times New Roman"/>
              </a:rPr>
              <a:t>of </a:t>
            </a:r>
            <a:r>
              <a:rPr dirty="0" sz="1450" spc="-10">
                <a:latin typeface="Times New Roman"/>
                <a:cs typeface="Times New Roman"/>
              </a:rPr>
              <a:t>this momentous conversation, in which </a:t>
            </a:r>
            <a:r>
              <a:rPr dirty="0" sz="1450" spc="-5">
                <a:latin typeface="Times New Roman"/>
                <a:cs typeface="Times New Roman"/>
              </a:rPr>
              <a:t>I  </a:t>
            </a:r>
            <a:r>
              <a:rPr dirty="0" sz="1450" spc="-10">
                <a:latin typeface="Times New Roman"/>
                <a:cs typeface="Times New Roman"/>
              </a:rPr>
              <a:t>have been chiefly careful to preserve the plums </a:t>
            </a:r>
            <a:r>
              <a:rPr dirty="0" sz="1450" spc="-5">
                <a:latin typeface="Times New Roman"/>
                <a:cs typeface="Times New Roman"/>
              </a:rPr>
              <a:t>of </a:t>
            </a:r>
            <a:r>
              <a:rPr dirty="0" sz="1450" spc="-10">
                <a:latin typeface="Times New Roman"/>
                <a:cs typeface="Times New Roman"/>
              </a:rPr>
              <a:t>the Commissary; </a:t>
            </a:r>
            <a:r>
              <a:rPr dirty="0" sz="1450" spc="-5">
                <a:latin typeface="Times New Roman"/>
                <a:cs typeface="Times New Roman"/>
              </a:rPr>
              <a:t>but </a:t>
            </a:r>
            <a:r>
              <a:rPr dirty="0" sz="1450" spc="-10">
                <a:latin typeface="Times New Roman"/>
                <a:cs typeface="Times New Roman"/>
              </a:rPr>
              <a:t>the  remainder </a:t>
            </a:r>
            <a:r>
              <a:rPr dirty="0" sz="1450" spc="-5">
                <a:latin typeface="Times New Roman"/>
                <a:cs typeface="Times New Roman"/>
              </a:rPr>
              <a:t>of </a:t>
            </a:r>
            <a:r>
              <a:rPr dirty="0" sz="1450" spc="-10">
                <a:latin typeface="Times New Roman"/>
                <a:cs typeface="Times New Roman"/>
              </a:rPr>
              <a:t>the scene, perhaps because </a:t>
            </a:r>
            <a:r>
              <a:rPr dirty="0" sz="1450" spc="-5">
                <a:latin typeface="Times New Roman"/>
                <a:cs typeface="Times New Roman"/>
              </a:rPr>
              <a:t>of </a:t>
            </a:r>
            <a:r>
              <a:rPr dirty="0" sz="1450" spc="-10">
                <a:latin typeface="Times New Roman"/>
                <a:cs typeface="Times New Roman"/>
              </a:rPr>
              <a:t>his rising </a:t>
            </a:r>
            <a:r>
              <a:rPr dirty="0" sz="1450" spc="-20">
                <a:latin typeface="Times New Roman"/>
                <a:cs typeface="Times New Roman"/>
              </a:rPr>
              <a:t>anger, </a:t>
            </a:r>
            <a:r>
              <a:rPr dirty="0" sz="1450" spc="-10">
                <a:latin typeface="Times New Roman"/>
                <a:cs typeface="Times New Roman"/>
              </a:rPr>
              <a:t>has left </a:t>
            </a:r>
            <a:r>
              <a:rPr dirty="0" sz="1450" spc="-5">
                <a:latin typeface="Times New Roman"/>
                <a:cs typeface="Times New Roman"/>
              </a:rPr>
              <a:t>but </a:t>
            </a:r>
            <a:r>
              <a:rPr dirty="0" sz="1450" spc="-10">
                <a:latin typeface="Times New Roman"/>
                <a:cs typeface="Times New Roman"/>
              </a:rPr>
              <a:t>little  definite in the memory </a:t>
            </a:r>
            <a:r>
              <a:rPr dirty="0" sz="1450" spc="-5">
                <a:latin typeface="Times New Roman"/>
                <a:cs typeface="Times New Roman"/>
              </a:rPr>
              <a:t>of </a:t>
            </a:r>
            <a:r>
              <a:rPr dirty="0" sz="1450" spc="-10">
                <a:latin typeface="Times New Roman"/>
                <a:cs typeface="Times New Roman"/>
              </a:rPr>
              <a:t>the Arethusa. The Commissary was </a:t>
            </a:r>
            <a:r>
              <a:rPr dirty="0" sz="1450" spc="-5">
                <a:latin typeface="Times New Roman"/>
                <a:cs typeface="Times New Roman"/>
              </a:rPr>
              <a:t>not, I </a:t>
            </a:r>
            <a:r>
              <a:rPr dirty="0" sz="1450" spc="-10">
                <a:latin typeface="Times New Roman"/>
                <a:cs typeface="Times New Roman"/>
              </a:rPr>
              <a:t>think, </a:t>
            </a:r>
            <a:r>
              <a:rPr dirty="0" sz="1450" spc="-5">
                <a:latin typeface="Times New Roman"/>
                <a:cs typeface="Times New Roman"/>
              </a:rPr>
              <a:t>a  </a:t>
            </a:r>
            <a:r>
              <a:rPr dirty="0" sz="1450" spc="-10">
                <a:latin typeface="Times New Roman"/>
                <a:cs typeface="Times New Roman"/>
              </a:rPr>
              <a:t>practised literary man; </a:t>
            </a:r>
            <a:r>
              <a:rPr dirty="0" sz="1450" spc="-5">
                <a:latin typeface="Times New Roman"/>
                <a:cs typeface="Times New Roman"/>
              </a:rPr>
              <a:t>no </a:t>
            </a:r>
            <a:r>
              <a:rPr dirty="0" sz="1450" spc="-15">
                <a:latin typeface="Times New Roman"/>
                <a:cs typeface="Times New Roman"/>
              </a:rPr>
              <a:t>sooner, </a:t>
            </a:r>
            <a:r>
              <a:rPr dirty="0" sz="1450" spc="-10">
                <a:latin typeface="Times New Roman"/>
                <a:cs typeface="Times New Roman"/>
              </a:rPr>
              <a:t>at least, had </a:t>
            </a:r>
            <a:r>
              <a:rPr dirty="0" sz="1450" spc="-5">
                <a:latin typeface="Times New Roman"/>
                <a:cs typeface="Times New Roman"/>
              </a:rPr>
              <a:t>he </a:t>
            </a:r>
            <a:r>
              <a:rPr dirty="0" sz="1450" spc="-10">
                <a:latin typeface="Times New Roman"/>
                <a:cs typeface="Times New Roman"/>
              </a:rPr>
              <a:t>taken pen in hand and  embarked </a:t>
            </a:r>
            <a:r>
              <a:rPr dirty="0" sz="1450" spc="-5">
                <a:latin typeface="Times New Roman"/>
                <a:cs typeface="Times New Roman"/>
              </a:rPr>
              <a:t>on </a:t>
            </a:r>
            <a:r>
              <a:rPr dirty="0" sz="1450" spc="-10">
                <a:latin typeface="Times New Roman"/>
                <a:cs typeface="Times New Roman"/>
              </a:rPr>
              <a:t>the composition </a:t>
            </a:r>
            <a:r>
              <a:rPr dirty="0" sz="1450" spc="-5">
                <a:latin typeface="Times New Roman"/>
                <a:cs typeface="Times New Roman"/>
              </a:rPr>
              <a:t>of </a:t>
            </a:r>
            <a:r>
              <a:rPr dirty="0" sz="1450" spc="-10">
                <a:latin typeface="Times New Roman"/>
                <a:cs typeface="Times New Roman"/>
              </a:rPr>
              <a:t>the procès-verbal, than </a:t>
            </a:r>
            <a:r>
              <a:rPr dirty="0" sz="1450" spc="-5">
                <a:latin typeface="Times New Roman"/>
                <a:cs typeface="Times New Roman"/>
              </a:rPr>
              <a:t>he </a:t>
            </a:r>
            <a:r>
              <a:rPr dirty="0" sz="1450" spc="-10">
                <a:latin typeface="Times New Roman"/>
                <a:cs typeface="Times New Roman"/>
              </a:rPr>
              <a:t>became distinctly  more uncivil and began to show </a:t>
            </a:r>
            <a:r>
              <a:rPr dirty="0" sz="1450" spc="-5">
                <a:latin typeface="Times New Roman"/>
                <a:cs typeface="Times New Roman"/>
              </a:rPr>
              <a:t>a </a:t>
            </a:r>
            <a:r>
              <a:rPr dirty="0" sz="1450" spc="-10">
                <a:latin typeface="Times New Roman"/>
                <a:cs typeface="Times New Roman"/>
              </a:rPr>
              <a:t>predilection for that simplest </a:t>
            </a:r>
            <a:r>
              <a:rPr dirty="0" sz="1450" spc="-5">
                <a:latin typeface="Times New Roman"/>
                <a:cs typeface="Times New Roman"/>
              </a:rPr>
              <a:t>of </a:t>
            </a:r>
            <a:r>
              <a:rPr dirty="0" sz="1450" spc="-10">
                <a:latin typeface="Times New Roman"/>
                <a:cs typeface="Times New Roman"/>
              </a:rPr>
              <a:t>all forms </a:t>
            </a:r>
            <a:r>
              <a:rPr dirty="0" sz="1450" spc="-5">
                <a:latin typeface="Times New Roman"/>
                <a:cs typeface="Times New Roman"/>
              </a:rPr>
              <a:t>of  </a:t>
            </a:r>
            <a:r>
              <a:rPr dirty="0" sz="1450" spc="-10">
                <a:latin typeface="Times New Roman"/>
                <a:cs typeface="Times New Roman"/>
              </a:rPr>
              <a:t>repartee: </a:t>
            </a:r>
            <a:r>
              <a:rPr dirty="0" sz="1450" spc="-45">
                <a:latin typeface="Times New Roman"/>
                <a:cs typeface="Times New Roman"/>
              </a:rPr>
              <a:t>“You </a:t>
            </a:r>
            <a:r>
              <a:rPr dirty="0" sz="1450" spc="-10">
                <a:latin typeface="Times New Roman"/>
                <a:cs typeface="Times New Roman"/>
              </a:rPr>
              <a:t>lie!” Several times the Arethusa let it pass, and then suddenly  flared </a:t>
            </a:r>
            <a:r>
              <a:rPr dirty="0" sz="1450" spc="-5">
                <a:latin typeface="Times New Roman"/>
                <a:cs typeface="Times New Roman"/>
              </a:rPr>
              <a:t>up, </a:t>
            </a:r>
            <a:r>
              <a:rPr dirty="0" sz="1450" spc="-10">
                <a:latin typeface="Times New Roman"/>
                <a:cs typeface="Times New Roman"/>
              </a:rPr>
              <a:t>refused to accept more insults </a:t>
            </a:r>
            <a:r>
              <a:rPr dirty="0" sz="1450" spc="-5">
                <a:latin typeface="Times New Roman"/>
                <a:cs typeface="Times New Roman"/>
              </a:rPr>
              <a:t>or </a:t>
            </a:r>
            <a:r>
              <a:rPr dirty="0" sz="1450" spc="-10">
                <a:latin typeface="Times New Roman"/>
                <a:cs typeface="Times New Roman"/>
              </a:rPr>
              <a:t>to answer further questions, defied  the Commissary to </a:t>
            </a:r>
            <a:r>
              <a:rPr dirty="0" sz="1450" spc="-5">
                <a:latin typeface="Times New Roman"/>
                <a:cs typeface="Times New Roman"/>
              </a:rPr>
              <a:t>do </a:t>
            </a:r>
            <a:r>
              <a:rPr dirty="0" sz="1450" spc="-10">
                <a:latin typeface="Times New Roman"/>
                <a:cs typeface="Times New Roman"/>
              </a:rPr>
              <a:t>his worst, and promised him, if </a:t>
            </a:r>
            <a:r>
              <a:rPr dirty="0" sz="1450" spc="-5">
                <a:latin typeface="Times New Roman"/>
                <a:cs typeface="Times New Roman"/>
              </a:rPr>
              <a:t>he did,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should  bitterly repent it. Perhaps if </a:t>
            </a:r>
            <a:r>
              <a:rPr dirty="0" sz="1450" spc="-5">
                <a:latin typeface="Times New Roman"/>
                <a:cs typeface="Times New Roman"/>
              </a:rPr>
              <a:t>he </a:t>
            </a:r>
            <a:r>
              <a:rPr dirty="0" sz="1450" spc="-10">
                <a:latin typeface="Times New Roman"/>
                <a:cs typeface="Times New Roman"/>
              </a:rPr>
              <a:t>had worn this proud front from the first, instead  </a:t>
            </a:r>
            <a:r>
              <a:rPr dirty="0" sz="1450" spc="-5">
                <a:latin typeface="Times New Roman"/>
                <a:cs typeface="Times New Roman"/>
              </a:rPr>
              <a:t>of </a:t>
            </a:r>
            <a:r>
              <a:rPr dirty="0" sz="1450" spc="-10">
                <a:latin typeface="Times New Roman"/>
                <a:cs typeface="Times New Roman"/>
              </a:rPr>
              <a:t>beginning with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entertainment and then going </a:t>
            </a:r>
            <a:r>
              <a:rPr dirty="0" sz="1450" spc="-5">
                <a:latin typeface="Times New Roman"/>
                <a:cs typeface="Times New Roman"/>
              </a:rPr>
              <a:t>on </a:t>
            </a:r>
            <a:r>
              <a:rPr dirty="0" sz="1450" spc="-10">
                <a:latin typeface="Times New Roman"/>
                <a:cs typeface="Times New Roman"/>
              </a:rPr>
              <a:t>to </a:t>
            </a:r>
            <a:r>
              <a:rPr dirty="0" sz="1450" spc="-15">
                <a:latin typeface="Times New Roman"/>
                <a:cs typeface="Times New Roman"/>
              </a:rPr>
              <a:t>argue, </a:t>
            </a:r>
            <a:r>
              <a:rPr dirty="0" sz="1450" spc="-10">
                <a:latin typeface="Times New Roman"/>
                <a:cs typeface="Times New Roman"/>
              </a:rPr>
              <a:t>the  thing might have turned otherwise; for even at this eleventh </a:t>
            </a:r>
            <a:r>
              <a:rPr dirty="0" sz="1450" spc="-5">
                <a:latin typeface="Times New Roman"/>
                <a:cs typeface="Times New Roman"/>
              </a:rPr>
              <a:t>hour </a:t>
            </a:r>
            <a:r>
              <a:rPr dirty="0" sz="1450" spc="-10">
                <a:latin typeface="Times New Roman"/>
                <a:cs typeface="Times New Roman"/>
              </a:rPr>
              <a:t>the  Commissary was visibly staggered. But it was too late; </a:t>
            </a:r>
            <a:r>
              <a:rPr dirty="0" sz="1450" spc="-5">
                <a:latin typeface="Times New Roman"/>
                <a:cs typeface="Times New Roman"/>
              </a:rPr>
              <a:t>he </a:t>
            </a:r>
            <a:r>
              <a:rPr dirty="0" sz="1450" spc="-10">
                <a:latin typeface="Times New Roman"/>
                <a:cs typeface="Times New Roman"/>
              </a:rPr>
              <a:t>had been challenged  theprocès-verbal was </a:t>
            </a:r>
            <a:r>
              <a:rPr dirty="0" sz="1450" spc="-5">
                <a:latin typeface="Times New Roman"/>
                <a:cs typeface="Times New Roman"/>
              </a:rPr>
              <a:t>begun;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again squared his elbows over his writing,  and the Arethusa was led forth </a:t>
            </a:r>
            <a:r>
              <a:rPr dirty="0" sz="1450" spc="-5">
                <a:latin typeface="Times New Roman"/>
                <a:cs typeface="Times New Roman"/>
              </a:rPr>
              <a:t>a</a:t>
            </a:r>
            <a:r>
              <a:rPr dirty="0" sz="1450" spc="25">
                <a:latin typeface="Times New Roman"/>
                <a:cs typeface="Times New Roman"/>
              </a:rPr>
              <a:t> </a:t>
            </a:r>
            <a:r>
              <a:rPr dirty="0" sz="1450" spc="-20">
                <a:latin typeface="Times New Roman"/>
                <a:cs typeface="Times New Roman"/>
              </a:rPr>
              <a:t>prisoner.</a:t>
            </a:r>
            <a:endParaRPr sz="1450">
              <a:latin typeface="Times New Roman"/>
              <a:cs typeface="Times New Roman"/>
            </a:endParaRPr>
          </a:p>
          <a:p>
            <a:pPr algn="just" marL="12700" marR="7620">
              <a:lnSpc>
                <a:spcPts val="1730"/>
              </a:lnSpc>
              <a:spcBef>
                <a:spcPts val="550"/>
              </a:spcBef>
            </a:pPr>
            <a:r>
              <a:rPr dirty="0" sz="1450" spc="-10">
                <a:latin typeface="Times New Roman"/>
                <a:cs typeface="Times New Roman"/>
              </a:rPr>
              <a:t>A step </a:t>
            </a:r>
            <a:r>
              <a:rPr dirty="0" sz="1450" spc="-5">
                <a:latin typeface="Times New Roman"/>
                <a:cs typeface="Times New Roman"/>
              </a:rPr>
              <a:t>or </a:t>
            </a:r>
            <a:r>
              <a:rPr dirty="0" sz="1450" spc="-10">
                <a:latin typeface="Times New Roman"/>
                <a:cs typeface="Times New Roman"/>
              </a:rPr>
              <a:t>two down the </a:t>
            </a:r>
            <a:r>
              <a:rPr dirty="0" sz="1450" spc="-5">
                <a:latin typeface="Times New Roman"/>
                <a:cs typeface="Times New Roman"/>
              </a:rPr>
              <a:t>hot </a:t>
            </a:r>
            <a:r>
              <a:rPr dirty="0" sz="1450" spc="-10">
                <a:latin typeface="Times New Roman"/>
                <a:cs typeface="Times New Roman"/>
              </a:rPr>
              <a:t>road stood the gendarmerie. Thither was </a:t>
            </a:r>
            <a:r>
              <a:rPr dirty="0" sz="1450" spc="-5">
                <a:latin typeface="Times New Roman"/>
                <a:cs typeface="Times New Roman"/>
              </a:rPr>
              <a:t>our  </a:t>
            </a:r>
            <a:r>
              <a:rPr dirty="0" sz="1450" spc="-10">
                <a:latin typeface="Times New Roman"/>
                <a:cs typeface="Times New Roman"/>
              </a:rPr>
              <a:t>unfortunate conducted, and there </a:t>
            </a:r>
            <a:r>
              <a:rPr dirty="0" sz="1450" spc="-5">
                <a:latin typeface="Times New Roman"/>
                <a:cs typeface="Times New Roman"/>
              </a:rPr>
              <a:t>he </a:t>
            </a:r>
            <a:r>
              <a:rPr dirty="0" sz="1450" spc="-10">
                <a:latin typeface="Times New Roman"/>
                <a:cs typeface="Times New Roman"/>
              </a:rPr>
              <a:t>was bidden to empty forth the contents </a:t>
            </a:r>
            <a:r>
              <a:rPr dirty="0" sz="1450" spc="-5">
                <a:latin typeface="Times New Roman"/>
                <a:cs typeface="Times New Roman"/>
              </a:rPr>
              <a:t>of  </a:t>
            </a:r>
            <a:r>
              <a:rPr dirty="0" sz="1450" spc="-10">
                <a:latin typeface="Times New Roman"/>
                <a:cs typeface="Times New Roman"/>
              </a:rPr>
              <a:t>his pockets. A handkerchief, </a:t>
            </a:r>
            <a:r>
              <a:rPr dirty="0" sz="1450" spc="-5">
                <a:latin typeface="Times New Roman"/>
                <a:cs typeface="Times New Roman"/>
              </a:rPr>
              <a:t>a </a:t>
            </a:r>
            <a:r>
              <a:rPr dirty="0" sz="1450" spc="-10">
                <a:latin typeface="Times New Roman"/>
                <a:cs typeface="Times New Roman"/>
              </a:rPr>
              <a:t>pen, </a:t>
            </a:r>
            <a:r>
              <a:rPr dirty="0" sz="1450" spc="-5">
                <a:latin typeface="Times New Roman"/>
                <a:cs typeface="Times New Roman"/>
              </a:rPr>
              <a:t>a </a:t>
            </a:r>
            <a:r>
              <a:rPr dirty="0" sz="1450" spc="-10">
                <a:latin typeface="Times New Roman"/>
                <a:cs typeface="Times New Roman"/>
              </a:rPr>
              <a:t>pencil, </a:t>
            </a:r>
            <a:r>
              <a:rPr dirty="0" sz="1450" spc="-5">
                <a:latin typeface="Times New Roman"/>
                <a:cs typeface="Times New Roman"/>
              </a:rPr>
              <a:t>a </a:t>
            </a:r>
            <a:r>
              <a:rPr dirty="0" sz="1450" spc="-10">
                <a:latin typeface="Times New Roman"/>
                <a:cs typeface="Times New Roman"/>
              </a:rPr>
              <a:t>pipe and tobacco, matches, and  some ten francs </a:t>
            </a:r>
            <a:r>
              <a:rPr dirty="0" sz="1450" spc="-5">
                <a:latin typeface="Times New Roman"/>
                <a:cs typeface="Times New Roman"/>
              </a:rPr>
              <a:t>of </a:t>
            </a:r>
            <a:r>
              <a:rPr dirty="0" sz="1450" spc="-10">
                <a:latin typeface="Times New Roman"/>
                <a:cs typeface="Times New Roman"/>
              </a:rPr>
              <a:t>change: that was all. Not </a:t>
            </a:r>
            <a:r>
              <a:rPr dirty="0" sz="1450" spc="-5">
                <a:latin typeface="Times New Roman"/>
                <a:cs typeface="Times New Roman"/>
              </a:rPr>
              <a:t>a </a:t>
            </a:r>
            <a:r>
              <a:rPr dirty="0" sz="1450" spc="-10">
                <a:latin typeface="Times New Roman"/>
                <a:cs typeface="Times New Roman"/>
              </a:rPr>
              <a:t>file, </a:t>
            </a:r>
            <a:r>
              <a:rPr dirty="0" sz="1450" spc="-5">
                <a:latin typeface="Times New Roman"/>
                <a:cs typeface="Times New Roman"/>
              </a:rPr>
              <a:t>not a </a:t>
            </a:r>
            <a:r>
              <a:rPr dirty="0" sz="1450" spc="-15">
                <a:latin typeface="Times New Roman"/>
                <a:cs typeface="Times New Roman"/>
              </a:rPr>
              <a:t>cipher, </a:t>
            </a:r>
            <a:r>
              <a:rPr dirty="0" sz="1450" spc="-5">
                <a:latin typeface="Times New Roman"/>
                <a:cs typeface="Times New Roman"/>
              </a:rPr>
              <a:t>not a </a:t>
            </a:r>
            <a:r>
              <a:rPr dirty="0" sz="1450" spc="-10">
                <a:latin typeface="Times New Roman"/>
                <a:cs typeface="Times New Roman"/>
              </a:rPr>
              <a:t>scrap </a:t>
            </a:r>
            <a:r>
              <a:rPr dirty="0" sz="1450" spc="-5">
                <a:latin typeface="Times New Roman"/>
                <a:cs typeface="Times New Roman"/>
              </a:rPr>
              <a:t>of  </a:t>
            </a:r>
            <a:r>
              <a:rPr dirty="0" sz="1450" spc="-10">
                <a:latin typeface="Times New Roman"/>
                <a:cs typeface="Times New Roman"/>
              </a:rPr>
              <a:t>writing whether to identify </a:t>
            </a:r>
            <a:r>
              <a:rPr dirty="0" sz="1450" spc="-5">
                <a:latin typeface="Times New Roman"/>
                <a:cs typeface="Times New Roman"/>
              </a:rPr>
              <a:t>or </a:t>
            </a:r>
            <a:r>
              <a:rPr dirty="0" sz="1450" spc="-10">
                <a:latin typeface="Times New Roman"/>
                <a:cs typeface="Times New Roman"/>
              </a:rPr>
              <a:t>to condemn. The very gendarme was appalled  before such</a:t>
            </a:r>
            <a:r>
              <a:rPr dirty="0" sz="1450" spc="-5">
                <a:latin typeface="Times New Roman"/>
                <a:cs typeface="Times New Roman"/>
              </a:rPr>
              <a:t> </a:t>
            </a:r>
            <a:r>
              <a:rPr dirty="0" sz="1450" spc="-10">
                <a:latin typeface="Times New Roman"/>
                <a:cs typeface="Times New Roman"/>
              </a:rPr>
              <a:t>destitution.</a:t>
            </a:r>
            <a:endParaRPr sz="1450">
              <a:latin typeface="Times New Roman"/>
              <a:cs typeface="Times New Roman"/>
            </a:endParaRPr>
          </a:p>
          <a:p>
            <a:pPr algn="just" marL="12700" marR="13335">
              <a:lnSpc>
                <a:spcPts val="1730"/>
              </a:lnSpc>
              <a:spcBef>
                <a:spcPts val="565"/>
              </a:spcBef>
            </a:pPr>
            <a:r>
              <a:rPr dirty="0" sz="1450" spc="-10">
                <a:latin typeface="Times New Roman"/>
                <a:cs typeface="Times New Roman"/>
              </a:rPr>
              <a:t>“I regret,” </a:t>
            </a:r>
            <a:r>
              <a:rPr dirty="0" sz="1450" spc="-5">
                <a:latin typeface="Times New Roman"/>
                <a:cs typeface="Times New Roman"/>
              </a:rPr>
              <a:t>he </a:t>
            </a:r>
            <a:r>
              <a:rPr dirty="0" sz="1450" spc="-10">
                <a:latin typeface="Times New Roman"/>
                <a:cs typeface="Times New Roman"/>
              </a:rPr>
              <a:t>said, “that </a:t>
            </a:r>
            <a:r>
              <a:rPr dirty="0" sz="1450" spc="-5">
                <a:latin typeface="Times New Roman"/>
                <a:cs typeface="Times New Roman"/>
              </a:rPr>
              <a:t>I </a:t>
            </a:r>
            <a:r>
              <a:rPr dirty="0" sz="1450" spc="-10">
                <a:latin typeface="Times New Roman"/>
                <a:cs typeface="Times New Roman"/>
              </a:rPr>
              <a:t>arrested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see that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 voyou.”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promised him every</a:t>
            </a:r>
            <a:r>
              <a:rPr dirty="0" sz="1450">
                <a:latin typeface="Times New Roman"/>
                <a:cs typeface="Times New Roman"/>
              </a:rPr>
              <a:t> </a:t>
            </a:r>
            <a:r>
              <a:rPr dirty="0" sz="1450" spc="-10">
                <a:latin typeface="Times New Roman"/>
                <a:cs typeface="Times New Roman"/>
              </a:rPr>
              <a:t>indulgence.</a:t>
            </a:r>
            <a:endParaRPr sz="1450">
              <a:latin typeface="Times New Roman"/>
              <a:cs typeface="Times New Roman"/>
            </a:endParaRPr>
          </a:p>
          <a:p>
            <a:pPr algn="just" marL="12700" marR="11430">
              <a:lnSpc>
                <a:spcPts val="1730"/>
              </a:lnSpc>
              <a:spcBef>
                <a:spcPts val="575"/>
              </a:spcBef>
            </a:pPr>
            <a:r>
              <a:rPr dirty="0" sz="1450" spc="-10">
                <a:latin typeface="Times New Roman"/>
                <a:cs typeface="Times New Roman"/>
              </a:rPr>
              <a:t>The Arethusa, thus encouraged, asked for his pipe. That </a:t>
            </a:r>
            <a:r>
              <a:rPr dirty="0" sz="1450" spc="-5">
                <a:latin typeface="Times New Roman"/>
                <a:cs typeface="Times New Roman"/>
              </a:rPr>
              <a:t>he </a:t>
            </a:r>
            <a:r>
              <a:rPr dirty="0" sz="1450" spc="-10">
                <a:latin typeface="Times New Roman"/>
                <a:cs typeface="Times New Roman"/>
              </a:rPr>
              <a:t>was told was  impossible,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chewed, </a:t>
            </a:r>
            <a:r>
              <a:rPr dirty="0" sz="1450" spc="-5">
                <a:latin typeface="Times New Roman"/>
                <a:cs typeface="Times New Roman"/>
              </a:rPr>
              <a:t>he </a:t>
            </a:r>
            <a:r>
              <a:rPr dirty="0" sz="1450" spc="-10">
                <a:latin typeface="Times New Roman"/>
                <a:cs typeface="Times New Roman"/>
              </a:rPr>
              <a:t>might have some tobacco. He did </a:t>
            </a:r>
            <a:r>
              <a:rPr dirty="0" sz="1450" spc="-5">
                <a:latin typeface="Times New Roman"/>
                <a:cs typeface="Times New Roman"/>
              </a:rPr>
              <a:t>not </a:t>
            </a:r>
            <a:r>
              <a:rPr dirty="0" sz="1450" spc="-30">
                <a:latin typeface="Times New Roman"/>
                <a:cs typeface="Times New Roman"/>
              </a:rPr>
              <a:t>chew,  </a:t>
            </a:r>
            <a:r>
              <a:rPr dirty="0" sz="1450" spc="-15">
                <a:latin typeface="Times New Roman"/>
                <a:cs typeface="Times New Roman"/>
              </a:rPr>
              <a:t>however, </a:t>
            </a:r>
            <a:r>
              <a:rPr dirty="0" sz="1450" spc="-10">
                <a:latin typeface="Times New Roman"/>
                <a:cs typeface="Times New Roman"/>
              </a:rPr>
              <a:t>and asked instead to have his</a:t>
            </a:r>
            <a:r>
              <a:rPr dirty="0" sz="1450" spc="35">
                <a:latin typeface="Times New Roman"/>
                <a:cs typeface="Times New Roman"/>
              </a:rPr>
              <a:t> </a:t>
            </a:r>
            <a:r>
              <a:rPr dirty="0" sz="1450" spc="-10">
                <a:latin typeface="Times New Roman"/>
                <a:cs typeface="Times New Roman"/>
              </a:rPr>
              <a:t>handkerchief.</a:t>
            </a:r>
            <a:endParaRPr sz="145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“Non,” said the gendarme. “Nous avons eu des histoires </a:t>
            </a:r>
            <a:r>
              <a:rPr dirty="0" sz="1450" spc="-5">
                <a:latin typeface="Times New Roman"/>
                <a:cs typeface="Times New Roman"/>
              </a:rPr>
              <a:t>de </a:t>
            </a:r>
            <a:r>
              <a:rPr dirty="0" sz="1450" spc="-10">
                <a:latin typeface="Times New Roman"/>
                <a:cs typeface="Times New Roman"/>
              </a:rPr>
              <a:t>gens </a:t>
            </a:r>
            <a:r>
              <a:rPr dirty="0" sz="1450" spc="-5">
                <a:latin typeface="Times New Roman"/>
                <a:cs typeface="Times New Roman"/>
              </a:rPr>
              <a:t>qui </a:t>
            </a:r>
            <a:r>
              <a:rPr dirty="0" sz="1450" spc="-10">
                <a:latin typeface="Times New Roman"/>
                <a:cs typeface="Times New Roman"/>
              </a:rPr>
              <a:t>se sont  pendus.” (No, we have had histories </a:t>
            </a:r>
            <a:r>
              <a:rPr dirty="0" sz="1450" spc="-5">
                <a:latin typeface="Times New Roman"/>
                <a:cs typeface="Times New Roman"/>
              </a:rPr>
              <a:t>of </a:t>
            </a:r>
            <a:r>
              <a:rPr dirty="0" sz="1450" spc="-10">
                <a:latin typeface="Times New Roman"/>
                <a:cs typeface="Times New Roman"/>
              </a:rPr>
              <a:t>people who hanged</a:t>
            </a:r>
            <a:r>
              <a:rPr dirty="0" sz="1450" spc="80">
                <a:latin typeface="Times New Roman"/>
                <a:cs typeface="Times New Roman"/>
              </a:rPr>
              <a:t> </a:t>
            </a:r>
            <a:r>
              <a:rPr dirty="0" sz="1450" spc="-10">
                <a:latin typeface="Times New Roman"/>
                <a:cs typeface="Times New Roman"/>
              </a:rPr>
              <a:t>themselves.)</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“What,” cried the Arethusa. “And is it for that </a:t>
            </a:r>
            <a:r>
              <a:rPr dirty="0" sz="1450" spc="-5">
                <a:latin typeface="Times New Roman"/>
                <a:cs typeface="Times New Roman"/>
              </a:rPr>
              <a:t>you </a:t>
            </a:r>
            <a:r>
              <a:rPr dirty="0" sz="1450" spc="-10">
                <a:latin typeface="Times New Roman"/>
                <a:cs typeface="Times New Roman"/>
              </a:rPr>
              <a:t>refuse me my  handkerchief? But see how much more easily </a:t>
            </a:r>
            <a:r>
              <a:rPr dirty="0" sz="1450" spc="-5">
                <a:latin typeface="Times New Roman"/>
                <a:cs typeface="Times New Roman"/>
              </a:rPr>
              <a:t>I </a:t>
            </a:r>
            <a:r>
              <a:rPr dirty="0" sz="1450" spc="-10">
                <a:latin typeface="Times New Roman"/>
                <a:cs typeface="Times New Roman"/>
              </a:rPr>
              <a:t>could hang myself in my  trousers!”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 man was struck </a:t>
            </a:r>
            <a:r>
              <a:rPr dirty="0" sz="1450" spc="-5">
                <a:latin typeface="Times New Roman"/>
                <a:cs typeface="Times New Roman"/>
              </a:rPr>
              <a:t>by </a:t>
            </a:r>
            <a:r>
              <a:rPr dirty="0" sz="1450" spc="-10">
                <a:latin typeface="Times New Roman"/>
                <a:cs typeface="Times New Roman"/>
              </a:rPr>
              <a:t>the novelty </a:t>
            </a:r>
            <a:r>
              <a:rPr dirty="0" sz="1450" spc="-5">
                <a:latin typeface="Times New Roman"/>
                <a:cs typeface="Times New Roman"/>
              </a:rPr>
              <a:t>of </a:t>
            </a:r>
            <a:r>
              <a:rPr dirty="0" sz="1450" spc="-10">
                <a:latin typeface="Times New Roman"/>
                <a:cs typeface="Times New Roman"/>
              </a:rPr>
              <a:t>the idea; </a:t>
            </a:r>
            <a:r>
              <a:rPr dirty="0" sz="1450" spc="-5">
                <a:latin typeface="Times New Roman"/>
                <a:cs typeface="Times New Roman"/>
              </a:rPr>
              <a:t>but he </a:t>
            </a:r>
            <a:r>
              <a:rPr dirty="0" sz="1450" spc="-10">
                <a:latin typeface="Times New Roman"/>
                <a:cs typeface="Times New Roman"/>
              </a:rPr>
              <a:t>stuck to his colours, and  only continued to repeat vague </a:t>
            </a:r>
            <a:r>
              <a:rPr dirty="0" sz="1450" spc="-15">
                <a:latin typeface="Times New Roman"/>
                <a:cs typeface="Times New Roman"/>
              </a:rPr>
              <a:t>offers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service.</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“At least,” said the Arethusa, “be sure that </a:t>
            </a:r>
            <a:r>
              <a:rPr dirty="0" sz="1450" spc="-5">
                <a:latin typeface="Times New Roman"/>
                <a:cs typeface="Times New Roman"/>
              </a:rPr>
              <a:t>you </a:t>
            </a:r>
            <a:r>
              <a:rPr dirty="0" sz="1450" spc="-10">
                <a:latin typeface="Times New Roman"/>
                <a:cs typeface="Times New Roman"/>
              </a:rPr>
              <a:t>arrest my comrade; </a:t>
            </a:r>
            <a:r>
              <a:rPr dirty="0" sz="1450" spc="-5">
                <a:latin typeface="Times New Roman"/>
                <a:cs typeface="Times New Roman"/>
              </a:rPr>
              <a:t>he </a:t>
            </a:r>
            <a:r>
              <a:rPr dirty="0" sz="1450" spc="-10">
                <a:latin typeface="Times New Roman"/>
                <a:cs typeface="Times New Roman"/>
              </a:rPr>
              <a:t>will  follow me ere long </a:t>
            </a:r>
            <a:r>
              <a:rPr dirty="0" sz="1450" spc="-5">
                <a:latin typeface="Times New Roman"/>
                <a:cs typeface="Times New Roman"/>
              </a:rPr>
              <a:t>on </a:t>
            </a:r>
            <a:r>
              <a:rPr dirty="0" sz="1450" spc="-10">
                <a:latin typeface="Times New Roman"/>
                <a:cs typeface="Times New Roman"/>
              </a:rPr>
              <a:t>the same road, and </a:t>
            </a:r>
            <a:r>
              <a:rPr dirty="0" sz="1450" spc="-5">
                <a:latin typeface="Times New Roman"/>
                <a:cs typeface="Times New Roman"/>
              </a:rPr>
              <a:t>you </a:t>
            </a:r>
            <a:r>
              <a:rPr dirty="0" sz="1450" spc="-10">
                <a:latin typeface="Times New Roman"/>
                <a:cs typeface="Times New Roman"/>
              </a:rPr>
              <a:t>can tell him </a:t>
            </a:r>
            <a:r>
              <a:rPr dirty="0" sz="1450" spc="-5">
                <a:latin typeface="Times New Roman"/>
                <a:cs typeface="Times New Roman"/>
              </a:rPr>
              <a:t>by </a:t>
            </a:r>
            <a:r>
              <a:rPr dirty="0" sz="1450" spc="-10">
                <a:latin typeface="Times New Roman"/>
                <a:cs typeface="Times New Roman"/>
              </a:rPr>
              <a:t>the sack </a:t>
            </a:r>
            <a:r>
              <a:rPr dirty="0" sz="1450" spc="-5">
                <a:latin typeface="Times New Roman"/>
                <a:cs typeface="Times New Roman"/>
              </a:rPr>
              <a:t>upon  </a:t>
            </a:r>
            <a:r>
              <a:rPr dirty="0" sz="1450" spc="-10">
                <a:latin typeface="Times New Roman"/>
                <a:cs typeface="Times New Roman"/>
              </a:rPr>
              <a:t>his shoulders.”</a:t>
            </a:r>
            <a:endParaRPr sz="1450">
              <a:latin typeface="Times New Roman"/>
              <a:cs typeface="Times New Roman"/>
            </a:endParaRPr>
          </a:p>
          <a:p>
            <a:pPr algn="just" marL="12700" marR="10160">
              <a:lnSpc>
                <a:spcPts val="1730"/>
              </a:lnSpc>
              <a:spcBef>
                <a:spcPts val="575"/>
              </a:spcBef>
            </a:pPr>
            <a:r>
              <a:rPr dirty="0" sz="1450" spc="-10">
                <a:latin typeface="Times New Roman"/>
                <a:cs typeface="Times New Roman"/>
              </a:rPr>
              <a:t>This promised, the prisoner was led round into the back court </a:t>
            </a:r>
            <a:r>
              <a:rPr dirty="0" sz="1450" spc="-5">
                <a:latin typeface="Times New Roman"/>
                <a:cs typeface="Times New Roman"/>
              </a:rPr>
              <a:t>of </a:t>
            </a:r>
            <a:r>
              <a:rPr dirty="0" sz="1450" spc="-10">
                <a:latin typeface="Times New Roman"/>
                <a:cs typeface="Times New Roman"/>
              </a:rPr>
              <a:t>the building,  </a:t>
            </a:r>
            <a:r>
              <a:rPr dirty="0" sz="1450" spc="-5">
                <a:latin typeface="Times New Roman"/>
                <a:cs typeface="Times New Roman"/>
              </a:rPr>
              <a:t>a </a:t>
            </a:r>
            <a:r>
              <a:rPr dirty="0" sz="1450" spc="-10">
                <a:latin typeface="Times New Roman"/>
                <a:cs typeface="Times New Roman"/>
              </a:rPr>
              <a:t>cellar </a:t>
            </a:r>
            <a:r>
              <a:rPr dirty="0" sz="1450" spc="-5">
                <a:latin typeface="Times New Roman"/>
                <a:cs typeface="Times New Roman"/>
              </a:rPr>
              <a:t>door </a:t>
            </a:r>
            <a:r>
              <a:rPr dirty="0" sz="1450" spc="-10">
                <a:latin typeface="Times New Roman"/>
                <a:cs typeface="Times New Roman"/>
              </a:rPr>
              <a:t>was opened, </a:t>
            </a:r>
            <a:r>
              <a:rPr dirty="0" sz="1450" spc="-5">
                <a:latin typeface="Times New Roman"/>
                <a:cs typeface="Times New Roman"/>
              </a:rPr>
              <a:t>he </a:t>
            </a:r>
            <a:r>
              <a:rPr dirty="0" sz="1450" spc="-10">
                <a:latin typeface="Times New Roman"/>
                <a:cs typeface="Times New Roman"/>
              </a:rPr>
              <a:t>was motioned down the </a:t>
            </a:r>
            <a:r>
              <a:rPr dirty="0" sz="1450" spc="-20">
                <a:latin typeface="Times New Roman"/>
                <a:cs typeface="Times New Roman"/>
              </a:rPr>
              <a:t>stair, </a:t>
            </a:r>
            <a:r>
              <a:rPr dirty="0" sz="1450" spc="-10">
                <a:latin typeface="Times New Roman"/>
                <a:cs typeface="Times New Roman"/>
              </a:rPr>
              <a:t>and bolts grated  and chains clanged behind his descending</a:t>
            </a:r>
            <a:r>
              <a:rPr dirty="0" sz="1450" spc="25">
                <a:latin typeface="Times New Roman"/>
                <a:cs typeface="Times New Roman"/>
              </a:rPr>
              <a:t> </a:t>
            </a:r>
            <a:r>
              <a:rPr dirty="0" sz="1450" spc="-10">
                <a:latin typeface="Times New Roman"/>
                <a:cs typeface="Times New Roman"/>
              </a:rPr>
              <a:t>person.</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The philosophic and still more the imaginative mind is apt to suppose itself  prepared for any mortal accident. Prison, among other ills, was </a:t>
            </a:r>
            <a:r>
              <a:rPr dirty="0" sz="1450" spc="-5">
                <a:latin typeface="Times New Roman"/>
                <a:cs typeface="Times New Roman"/>
              </a:rPr>
              <a:t>one </a:t>
            </a:r>
            <a:r>
              <a:rPr dirty="0" sz="1450" spc="-10">
                <a:latin typeface="Times New Roman"/>
                <a:cs typeface="Times New Roman"/>
              </a:rPr>
              <a:t>that had  been often faced </a:t>
            </a:r>
            <a:r>
              <a:rPr dirty="0" sz="1450" spc="-5">
                <a:latin typeface="Times New Roman"/>
                <a:cs typeface="Times New Roman"/>
              </a:rPr>
              <a:t>by </a:t>
            </a:r>
            <a:r>
              <a:rPr dirty="0" sz="1450" spc="-10">
                <a:latin typeface="Times New Roman"/>
                <a:cs typeface="Times New Roman"/>
              </a:rPr>
              <a:t>the undaunted Arethusa. Even as </a:t>
            </a:r>
            <a:r>
              <a:rPr dirty="0" sz="1450" spc="-5">
                <a:latin typeface="Times New Roman"/>
                <a:cs typeface="Times New Roman"/>
              </a:rPr>
              <a:t>he </a:t>
            </a:r>
            <a:r>
              <a:rPr dirty="0" sz="1450" spc="-10">
                <a:latin typeface="Times New Roman"/>
                <a:cs typeface="Times New Roman"/>
              </a:rPr>
              <a:t>went down the stairs,  </a:t>
            </a:r>
            <a:r>
              <a:rPr dirty="0" sz="1450" spc="-5">
                <a:latin typeface="Times New Roman"/>
                <a:cs typeface="Times New Roman"/>
              </a:rPr>
              <a:t>he </a:t>
            </a:r>
            <a:r>
              <a:rPr dirty="0" sz="1450" spc="-10">
                <a:latin typeface="Times New Roman"/>
                <a:cs typeface="Times New Roman"/>
              </a:rPr>
              <a:t>was telling himself that here was </a:t>
            </a:r>
            <a:r>
              <a:rPr dirty="0" sz="1450" spc="-5">
                <a:latin typeface="Times New Roman"/>
                <a:cs typeface="Times New Roman"/>
              </a:rPr>
              <a:t>a </a:t>
            </a:r>
            <a:r>
              <a:rPr dirty="0" sz="1450" spc="-10">
                <a:latin typeface="Times New Roman"/>
                <a:cs typeface="Times New Roman"/>
              </a:rPr>
              <a:t>famous occasion for </a:t>
            </a:r>
            <a:r>
              <a:rPr dirty="0" sz="1450" spc="-5">
                <a:latin typeface="Times New Roman"/>
                <a:cs typeface="Times New Roman"/>
              </a:rPr>
              <a:t>a </a:t>
            </a:r>
            <a:r>
              <a:rPr dirty="0" sz="1450" spc="-10">
                <a:latin typeface="Times New Roman"/>
                <a:cs typeface="Times New Roman"/>
              </a:rPr>
              <a:t>roundel, and that  like the committed linnets </a:t>
            </a:r>
            <a:r>
              <a:rPr dirty="0" sz="1450" spc="-5">
                <a:latin typeface="Times New Roman"/>
                <a:cs typeface="Times New Roman"/>
              </a:rPr>
              <a:t>of </a:t>
            </a:r>
            <a:r>
              <a:rPr dirty="0" sz="1450" spc="-10">
                <a:latin typeface="Times New Roman"/>
                <a:cs typeface="Times New Roman"/>
              </a:rPr>
              <a:t>the tuneful </a:t>
            </a:r>
            <a:r>
              <a:rPr dirty="0" sz="1450" spc="-15">
                <a:latin typeface="Times New Roman"/>
                <a:cs typeface="Times New Roman"/>
              </a:rPr>
              <a:t>cavalier, </a:t>
            </a:r>
            <a:r>
              <a:rPr dirty="0" sz="1450" spc="-5">
                <a:latin typeface="Times New Roman"/>
                <a:cs typeface="Times New Roman"/>
              </a:rPr>
              <a:t>he </a:t>
            </a:r>
            <a:r>
              <a:rPr dirty="0" sz="1450" spc="-10">
                <a:latin typeface="Times New Roman"/>
                <a:cs typeface="Times New Roman"/>
              </a:rPr>
              <a:t>too would make his  prison musical. </a:t>
            </a:r>
            <a:r>
              <a:rPr dirty="0" sz="1450" spc="-5">
                <a:latin typeface="Times New Roman"/>
                <a:cs typeface="Times New Roman"/>
              </a:rPr>
              <a:t>I </a:t>
            </a:r>
            <a:r>
              <a:rPr dirty="0" sz="1450" spc="-10">
                <a:latin typeface="Times New Roman"/>
                <a:cs typeface="Times New Roman"/>
              </a:rPr>
              <a:t>will tell the truth at once: the roundel was never written, </a:t>
            </a:r>
            <a:r>
              <a:rPr dirty="0" sz="1450" spc="-5">
                <a:latin typeface="Times New Roman"/>
                <a:cs typeface="Times New Roman"/>
              </a:rPr>
              <a:t>or </a:t>
            </a:r>
            <a:r>
              <a:rPr dirty="0" sz="1450" spc="-10">
                <a:latin typeface="Times New Roman"/>
                <a:cs typeface="Times New Roman"/>
              </a:rPr>
              <a:t>it  should </a:t>
            </a:r>
            <a:r>
              <a:rPr dirty="0" sz="1450" spc="-5">
                <a:latin typeface="Times New Roman"/>
                <a:cs typeface="Times New Roman"/>
              </a:rPr>
              <a:t>be </a:t>
            </a:r>
            <a:r>
              <a:rPr dirty="0" sz="1450" spc="-10">
                <a:latin typeface="Times New Roman"/>
                <a:cs typeface="Times New Roman"/>
              </a:rPr>
              <a:t>printed in this place, to raise </a:t>
            </a:r>
            <a:r>
              <a:rPr dirty="0" sz="1450" spc="-5">
                <a:latin typeface="Times New Roman"/>
                <a:cs typeface="Times New Roman"/>
              </a:rPr>
              <a:t>a </a:t>
            </a:r>
            <a:r>
              <a:rPr dirty="0" sz="1450" spc="-10">
                <a:latin typeface="Times New Roman"/>
                <a:cs typeface="Times New Roman"/>
              </a:rPr>
              <a:t>smile. </a:t>
            </a:r>
            <a:r>
              <a:rPr dirty="0" sz="1450" spc="-45">
                <a:latin typeface="Times New Roman"/>
                <a:cs typeface="Times New Roman"/>
              </a:rPr>
              <a:t>Two </a:t>
            </a:r>
            <a:r>
              <a:rPr dirty="0" sz="1450" spc="-10">
                <a:latin typeface="Times New Roman"/>
                <a:cs typeface="Times New Roman"/>
              </a:rPr>
              <a:t>reasons interfered: the  first moral, the second</a:t>
            </a:r>
            <a:r>
              <a:rPr dirty="0" sz="1450" spc="5">
                <a:latin typeface="Times New Roman"/>
                <a:cs typeface="Times New Roman"/>
              </a:rPr>
              <a:t> </a:t>
            </a:r>
            <a:r>
              <a:rPr dirty="0" sz="1450" spc="-10">
                <a:latin typeface="Times New Roman"/>
                <a:cs typeface="Times New Roman"/>
              </a:rPr>
              <a:t>physical.</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It is </a:t>
            </a:r>
            <a:r>
              <a:rPr dirty="0" sz="1450" spc="-5">
                <a:latin typeface="Times New Roman"/>
                <a:cs typeface="Times New Roman"/>
              </a:rPr>
              <a:t>one of </a:t>
            </a:r>
            <a:r>
              <a:rPr dirty="0" sz="1450" spc="-10">
                <a:latin typeface="Times New Roman"/>
                <a:cs typeface="Times New Roman"/>
              </a:rPr>
              <a:t>the curiosities </a:t>
            </a:r>
            <a:r>
              <a:rPr dirty="0" sz="1450" spc="-5">
                <a:latin typeface="Times New Roman"/>
                <a:cs typeface="Times New Roman"/>
              </a:rPr>
              <a:t>of </a:t>
            </a:r>
            <a:r>
              <a:rPr dirty="0" sz="1450" spc="-10">
                <a:latin typeface="Times New Roman"/>
                <a:cs typeface="Times New Roman"/>
              </a:rPr>
              <a:t>human nature, that although all men are liars, they  can </a:t>
            </a:r>
            <a:r>
              <a:rPr dirty="0" sz="1450" spc="-5">
                <a:latin typeface="Times New Roman"/>
                <a:cs typeface="Times New Roman"/>
              </a:rPr>
              <a:t>none of </a:t>
            </a:r>
            <a:r>
              <a:rPr dirty="0" sz="1450" spc="-10">
                <a:latin typeface="Times New Roman"/>
                <a:cs typeface="Times New Roman"/>
              </a:rPr>
              <a:t>them bear to </a:t>
            </a:r>
            <a:r>
              <a:rPr dirty="0" sz="1450" spc="-5">
                <a:latin typeface="Times New Roman"/>
                <a:cs typeface="Times New Roman"/>
              </a:rPr>
              <a:t>be </a:t>
            </a:r>
            <a:r>
              <a:rPr dirty="0" sz="1450" spc="-10">
                <a:latin typeface="Times New Roman"/>
                <a:cs typeface="Times New Roman"/>
              </a:rPr>
              <a:t>told so </a:t>
            </a:r>
            <a:r>
              <a:rPr dirty="0" sz="1450" spc="-5">
                <a:latin typeface="Times New Roman"/>
                <a:cs typeface="Times New Roman"/>
              </a:rPr>
              <a:t>of </a:t>
            </a:r>
            <a:r>
              <a:rPr dirty="0" sz="1450" spc="-10">
                <a:latin typeface="Times New Roman"/>
                <a:cs typeface="Times New Roman"/>
              </a:rPr>
              <a:t>themselves. </a:t>
            </a:r>
            <a:r>
              <a:rPr dirty="0" sz="1450" spc="-60">
                <a:latin typeface="Times New Roman"/>
                <a:cs typeface="Times New Roman"/>
              </a:rPr>
              <a:t>To </a:t>
            </a:r>
            <a:r>
              <a:rPr dirty="0" sz="1450" spc="-10">
                <a:latin typeface="Times New Roman"/>
                <a:cs typeface="Times New Roman"/>
              </a:rPr>
              <a:t>get and take the lie with  equanimity is </a:t>
            </a:r>
            <a:r>
              <a:rPr dirty="0" sz="1450" spc="-5">
                <a:latin typeface="Times New Roman"/>
                <a:cs typeface="Times New Roman"/>
              </a:rPr>
              <a:t>a </a:t>
            </a:r>
            <a:r>
              <a:rPr dirty="0" sz="1450" spc="-10">
                <a:latin typeface="Times New Roman"/>
                <a:cs typeface="Times New Roman"/>
              </a:rPr>
              <a:t>stretch beyond the stoic; and the Arethusa, who had been  surfeited </a:t>
            </a:r>
            <a:r>
              <a:rPr dirty="0" sz="1450" spc="-5">
                <a:latin typeface="Times New Roman"/>
                <a:cs typeface="Times New Roman"/>
              </a:rPr>
              <a:t>upon </a:t>
            </a:r>
            <a:r>
              <a:rPr dirty="0" sz="1450" spc="-10">
                <a:latin typeface="Times New Roman"/>
                <a:cs typeface="Times New Roman"/>
              </a:rPr>
              <a:t>that insult, was blazing inwardly with </a:t>
            </a:r>
            <a:r>
              <a:rPr dirty="0" sz="1450" spc="-5">
                <a:latin typeface="Times New Roman"/>
                <a:cs typeface="Times New Roman"/>
              </a:rPr>
              <a:t>a </a:t>
            </a:r>
            <a:r>
              <a:rPr dirty="0" sz="1450" spc="-10">
                <a:latin typeface="Times New Roman"/>
                <a:cs typeface="Times New Roman"/>
              </a:rPr>
              <a:t>white heat </a:t>
            </a:r>
            <a:r>
              <a:rPr dirty="0" sz="1450" spc="-5">
                <a:latin typeface="Times New Roman"/>
                <a:cs typeface="Times New Roman"/>
              </a:rPr>
              <a:t>of  </a:t>
            </a:r>
            <a:r>
              <a:rPr dirty="0" sz="1450" spc="-10">
                <a:latin typeface="Times New Roman"/>
                <a:cs typeface="Times New Roman"/>
              </a:rPr>
              <a:t>smothered wrath. But the physical had also its part. The cellar in which </a:t>
            </a:r>
            <a:r>
              <a:rPr dirty="0" sz="1450" spc="-5">
                <a:latin typeface="Times New Roman"/>
                <a:cs typeface="Times New Roman"/>
              </a:rPr>
              <a:t>he </a:t>
            </a:r>
            <a:r>
              <a:rPr dirty="0" sz="1450" spc="-10">
                <a:latin typeface="Times New Roman"/>
                <a:cs typeface="Times New Roman"/>
              </a:rPr>
              <a:t>was  confined was some feet underground, and it was only lighted </a:t>
            </a:r>
            <a:r>
              <a:rPr dirty="0" sz="1450" spc="-5">
                <a:latin typeface="Times New Roman"/>
                <a:cs typeface="Times New Roman"/>
              </a:rPr>
              <a:t>by </a:t>
            </a:r>
            <a:r>
              <a:rPr dirty="0" sz="1450" spc="-10">
                <a:latin typeface="Times New Roman"/>
                <a:cs typeface="Times New Roman"/>
              </a:rPr>
              <a:t>an unglazed,  narrow aperture high </a:t>
            </a:r>
            <a:r>
              <a:rPr dirty="0" sz="1450" spc="-5">
                <a:latin typeface="Times New Roman"/>
                <a:cs typeface="Times New Roman"/>
              </a:rPr>
              <a:t>up </a:t>
            </a:r>
            <a:r>
              <a:rPr dirty="0" sz="1450" spc="-10">
                <a:latin typeface="Times New Roman"/>
                <a:cs typeface="Times New Roman"/>
              </a:rPr>
              <a:t>in the wall and smothered in the leaves </a:t>
            </a:r>
            <a:r>
              <a:rPr dirty="0" sz="1450" spc="-5">
                <a:latin typeface="Times New Roman"/>
                <a:cs typeface="Times New Roman"/>
              </a:rPr>
              <a:t>of a </a:t>
            </a:r>
            <a:r>
              <a:rPr dirty="0" sz="1450" spc="-10">
                <a:latin typeface="Times New Roman"/>
                <a:cs typeface="Times New Roman"/>
              </a:rPr>
              <a:t>green  vine. The walls were </a:t>
            </a:r>
            <a:r>
              <a:rPr dirty="0" sz="1450" spc="-5">
                <a:latin typeface="Times New Roman"/>
                <a:cs typeface="Times New Roman"/>
              </a:rPr>
              <a:t>of </a:t>
            </a:r>
            <a:r>
              <a:rPr dirty="0" sz="1450" spc="-10">
                <a:latin typeface="Times New Roman"/>
                <a:cs typeface="Times New Roman"/>
              </a:rPr>
              <a:t>naked </a:t>
            </a:r>
            <a:r>
              <a:rPr dirty="0" sz="1450" spc="-20">
                <a:latin typeface="Times New Roman"/>
                <a:cs typeface="Times New Roman"/>
              </a:rPr>
              <a:t>masonry, </a:t>
            </a:r>
            <a:r>
              <a:rPr dirty="0" sz="1450" spc="-10">
                <a:latin typeface="Times New Roman"/>
                <a:cs typeface="Times New Roman"/>
              </a:rPr>
              <a:t>the floor </a:t>
            </a:r>
            <a:r>
              <a:rPr dirty="0" sz="1450" spc="-5">
                <a:latin typeface="Times New Roman"/>
                <a:cs typeface="Times New Roman"/>
              </a:rPr>
              <a:t>of </a:t>
            </a:r>
            <a:r>
              <a:rPr dirty="0" sz="1450" spc="-10">
                <a:latin typeface="Times New Roman"/>
                <a:cs typeface="Times New Roman"/>
              </a:rPr>
              <a:t>bare earth;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furniture there was an earthenware basin, </a:t>
            </a:r>
            <a:r>
              <a:rPr dirty="0" sz="1450" spc="-5">
                <a:latin typeface="Times New Roman"/>
                <a:cs typeface="Times New Roman"/>
              </a:rPr>
              <a:t>a </a:t>
            </a:r>
            <a:r>
              <a:rPr dirty="0" sz="1450" spc="-10">
                <a:latin typeface="Times New Roman"/>
                <a:cs typeface="Times New Roman"/>
              </a:rPr>
              <a:t>water-jug, and </a:t>
            </a:r>
            <a:r>
              <a:rPr dirty="0" sz="1450" spc="-5">
                <a:latin typeface="Times New Roman"/>
                <a:cs typeface="Times New Roman"/>
              </a:rPr>
              <a:t>a </a:t>
            </a:r>
            <a:r>
              <a:rPr dirty="0" sz="1450" spc="-10">
                <a:latin typeface="Times New Roman"/>
                <a:cs typeface="Times New Roman"/>
              </a:rPr>
              <a:t>wooden bedstead  with </a:t>
            </a:r>
            <a:r>
              <a:rPr dirty="0" sz="1450" spc="-5">
                <a:latin typeface="Times New Roman"/>
                <a:cs typeface="Times New Roman"/>
              </a:rPr>
              <a:t>a </a:t>
            </a:r>
            <a:r>
              <a:rPr dirty="0" sz="1450" spc="-10">
                <a:latin typeface="Times New Roman"/>
                <a:cs typeface="Times New Roman"/>
              </a:rPr>
              <a:t>blue-gray cloak for bedding.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taken from the </a:t>
            </a:r>
            <a:r>
              <a:rPr dirty="0" sz="1450" spc="-5">
                <a:latin typeface="Times New Roman"/>
                <a:cs typeface="Times New Roman"/>
              </a:rPr>
              <a:t>hot </a:t>
            </a:r>
            <a:r>
              <a:rPr dirty="0" sz="1450" spc="-10">
                <a:latin typeface="Times New Roman"/>
                <a:cs typeface="Times New Roman"/>
              </a:rPr>
              <a:t>air </a:t>
            </a:r>
            <a:r>
              <a:rPr dirty="0" sz="1450" spc="-5">
                <a:latin typeface="Times New Roman"/>
                <a:cs typeface="Times New Roman"/>
              </a:rPr>
              <a:t>of a </a:t>
            </a:r>
            <a:r>
              <a:rPr dirty="0" sz="1450" spc="-15">
                <a:latin typeface="Times New Roman"/>
                <a:cs typeface="Times New Roman"/>
              </a:rPr>
              <a:t>summer’s  </a:t>
            </a:r>
            <a:r>
              <a:rPr dirty="0" sz="1450" spc="-10">
                <a:latin typeface="Times New Roman"/>
                <a:cs typeface="Times New Roman"/>
              </a:rPr>
              <a:t>afternoon, the reverberation </a:t>
            </a:r>
            <a:r>
              <a:rPr dirty="0" sz="1450" spc="-5">
                <a:latin typeface="Times New Roman"/>
                <a:cs typeface="Times New Roman"/>
              </a:rPr>
              <a:t>of </a:t>
            </a:r>
            <a:r>
              <a:rPr dirty="0" sz="1450" spc="-10">
                <a:latin typeface="Times New Roman"/>
                <a:cs typeface="Times New Roman"/>
              </a:rPr>
              <a:t>the road and the stir </a:t>
            </a:r>
            <a:r>
              <a:rPr dirty="0" sz="1450" spc="-5">
                <a:latin typeface="Times New Roman"/>
                <a:cs typeface="Times New Roman"/>
              </a:rPr>
              <a:t>of </a:t>
            </a:r>
            <a:r>
              <a:rPr dirty="0" sz="1450" spc="-10">
                <a:latin typeface="Times New Roman"/>
                <a:cs typeface="Times New Roman"/>
              </a:rPr>
              <a:t>rapid exercise, and  plunged into the gloom and damp </a:t>
            </a:r>
            <a:r>
              <a:rPr dirty="0" sz="1450" spc="-5">
                <a:latin typeface="Times New Roman"/>
                <a:cs typeface="Times New Roman"/>
              </a:rPr>
              <a:t>of </a:t>
            </a:r>
            <a:r>
              <a:rPr dirty="0" sz="1450" spc="-10">
                <a:latin typeface="Times New Roman"/>
                <a:cs typeface="Times New Roman"/>
              </a:rPr>
              <a:t>this receptacle for vagabonds, struck an  instant chill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Arethusa’s </a:t>
            </a:r>
            <a:r>
              <a:rPr dirty="0" sz="1450" spc="-5">
                <a:latin typeface="Times New Roman"/>
                <a:cs typeface="Times New Roman"/>
              </a:rPr>
              <a:t>blood. </a:t>
            </a:r>
            <a:r>
              <a:rPr dirty="0" sz="1450" spc="-10">
                <a:latin typeface="Times New Roman"/>
                <a:cs typeface="Times New Roman"/>
              </a:rPr>
              <a:t>Now see in how small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a  </a:t>
            </a:r>
            <a:r>
              <a:rPr dirty="0" sz="1450" spc="-10">
                <a:latin typeface="Times New Roman"/>
                <a:cs typeface="Times New Roman"/>
              </a:rPr>
              <a:t>hardship may consist: the floor was exceedingly uneven underfoot, with the  very spade-marks,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of </a:t>
            </a:r>
            <a:r>
              <a:rPr dirty="0" sz="1450" spc="-10">
                <a:latin typeface="Times New Roman"/>
                <a:cs typeface="Times New Roman"/>
              </a:rPr>
              <a:t>the labourers who </a:t>
            </a:r>
            <a:r>
              <a:rPr dirty="0" sz="1450" spc="-5">
                <a:latin typeface="Times New Roman"/>
                <a:cs typeface="Times New Roman"/>
              </a:rPr>
              <a:t>dug </a:t>
            </a:r>
            <a:r>
              <a:rPr dirty="0" sz="1450" spc="-10">
                <a:latin typeface="Times New Roman"/>
                <a:cs typeface="Times New Roman"/>
              </a:rPr>
              <a:t>the foundations </a:t>
            </a:r>
            <a:r>
              <a:rPr dirty="0" sz="1450" spc="-5">
                <a:latin typeface="Times New Roman"/>
                <a:cs typeface="Times New Roman"/>
              </a:rPr>
              <a:t>of </a:t>
            </a:r>
            <a:r>
              <a:rPr dirty="0" sz="1450" spc="-10">
                <a:latin typeface="Times New Roman"/>
                <a:cs typeface="Times New Roman"/>
              </a:rPr>
              <a:t>the  barrack; and what with the </a:t>
            </a:r>
            <a:r>
              <a:rPr dirty="0" sz="1450" spc="-5">
                <a:latin typeface="Times New Roman"/>
                <a:cs typeface="Times New Roman"/>
              </a:rPr>
              <a:t>poor </a:t>
            </a:r>
            <a:r>
              <a:rPr dirty="0" sz="1450" spc="-10">
                <a:latin typeface="Times New Roman"/>
                <a:cs typeface="Times New Roman"/>
              </a:rPr>
              <a:t>twilight and the irregular surface, walking  was impossible. The caged author resisted for </a:t>
            </a:r>
            <a:r>
              <a:rPr dirty="0" sz="1450" spc="-5">
                <a:latin typeface="Times New Roman"/>
                <a:cs typeface="Times New Roman"/>
              </a:rPr>
              <a:t>a good </a:t>
            </a:r>
            <a:r>
              <a:rPr dirty="0" sz="1450" spc="-10">
                <a:latin typeface="Times New Roman"/>
                <a:cs typeface="Times New Roman"/>
              </a:rPr>
              <a:t>while; </a:t>
            </a:r>
            <a:r>
              <a:rPr dirty="0" sz="1450" spc="-5">
                <a:latin typeface="Times New Roman"/>
                <a:cs typeface="Times New Roman"/>
              </a:rPr>
              <a:t>but </a:t>
            </a:r>
            <a:r>
              <a:rPr dirty="0" sz="1450" spc="-10">
                <a:latin typeface="Times New Roman"/>
                <a:cs typeface="Times New Roman"/>
              </a:rPr>
              <a:t>the chill </a:t>
            </a:r>
            <a:r>
              <a:rPr dirty="0" sz="1450" spc="-5">
                <a:latin typeface="Times New Roman"/>
                <a:cs typeface="Times New Roman"/>
              </a:rPr>
              <a:t>of </a:t>
            </a:r>
            <a:r>
              <a:rPr dirty="0" sz="1450" spc="-10">
                <a:latin typeface="Times New Roman"/>
                <a:cs typeface="Times New Roman"/>
              </a:rPr>
              <a:t>the  place struck deeper and deeper; and at length, with such reluctance as </a:t>
            </a:r>
            <a:r>
              <a:rPr dirty="0" sz="1450" spc="-5">
                <a:latin typeface="Times New Roman"/>
                <a:cs typeface="Times New Roman"/>
              </a:rPr>
              <a:t>you </a:t>
            </a:r>
            <a:r>
              <a:rPr dirty="0" sz="1450" spc="-10">
                <a:latin typeface="Times New Roman"/>
                <a:cs typeface="Times New Roman"/>
              </a:rPr>
              <a:t>may  </a:t>
            </a:r>
            <a:r>
              <a:rPr dirty="0" sz="1450" spc="-25">
                <a:latin typeface="Times New Roman"/>
                <a:cs typeface="Times New Roman"/>
              </a:rPr>
              <a:t>fancy,</a:t>
            </a:r>
            <a:r>
              <a:rPr dirty="0" sz="1450" spc="200">
                <a:latin typeface="Times New Roman"/>
                <a:cs typeface="Times New Roman"/>
              </a:rPr>
              <a:t> </a:t>
            </a:r>
            <a:r>
              <a:rPr dirty="0" sz="1450" spc="-5">
                <a:latin typeface="Times New Roman"/>
                <a:cs typeface="Times New Roman"/>
              </a:rPr>
              <a:t>he</a:t>
            </a:r>
            <a:r>
              <a:rPr dirty="0" sz="1450" spc="204">
                <a:latin typeface="Times New Roman"/>
                <a:cs typeface="Times New Roman"/>
              </a:rPr>
              <a:t> </a:t>
            </a:r>
            <a:r>
              <a:rPr dirty="0" sz="1450" spc="-10">
                <a:latin typeface="Times New Roman"/>
                <a:cs typeface="Times New Roman"/>
              </a:rPr>
              <a:t>was</a:t>
            </a:r>
            <a:r>
              <a:rPr dirty="0" sz="1450" spc="200">
                <a:latin typeface="Times New Roman"/>
                <a:cs typeface="Times New Roman"/>
              </a:rPr>
              <a:t> </a:t>
            </a:r>
            <a:r>
              <a:rPr dirty="0" sz="1450" spc="-10">
                <a:latin typeface="Times New Roman"/>
                <a:cs typeface="Times New Roman"/>
              </a:rPr>
              <a:t>driven</a:t>
            </a:r>
            <a:r>
              <a:rPr dirty="0" sz="1450" spc="204">
                <a:latin typeface="Times New Roman"/>
                <a:cs typeface="Times New Roman"/>
              </a:rPr>
              <a:t> </a:t>
            </a:r>
            <a:r>
              <a:rPr dirty="0" sz="1450" spc="-10">
                <a:latin typeface="Times New Roman"/>
                <a:cs typeface="Times New Roman"/>
              </a:rPr>
              <a:t>to</a:t>
            </a:r>
            <a:r>
              <a:rPr dirty="0" sz="1450" spc="200">
                <a:latin typeface="Times New Roman"/>
                <a:cs typeface="Times New Roman"/>
              </a:rPr>
              <a:t> </a:t>
            </a:r>
            <a:r>
              <a:rPr dirty="0" sz="1450" spc="-10">
                <a:latin typeface="Times New Roman"/>
                <a:cs typeface="Times New Roman"/>
              </a:rPr>
              <a:t>climb</a:t>
            </a:r>
            <a:r>
              <a:rPr dirty="0" sz="1450" spc="204">
                <a:latin typeface="Times New Roman"/>
                <a:cs typeface="Times New Roman"/>
              </a:rPr>
              <a:t> </a:t>
            </a:r>
            <a:r>
              <a:rPr dirty="0" sz="1450" spc="-5">
                <a:latin typeface="Times New Roman"/>
                <a:cs typeface="Times New Roman"/>
              </a:rPr>
              <a:t>upon</a:t>
            </a:r>
            <a:r>
              <a:rPr dirty="0" sz="1450" spc="200">
                <a:latin typeface="Times New Roman"/>
                <a:cs typeface="Times New Roman"/>
              </a:rPr>
              <a:t> </a:t>
            </a:r>
            <a:r>
              <a:rPr dirty="0" sz="1450" spc="-10">
                <a:latin typeface="Times New Roman"/>
                <a:cs typeface="Times New Roman"/>
              </a:rPr>
              <a:t>the</a:t>
            </a:r>
            <a:r>
              <a:rPr dirty="0" sz="1450" spc="204">
                <a:latin typeface="Times New Roman"/>
                <a:cs typeface="Times New Roman"/>
              </a:rPr>
              <a:t> </a:t>
            </a:r>
            <a:r>
              <a:rPr dirty="0" sz="1450" spc="-10">
                <a:latin typeface="Times New Roman"/>
                <a:cs typeface="Times New Roman"/>
              </a:rPr>
              <a:t>bed</a:t>
            </a:r>
            <a:r>
              <a:rPr dirty="0" sz="1450" spc="200">
                <a:latin typeface="Times New Roman"/>
                <a:cs typeface="Times New Roman"/>
              </a:rPr>
              <a:t> </a:t>
            </a:r>
            <a:r>
              <a:rPr dirty="0" sz="1450" spc="-10">
                <a:latin typeface="Times New Roman"/>
                <a:cs typeface="Times New Roman"/>
              </a:rPr>
              <a:t>and</a:t>
            </a:r>
            <a:r>
              <a:rPr dirty="0" sz="1450" spc="204">
                <a:latin typeface="Times New Roman"/>
                <a:cs typeface="Times New Roman"/>
              </a:rPr>
              <a:t> </a:t>
            </a:r>
            <a:r>
              <a:rPr dirty="0" sz="1450" spc="-10">
                <a:latin typeface="Times New Roman"/>
                <a:cs typeface="Times New Roman"/>
              </a:rPr>
              <a:t>wrap</a:t>
            </a:r>
            <a:r>
              <a:rPr dirty="0" sz="1450" spc="200">
                <a:latin typeface="Times New Roman"/>
                <a:cs typeface="Times New Roman"/>
              </a:rPr>
              <a:t> </a:t>
            </a:r>
            <a:r>
              <a:rPr dirty="0" sz="1450" spc="-10">
                <a:latin typeface="Times New Roman"/>
                <a:cs typeface="Times New Roman"/>
              </a:rPr>
              <a:t>himself</a:t>
            </a:r>
            <a:r>
              <a:rPr dirty="0" sz="1450" spc="204">
                <a:latin typeface="Times New Roman"/>
                <a:cs typeface="Times New Roman"/>
              </a:rPr>
              <a:t> </a:t>
            </a:r>
            <a:r>
              <a:rPr dirty="0" sz="1450" spc="-10">
                <a:latin typeface="Times New Roman"/>
                <a:cs typeface="Times New Roman"/>
              </a:rPr>
              <a:t>in</a:t>
            </a:r>
            <a:r>
              <a:rPr dirty="0" sz="1450" spc="200">
                <a:latin typeface="Times New Roman"/>
                <a:cs typeface="Times New Roman"/>
              </a:rPr>
              <a:t> </a:t>
            </a:r>
            <a:r>
              <a:rPr dirty="0" sz="1450" spc="-10">
                <a:latin typeface="Times New Roman"/>
                <a:cs typeface="Times New Roman"/>
              </a:rPr>
              <a:t>the</a:t>
            </a:r>
            <a:r>
              <a:rPr dirty="0" sz="1450" spc="204">
                <a:latin typeface="Times New Roman"/>
                <a:cs typeface="Times New Roman"/>
              </a:rPr>
              <a:t> </a:t>
            </a:r>
            <a:r>
              <a:rPr dirty="0" sz="1450" spc="-10">
                <a:latin typeface="Times New Roman"/>
                <a:cs typeface="Times New Roman"/>
              </a:rPr>
              <a:t>public</a:t>
            </a:r>
            <a:endParaRPr sz="145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39165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covering. There, then, </a:t>
            </a:r>
            <a:r>
              <a:rPr dirty="0" sz="1450" spc="-5">
                <a:latin typeface="Times New Roman"/>
                <a:cs typeface="Times New Roman"/>
              </a:rPr>
              <a:t>he </a:t>
            </a:r>
            <a:r>
              <a:rPr dirty="0" sz="1450" spc="-10">
                <a:latin typeface="Times New Roman"/>
                <a:cs typeface="Times New Roman"/>
              </a:rPr>
              <a:t>lay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verge </a:t>
            </a:r>
            <a:r>
              <a:rPr dirty="0" sz="1450" spc="-5">
                <a:latin typeface="Times New Roman"/>
                <a:cs typeface="Times New Roman"/>
              </a:rPr>
              <a:t>of </a:t>
            </a:r>
            <a:r>
              <a:rPr dirty="0" sz="1450" spc="-10">
                <a:latin typeface="Times New Roman"/>
                <a:cs typeface="Times New Roman"/>
              </a:rPr>
              <a:t>shivering, plunged in semi-  darkness, wound in </a:t>
            </a:r>
            <a:r>
              <a:rPr dirty="0" sz="1450" spc="-5">
                <a:latin typeface="Times New Roman"/>
                <a:cs typeface="Times New Roman"/>
              </a:rPr>
              <a:t>a </a:t>
            </a:r>
            <a:r>
              <a:rPr dirty="0" sz="1450" spc="-10">
                <a:latin typeface="Times New Roman"/>
                <a:cs typeface="Times New Roman"/>
              </a:rPr>
              <a:t>garment whose touch </a:t>
            </a:r>
            <a:r>
              <a:rPr dirty="0" sz="1450" spc="-5">
                <a:latin typeface="Times New Roman"/>
                <a:cs typeface="Times New Roman"/>
              </a:rPr>
              <a:t>he </a:t>
            </a:r>
            <a:r>
              <a:rPr dirty="0" sz="1450" spc="-10">
                <a:latin typeface="Times New Roman"/>
                <a:cs typeface="Times New Roman"/>
              </a:rPr>
              <a:t>dreaded like the plague, and (in  </a:t>
            </a:r>
            <a:r>
              <a:rPr dirty="0" sz="1450" spc="-5">
                <a:latin typeface="Times New Roman"/>
                <a:cs typeface="Times New Roman"/>
              </a:rPr>
              <a:t>a </a:t>
            </a:r>
            <a:r>
              <a:rPr dirty="0" sz="1450" spc="-10">
                <a:latin typeface="Times New Roman"/>
                <a:cs typeface="Times New Roman"/>
              </a:rPr>
              <a:t>spirit far removed from resignation) telling the roll </a:t>
            </a:r>
            <a:r>
              <a:rPr dirty="0" sz="1450" spc="-5">
                <a:latin typeface="Times New Roman"/>
                <a:cs typeface="Times New Roman"/>
              </a:rPr>
              <a:t>of </a:t>
            </a:r>
            <a:r>
              <a:rPr dirty="0" sz="1450" spc="-10">
                <a:latin typeface="Times New Roman"/>
                <a:cs typeface="Times New Roman"/>
              </a:rPr>
              <a:t>the insults </a:t>
            </a:r>
            <a:r>
              <a:rPr dirty="0" sz="1450" spc="-5">
                <a:latin typeface="Times New Roman"/>
                <a:cs typeface="Times New Roman"/>
              </a:rPr>
              <a:t>he </a:t>
            </a:r>
            <a:r>
              <a:rPr dirty="0" sz="1450" spc="-10">
                <a:latin typeface="Times New Roman"/>
                <a:cs typeface="Times New Roman"/>
              </a:rPr>
              <a:t>had just  received. These are </a:t>
            </a:r>
            <a:r>
              <a:rPr dirty="0" sz="1450" spc="-5">
                <a:latin typeface="Times New Roman"/>
                <a:cs typeface="Times New Roman"/>
              </a:rPr>
              <a:t>not </a:t>
            </a:r>
            <a:r>
              <a:rPr dirty="0" sz="1450" spc="-10">
                <a:latin typeface="Times New Roman"/>
                <a:cs typeface="Times New Roman"/>
              </a:rPr>
              <a:t>circumstances favourable to the</a:t>
            </a:r>
            <a:r>
              <a:rPr dirty="0" sz="1450" spc="35">
                <a:latin typeface="Times New Roman"/>
                <a:cs typeface="Times New Roman"/>
              </a:rPr>
              <a:t> </a:t>
            </a:r>
            <a:r>
              <a:rPr dirty="0" sz="1450" spc="-10">
                <a:latin typeface="Times New Roman"/>
                <a:cs typeface="Times New Roman"/>
              </a:rPr>
              <a:t>muse.</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Meantime (to look at the upper surface where the sun was still shining and the  </a:t>
            </a:r>
            <a:r>
              <a:rPr dirty="0" sz="1450" spc="-5">
                <a:latin typeface="Times New Roman"/>
                <a:cs typeface="Times New Roman"/>
              </a:rPr>
              <a:t>guns of </a:t>
            </a:r>
            <a:r>
              <a:rPr dirty="0" sz="1450" spc="-10">
                <a:latin typeface="Times New Roman"/>
                <a:cs typeface="Times New Roman"/>
              </a:rPr>
              <a:t>sportsmen were still noisy through the tufted plain) the Cigarette was  drawing near at his more philosophic pace. In those days </a:t>
            </a:r>
            <a:r>
              <a:rPr dirty="0" sz="1450" spc="-5">
                <a:latin typeface="Times New Roman"/>
                <a:cs typeface="Times New Roman"/>
              </a:rPr>
              <a:t>of </a:t>
            </a:r>
            <a:r>
              <a:rPr dirty="0" sz="1450" spc="-10">
                <a:latin typeface="Times New Roman"/>
                <a:cs typeface="Times New Roman"/>
              </a:rPr>
              <a:t>liberty and health  </a:t>
            </a:r>
            <a:r>
              <a:rPr dirty="0" sz="1450" spc="-5">
                <a:latin typeface="Times New Roman"/>
                <a:cs typeface="Times New Roman"/>
              </a:rPr>
              <a:t>he </a:t>
            </a:r>
            <a:r>
              <a:rPr dirty="0" sz="1450" spc="-10">
                <a:latin typeface="Times New Roman"/>
                <a:cs typeface="Times New Roman"/>
              </a:rPr>
              <a:t>was the constant partner </a:t>
            </a:r>
            <a:r>
              <a:rPr dirty="0" sz="1450" spc="-5">
                <a:latin typeface="Times New Roman"/>
                <a:cs typeface="Times New Roman"/>
              </a:rPr>
              <a:t>of </a:t>
            </a:r>
            <a:r>
              <a:rPr dirty="0" sz="1450" spc="-10">
                <a:latin typeface="Times New Roman"/>
                <a:cs typeface="Times New Roman"/>
              </a:rPr>
              <a:t>the Arethusa, and had ample opportunity to  share in that </a:t>
            </a:r>
            <a:r>
              <a:rPr dirty="0" sz="1450" spc="-15">
                <a:latin typeface="Times New Roman"/>
                <a:cs typeface="Times New Roman"/>
              </a:rPr>
              <a:t>gentleman’s </a:t>
            </a:r>
            <a:r>
              <a:rPr dirty="0" sz="1450" spc="-10">
                <a:latin typeface="Times New Roman"/>
                <a:cs typeface="Times New Roman"/>
              </a:rPr>
              <a:t>disfavour with the police. Many </a:t>
            </a:r>
            <a:r>
              <a:rPr dirty="0" sz="1450" spc="-5">
                <a:latin typeface="Times New Roman"/>
                <a:cs typeface="Times New Roman"/>
              </a:rPr>
              <a:t>a </a:t>
            </a:r>
            <a:r>
              <a:rPr dirty="0" sz="1450" spc="-10">
                <a:latin typeface="Times New Roman"/>
                <a:cs typeface="Times New Roman"/>
              </a:rPr>
              <a:t>bitter bowl had </a:t>
            </a:r>
            <a:r>
              <a:rPr dirty="0" sz="1450" spc="-5">
                <a:latin typeface="Times New Roman"/>
                <a:cs typeface="Times New Roman"/>
              </a:rPr>
              <a:t>he  </a:t>
            </a:r>
            <a:r>
              <a:rPr dirty="0" sz="1450" spc="-10">
                <a:latin typeface="Times New Roman"/>
                <a:cs typeface="Times New Roman"/>
              </a:rPr>
              <a:t>partaken </a:t>
            </a:r>
            <a:r>
              <a:rPr dirty="0" sz="1450" spc="-5">
                <a:latin typeface="Times New Roman"/>
                <a:cs typeface="Times New Roman"/>
              </a:rPr>
              <a:t>of </a:t>
            </a:r>
            <a:r>
              <a:rPr dirty="0" sz="1450" spc="-10">
                <a:latin typeface="Times New Roman"/>
                <a:cs typeface="Times New Roman"/>
              </a:rPr>
              <a:t>with that disastrous comrade. He was himself </a:t>
            </a:r>
            <a:r>
              <a:rPr dirty="0" sz="1450" spc="-5">
                <a:latin typeface="Times New Roman"/>
                <a:cs typeface="Times New Roman"/>
              </a:rPr>
              <a:t>a </a:t>
            </a:r>
            <a:r>
              <a:rPr dirty="0" sz="1450" spc="-10">
                <a:latin typeface="Times New Roman"/>
                <a:cs typeface="Times New Roman"/>
              </a:rPr>
              <a:t>man born to float  easily through life, his face and manner artfully recommending him to all.  There was </a:t>
            </a:r>
            <a:r>
              <a:rPr dirty="0" sz="1450" spc="-5">
                <a:latin typeface="Times New Roman"/>
                <a:cs typeface="Times New Roman"/>
              </a:rPr>
              <a:t>but one </a:t>
            </a:r>
            <a:r>
              <a:rPr dirty="0" sz="1450" spc="-10">
                <a:latin typeface="Times New Roman"/>
                <a:cs typeface="Times New Roman"/>
              </a:rPr>
              <a:t>suspicious circumstance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carry </a:t>
            </a:r>
            <a:r>
              <a:rPr dirty="0" sz="1450" spc="-15">
                <a:latin typeface="Times New Roman"/>
                <a:cs typeface="Times New Roman"/>
              </a:rPr>
              <a:t>off, </a:t>
            </a:r>
            <a:r>
              <a:rPr dirty="0" sz="1450" spc="-10">
                <a:latin typeface="Times New Roman"/>
                <a:cs typeface="Times New Roman"/>
              </a:rPr>
              <a:t>and that  was his companion. He will </a:t>
            </a:r>
            <a:r>
              <a:rPr dirty="0" sz="1450" spc="-5">
                <a:latin typeface="Times New Roman"/>
                <a:cs typeface="Times New Roman"/>
              </a:rPr>
              <a:t>not </a:t>
            </a:r>
            <a:r>
              <a:rPr dirty="0" sz="1450" spc="-10">
                <a:latin typeface="Times New Roman"/>
                <a:cs typeface="Times New Roman"/>
              </a:rPr>
              <a:t>readily </a:t>
            </a:r>
            <a:r>
              <a:rPr dirty="0" sz="1450" spc="-15">
                <a:latin typeface="Times New Roman"/>
                <a:cs typeface="Times New Roman"/>
              </a:rPr>
              <a:t>forget </a:t>
            </a:r>
            <a:r>
              <a:rPr dirty="0" sz="1450" spc="-10">
                <a:latin typeface="Times New Roman"/>
                <a:cs typeface="Times New Roman"/>
              </a:rPr>
              <a:t>the Commissary in what is  ironically called the free town </a:t>
            </a:r>
            <a:r>
              <a:rPr dirty="0" sz="1450" spc="-5">
                <a:latin typeface="Times New Roman"/>
                <a:cs typeface="Times New Roman"/>
              </a:rPr>
              <a:t>of </a:t>
            </a:r>
            <a:r>
              <a:rPr dirty="0" sz="1450" spc="-10">
                <a:latin typeface="Times New Roman"/>
                <a:cs typeface="Times New Roman"/>
              </a:rPr>
              <a:t>Frankfort-on-the-Main; </a:t>
            </a:r>
            <a:r>
              <a:rPr dirty="0" sz="1450" spc="-5">
                <a:latin typeface="Times New Roman"/>
                <a:cs typeface="Times New Roman"/>
              </a:rPr>
              <a:t>nor </a:t>
            </a:r>
            <a:r>
              <a:rPr dirty="0" sz="1450" spc="-10">
                <a:latin typeface="Times New Roman"/>
                <a:cs typeface="Times New Roman"/>
              </a:rPr>
              <a:t>the Franco-  Belgian frontier; </a:t>
            </a:r>
            <a:r>
              <a:rPr dirty="0" sz="1450" spc="-5">
                <a:latin typeface="Times New Roman"/>
                <a:cs typeface="Times New Roman"/>
              </a:rPr>
              <a:t>nor </a:t>
            </a:r>
            <a:r>
              <a:rPr dirty="0" sz="1450" spc="-10">
                <a:latin typeface="Times New Roman"/>
                <a:cs typeface="Times New Roman"/>
              </a:rPr>
              <a:t>the inn at La Fère; last, </a:t>
            </a:r>
            <a:r>
              <a:rPr dirty="0" sz="1450" spc="-5">
                <a:latin typeface="Times New Roman"/>
                <a:cs typeface="Times New Roman"/>
              </a:rPr>
              <a:t>but not </a:t>
            </a:r>
            <a:r>
              <a:rPr dirty="0" sz="1450" spc="-10">
                <a:latin typeface="Times New Roman"/>
                <a:cs typeface="Times New Roman"/>
              </a:rPr>
              <a:t>least, </a:t>
            </a:r>
            <a:r>
              <a:rPr dirty="0" sz="1450" spc="-5">
                <a:latin typeface="Times New Roman"/>
                <a:cs typeface="Times New Roman"/>
              </a:rPr>
              <a:t>he </a:t>
            </a:r>
            <a:r>
              <a:rPr dirty="0" sz="1450" spc="-10">
                <a:latin typeface="Times New Roman"/>
                <a:cs typeface="Times New Roman"/>
              </a:rPr>
              <a:t>is pretty certain  to remember</a:t>
            </a:r>
            <a:r>
              <a:rPr dirty="0" sz="1450" spc="-5">
                <a:latin typeface="Times New Roman"/>
                <a:cs typeface="Times New Roman"/>
              </a:rPr>
              <a:t> </a:t>
            </a:r>
            <a:r>
              <a:rPr dirty="0" sz="1450" spc="-10">
                <a:latin typeface="Times New Roman"/>
                <a:cs typeface="Times New Roman"/>
              </a:rPr>
              <a:t>Châtillon-sur-Loire.</a:t>
            </a:r>
            <a:endParaRPr sz="1450">
              <a:latin typeface="Times New Roman"/>
              <a:cs typeface="Times New Roman"/>
            </a:endParaRPr>
          </a:p>
          <a:p>
            <a:pPr algn="just" marL="12700" marR="5080">
              <a:lnSpc>
                <a:spcPts val="1730"/>
              </a:lnSpc>
              <a:spcBef>
                <a:spcPts val="555"/>
              </a:spcBef>
            </a:pPr>
            <a:r>
              <a:rPr dirty="0" sz="1450" spc="-10">
                <a:latin typeface="Times New Roman"/>
                <a:cs typeface="Times New Roman"/>
              </a:rPr>
              <a:t>At the town </a:t>
            </a:r>
            <a:r>
              <a:rPr dirty="0" sz="1450" spc="-25">
                <a:latin typeface="Times New Roman"/>
                <a:cs typeface="Times New Roman"/>
              </a:rPr>
              <a:t>entry, </a:t>
            </a:r>
            <a:r>
              <a:rPr dirty="0" sz="1450" spc="-10">
                <a:latin typeface="Times New Roman"/>
                <a:cs typeface="Times New Roman"/>
              </a:rPr>
              <a:t>the gendarme culled him like </a:t>
            </a:r>
            <a:r>
              <a:rPr dirty="0" sz="1450" spc="-5">
                <a:latin typeface="Times New Roman"/>
                <a:cs typeface="Times New Roman"/>
              </a:rPr>
              <a:t>a </a:t>
            </a:r>
            <a:r>
              <a:rPr dirty="0" sz="1450" spc="-10">
                <a:latin typeface="Times New Roman"/>
                <a:cs typeface="Times New Roman"/>
              </a:rPr>
              <a:t>wayside flower; and </a:t>
            </a:r>
            <a:r>
              <a:rPr dirty="0" sz="1450" spc="-5">
                <a:latin typeface="Times New Roman"/>
                <a:cs typeface="Times New Roman"/>
              </a:rPr>
              <a:t>a  </a:t>
            </a:r>
            <a:r>
              <a:rPr dirty="0" sz="1450" spc="-10">
                <a:latin typeface="Times New Roman"/>
                <a:cs typeface="Times New Roman"/>
              </a:rPr>
              <a:t>moment </a:t>
            </a:r>
            <a:r>
              <a:rPr dirty="0" sz="1450" spc="-20">
                <a:latin typeface="Times New Roman"/>
                <a:cs typeface="Times New Roman"/>
              </a:rPr>
              <a:t>later, </a:t>
            </a:r>
            <a:r>
              <a:rPr dirty="0" sz="1450" spc="-10">
                <a:latin typeface="Times New Roman"/>
                <a:cs typeface="Times New Roman"/>
              </a:rPr>
              <a:t>two persons, in </a:t>
            </a:r>
            <a:r>
              <a:rPr dirty="0" sz="1450" spc="-5">
                <a:latin typeface="Times New Roman"/>
                <a:cs typeface="Times New Roman"/>
              </a:rPr>
              <a:t>a </a:t>
            </a:r>
            <a:r>
              <a:rPr dirty="0" sz="1450" spc="-10">
                <a:latin typeface="Times New Roman"/>
                <a:cs typeface="Times New Roman"/>
              </a:rPr>
              <a:t>high state </a:t>
            </a:r>
            <a:r>
              <a:rPr dirty="0" sz="1450" spc="-5">
                <a:latin typeface="Times New Roman"/>
                <a:cs typeface="Times New Roman"/>
              </a:rPr>
              <a:t>of </a:t>
            </a:r>
            <a:r>
              <a:rPr dirty="0" sz="1450" spc="-10">
                <a:latin typeface="Times New Roman"/>
                <a:cs typeface="Times New Roman"/>
              </a:rPr>
              <a:t>surprise, were confronted in the  </a:t>
            </a:r>
            <a:r>
              <a:rPr dirty="0" sz="1450" spc="-15">
                <a:latin typeface="Times New Roman"/>
                <a:cs typeface="Times New Roman"/>
              </a:rPr>
              <a:t>Commissary’s office. </a:t>
            </a:r>
            <a:r>
              <a:rPr dirty="0" sz="1450" spc="-10">
                <a:latin typeface="Times New Roman"/>
                <a:cs typeface="Times New Roman"/>
              </a:rPr>
              <a:t>For if the Cigarette was surprised to </a:t>
            </a:r>
            <a:r>
              <a:rPr dirty="0" sz="1450" spc="-5">
                <a:latin typeface="Times New Roman"/>
                <a:cs typeface="Times New Roman"/>
              </a:rPr>
              <a:t>be </a:t>
            </a:r>
            <a:r>
              <a:rPr dirty="0" sz="1450" spc="-10">
                <a:latin typeface="Times New Roman"/>
                <a:cs typeface="Times New Roman"/>
              </a:rPr>
              <a:t>arrested, the  Commissary was </a:t>
            </a:r>
            <a:r>
              <a:rPr dirty="0" sz="1450" spc="-5">
                <a:latin typeface="Times New Roman"/>
                <a:cs typeface="Times New Roman"/>
              </a:rPr>
              <a:t>no </a:t>
            </a:r>
            <a:r>
              <a:rPr dirty="0" sz="1450" spc="-10">
                <a:latin typeface="Times New Roman"/>
                <a:cs typeface="Times New Roman"/>
              </a:rPr>
              <a:t>less taken aback </a:t>
            </a:r>
            <a:r>
              <a:rPr dirty="0" sz="1450" spc="-5">
                <a:latin typeface="Times New Roman"/>
                <a:cs typeface="Times New Roman"/>
              </a:rPr>
              <a:t>by </a:t>
            </a:r>
            <a:r>
              <a:rPr dirty="0" sz="1450" spc="-10">
                <a:latin typeface="Times New Roman"/>
                <a:cs typeface="Times New Roman"/>
              </a:rPr>
              <a:t>the appearance and appointments </a:t>
            </a:r>
            <a:r>
              <a:rPr dirty="0" sz="1450" spc="-5">
                <a:latin typeface="Times New Roman"/>
                <a:cs typeface="Times New Roman"/>
              </a:rPr>
              <a:t>of  </a:t>
            </a:r>
            <a:r>
              <a:rPr dirty="0" sz="1450" spc="-10">
                <a:latin typeface="Times New Roman"/>
                <a:cs typeface="Times New Roman"/>
              </a:rPr>
              <a:t>his captive. Here was </a:t>
            </a:r>
            <a:r>
              <a:rPr dirty="0" sz="1450" spc="-5">
                <a:latin typeface="Times New Roman"/>
                <a:cs typeface="Times New Roman"/>
              </a:rPr>
              <a:t>a </a:t>
            </a:r>
            <a:r>
              <a:rPr dirty="0" sz="1450" spc="-10">
                <a:latin typeface="Times New Roman"/>
                <a:cs typeface="Times New Roman"/>
              </a:rPr>
              <a:t>man about whom there could </a:t>
            </a:r>
            <a:r>
              <a:rPr dirty="0" sz="1450" spc="-5">
                <a:latin typeface="Times New Roman"/>
                <a:cs typeface="Times New Roman"/>
              </a:rPr>
              <a:t>be no </a:t>
            </a:r>
            <a:r>
              <a:rPr dirty="0" sz="1450" spc="-10">
                <a:latin typeface="Times New Roman"/>
                <a:cs typeface="Times New Roman"/>
              </a:rPr>
              <a:t>mistake: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an unquestionable and unassailable </a:t>
            </a:r>
            <a:r>
              <a:rPr dirty="0" sz="1450" spc="-15">
                <a:latin typeface="Times New Roman"/>
                <a:cs typeface="Times New Roman"/>
              </a:rPr>
              <a:t>manner, </a:t>
            </a:r>
            <a:r>
              <a:rPr dirty="0" sz="1450" spc="-10">
                <a:latin typeface="Times New Roman"/>
                <a:cs typeface="Times New Roman"/>
              </a:rPr>
              <a:t>in apple-pie </a:t>
            </a:r>
            <a:r>
              <a:rPr dirty="0" sz="1450" spc="-20">
                <a:latin typeface="Times New Roman"/>
                <a:cs typeface="Times New Roman"/>
              </a:rPr>
              <a:t>order, </a:t>
            </a:r>
            <a:r>
              <a:rPr dirty="0" sz="1450" spc="-10">
                <a:latin typeface="Times New Roman"/>
                <a:cs typeface="Times New Roman"/>
              </a:rPr>
              <a:t>dressed </a:t>
            </a:r>
            <a:r>
              <a:rPr dirty="0" sz="1450" spc="-5">
                <a:latin typeface="Times New Roman"/>
                <a:cs typeface="Times New Roman"/>
              </a:rPr>
              <a:t>not  </a:t>
            </a:r>
            <a:r>
              <a:rPr dirty="0" sz="1450" spc="-10">
                <a:latin typeface="Times New Roman"/>
                <a:cs typeface="Times New Roman"/>
              </a:rPr>
              <a:t>with neatness merely </a:t>
            </a:r>
            <a:r>
              <a:rPr dirty="0" sz="1450" spc="-5">
                <a:latin typeface="Times New Roman"/>
                <a:cs typeface="Times New Roman"/>
              </a:rPr>
              <a:t>but </a:t>
            </a:r>
            <a:r>
              <a:rPr dirty="0" sz="1450" spc="-10">
                <a:latin typeface="Times New Roman"/>
                <a:cs typeface="Times New Roman"/>
              </a:rPr>
              <a:t>elegance, ready with his passport, at </a:t>
            </a:r>
            <a:r>
              <a:rPr dirty="0" sz="1450" spc="-5">
                <a:latin typeface="Times New Roman"/>
                <a:cs typeface="Times New Roman"/>
              </a:rPr>
              <a:t>a </a:t>
            </a:r>
            <a:r>
              <a:rPr dirty="0" sz="1450" spc="-10">
                <a:latin typeface="Times New Roman"/>
                <a:cs typeface="Times New Roman"/>
              </a:rPr>
              <a:t>word, and well  supplied with money: </a:t>
            </a:r>
            <a:r>
              <a:rPr dirty="0" sz="1450" spc="-5">
                <a:latin typeface="Times New Roman"/>
                <a:cs typeface="Times New Roman"/>
              </a:rPr>
              <a:t>a </a:t>
            </a:r>
            <a:r>
              <a:rPr dirty="0" sz="1450" spc="-10">
                <a:latin typeface="Times New Roman"/>
                <a:cs typeface="Times New Roman"/>
              </a:rPr>
              <a:t>man the Commissary would have </a:t>
            </a:r>
            <a:r>
              <a:rPr dirty="0" sz="1450" spc="-15">
                <a:latin typeface="Times New Roman"/>
                <a:cs typeface="Times New Roman"/>
              </a:rPr>
              <a:t>doffed </a:t>
            </a:r>
            <a:r>
              <a:rPr dirty="0" sz="1450" spc="-10">
                <a:latin typeface="Times New Roman"/>
                <a:cs typeface="Times New Roman"/>
              </a:rPr>
              <a:t>his hat to </a:t>
            </a:r>
            <a:r>
              <a:rPr dirty="0" sz="1450" spc="-5">
                <a:latin typeface="Times New Roman"/>
                <a:cs typeface="Times New Roman"/>
              </a:rPr>
              <a:t>on  </a:t>
            </a:r>
            <a:r>
              <a:rPr dirty="0" sz="1450" spc="-10">
                <a:latin typeface="Times New Roman"/>
                <a:cs typeface="Times New Roman"/>
              </a:rPr>
              <a:t>chance </a:t>
            </a:r>
            <a:r>
              <a:rPr dirty="0" sz="1450" spc="-5">
                <a:latin typeface="Times New Roman"/>
                <a:cs typeface="Times New Roman"/>
              </a:rPr>
              <a:t>upon </a:t>
            </a:r>
            <a:r>
              <a:rPr dirty="0" sz="1450" spc="-10">
                <a:latin typeface="Times New Roman"/>
                <a:cs typeface="Times New Roman"/>
              </a:rPr>
              <a:t>the highway; and this beau cavalierunblushingly claimed the  Arethusa for his comrade! The conclusion </a:t>
            </a:r>
            <a:r>
              <a:rPr dirty="0" sz="1450" spc="-5">
                <a:latin typeface="Times New Roman"/>
                <a:cs typeface="Times New Roman"/>
              </a:rPr>
              <a:t>of </a:t>
            </a:r>
            <a:r>
              <a:rPr dirty="0" sz="1450" spc="-10">
                <a:latin typeface="Times New Roman"/>
                <a:cs typeface="Times New Roman"/>
              </a:rPr>
              <a:t>the interview was foregone; </a:t>
            </a:r>
            <a:r>
              <a:rPr dirty="0" sz="1450" spc="-5">
                <a:latin typeface="Times New Roman"/>
                <a:cs typeface="Times New Roman"/>
              </a:rPr>
              <a:t>of </a:t>
            </a:r>
            <a:r>
              <a:rPr dirty="0" sz="1450" spc="-10">
                <a:latin typeface="Times New Roman"/>
                <a:cs typeface="Times New Roman"/>
              </a:rPr>
              <a:t>its  humours, </a:t>
            </a:r>
            <a:r>
              <a:rPr dirty="0" sz="1450" spc="-5">
                <a:latin typeface="Times New Roman"/>
                <a:cs typeface="Times New Roman"/>
              </a:rPr>
              <a:t>I </a:t>
            </a:r>
            <a:r>
              <a:rPr dirty="0" sz="1450" spc="-10">
                <a:latin typeface="Times New Roman"/>
                <a:cs typeface="Times New Roman"/>
              </a:rPr>
              <a:t>remember only one. “Baronet?” demanded the magistrate, glancing  </a:t>
            </a:r>
            <a:r>
              <a:rPr dirty="0" sz="1450" spc="-5">
                <a:latin typeface="Times New Roman"/>
                <a:cs typeface="Times New Roman"/>
              </a:rPr>
              <a:t>up </a:t>
            </a:r>
            <a:r>
              <a:rPr dirty="0" sz="1450" spc="-10">
                <a:latin typeface="Times New Roman"/>
                <a:cs typeface="Times New Roman"/>
              </a:rPr>
              <a:t>from the passport. “Alors, </a:t>
            </a:r>
            <a:r>
              <a:rPr dirty="0" sz="1450" spc="-15">
                <a:latin typeface="Times New Roman"/>
                <a:cs typeface="Times New Roman"/>
              </a:rPr>
              <a:t>monsieur, </a:t>
            </a:r>
            <a:r>
              <a:rPr dirty="0" sz="1450" spc="-5">
                <a:latin typeface="Times New Roman"/>
                <a:cs typeface="Times New Roman"/>
              </a:rPr>
              <a:t>vous </a:t>
            </a:r>
            <a:r>
              <a:rPr dirty="0" sz="1450" spc="-10">
                <a:latin typeface="Times New Roman"/>
                <a:cs typeface="Times New Roman"/>
              </a:rPr>
              <a:t>êtes le firs d’un baron?” And  when the Cigarette (his </a:t>
            </a:r>
            <a:r>
              <a:rPr dirty="0" sz="1450" spc="-5">
                <a:latin typeface="Times New Roman"/>
                <a:cs typeface="Times New Roman"/>
              </a:rPr>
              <a:t>one </a:t>
            </a:r>
            <a:r>
              <a:rPr dirty="0" sz="1450" spc="-10">
                <a:latin typeface="Times New Roman"/>
                <a:cs typeface="Times New Roman"/>
              </a:rPr>
              <a:t>mistake throughout the interview) denied the soft  impeachment, “Alors,” from the </a:t>
            </a:r>
            <a:r>
              <a:rPr dirty="0" sz="1450" spc="-20">
                <a:latin typeface="Times New Roman"/>
                <a:cs typeface="Times New Roman"/>
              </a:rPr>
              <a:t>Commissary, </a:t>
            </a:r>
            <a:r>
              <a:rPr dirty="0" sz="1450" spc="-10">
                <a:latin typeface="Times New Roman"/>
                <a:cs typeface="Times New Roman"/>
              </a:rPr>
              <a:t>“ce n’est pas votre passeport!”  But these were ineffectual thunders; </a:t>
            </a:r>
            <a:r>
              <a:rPr dirty="0" sz="1450" spc="-5">
                <a:latin typeface="Times New Roman"/>
                <a:cs typeface="Times New Roman"/>
              </a:rPr>
              <a:t>he </a:t>
            </a:r>
            <a:r>
              <a:rPr dirty="0" sz="1450" spc="-10">
                <a:latin typeface="Times New Roman"/>
                <a:cs typeface="Times New Roman"/>
              </a:rPr>
              <a:t>never dreamed </a:t>
            </a:r>
            <a:r>
              <a:rPr dirty="0" sz="1450" spc="-5">
                <a:latin typeface="Times New Roman"/>
                <a:cs typeface="Times New Roman"/>
              </a:rPr>
              <a:t>of </a:t>
            </a:r>
            <a:r>
              <a:rPr dirty="0" sz="1450" spc="-10">
                <a:latin typeface="Times New Roman"/>
                <a:cs typeface="Times New Roman"/>
              </a:rPr>
              <a:t>laying hands </a:t>
            </a:r>
            <a:r>
              <a:rPr dirty="0" sz="1450" spc="-5">
                <a:latin typeface="Times New Roman"/>
                <a:cs typeface="Times New Roman"/>
              </a:rPr>
              <a:t>upon  </a:t>
            </a:r>
            <a:r>
              <a:rPr dirty="0" sz="1450" spc="-10">
                <a:latin typeface="Times New Roman"/>
                <a:cs typeface="Times New Roman"/>
              </a:rPr>
              <a:t>the Cigarette; presently </a:t>
            </a:r>
            <a:r>
              <a:rPr dirty="0" sz="1450" spc="-5">
                <a:latin typeface="Times New Roman"/>
                <a:cs typeface="Times New Roman"/>
              </a:rPr>
              <a:t>he </a:t>
            </a:r>
            <a:r>
              <a:rPr dirty="0" sz="1450" spc="-10">
                <a:latin typeface="Times New Roman"/>
                <a:cs typeface="Times New Roman"/>
              </a:rPr>
              <a:t>fell into </a:t>
            </a:r>
            <a:r>
              <a:rPr dirty="0" sz="1450" spc="-5">
                <a:latin typeface="Times New Roman"/>
                <a:cs typeface="Times New Roman"/>
              </a:rPr>
              <a:t>a </a:t>
            </a:r>
            <a:r>
              <a:rPr dirty="0" sz="1450" spc="-10">
                <a:latin typeface="Times New Roman"/>
                <a:cs typeface="Times New Roman"/>
              </a:rPr>
              <a:t>mood </a:t>
            </a:r>
            <a:r>
              <a:rPr dirty="0" sz="1450" spc="-5">
                <a:latin typeface="Times New Roman"/>
                <a:cs typeface="Times New Roman"/>
              </a:rPr>
              <a:t>of </a:t>
            </a:r>
            <a:r>
              <a:rPr dirty="0" sz="1450" spc="-10">
                <a:latin typeface="Times New Roman"/>
                <a:cs typeface="Times New Roman"/>
              </a:rPr>
              <a:t>unrestrained admiration,  gloating over the contents </a:t>
            </a:r>
            <a:r>
              <a:rPr dirty="0" sz="1450" spc="-5">
                <a:latin typeface="Times New Roman"/>
                <a:cs typeface="Times New Roman"/>
              </a:rPr>
              <a:t>of </a:t>
            </a:r>
            <a:r>
              <a:rPr dirty="0" sz="1450" spc="-10">
                <a:latin typeface="Times New Roman"/>
                <a:cs typeface="Times New Roman"/>
              </a:rPr>
              <a:t>the knapsack, commanding </a:t>
            </a:r>
            <a:r>
              <a:rPr dirty="0" sz="1450" spc="-5">
                <a:latin typeface="Times New Roman"/>
                <a:cs typeface="Times New Roman"/>
              </a:rPr>
              <a:t>our </a:t>
            </a:r>
            <a:r>
              <a:rPr dirty="0" sz="1450" spc="-20">
                <a:latin typeface="Times New Roman"/>
                <a:cs typeface="Times New Roman"/>
              </a:rPr>
              <a:t>friend’s tailor. </a:t>
            </a:r>
            <a:r>
              <a:rPr dirty="0" sz="1450" spc="320">
                <a:latin typeface="Times New Roman"/>
                <a:cs typeface="Times New Roman"/>
              </a:rPr>
              <a:t> </a:t>
            </a:r>
            <a:r>
              <a:rPr dirty="0" sz="1450" spc="-10">
                <a:latin typeface="Times New Roman"/>
                <a:cs typeface="Times New Roman"/>
              </a:rPr>
              <a:t>Ah, what an honoured guest was the Commissary entertaining! what suitable  clothes </a:t>
            </a:r>
            <a:r>
              <a:rPr dirty="0" sz="1450" spc="-5">
                <a:latin typeface="Times New Roman"/>
                <a:cs typeface="Times New Roman"/>
              </a:rPr>
              <a:t>he </a:t>
            </a:r>
            <a:r>
              <a:rPr dirty="0" sz="1450" spc="-10">
                <a:latin typeface="Times New Roman"/>
                <a:cs typeface="Times New Roman"/>
              </a:rPr>
              <a:t>wore for the warm weather! what beautiful maps, what an attractive  work </a:t>
            </a:r>
            <a:r>
              <a:rPr dirty="0" sz="1450" spc="-5">
                <a:latin typeface="Times New Roman"/>
                <a:cs typeface="Times New Roman"/>
              </a:rPr>
              <a:t>of </a:t>
            </a:r>
            <a:r>
              <a:rPr dirty="0" sz="1450" spc="-10">
                <a:latin typeface="Times New Roman"/>
                <a:cs typeface="Times New Roman"/>
              </a:rPr>
              <a:t>history </a:t>
            </a:r>
            <a:r>
              <a:rPr dirty="0" sz="1450" spc="-5">
                <a:latin typeface="Times New Roman"/>
                <a:cs typeface="Times New Roman"/>
              </a:rPr>
              <a:t>he </a:t>
            </a:r>
            <a:r>
              <a:rPr dirty="0" sz="1450" spc="-10">
                <a:latin typeface="Times New Roman"/>
                <a:cs typeface="Times New Roman"/>
              </a:rPr>
              <a:t>carried in his knapsack! </a:t>
            </a:r>
            <a:r>
              <a:rPr dirty="0" sz="1450" spc="-60">
                <a:latin typeface="Times New Roman"/>
                <a:cs typeface="Times New Roman"/>
              </a:rPr>
              <a:t>You </a:t>
            </a:r>
            <a:r>
              <a:rPr dirty="0" sz="1450" spc="-10">
                <a:latin typeface="Times New Roman"/>
                <a:cs typeface="Times New Roman"/>
              </a:rPr>
              <a:t>are to understand there was  now </a:t>
            </a:r>
            <a:r>
              <a:rPr dirty="0" sz="1450" spc="-5">
                <a:latin typeface="Times New Roman"/>
                <a:cs typeface="Times New Roman"/>
              </a:rPr>
              <a:t>but one point of </a:t>
            </a:r>
            <a:r>
              <a:rPr dirty="0" sz="1450" spc="-10">
                <a:latin typeface="Times New Roman"/>
                <a:cs typeface="Times New Roman"/>
              </a:rPr>
              <a:t>difference between them: what was to </a:t>
            </a:r>
            <a:r>
              <a:rPr dirty="0" sz="1450" spc="-5">
                <a:latin typeface="Times New Roman"/>
                <a:cs typeface="Times New Roman"/>
              </a:rPr>
              <a:t>be done </a:t>
            </a:r>
            <a:r>
              <a:rPr dirty="0" sz="1450" spc="-10">
                <a:latin typeface="Times New Roman"/>
                <a:cs typeface="Times New Roman"/>
              </a:rPr>
              <a:t>with the  Arethusa? the Cigarette demanding his release, the Commissary still claiming  him as the </a:t>
            </a:r>
            <a:r>
              <a:rPr dirty="0" sz="1450" spc="-15">
                <a:latin typeface="Times New Roman"/>
                <a:cs typeface="Times New Roman"/>
              </a:rPr>
              <a:t>dungeon’s </a:t>
            </a:r>
            <a:r>
              <a:rPr dirty="0" sz="1450" spc="-10">
                <a:latin typeface="Times New Roman"/>
                <a:cs typeface="Times New Roman"/>
              </a:rPr>
              <a:t>own. Now it chanced that the Cigarette had passed some  years </a:t>
            </a:r>
            <a:r>
              <a:rPr dirty="0" sz="1450" spc="-5">
                <a:latin typeface="Times New Roman"/>
                <a:cs typeface="Times New Roman"/>
              </a:rPr>
              <a:t>of </a:t>
            </a:r>
            <a:r>
              <a:rPr dirty="0" sz="1450" spc="-10">
                <a:latin typeface="Times New Roman"/>
                <a:cs typeface="Times New Roman"/>
              </a:rPr>
              <a:t>his life in Egypt, where </a:t>
            </a:r>
            <a:r>
              <a:rPr dirty="0" sz="1450" spc="-5">
                <a:latin typeface="Times New Roman"/>
                <a:cs typeface="Times New Roman"/>
              </a:rPr>
              <a:t>he </a:t>
            </a:r>
            <a:r>
              <a:rPr dirty="0" sz="1450" spc="-10">
                <a:latin typeface="Times New Roman"/>
                <a:cs typeface="Times New Roman"/>
              </a:rPr>
              <a:t>had made acquaintance with two very bad  things, cholera morbus and pashas; and in the eye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Commissary,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fingered</a:t>
            </a:r>
            <a:r>
              <a:rPr dirty="0" sz="1450" spc="185">
                <a:latin typeface="Times New Roman"/>
                <a:cs typeface="Times New Roman"/>
              </a:rPr>
              <a:t> </a:t>
            </a:r>
            <a:r>
              <a:rPr dirty="0" sz="1450" spc="-10">
                <a:latin typeface="Times New Roman"/>
                <a:cs typeface="Times New Roman"/>
              </a:rPr>
              <a:t>the</a:t>
            </a:r>
            <a:r>
              <a:rPr dirty="0" sz="1450" spc="185">
                <a:latin typeface="Times New Roman"/>
                <a:cs typeface="Times New Roman"/>
              </a:rPr>
              <a:t> </a:t>
            </a:r>
            <a:r>
              <a:rPr dirty="0" sz="1450" spc="-10">
                <a:latin typeface="Times New Roman"/>
                <a:cs typeface="Times New Roman"/>
              </a:rPr>
              <a:t>volume</a:t>
            </a:r>
            <a:r>
              <a:rPr dirty="0" sz="1450" spc="185">
                <a:latin typeface="Times New Roman"/>
                <a:cs typeface="Times New Roman"/>
              </a:rPr>
              <a:t> </a:t>
            </a:r>
            <a:r>
              <a:rPr dirty="0" sz="1450" spc="-5">
                <a:latin typeface="Times New Roman"/>
                <a:cs typeface="Times New Roman"/>
              </a:rPr>
              <a:t>of</a:t>
            </a:r>
            <a:r>
              <a:rPr dirty="0" sz="1450" spc="180">
                <a:latin typeface="Times New Roman"/>
                <a:cs typeface="Times New Roman"/>
              </a:rPr>
              <a:t> </a:t>
            </a:r>
            <a:r>
              <a:rPr dirty="0" sz="1450" spc="-10">
                <a:latin typeface="Times New Roman"/>
                <a:cs typeface="Times New Roman"/>
              </a:rPr>
              <a:t>Michelet,</a:t>
            </a:r>
            <a:r>
              <a:rPr dirty="0" sz="1450" spc="185">
                <a:latin typeface="Times New Roman"/>
                <a:cs typeface="Times New Roman"/>
              </a:rPr>
              <a:t> </a:t>
            </a:r>
            <a:r>
              <a:rPr dirty="0" sz="1450" spc="-10">
                <a:latin typeface="Times New Roman"/>
                <a:cs typeface="Times New Roman"/>
              </a:rPr>
              <a:t>it</a:t>
            </a:r>
            <a:r>
              <a:rPr dirty="0" sz="1450" spc="185">
                <a:latin typeface="Times New Roman"/>
                <a:cs typeface="Times New Roman"/>
              </a:rPr>
              <a:t> </a:t>
            </a:r>
            <a:r>
              <a:rPr dirty="0" sz="1450" spc="-10">
                <a:latin typeface="Times New Roman"/>
                <a:cs typeface="Times New Roman"/>
              </a:rPr>
              <a:t>seemed</a:t>
            </a:r>
            <a:r>
              <a:rPr dirty="0" sz="1450" spc="185">
                <a:latin typeface="Times New Roman"/>
                <a:cs typeface="Times New Roman"/>
              </a:rPr>
              <a:t> </a:t>
            </a:r>
            <a:r>
              <a:rPr dirty="0" sz="1450" spc="-10">
                <a:latin typeface="Times New Roman"/>
                <a:cs typeface="Times New Roman"/>
              </a:rPr>
              <a:t>to</a:t>
            </a:r>
            <a:r>
              <a:rPr dirty="0" sz="1450" spc="185">
                <a:latin typeface="Times New Roman"/>
                <a:cs typeface="Times New Roman"/>
              </a:rPr>
              <a:t> </a:t>
            </a:r>
            <a:r>
              <a:rPr dirty="0" sz="1450" spc="-5">
                <a:latin typeface="Times New Roman"/>
                <a:cs typeface="Times New Roman"/>
              </a:rPr>
              <a:t>our</a:t>
            </a:r>
            <a:r>
              <a:rPr dirty="0" sz="1450" spc="180">
                <a:latin typeface="Times New Roman"/>
                <a:cs typeface="Times New Roman"/>
              </a:rPr>
              <a:t> </a:t>
            </a:r>
            <a:r>
              <a:rPr dirty="0" sz="1450" spc="-10">
                <a:latin typeface="Times New Roman"/>
                <a:cs typeface="Times New Roman"/>
              </a:rPr>
              <a:t>traveller</a:t>
            </a:r>
            <a:r>
              <a:rPr dirty="0" sz="1450" spc="185">
                <a:latin typeface="Times New Roman"/>
                <a:cs typeface="Times New Roman"/>
              </a:rPr>
              <a:t> </a:t>
            </a:r>
            <a:r>
              <a:rPr dirty="0" sz="1450" spc="-10">
                <a:latin typeface="Times New Roman"/>
                <a:cs typeface="Times New Roman"/>
              </a:rPr>
              <a:t>there</a:t>
            </a:r>
            <a:r>
              <a:rPr dirty="0" sz="1450" spc="185">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marL="12700" marR="6985">
              <a:lnSpc>
                <a:spcPts val="1730"/>
              </a:lnSpc>
              <a:spcBef>
                <a:spcPts val="155"/>
              </a:spcBef>
            </a:pPr>
            <a:r>
              <a:rPr dirty="0" sz="1450" spc="-10">
                <a:latin typeface="Times New Roman"/>
                <a:cs typeface="Times New Roman"/>
              </a:rPr>
              <a:t>wink at </a:t>
            </a:r>
            <a:r>
              <a:rPr dirty="0" sz="1450" spc="-5">
                <a:latin typeface="Times New Roman"/>
                <a:cs typeface="Times New Roman"/>
              </a:rPr>
              <a:t>a </a:t>
            </a:r>
            <a:r>
              <a:rPr dirty="0" sz="1450" spc="-10">
                <a:latin typeface="Times New Roman"/>
                <a:cs typeface="Times New Roman"/>
              </a:rPr>
              <a:t>time; </a:t>
            </a:r>
            <a:r>
              <a:rPr dirty="0" sz="1450" spc="-5">
                <a:latin typeface="Times New Roman"/>
                <a:cs typeface="Times New Roman"/>
              </a:rPr>
              <a:t>he </a:t>
            </a:r>
            <a:r>
              <a:rPr dirty="0" sz="1450" spc="-10">
                <a:latin typeface="Times New Roman"/>
                <a:cs typeface="Times New Roman"/>
              </a:rPr>
              <a:t>is familiar like an upper form </a:t>
            </a:r>
            <a:r>
              <a:rPr dirty="0" sz="1450" spc="-5">
                <a:latin typeface="Times New Roman"/>
                <a:cs typeface="Times New Roman"/>
              </a:rPr>
              <a:t>boy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fag; </a:t>
            </a:r>
            <a:r>
              <a:rPr dirty="0" sz="1450" spc="-5">
                <a:latin typeface="Times New Roman"/>
                <a:cs typeface="Times New Roman"/>
              </a:rPr>
              <a:t>he </a:t>
            </a:r>
            <a:r>
              <a:rPr dirty="0" sz="1450" spc="-10">
                <a:latin typeface="Times New Roman"/>
                <a:cs typeface="Times New Roman"/>
              </a:rPr>
              <a:t>unbends to  </a:t>
            </a:r>
            <a:r>
              <a:rPr dirty="0" sz="1450" spc="-5">
                <a:latin typeface="Times New Roman"/>
                <a:cs typeface="Times New Roman"/>
              </a:rPr>
              <a:t>you </a:t>
            </a:r>
            <a:r>
              <a:rPr dirty="0" sz="1450" spc="-10">
                <a:latin typeface="Times New Roman"/>
                <a:cs typeface="Times New Roman"/>
              </a:rPr>
              <a:t>like Prince Hal with Poins and </a:t>
            </a:r>
            <a:r>
              <a:rPr dirty="0" sz="1450" spc="-15">
                <a:latin typeface="Times New Roman"/>
                <a:cs typeface="Times New Roman"/>
              </a:rPr>
              <a:t>Falstaff. </a:t>
            </a:r>
            <a:r>
              <a:rPr dirty="0" sz="1450" spc="-10">
                <a:latin typeface="Times New Roman"/>
                <a:cs typeface="Times New Roman"/>
              </a:rPr>
              <a:t>He makes himself at home and  welcome. Indeed, </a:t>
            </a:r>
            <a:r>
              <a:rPr dirty="0" sz="1450" spc="-5">
                <a:latin typeface="Times New Roman"/>
                <a:cs typeface="Times New Roman"/>
              </a:rPr>
              <a:t>I </a:t>
            </a:r>
            <a:r>
              <a:rPr dirty="0" sz="1450" spc="-10">
                <a:latin typeface="Times New Roman"/>
                <a:cs typeface="Times New Roman"/>
              </a:rPr>
              <a:t>may </a:t>
            </a:r>
            <a:r>
              <a:rPr dirty="0" sz="1450" spc="-30">
                <a:latin typeface="Times New Roman"/>
                <a:cs typeface="Times New Roman"/>
              </a:rPr>
              <a:t>say, </a:t>
            </a:r>
            <a:r>
              <a:rPr dirty="0" sz="1450" spc="-10">
                <a:latin typeface="Times New Roman"/>
                <a:cs typeface="Times New Roman"/>
              </a:rPr>
              <a:t>this waiter behaved himself to me throughout  that supper much as, with us, </a:t>
            </a:r>
            <a:r>
              <a:rPr dirty="0" sz="1450" spc="-5">
                <a:latin typeface="Times New Roman"/>
                <a:cs typeface="Times New Roman"/>
              </a:rPr>
              <a:t>a young, </a:t>
            </a:r>
            <a:r>
              <a:rPr dirty="0" sz="1450" spc="-10">
                <a:latin typeface="Times New Roman"/>
                <a:cs typeface="Times New Roman"/>
              </a:rPr>
              <a:t>free, and </a:t>
            </a:r>
            <a:r>
              <a:rPr dirty="0" sz="1450" spc="-5">
                <a:latin typeface="Times New Roman"/>
                <a:cs typeface="Times New Roman"/>
              </a:rPr>
              <a:t>not </a:t>
            </a:r>
            <a:r>
              <a:rPr dirty="0" sz="1450" spc="-10">
                <a:latin typeface="Times New Roman"/>
                <a:cs typeface="Times New Roman"/>
              </a:rPr>
              <a:t>very self-respecting  master might behave to </a:t>
            </a:r>
            <a:r>
              <a:rPr dirty="0" sz="1450" spc="-5">
                <a:latin typeface="Times New Roman"/>
                <a:cs typeface="Times New Roman"/>
              </a:rPr>
              <a:t>a </a:t>
            </a:r>
            <a:r>
              <a:rPr dirty="0" sz="1450" spc="-10">
                <a:latin typeface="Times New Roman"/>
                <a:cs typeface="Times New Roman"/>
              </a:rPr>
              <a:t>good-looking chambermaid. </a:t>
            </a:r>
            <a:r>
              <a:rPr dirty="0" sz="1450" spc="-5">
                <a:latin typeface="Times New Roman"/>
                <a:cs typeface="Times New Roman"/>
              </a:rPr>
              <a:t>I </a:t>
            </a:r>
            <a:r>
              <a:rPr dirty="0" sz="1450" spc="-10">
                <a:latin typeface="Times New Roman"/>
                <a:cs typeface="Times New Roman"/>
              </a:rPr>
              <a:t>had come prepared to  pity the </a:t>
            </a:r>
            <a:r>
              <a:rPr dirty="0" sz="1450" spc="-5">
                <a:latin typeface="Times New Roman"/>
                <a:cs typeface="Times New Roman"/>
              </a:rPr>
              <a:t>poor </a:t>
            </a:r>
            <a:r>
              <a:rPr dirty="0" sz="1450" spc="-10">
                <a:latin typeface="Times New Roman"/>
                <a:cs typeface="Times New Roman"/>
              </a:rPr>
              <a:t>negro, to </a:t>
            </a:r>
            <a:r>
              <a:rPr dirty="0" sz="1450" spc="-5">
                <a:latin typeface="Times New Roman"/>
                <a:cs typeface="Times New Roman"/>
              </a:rPr>
              <a:t>put </a:t>
            </a:r>
            <a:r>
              <a:rPr dirty="0" sz="1450" spc="-10">
                <a:latin typeface="Times New Roman"/>
                <a:cs typeface="Times New Roman"/>
              </a:rPr>
              <a:t>him at his ease, to prove in </a:t>
            </a:r>
            <a:r>
              <a:rPr dirty="0" sz="1450" spc="-5">
                <a:latin typeface="Times New Roman"/>
                <a:cs typeface="Times New Roman"/>
              </a:rPr>
              <a:t>a </a:t>
            </a:r>
            <a:r>
              <a:rPr dirty="0" sz="1450" spc="-10">
                <a:latin typeface="Times New Roman"/>
                <a:cs typeface="Times New Roman"/>
              </a:rPr>
              <a:t>thousand  condescensions that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sharer in the prejudice </a:t>
            </a:r>
            <a:r>
              <a:rPr dirty="0" sz="1450" spc="-5">
                <a:latin typeface="Times New Roman"/>
                <a:cs typeface="Times New Roman"/>
              </a:rPr>
              <a:t>of </a:t>
            </a:r>
            <a:r>
              <a:rPr dirty="0" sz="1450" spc="-10">
                <a:latin typeface="Times New Roman"/>
                <a:cs typeface="Times New Roman"/>
              </a:rPr>
              <a:t>race; </a:t>
            </a:r>
            <a:r>
              <a:rPr dirty="0" sz="1450" spc="-5">
                <a:latin typeface="Times New Roman"/>
                <a:cs typeface="Times New Roman"/>
              </a:rPr>
              <a:t>but I </a:t>
            </a:r>
            <a:r>
              <a:rPr dirty="0" sz="1450" spc="-10">
                <a:latin typeface="Times New Roman"/>
                <a:cs typeface="Times New Roman"/>
              </a:rPr>
              <a:t>assure </a:t>
            </a:r>
            <a:r>
              <a:rPr dirty="0" sz="1450" spc="-5">
                <a:latin typeface="Times New Roman"/>
                <a:cs typeface="Times New Roman"/>
              </a:rPr>
              <a:t>you I  put </a:t>
            </a:r>
            <a:r>
              <a:rPr dirty="0" sz="1450" spc="-10">
                <a:latin typeface="Times New Roman"/>
                <a:cs typeface="Times New Roman"/>
              </a:rPr>
              <a:t>my patronage away for another occasion, and had the grace to </a:t>
            </a:r>
            <a:r>
              <a:rPr dirty="0" sz="1450" spc="-5">
                <a:latin typeface="Times New Roman"/>
                <a:cs typeface="Times New Roman"/>
              </a:rPr>
              <a:t>be </a:t>
            </a:r>
            <a:r>
              <a:rPr dirty="0" sz="1450" spc="-10">
                <a:latin typeface="Times New Roman"/>
                <a:cs typeface="Times New Roman"/>
              </a:rPr>
              <a:t>pleased  with that</a:t>
            </a:r>
            <a:r>
              <a:rPr dirty="0" sz="1450" spc="-5">
                <a:latin typeface="Times New Roman"/>
                <a:cs typeface="Times New Roman"/>
              </a:rPr>
              <a:t> </a:t>
            </a:r>
            <a:r>
              <a:rPr dirty="0" sz="1450" spc="-10">
                <a:latin typeface="Times New Roman"/>
                <a:cs typeface="Times New Roman"/>
              </a:rPr>
              <a:t>result.</a:t>
            </a:r>
            <a:endParaRPr sz="1450">
              <a:latin typeface="Times New Roman"/>
              <a:cs typeface="Times New Roman"/>
            </a:endParaRPr>
          </a:p>
          <a:p>
            <a:pPr algn="just" marL="12700" marR="5715">
              <a:lnSpc>
                <a:spcPts val="1730"/>
              </a:lnSpc>
              <a:spcBef>
                <a:spcPts val="560"/>
              </a:spcBef>
            </a:pPr>
            <a:r>
              <a:rPr dirty="0" sz="1450" spc="-10">
                <a:latin typeface="Times New Roman"/>
                <a:cs typeface="Times New Roman"/>
              </a:rPr>
              <a:t>Seeing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very honest </a:t>
            </a:r>
            <a:r>
              <a:rPr dirty="0" sz="1450" spc="-25">
                <a:latin typeface="Times New Roman"/>
                <a:cs typeface="Times New Roman"/>
              </a:rPr>
              <a:t>fellow, </a:t>
            </a:r>
            <a:r>
              <a:rPr dirty="0" sz="1450" spc="-5">
                <a:latin typeface="Times New Roman"/>
                <a:cs typeface="Times New Roman"/>
              </a:rPr>
              <a:t>I </a:t>
            </a:r>
            <a:r>
              <a:rPr dirty="0" sz="1450" spc="-10">
                <a:latin typeface="Times New Roman"/>
                <a:cs typeface="Times New Roman"/>
              </a:rPr>
              <a:t>consulted him </a:t>
            </a:r>
            <a:r>
              <a:rPr dirty="0" sz="1450" spc="-5">
                <a:latin typeface="Times New Roman"/>
                <a:cs typeface="Times New Roman"/>
              </a:rPr>
              <a:t>upon a point of </a:t>
            </a:r>
            <a:r>
              <a:rPr dirty="0" sz="1450" spc="-10">
                <a:latin typeface="Times New Roman"/>
                <a:cs typeface="Times New Roman"/>
              </a:rPr>
              <a:t>etiquette:  if </a:t>
            </a:r>
            <a:r>
              <a:rPr dirty="0" sz="1450" spc="-5">
                <a:latin typeface="Times New Roman"/>
                <a:cs typeface="Times New Roman"/>
              </a:rPr>
              <a:t>one </a:t>
            </a:r>
            <a:r>
              <a:rPr dirty="0" sz="1450" spc="-10">
                <a:latin typeface="Times New Roman"/>
                <a:cs typeface="Times New Roman"/>
              </a:rPr>
              <a:t>should </a:t>
            </a:r>
            <a:r>
              <a:rPr dirty="0" sz="1450" spc="-15">
                <a:latin typeface="Times New Roman"/>
                <a:cs typeface="Times New Roman"/>
              </a:rPr>
              <a:t>offer </a:t>
            </a:r>
            <a:r>
              <a:rPr dirty="0" sz="1450" spc="-10">
                <a:latin typeface="Times New Roman"/>
                <a:cs typeface="Times New Roman"/>
              </a:rPr>
              <a:t>to tip the American waiter? Certainly </a:t>
            </a:r>
            <a:r>
              <a:rPr dirty="0" sz="1450" spc="-5">
                <a:latin typeface="Times New Roman"/>
                <a:cs typeface="Times New Roman"/>
              </a:rPr>
              <a:t>not, he </a:t>
            </a:r>
            <a:r>
              <a:rPr dirty="0" sz="1450" spc="-10">
                <a:latin typeface="Times New Roman"/>
                <a:cs typeface="Times New Roman"/>
              </a:rPr>
              <a:t>told me.  </a:t>
            </a:r>
            <a:r>
              <a:rPr dirty="0" sz="1450" spc="-25">
                <a:latin typeface="Times New Roman"/>
                <a:cs typeface="Times New Roman"/>
              </a:rPr>
              <a:t>Never. </a:t>
            </a:r>
            <a:r>
              <a:rPr dirty="0" sz="1450" spc="-10">
                <a:latin typeface="Times New Roman"/>
                <a:cs typeface="Times New Roman"/>
              </a:rPr>
              <a:t>It would </a:t>
            </a:r>
            <a:r>
              <a:rPr dirty="0" sz="1450" spc="-5">
                <a:latin typeface="Times New Roman"/>
                <a:cs typeface="Times New Roman"/>
              </a:rPr>
              <a:t>not do. </a:t>
            </a:r>
            <a:r>
              <a:rPr dirty="0" sz="1450" spc="-10">
                <a:latin typeface="Times New Roman"/>
                <a:cs typeface="Times New Roman"/>
              </a:rPr>
              <a:t>They considered themselves too highly to accept. They  would even resent the </a:t>
            </a:r>
            <a:r>
              <a:rPr dirty="0" sz="1450" spc="-25">
                <a:latin typeface="Times New Roman"/>
                <a:cs typeface="Times New Roman"/>
              </a:rPr>
              <a:t>offer. </a:t>
            </a:r>
            <a:r>
              <a:rPr dirty="0" sz="1450" spc="-10">
                <a:latin typeface="Times New Roman"/>
                <a:cs typeface="Times New Roman"/>
              </a:rPr>
              <a:t>As for him and me, we had enjoyed </a:t>
            </a:r>
            <a:r>
              <a:rPr dirty="0" sz="1450" spc="-5">
                <a:latin typeface="Times New Roman"/>
                <a:cs typeface="Times New Roman"/>
              </a:rPr>
              <a:t>a </a:t>
            </a:r>
            <a:r>
              <a:rPr dirty="0" sz="1450" spc="-10">
                <a:latin typeface="Times New Roman"/>
                <a:cs typeface="Times New Roman"/>
              </a:rPr>
              <a:t>very  pleasant conversation; he, in </a:t>
            </a:r>
            <a:r>
              <a:rPr dirty="0" sz="1450" spc="-15">
                <a:latin typeface="Times New Roman"/>
                <a:cs typeface="Times New Roman"/>
              </a:rPr>
              <a:t>particular, </a:t>
            </a:r>
            <a:r>
              <a:rPr dirty="0" sz="1450" spc="-10">
                <a:latin typeface="Times New Roman"/>
                <a:cs typeface="Times New Roman"/>
              </a:rPr>
              <a:t>had found much pleasure in my  society;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stranger; this was exactly </a:t>
            </a:r>
            <a:r>
              <a:rPr dirty="0" sz="1450" spc="-5">
                <a:latin typeface="Times New Roman"/>
                <a:cs typeface="Times New Roman"/>
              </a:rPr>
              <a:t>one of </a:t>
            </a:r>
            <a:r>
              <a:rPr dirty="0" sz="1450" spc="-10">
                <a:latin typeface="Times New Roman"/>
                <a:cs typeface="Times New Roman"/>
              </a:rPr>
              <a:t>those rare conjunctures....  </a:t>
            </a:r>
            <a:r>
              <a:rPr dirty="0" sz="1450" spc="-15">
                <a:latin typeface="Times New Roman"/>
                <a:cs typeface="Times New Roman"/>
              </a:rPr>
              <a:t>Without </a:t>
            </a:r>
            <a:r>
              <a:rPr dirty="0" sz="1450" spc="-10">
                <a:latin typeface="Times New Roman"/>
                <a:cs typeface="Times New Roman"/>
              </a:rPr>
              <a:t>being very clear seeing, </a:t>
            </a:r>
            <a:r>
              <a:rPr dirty="0" sz="1450" spc="-5">
                <a:latin typeface="Times New Roman"/>
                <a:cs typeface="Times New Roman"/>
              </a:rPr>
              <a:t>I </a:t>
            </a:r>
            <a:r>
              <a:rPr dirty="0" sz="1450" spc="-10">
                <a:latin typeface="Times New Roman"/>
                <a:cs typeface="Times New Roman"/>
              </a:rPr>
              <a:t>can still perceive the sun at </a:t>
            </a:r>
            <a:r>
              <a:rPr dirty="0" sz="1450" spc="-5">
                <a:latin typeface="Times New Roman"/>
                <a:cs typeface="Times New Roman"/>
              </a:rPr>
              <a:t>noonday; </a:t>
            </a:r>
            <a:r>
              <a:rPr dirty="0" sz="1450" spc="-10">
                <a:latin typeface="Times New Roman"/>
                <a:cs typeface="Times New Roman"/>
              </a:rPr>
              <a:t>and  the coloured gentleman deftly pocketed </a:t>
            </a:r>
            <a:r>
              <a:rPr dirty="0" sz="1450" spc="-5">
                <a:latin typeface="Times New Roman"/>
                <a:cs typeface="Times New Roman"/>
              </a:rPr>
              <a:t>a</a:t>
            </a:r>
            <a:r>
              <a:rPr dirty="0" sz="1450" spc="20">
                <a:latin typeface="Times New Roman"/>
                <a:cs typeface="Times New Roman"/>
              </a:rPr>
              <a:t> </a:t>
            </a:r>
            <a:r>
              <a:rPr dirty="0" sz="1450" spc="-20">
                <a:latin typeface="Times New Roman"/>
                <a:cs typeface="Times New Roman"/>
              </a:rPr>
              <a:t>quarter.</a:t>
            </a:r>
            <a:endParaRPr sz="1450">
              <a:latin typeface="Times New Roman"/>
              <a:cs typeface="Times New Roman"/>
            </a:endParaRPr>
          </a:p>
          <a:p>
            <a:pPr algn="just" marL="12700" marR="5080">
              <a:lnSpc>
                <a:spcPts val="1730"/>
              </a:lnSpc>
              <a:spcBef>
                <a:spcPts val="565"/>
              </a:spcBef>
            </a:pPr>
            <a:r>
              <a:rPr dirty="0" sz="1450" spc="-25">
                <a:latin typeface="Times New Roman"/>
                <a:cs typeface="Times New Roman"/>
              </a:rPr>
              <a:t>Wednesday.—A </a:t>
            </a:r>
            <a:r>
              <a:rPr dirty="0" sz="1450" spc="-10">
                <a:latin typeface="Times New Roman"/>
                <a:cs typeface="Times New Roman"/>
              </a:rPr>
              <a:t>little after midnight </a:t>
            </a:r>
            <a:r>
              <a:rPr dirty="0" sz="1450" spc="-5">
                <a:latin typeface="Times New Roman"/>
                <a:cs typeface="Times New Roman"/>
              </a:rPr>
              <a:t>I </a:t>
            </a:r>
            <a:r>
              <a:rPr dirty="0" sz="1450" spc="-10">
                <a:latin typeface="Times New Roman"/>
                <a:cs typeface="Times New Roman"/>
              </a:rPr>
              <a:t>convoyed my widow and orphans </a:t>
            </a:r>
            <a:r>
              <a:rPr dirty="0" sz="1450" spc="-5">
                <a:latin typeface="Times New Roman"/>
                <a:cs typeface="Times New Roman"/>
              </a:rPr>
              <a:t>on  </a:t>
            </a:r>
            <a:r>
              <a:rPr dirty="0" sz="1450" spc="-10">
                <a:latin typeface="Times New Roman"/>
                <a:cs typeface="Times New Roman"/>
              </a:rPr>
              <a:t>board the train; and morning found </a:t>
            </a:r>
            <a:r>
              <a:rPr dirty="0" sz="1450" spc="-5">
                <a:latin typeface="Times New Roman"/>
                <a:cs typeface="Times New Roman"/>
              </a:rPr>
              <a:t>us </a:t>
            </a:r>
            <a:r>
              <a:rPr dirty="0" sz="1450" spc="-10">
                <a:latin typeface="Times New Roman"/>
                <a:cs typeface="Times New Roman"/>
              </a:rPr>
              <a:t>far into Ohio. This had early been </a:t>
            </a:r>
            <a:r>
              <a:rPr dirty="0" sz="1450" spc="-5">
                <a:latin typeface="Times New Roman"/>
                <a:cs typeface="Times New Roman"/>
              </a:rPr>
              <a:t>a  </a:t>
            </a:r>
            <a:r>
              <a:rPr dirty="0" sz="1450" spc="-10">
                <a:latin typeface="Times New Roman"/>
                <a:cs typeface="Times New Roman"/>
              </a:rPr>
              <a:t>favourite home </a:t>
            </a:r>
            <a:r>
              <a:rPr dirty="0" sz="1450" spc="-5">
                <a:latin typeface="Times New Roman"/>
                <a:cs typeface="Times New Roman"/>
              </a:rPr>
              <a:t>of </a:t>
            </a:r>
            <a:r>
              <a:rPr dirty="0" sz="1450" spc="-10">
                <a:latin typeface="Times New Roman"/>
                <a:cs typeface="Times New Roman"/>
              </a:rPr>
              <a:t>my imagination; </a:t>
            </a:r>
            <a:r>
              <a:rPr dirty="0" sz="1450" spc="-5">
                <a:latin typeface="Times New Roman"/>
                <a:cs typeface="Times New Roman"/>
              </a:rPr>
              <a:t>I </a:t>
            </a:r>
            <a:r>
              <a:rPr dirty="0" sz="1450" spc="-10">
                <a:latin typeface="Times New Roman"/>
                <a:cs typeface="Times New Roman"/>
              </a:rPr>
              <a:t>have played at being in Ohio </a:t>
            </a:r>
            <a:r>
              <a:rPr dirty="0" sz="1450" spc="-5">
                <a:latin typeface="Times New Roman"/>
                <a:cs typeface="Times New Roman"/>
              </a:rPr>
              <a:t>by </a:t>
            </a:r>
            <a:r>
              <a:rPr dirty="0" sz="1450" spc="-10">
                <a:latin typeface="Times New Roman"/>
                <a:cs typeface="Times New Roman"/>
              </a:rPr>
              <a:t>the  week, and enjoyed some capital sport there with </a:t>
            </a:r>
            <a:r>
              <a:rPr dirty="0" sz="1450" spc="-5">
                <a:latin typeface="Times New Roman"/>
                <a:cs typeface="Times New Roman"/>
              </a:rPr>
              <a:t>a </a:t>
            </a:r>
            <a:r>
              <a:rPr dirty="0" sz="1450" spc="-10">
                <a:latin typeface="Times New Roman"/>
                <a:cs typeface="Times New Roman"/>
              </a:rPr>
              <a:t>dummy </a:t>
            </a:r>
            <a:r>
              <a:rPr dirty="0" sz="1450" spc="-5">
                <a:latin typeface="Times New Roman"/>
                <a:cs typeface="Times New Roman"/>
              </a:rPr>
              <a:t>gun, </a:t>
            </a:r>
            <a:r>
              <a:rPr dirty="0" sz="1450" spc="-10">
                <a:latin typeface="Times New Roman"/>
                <a:cs typeface="Times New Roman"/>
              </a:rPr>
              <a:t>my person  being still unbreeched. My preference was founded </a:t>
            </a:r>
            <a:r>
              <a:rPr dirty="0" sz="1450" spc="-5">
                <a:latin typeface="Times New Roman"/>
                <a:cs typeface="Times New Roman"/>
              </a:rPr>
              <a:t>on a </a:t>
            </a:r>
            <a:r>
              <a:rPr dirty="0" sz="1450" spc="-10">
                <a:latin typeface="Times New Roman"/>
                <a:cs typeface="Times New Roman"/>
              </a:rPr>
              <a:t>work which appeared  in </a:t>
            </a:r>
            <a:r>
              <a:rPr dirty="0" sz="1450" spc="-20">
                <a:latin typeface="Times New Roman"/>
                <a:cs typeface="Times New Roman"/>
              </a:rPr>
              <a:t>Cassell’s </a:t>
            </a:r>
            <a:r>
              <a:rPr dirty="0" sz="1450" spc="-10">
                <a:latin typeface="Times New Roman"/>
                <a:cs typeface="Times New Roman"/>
              </a:rPr>
              <a:t>Family </a:t>
            </a:r>
            <a:r>
              <a:rPr dirty="0" sz="1450" spc="-20">
                <a:latin typeface="Times New Roman"/>
                <a:cs typeface="Times New Roman"/>
              </a:rPr>
              <a:t>Paper, </a:t>
            </a:r>
            <a:r>
              <a:rPr dirty="0" sz="1450" spc="-10">
                <a:latin typeface="Times New Roman"/>
                <a:cs typeface="Times New Roman"/>
              </a:rPr>
              <a:t>and was read aloud to me </a:t>
            </a:r>
            <a:r>
              <a:rPr dirty="0" sz="1450" spc="-5">
                <a:latin typeface="Times New Roman"/>
                <a:cs typeface="Times New Roman"/>
              </a:rPr>
              <a:t>by </a:t>
            </a:r>
            <a:r>
              <a:rPr dirty="0" sz="1450" spc="-10">
                <a:latin typeface="Times New Roman"/>
                <a:cs typeface="Times New Roman"/>
              </a:rPr>
              <a:t>my nurse. It narrated  the </a:t>
            </a:r>
            <a:r>
              <a:rPr dirty="0" sz="1450" spc="-5">
                <a:latin typeface="Times New Roman"/>
                <a:cs typeface="Times New Roman"/>
              </a:rPr>
              <a:t>doings of one </a:t>
            </a:r>
            <a:r>
              <a:rPr dirty="0" sz="1450" spc="-10">
                <a:latin typeface="Times New Roman"/>
                <a:cs typeface="Times New Roman"/>
              </a:rPr>
              <a:t>Custaloga, an Indian brave, who, in the last </a:t>
            </a:r>
            <a:r>
              <a:rPr dirty="0" sz="1450" spc="-15">
                <a:latin typeface="Times New Roman"/>
                <a:cs typeface="Times New Roman"/>
              </a:rPr>
              <a:t>chapter, </a:t>
            </a:r>
            <a:r>
              <a:rPr dirty="0" sz="1450" spc="-10">
                <a:latin typeface="Times New Roman"/>
                <a:cs typeface="Times New Roman"/>
              </a:rPr>
              <a:t>very  obligingly washed the paint </a:t>
            </a:r>
            <a:r>
              <a:rPr dirty="0" sz="1450" spc="-15">
                <a:latin typeface="Times New Roman"/>
                <a:cs typeface="Times New Roman"/>
              </a:rPr>
              <a:t>off </a:t>
            </a:r>
            <a:r>
              <a:rPr dirty="0" sz="1450" spc="-10">
                <a:latin typeface="Times New Roman"/>
                <a:cs typeface="Times New Roman"/>
              </a:rPr>
              <a:t>his face and became Sir Reginald Somebody-  or-other; </a:t>
            </a:r>
            <a:r>
              <a:rPr dirty="0" sz="1450" spc="-5">
                <a:latin typeface="Times New Roman"/>
                <a:cs typeface="Times New Roman"/>
              </a:rPr>
              <a:t>a </a:t>
            </a:r>
            <a:r>
              <a:rPr dirty="0" sz="1450" spc="-10">
                <a:latin typeface="Times New Roman"/>
                <a:cs typeface="Times New Roman"/>
              </a:rPr>
              <a:t>trick </a:t>
            </a:r>
            <a:r>
              <a:rPr dirty="0" sz="1450" spc="-5">
                <a:latin typeface="Times New Roman"/>
                <a:cs typeface="Times New Roman"/>
              </a:rPr>
              <a:t>I </a:t>
            </a:r>
            <a:r>
              <a:rPr dirty="0" sz="1450" spc="-10">
                <a:latin typeface="Times New Roman"/>
                <a:cs typeface="Times New Roman"/>
              </a:rPr>
              <a:t>never forgave him. The idea </a:t>
            </a:r>
            <a:r>
              <a:rPr dirty="0" sz="1450" spc="-5">
                <a:latin typeface="Times New Roman"/>
                <a:cs typeface="Times New Roman"/>
              </a:rPr>
              <a:t>of a </a:t>
            </a:r>
            <a:r>
              <a:rPr dirty="0" sz="1450" spc="-10">
                <a:latin typeface="Times New Roman"/>
                <a:cs typeface="Times New Roman"/>
              </a:rPr>
              <a:t>man being an Indian brave,  and then giving that </a:t>
            </a:r>
            <a:r>
              <a:rPr dirty="0" sz="1450" spc="-5">
                <a:latin typeface="Times New Roman"/>
                <a:cs typeface="Times New Roman"/>
              </a:rPr>
              <a:t>up </a:t>
            </a:r>
            <a:r>
              <a:rPr dirty="0" sz="1450" spc="-10">
                <a:latin typeface="Times New Roman"/>
                <a:cs typeface="Times New Roman"/>
              </a:rPr>
              <a:t>to </a:t>
            </a:r>
            <a:r>
              <a:rPr dirty="0" sz="1450" spc="-5">
                <a:latin typeface="Times New Roman"/>
                <a:cs typeface="Times New Roman"/>
              </a:rPr>
              <a:t>be a </a:t>
            </a:r>
            <a:r>
              <a:rPr dirty="0" sz="1450" spc="-10">
                <a:latin typeface="Times New Roman"/>
                <a:cs typeface="Times New Roman"/>
              </a:rPr>
              <a:t>baronet, was </a:t>
            </a:r>
            <a:r>
              <a:rPr dirty="0" sz="1450" spc="-5">
                <a:latin typeface="Times New Roman"/>
                <a:cs typeface="Times New Roman"/>
              </a:rPr>
              <a:t>one </a:t>
            </a:r>
            <a:r>
              <a:rPr dirty="0" sz="1450" spc="-10">
                <a:latin typeface="Times New Roman"/>
                <a:cs typeface="Times New Roman"/>
              </a:rPr>
              <a:t>which my mind rejected. It  offended verisimilitude, like the pretended anxiety </a:t>
            </a:r>
            <a:r>
              <a:rPr dirty="0" sz="1450" spc="-5">
                <a:latin typeface="Times New Roman"/>
                <a:cs typeface="Times New Roman"/>
              </a:rPr>
              <a:t>of </a:t>
            </a:r>
            <a:r>
              <a:rPr dirty="0" sz="1450" spc="-10">
                <a:latin typeface="Times New Roman"/>
                <a:cs typeface="Times New Roman"/>
              </a:rPr>
              <a:t>Robinson Crusoe and  others to escape from uninhabited</a:t>
            </a:r>
            <a:r>
              <a:rPr dirty="0" sz="1450" spc="15">
                <a:latin typeface="Times New Roman"/>
                <a:cs typeface="Times New Roman"/>
              </a:rPr>
              <a:t> </a:t>
            </a:r>
            <a:r>
              <a:rPr dirty="0" sz="1450" spc="-10">
                <a:latin typeface="Times New Roman"/>
                <a:cs typeface="Times New Roman"/>
              </a:rPr>
              <a:t>islands.</a:t>
            </a:r>
            <a:endParaRPr sz="1450">
              <a:latin typeface="Times New Roman"/>
              <a:cs typeface="Times New Roman"/>
            </a:endParaRPr>
          </a:p>
          <a:p>
            <a:pPr marL="12700" marR="12065">
              <a:lnSpc>
                <a:spcPts val="1730"/>
              </a:lnSpc>
              <a:spcBef>
                <a:spcPts val="560"/>
              </a:spcBef>
            </a:pPr>
            <a:r>
              <a:rPr dirty="0" sz="1450" spc="-10">
                <a:latin typeface="Times New Roman"/>
                <a:cs typeface="Times New Roman"/>
              </a:rPr>
              <a:t>But Ohio was </a:t>
            </a:r>
            <a:r>
              <a:rPr dirty="0" sz="1450" spc="-5">
                <a:latin typeface="Times New Roman"/>
                <a:cs typeface="Times New Roman"/>
              </a:rPr>
              <a:t>not </a:t>
            </a:r>
            <a:r>
              <a:rPr dirty="0" sz="1450" spc="-10">
                <a:latin typeface="Times New Roman"/>
                <a:cs typeface="Times New Roman"/>
              </a:rPr>
              <a:t>at all as </a:t>
            </a:r>
            <a:r>
              <a:rPr dirty="0" sz="1450" spc="-5">
                <a:latin typeface="Times New Roman"/>
                <a:cs typeface="Times New Roman"/>
              </a:rPr>
              <a:t>I </a:t>
            </a:r>
            <a:r>
              <a:rPr dirty="0" sz="1450" spc="-10">
                <a:latin typeface="Times New Roman"/>
                <a:cs typeface="Times New Roman"/>
              </a:rPr>
              <a:t>had pictured it. </a:t>
            </a:r>
            <a:r>
              <a:rPr dirty="0" sz="1450" spc="-70">
                <a:latin typeface="Times New Roman"/>
                <a:cs typeface="Times New Roman"/>
              </a:rPr>
              <a:t>We </a:t>
            </a:r>
            <a:r>
              <a:rPr dirty="0" sz="1450" spc="-10">
                <a:latin typeface="Times New Roman"/>
                <a:cs typeface="Times New Roman"/>
              </a:rPr>
              <a:t>were now </a:t>
            </a:r>
            <a:r>
              <a:rPr dirty="0" sz="1450" spc="-5">
                <a:latin typeface="Times New Roman"/>
                <a:cs typeface="Times New Roman"/>
              </a:rPr>
              <a:t>on </a:t>
            </a:r>
            <a:r>
              <a:rPr dirty="0" sz="1450" spc="-10">
                <a:latin typeface="Times New Roman"/>
                <a:cs typeface="Times New Roman"/>
              </a:rPr>
              <a:t>those great  plains which stretch unbroken to the Rocky Mountains. The country was flat  like Holland, </a:t>
            </a:r>
            <a:r>
              <a:rPr dirty="0" sz="1450" spc="-5">
                <a:latin typeface="Times New Roman"/>
                <a:cs typeface="Times New Roman"/>
              </a:rPr>
              <a:t>but </a:t>
            </a:r>
            <a:r>
              <a:rPr dirty="0" sz="1450" spc="-10">
                <a:latin typeface="Times New Roman"/>
                <a:cs typeface="Times New Roman"/>
              </a:rPr>
              <a:t>far from being dull. All through Ohio, Indiana, Illinois, and  Iowa, </a:t>
            </a:r>
            <a:r>
              <a:rPr dirty="0" sz="1450" spc="-5">
                <a:latin typeface="Times New Roman"/>
                <a:cs typeface="Times New Roman"/>
              </a:rPr>
              <a:t>or </a:t>
            </a:r>
            <a:r>
              <a:rPr dirty="0" sz="1450" spc="-10">
                <a:latin typeface="Times New Roman"/>
                <a:cs typeface="Times New Roman"/>
              </a:rPr>
              <a:t>for as much as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of </a:t>
            </a:r>
            <a:r>
              <a:rPr dirty="0" sz="1450" spc="-10">
                <a:latin typeface="Times New Roman"/>
                <a:cs typeface="Times New Roman"/>
              </a:rPr>
              <a:t>them from the train and in my waking  moments, it was rich and various, and breathed an elegance peculiar to itself.  The tall corn pleased the eye; the trees were graceful in themselves, and  framed the plain into </a:t>
            </a:r>
            <a:r>
              <a:rPr dirty="0" sz="1450" spc="-5">
                <a:latin typeface="Times New Roman"/>
                <a:cs typeface="Times New Roman"/>
              </a:rPr>
              <a:t>long, </a:t>
            </a:r>
            <a:r>
              <a:rPr dirty="0" sz="1450" spc="-10">
                <a:latin typeface="Times New Roman"/>
                <a:cs typeface="Times New Roman"/>
              </a:rPr>
              <a:t>aërial vistas; and the clean, bright, gardened  townships spoke </a:t>
            </a:r>
            <a:r>
              <a:rPr dirty="0" sz="1450" spc="-5">
                <a:latin typeface="Times New Roman"/>
                <a:cs typeface="Times New Roman"/>
              </a:rPr>
              <a:t>of </a:t>
            </a:r>
            <a:r>
              <a:rPr dirty="0" sz="1450" spc="-10">
                <a:latin typeface="Times New Roman"/>
                <a:cs typeface="Times New Roman"/>
              </a:rPr>
              <a:t>country fare and pleasant summer evenings </a:t>
            </a:r>
            <a:r>
              <a:rPr dirty="0" sz="1450" spc="-5">
                <a:latin typeface="Times New Roman"/>
                <a:cs typeface="Times New Roman"/>
              </a:rPr>
              <a:t>on </a:t>
            </a:r>
            <a:r>
              <a:rPr dirty="0" sz="1450" spc="-10">
                <a:latin typeface="Times New Roman"/>
                <a:cs typeface="Times New Roman"/>
              </a:rPr>
              <a:t>the stoop.  It was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flat paradise; </a:t>
            </a:r>
            <a:r>
              <a:rPr dirty="0" sz="1450" spc="-5">
                <a:latin typeface="Times New Roman"/>
                <a:cs typeface="Times New Roman"/>
              </a:rPr>
              <a:t>but, I </a:t>
            </a:r>
            <a:r>
              <a:rPr dirty="0" sz="1450" spc="-10">
                <a:latin typeface="Times New Roman"/>
                <a:cs typeface="Times New Roman"/>
              </a:rPr>
              <a:t>am afraid, </a:t>
            </a:r>
            <a:r>
              <a:rPr dirty="0" sz="1450" spc="-5">
                <a:latin typeface="Times New Roman"/>
                <a:cs typeface="Times New Roman"/>
              </a:rPr>
              <a:t>not </a:t>
            </a:r>
            <a:r>
              <a:rPr dirty="0" sz="1450" spc="-10">
                <a:latin typeface="Times New Roman"/>
                <a:cs typeface="Times New Roman"/>
              </a:rPr>
              <a:t>unfrequented   </a:t>
            </a:r>
            <a:r>
              <a:rPr dirty="0" sz="1450" spc="-5">
                <a:latin typeface="Times New Roman"/>
                <a:cs typeface="Times New Roman"/>
              </a:rPr>
              <a:t>by   </a:t>
            </a:r>
            <a:r>
              <a:rPr dirty="0" sz="1450" spc="-10">
                <a:latin typeface="Times New Roman"/>
                <a:cs typeface="Times New Roman"/>
              </a:rPr>
              <a:t>the </a:t>
            </a:r>
            <a:r>
              <a:rPr dirty="0" sz="1450" spc="145">
                <a:latin typeface="Times New Roman"/>
                <a:cs typeface="Times New Roman"/>
              </a:rPr>
              <a:t> </a:t>
            </a:r>
            <a:r>
              <a:rPr dirty="0" sz="1450" spc="-10">
                <a:latin typeface="Times New Roman"/>
                <a:cs typeface="Times New Roman"/>
              </a:rPr>
              <a:t>devil.</a:t>
            </a:r>
            <a:endParaRPr sz="1450">
              <a:latin typeface="Times New Roman"/>
              <a:cs typeface="Times New Roman"/>
            </a:endParaRPr>
          </a:p>
          <a:p>
            <a:pPr marL="12700">
              <a:lnSpc>
                <a:spcPts val="1655"/>
              </a:lnSpc>
            </a:pPr>
            <a:r>
              <a:rPr dirty="0" sz="1450" spc="-10">
                <a:latin typeface="Times New Roman"/>
                <a:cs typeface="Times New Roman"/>
              </a:rPr>
              <a:t>That</a:t>
            </a:r>
            <a:r>
              <a:rPr dirty="0" sz="1450" spc="150">
                <a:latin typeface="Times New Roman"/>
                <a:cs typeface="Times New Roman"/>
              </a:rPr>
              <a:t> </a:t>
            </a:r>
            <a:r>
              <a:rPr dirty="0" sz="1450" spc="-10">
                <a:latin typeface="Times New Roman"/>
                <a:cs typeface="Times New Roman"/>
              </a:rPr>
              <a:t>morning</a:t>
            </a:r>
            <a:r>
              <a:rPr dirty="0" sz="1450" spc="150">
                <a:latin typeface="Times New Roman"/>
                <a:cs typeface="Times New Roman"/>
              </a:rPr>
              <a:t> </a:t>
            </a:r>
            <a:r>
              <a:rPr dirty="0" sz="1450" spc="-10">
                <a:latin typeface="Times New Roman"/>
                <a:cs typeface="Times New Roman"/>
              </a:rPr>
              <a:t>dawned</a:t>
            </a:r>
            <a:r>
              <a:rPr dirty="0" sz="1450" spc="150">
                <a:latin typeface="Times New Roman"/>
                <a:cs typeface="Times New Roman"/>
              </a:rPr>
              <a:t> </a:t>
            </a:r>
            <a:r>
              <a:rPr dirty="0" sz="1450" spc="-10">
                <a:latin typeface="Times New Roman"/>
                <a:cs typeface="Times New Roman"/>
              </a:rPr>
              <a:t>with</a:t>
            </a:r>
            <a:r>
              <a:rPr dirty="0" sz="1450" spc="155">
                <a:latin typeface="Times New Roman"/>
                <a:cs typeface="Times New Roman"/>
              </a:rPr>
              <a:t> </a:t>
            </a:r>
            <a:r>
              <a:rPr dirty="0" sz="1450" spc="-10">
                <a:latin typeface="Times New Roman"/>
                <a:cs typeface="Times New Roman"/>
              </a:rPr>
              <a:t>such</a:t>
            </a:r>
            <a:r>
              <a:rPr dirty="0" sz="1450" spc="150">
                <a:latin typeface="Times New Roman"/>
                <a:cs typeface="Times New Roman"/>
              </a:rPr>
              <a:t> </a:t>
            </a:r>
            <a:r>
              <a:rPr dirty="0" sz="1450" spc="-5">
                <a:latin typeface="Times New Roman"/>
                <a:cs typeface="Times New Roman"/>
              </a:rPr>
              <a:t>a</a:t>
            </a:r>
            <a:r>
              <a:rPr dirty="0" sz="1450" spc="150">
                <a:latin typeface="Times New Roman"/>
                <a:cs typeface="Times New Roman"/>
              </a:rPr>
              <a:t> </a:t>
            </a:r>
            <a:r>
              <a:rPr dirty="0" sz="1450" spc="-10">
                <a:latin typeface="Times New Roman"/>
                <a:cs typeface="Times New Roman"/>
              </a:rPr>
              <a:t>freezing</a:t>
            </a:r>
            <a:r>
              <a:rPr dirty="0" sz="1450" spc="150">
                <a:latin typeface="Times New Roman"/>
                <a:cs typeface="Times New Roman"/>
              </a:rPr>
              <a:t> </a:t>
            </a:r>
            <a:r>
              <a:rPr dirty="0" sz="1450" spc="-10">
                <a:latin typeface="Times New Roman"/>
                <a:cs typeface="Times New Roman"/>
              </a:rPr>
              <a:t>chill</a:t>
            </a:r>
            <a:r>
              <a:rPr dirty="0" sz="1450" spc="155">
                <a:latin typeface="Times New Roman"/>
                <a:cs typeface="Times New Roman"/>
              </a:rPr>
              <a:t> </a:t>
            </a:r>
            <a:r>
              <a:rPr dirty="0" sz="1450" spc="-10">
                <a:latin typeface="Times New Roman"/>
                <a:cs typeface="Times New Roman"/>
              </a:rPr>
              <a:t>as</a:t>
            </a:r>
            <a:r>
              <a:rPr dirty="0" sz="1450" spc="150">
                <a:latin typeface="Times New Roman"/>
                <a:cs typeface="Times New Roman"/>
              </a:rPr>
              <a:t> </a:t>
            </a:r>
            <a:r>
              <a:rPr dirty="0" sz="1450" spc="-5">
                <a:latin typeface="Times New Roman"/>
                <a:cs typeface="Times New Roman"/>
              </a:rPr>
              <a:t>I</a:t>
            </a:r>
            <a:r>
              <a:rPr dirty="0" sz="1450" spc="150">
                <a:latin typeface="Times New Roman"/>
                <a:cs typeface="Times New Roman"/>
              </a:rPr>
              <a:t> </a:t>
            </a:r>
            <a:r>
              <a:rPr dirty="0" sz="1450" spc="-10">
                <a:latin typeface="Times New Roman"/>
                <a:cs typeface="Times New Roman"/>
              </a:rPr>
              <a:t>have</a:t>
            </a:r>
            <a:r>
              <a:rPr dirty="0" sz="1450" spc="150">
                <a:latin typeface="Times New Roman"/>
                <a:cs typeface="Times New Roman"/>
              </a:rPr>
              <a:t> </a:t>
            </a:r>
            <a:r>
              <a:rPr dirty="0" sz="1450" spc="-10">
                <a:latin typeface="Times New Roman"/>
                <a:cs typeface="Times New Roman"/>
              </a:rPr>
              <a:t>rarely</a:t>
            </a:r>
            <a:r>
              <a:rPr dirty="0" sz="1450" spc="155">
                <a:latin typeface="Times New Roman"/>
                <a:cs typeface="Times New Roman"/>
              </a:rPr>
              <a:t> </a:t>
            </a:r>
            <a:r>
              <a:rPr dirty="0" sz="1450" spc="-10">
                <a:latin typeface="Times New Roman"/>
                <a:cs typeface="Times New Roman"/>
              </a:rPr>
              <a:t>felt;</a:t>
            </a:r>
            <a:r>
              <a:rPr dirty="0" sz="1450" spc="150">
                <a:latin typeface="Times New Roman"/>
                <a:cs typeface="Times New Roman"/>
              </a:rPr>
              <a:t> </a:t>
            </a:r>
            <a:r>
              <a:rPr dirty="0" sz="1450" spc="-5">
                <a:latin typeface="Times New Roman"/>
                <a:cs typeface="Times New Roman"/>
              </a:rPr>
              <a:t>a</a:t>
            </a:r>
            <a:r>
              <a:rPr dirty="0" sz="1450" spc="150">
                <a:latin typeface="Times New Roman"/>
                <a:cs typeface="Times New Roman"/>
              </a:rPr>
              <a:t> </a:t>
            </a:r>
            <a:r>
              <a:rPr dirty="0" sz="1450" spc="-10">
                <a:latin typeface="Times New Roman"/>
                <a:cs typeface="Times New Roman"/>
              </a:rPr>
              <a:t>chill</a:t>
            </a:r>
            <a:endParaRPr sz="1450">
              <a:latin typeface="Times New Roman"/>
              <a:cs typeface="Times New Roman"/>
            </a:endParaRPr>
          </a:p>
          <a:p>
            <a:pPr marL="12700" marR="6350">
              <a:lnSpc>
                <a:spcPts val="1730"/>
              </a:lnSpc>
              <a:spcBef>
                <a:spcPts val="60"/>
              </a:spcBef>
            </a:pPr>
            <a:r>
              <a:rPr dirty="0" sz="1450" spc="-10">
                <a:latin typeface="Times New Roman"/>
                <a:cs typeface="Times New Roman"/>
              </a:rPr>
              <a:t>that was </a:t>
            </a:r>
            <a:r>
              <a:rPr dirty="0" sz="1450" spc="-5">
                <a:latin typeface="Times New Roman"/>
                <a:cs typeface="Times New Roman"/>
              </a:rPr>
              <a:t>not </a:t>
            </a:r>
            <a:r>
              <a:rPr dirty="0" sz="1450" spc="-10">
                <a:latin typeface="Times New Roman"/>
                <a:cs typeface="Times New Roman"/>
              </a:rPr>
              <a:t>perhaps so measurable </a:t>
            </a:r>
            <a:r>
              <a:rPr dirty="0" sz="1450" spc="-5">
                <a:latin typeface="Times New Roman"/>
                <a:cs typeface="Times New Roman"/>
              </a:rPr>
              <a:t>by </a:t>
            </a:r>
            <a:r>
              <a:rPr dirty="0" sz="1450" spc="-10">
                <a:latin typeface="Times New Roman"/>
                <a:cs typeface="Times New Roman"/>
              </a:rPr>
              <a:t>instrument, as it struck home </a:t>
            </a:r>
            <a:r>
              <a:rPr dirty="0" sz="1450" spc="-5">
                <a:latin typeface="Times New Roman"/>
                <a:cs typeface="Times New Roman"/>
              </a:rPr>
              <a:t>upon </a:t>
            </a:r>
            <a:r>
              <a:rPr dirty="0" sz="1450" spc="-10">
                <a:latin typeface="Times New Roman"/>
                <a:cs typeface="Times New Roman"/>
              </a:rPr>
              <a:t>the  heart</a:t>
            </a:r>
            <a:r>
              <a:rPr dirty="0" sz="1450" spc="40">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seemed</a:t>
            </a:r>
            <a:r>
              <a:rPr dirty="0" sz="1450" spc="45">
                <a:latin typeface="Times New Roman"/>
                <a:cs typeface="Times New Roman"/>
              </a:rPr>
              <a:t> </a:t>
            </a:r>
            <a:r>
              <a:rPr dirty="0" sz="1450" spc="-10">
                <a:latin typeface="Times New Roman"/>
                <a:cs typeface="Times New Roman"/>
              </a:rPr>
              <a:t>to</a:t>
            </a:r>
            <a:r>
              <a:rPr dirty="0" sz="1450" spc="45">
                <a:latin typeface="Times New Roman"/>
                <a:cs typeface="Times New Roman"/>
              </a:rPr>
              <a:t> </a:t>
            </a:r>
            <a:r>
              <a:rPr dirty="0" sz="1450" spc="-10">
                <a:latin typeface="Times New Roman"/>
                <a:cs typeface="Times New Roman"/>
              </a:rPr>
              <a:t>travel</a:t>
            </a:r>
            <a:r>
              <a:rPr dirty="0" sz="1450" spc="45">
                <a:latin typeface="Times New Roman"/>
                <a:cs typeface="Times New Roman"/>
              </a:rPr>
              <a:t> </a:t>
            </a:r>
            <a:r>
              <a:rPr dirty="0" sz="1450" spc="-10">
                <a:latin typeface="Times New Roman"/>
                <a:cs typeface="Times New Roman"/>
              </a:rPr>
              <a:t>with</a:t>
            </a:r>
            <a:r>
              <a:rPr dirty="0" sz="1450" spc="45">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5">
                <a:latin typeface="Times New Roman"/>
                <a:cs typeface="Times New Roman"/>
              </a:rPr>
              <a:t>blood.</a:t>
            </a:r>
            <a:r>
              <a:rPr dirty="0" sz="1450" spc="45">
                <a:latin typeface="Times New Roman"/>
                <a:cs typeface="Times New Roman"/>
              </a:rPr>
              <a:t> </a:t>
            </a:r>
            <a:r>
              <a:rPr dirty="0" sz="1450" spc="-10">
                <a:latin typeface="Times New Roman"/>
                <a:cs typeface="Times New Roman"/>
              </a:rPr>
              <a:t>Day</a:t>
            </a:r>
            <a:r>
              <a:rPr dirty="0" sz="1450" spc="60">
                <a:latin typeface="Times New Roman"/>
                <a:cs typeface="Times New Roman"/>
              </a:rPr>
              <a:t> </a:t>
            </a:r>
            <a:r>
              <a:rPr dirty="0" sz="1450" spc="-10">
                <a:latin typeface="Times New Roman"/>
                <a:cs typeface="Times New Roman"/>
              </a:rPr>
              <a:t>came</a:t>
            </a:r>
            <a:r>
              <a:rPr dirty="0" sz="1450" spc="60">
                <a:latin typeface="Times New Roman"/>
                <a:cs typeface="Times New Roman"/>
              </a:rPr>
              <a:t> </a:t>
            </a:r>
            <a:r>
              <a:rPr dirty="0" sz="1450" spc="-10">
                <a:latin typeface="Times New Roman"/>
                <a:cs typeface="Times New Roman"/>
              </a:rPr>
              <a:t>in</a:t>
            </a:r>
            <a:r>
              <a:rPr dirty="0" sz="1450" spc="60">
                <a:latin typeface="Times New Roman"/>
                <a:cs typeface="Times New Roman"/>
              </a:rPr>
              <a:t> </a:t>
            </a:r>
            <a:r>
              <a:rPr dirty="0" sz="1450" spc="-10">
                <a:latin typeface="Times New Roman"/>
                <a:cs typeface="Times New Roman"/>
              </a:rPr>
              <a:t>with</a:t>
            </a:r>
            <a:r>
              <a:rPr dirty="0" sz="1450" spc="60">
                <a:latin typeface="Times New Roman"/>
                <a:cs typeface="Times New Roman"/>
              </a:rPr>
              <a:t> </a:t>
            </a:r>
            <a:r>
              <a:rPr dirty="0" sz="1450" spc="-5">
                <a:latin typeface="Times New Roman"/>
                <a:cs typeface="Times New Roman"/>
              </a:rPr>
              <a:t>a</a:t>
            </a:r>
            <a:r>
              <a:rPr dirty="0" sz="1450" spc="55">
                <a:latin typeface="Times New Roman"/>
                <a:cs typeface="Times New Roman"/>
              </a:rPr>
              <a:t> </a:t>
            </a:r>
            <a:r>
              <a:rPr dirty="0" sz="1450" spc="-20">
                <a:latin typeface="Times New Roman"/>
                <a:cs typeface="Times New Roman"/>
              </a:rPr>
              <a:t>shudder.</a:t>
            </a:r>
            <a:r>
              <a:rPr dirty="0" sz="1450" spc="60">
                <a:latin typeface="Times New Roman"/>
                <a:cs typeface="Times New Roman"/>
              </a:rPr>
              <a:t> </a:t>
            </a:r>
            <a:r>
              <a:rPr dirty="0" sz="1450" spc="-10">
                <a:latin typeface="Times New Roman"/>
                <a:cs typeface="Times New Roman"/>
              </a:rPr>
              <a:t>White</a:t>
            </a:r>
            <a:endParaRPr sz="145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something </a:t>
            </a:r>
            <a:r>
              <a:rPr dirty="0" sz="1450" spc="-15">
                <a:latin typeface="Times New Roman"/>
                <a:cs typeface="Times New Roman"/>
              </a:rPr>
              <a:t>Turkish. </a:t>
            </a:r>
            <a:r>
              <a:rPr dirty="0" sz="1450" spc="-5">
                <a:latin typeface="Times New Roman"/>
                <a:cs typeface="Times New Roman"/>
              </a:rPr>
              <a:t>I </a:t>
            </a:r>
            <a:r>
              <a:rPr dirty="0" sz="1450" spc="-10">
                <a:latin typeface="Times New Roman"/>
                <a:cs typeface="Times New Roman"/>
              </a:rPr>
              <a:t>pass over this lightly; it is highly possible there was  some misunderstanding, highly possible that the Commissary (charmed with  his visitor) supposed the attraction to </a:t>
            </a:r>
            <a:r>
              <a:rPr dirty="0" sz="1450" spc="-5">
                <a:latin typeface="Times New Roman"/>
                <a:cs typeface="Times New Roman"/>
              </a:rPr>
              <a:t>be </a:t>
            </a:r>
            <a:r>
              <a:rPr dirty="0" sz="1450" spc="-10">
                <a:latin typeface="Times New Roman"/>
                <a:cs typeface="Times New Roman"/>
              </a:rPr>
              <a:t>mutual and took for an act </a:t>
            </a:r>
            <a:r>
              <a:rPr dirty="0" sz="1450" spc="-5">
                <a:latin typeface="Times New Roman"/>
                <a:cs typeface="Times New Roman"/>
              </a:rPr>
              <a:t>of </a:t>
            </a:r>
            <a:r>
              <a:rPr dirty="0" sz="1450" spc="-10">
                <a:latin typeface="Times New Roman"/>
                <a:cs typeface="Times New Roman"/>
              </a:rPr>
              <a:t>growing  friendship what the Cigarette himself regarded as </a:t>
            </a:r>
            <a:r>
              <a:rPr dirty="0" sz="1450" spc="-5">
                <a:latin typeface="Times New Roman"/>
                <a:cs typeface="Times New Roman"/>
              </a:rPr>
              <a:t>a </a:t>
            </a:r>
            <a:r>
              <a:rPr dirty="0" sz="1450" spc="-10">
                <a:latin typeface="Times New Roman"/>
                <a:cs typeface="Times New Roman"/>
              </a:rPr>
              <a:t>bribe. And at any rate, was  there ever </a:t>
            </a:r>
            <a:r>
              <a:rPr dirty="0" sz="1450" spc="-5">
                <a:latin typeface="Times New Roman"/>
                <a:cs typeface="Times New Roman"/>
              </a:rPr>
              <a:t>a </a:t>
            </a:r>
            <a:r>
              <a:rPr dirty="0" sz="1450" spc="-10">
                <a:latin typeface="Times New Roman"/>
                <a:cs typeface="Times New Roman"/>
              </a:rPr>
              <a:t>bribe more singular than an </a:t>
            </a:r>
            <a:r>
              <a:rPr dirty="0" sz="1450" spc="-5">
                <a:latin typeface="Times New Roman"/>
                <a:cs typeface="Times New Roman"/>
              </a:rPr>
              <a:t>odd </a:t>
            </a:r>
            <a:r>
              <a:rPr dirty="0" sz="1450" spc="-10">
                <a:latin typeface="Times New Roman"/>
                <a:cs typeface="Times New Roman"/>
              </a:rPr>
              <a:t>volume </a:t>
            </a:r>
            <a:r>
              <a:rPr dirty="0" sz="1450" spc="-5">
                <a:latin typeface="Times New Roman"/>
                <a:cs typeface="Times New Roman"/>
              </a:rPr>
              <a:t>of </a:t>
            </a:r>
            <a:r>
              <a:rPr dirty="0" sz="1450" spc="-20">
                <a:latin typeface="Times New Roman"/>
                <a:cs typeface="Times New Roman"/>
              </a:rPr>
              <a:t>Michelet’s </a:t>
            </a:r>
            <a:r>
              <a:rPr dirty="0" sz="1450" spc="-10">
                <a:latin typeface="Times New Roman"/>
                <a:cs typeface="Times New Roman"/>
              </a:rPr>
              <a:t>history?  The work was promised him for the </a:t>
            </a:r>
            <a:r>
              <a:rPr dirty="0" sz="1450" spc="-25">
                <a:latin typeface="Times New Roman"/>
                <a:cs typeface="Times New Roman"/>
              </a:rPr>
              <a:t>morrow, </a:t>
            </a:r>
            <a:r>
              <a:rPr dirty="0" sz="1450" spc="-10">
                <a:latin typeface="Times New Roman"/>
                <a:cs typeface="Times New Roman"/>
              </a:rPr>
              <a:t>before </a:t>
            </a:r>
            <a:r>
              <a:rPr dirty="0" sz="1450" spc="-5">
                <a:latin typeface="Times New Roman"/>
                <a:cs typeface="Times New Roman"/>
              </a:rPr>
              <a:t>our </a:t>
            </a:r>
            <a:r>
              <a:rPr dirty="0" sz="1450" spc="-10">
                <a:latin typeface="Times New Roman"/>
                <a:cs typeface="Times New Roman"/>
              </a:rPr>
              <a:t>departure; and  presently </a:t>
            </a:r>
            <a:r>
              <a:rPr dirty="0" sz="1450" spc="-20">
                <a:latin typeface="Times New Roman"/>
                <a:cs typeface="Times New Roman"/>
              </a:rPr>
              <a:t>after, </a:t>
            </a:r>
            <a:r>
              <a:rPr dirty="0" sz="1450" spc="-10">
                <a:latin typeface="Times New Roman"/>
                <a:cs typeface="Times New Roman"/>
              </a:rPr>
              <a:t>either because </a:t>
            </a:r>
            <a:r>
              <a:rPr dirty="0" sz="1450" spc="-5">
                <a:latin typeface="Times New Roman"/>
                <a:cs typeface="Times New Roman"/>
              </a:rPr>
              <a:t>he </a:t>
            </a:r>
            <a:r>
              <a:rPr dirty="0" sz="1450" spc="-10">
                <a:latin typeface="Times New Roman"/>
                <a:cs typeface="Times New Roman"/>
              </a:rPr>
              <a:t>had his price, </a:t>
            </a:r>
            <a:r>
              <a:rPr dirty="0" sz="1450" spc="-5">
                <a:latin typeface="Times New Roman"/>
                <a:cs typeface="Times New Roman"/>
              </a:rPr>
              <a:t>or </a:t>
            </a:r>
            <a:r>
              <a:rPr dirty="0" sz="1450" spc="-10">
                <a:latin typeface="Times New Roman"/>
                <a:cs typeface="Times New Roman"/>
              </a:rPr>
              <a:t>to show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the  man to </a:t>
            </a:r>
            <a:r>
              <a:rPr dirty="0" sz="1450" spc="-5">
                <a:latin typeface="Times New Roman"/>
                <a:cs typeface="Times New Roman"/>
              </a:rPr>
              <a:t>be </a:t>
            </a:r>
            <a:r>
              <a:rPr dirty="0" sz="1450" spc="-10">
                <a:latin typeface="Times New Roman"/>
                <a:cs typeface="Times New Roman"/>
              </a:rPr>
              <a:t>behind in friendly </a:t>
            </a:r>
            <a:r>
              <a:rPr dirty="0" sz="1450" spc="-15">
                <a:latin typeface="Times New Roman"/>
                <a:cs typeface="Times New Roman"/>
              </a:rPr>
              <a:t>offices—“Eh </a:t>
            </a:r>
            <a:r>
              <a:rPr dirty="0" sz="1450" spc="-10">
                <a:latin typeface="Times New Roman"/>
                <a:cs typeface="Times New Roman"/>
              </a:rPr>
              <a:t>bien,” </a:t>
            </a:r>
            <a:r>
              <a:rPr dirty="0" sz="1450" spc="-5">
                <a:latin typeface="Times New Roman"/>
                <a:cs typeface="Times New Roman"/>
              </a:rPr>
              <a:t>he </a:t>
            </a:r>
            <a:r>
              <a:rPr dirty="0" sz="1450" spc="-10">
                <a:latin typeface="Times New Roman"/>
                <a:cs typeface="Times New Roman"/>
              </a:rPr>
              <a:t>said, “je suppose qu’il  faut lâher voire camarade.” And </a:t>
            </a:r>
            <a:r>
              <a:rPr dirty="0" sz="1450" spc="-5">
                <a:latin typeface="Times New Roman"/>
                <a:cs typeface="Times New Roman"/>
              </a:rPr>
              <a:t>he </a:t>
            </a:r>
            <a:r>
              <a:rPr dirty="0" sz="1450" spc="-10">
                <a:latin typeface="Times New Roman"/>
                <a:cs typeface="Times New Roman"/>
              </a:rPr>
              <a:t>tore </a:t>
            </a:r>
            <a:r>
              <a:rPr dirty="0" sz="1450" spc="-5">
                <a:latin typeface="Times New Roman"/>
                <a:cs typeface="Times New Roman"/>
              </a:rPr>
              <a:t>up </a:t>
            </a:r>
            <a:r>
              <a:rPr dirty="0" sz="1450" spc="-10">
                <a:latin typeface="Times New Roman"/>
                <a:cs typeface="Times New Roman"/>
              </a:rPr>
              <a:t>that feast </a:t>
            </a:r>
            <a:r>
              <a:rPr dirty="0" sz="1450" spc="-5">
                <a:latin typeface="Times New Roman"/>
                <a:cs typeface="Times New Roman"/>
              </a:rPr>
              <a:t>of </a:t>
            </a:r>
            <a:r>
              <a:rPr dirty="0" sz="1450" spc="-15">
                <a:latin typeface="Times New Roman"/>
                <a:cs typeface="Times New Roman"/>
              </a:rPr>
              <a:t>humour, </a:t>
            </a:r>
            <a:r>
              <a:rPr dirty="0" sz="1450" spc="-10">
                <a:latin typeface="Times New Roman"/>
                <a:cs typeface="Times New Roman"/>
              </a:rPr>
              <a:t>the  unfinishedprocès-verbal. Ah, if </a:t>
            </a:r>
            <a:r>
              <a:rPr dirty="0" sz="1450" spc="-5">
                <a:latin typeface="Times New Roman"/>
                <a:cs typeface="Times New Roman"/>
              </a:rPr>
              <a:t>he </a:t>
            </a:r>
            <a:r>
              <a:rPr dirty="0" sz="1450" spc="-10">
                <a:latin typeface="Times New Roman"/>
                <a:cs typeface="Times New Roman"/>
              </a:rPr>
              <a:t>had only torn </a:t>
            </a:r>
            <a:r>
              <a:rPr dirty="0" sz="1450" spc="-5">
                <a:latin typeface="Times New Roman"/>
                <a:cs typeface="Times New Roman"/>
              </a:rPr>
              <a:t>up </a:t>
            </a:r>
            <a:r>
              <a:rPr dirty="0" sz="1450" spc="-10">
                <a:latin typeface="Times New Roman"/>
                <a:cs typeface="Times New Roman"/>
              </a:rPr>
              <a:t>instead the </a:t>
            </a:r>
            <a:r>
              <a:rPr dirty="0" sz="1450" spc="-20">
                <a:latin typeface="Times New Roman"/>
                <a:cs typeface="Times New Roman"/>
              </a:rPr>
              <a:t>Arethusa’s  </a:t>
            </a:r>
            <a:r>
              <a:rPr dirty="0" sz="1450" spc="-10">
                <a:latin typeface="Times New Roman"/>
                <a:cs typeface="Times New Roman"/>
              </a:rPr>
              <a:t>roundels! There were many works </a:t>
            </a:r>
            <a:r>
              <a:rPr dirty="0" sz="1450" spc="-5">
                <a:latin typeface="Times New Roman"/>
                <a:cs typeface="Times New Roman"/>
              </a:rPr>
              <a:t>burnt </a:t>
            </a:r>
            <a:r>
              <a:rPr dirty="0" sz="1450" spc="-10">
                <a:latin typeface="Times New Roman"/>
                <a:cs typeface="Times New Roman"/>
              </a:rPr>
              <a:t>at Alexandria, there are many  treasured in the British Museum, that </a:t>
            </a:r>
            <a:r>
              <a:rPr dirty="0" sz="1450" spc="-5">
                <a:latin typeface="Times New Roman"/>
                <a:cs typeface="Times New Roman"/>
              </a:rPr>
              <a:t>I </a:t>
            </a:r>
            <a:r>
              <a:rPr dirty="0" sz="1450" spc="-10">
                <a:latin typeface="Times New Roman"/>
                <a:cs typeface="Times New Roman"/>
              </a:rPr>
              <a:t>could better spare than the procès-  verbal </a:t>
            </a:r>
            <a:r>
              <a:rPr dirty="0" sz="1450" spc="-5">
                <a:latin typeface="Times New Roman"/>
                <a:cs typeface="Times New Roman"/>
              </a:rPr>
              <a:t>of </a:t>
            </a:r>
            <a:r>
              <a:rPr dirty="0" sz="1450" spc="-10">
                <a:latin typeface="Times New Roman"/>
                <a:cs typeface="Times New Roman"/>
              </a:rPr>
              <a:t>Châtillon. Poor bubuckled Commissary! </a:t>
            </a:r>
            <a:r>
              <a:rPr dirty="0" sz="1450" spc="-5">
                <a:latin typeface="Times New Roman"/>
                <a:cs typeface="Times New Roman"/>
              </a:rPr>
              <a:t>I </a:t>
            </a:r>
            <a:r>
              <a:rPr dirty="0" sz="1450" spc="-10">
                <a:latin typeface="Times New Roman"/>
                <a:cs typeface="Times New Roman"/>
              </a:rPr>
              <a:t>begin to </a:t>
            </a:r>
            <a:r>
              <a:rPr dirty="0" sz="1450" spc="-5">
                <a:latin typeface="Times New Roman"/>
                <a:cs typeface="Times New Roman"/>
              </a:rPr>
              <a:t>be </a:t>
            </a:r>
            <a:r>
              <a:rPr dirty="0" sz="1450" spc="-10">
                <a:latin typeface="Times New Roman"/>
                <a:cs typeface="Times New Roman"/>
              </a:rPr>
              <a:t>sorry that </a:t>
            </a:r>
            <a:r>
              <a:rPr dirty="0" sz="1450" spc="-5">
                <a:latin typeface="Times New Roman"/>
                <a:cs typeface="Times New Roman"/>
              </a:rPr>
              <a:t>he  </a:t>
            </a:r>
            <a:r>
              <a:rPr dirty="0" sz="1450" spc="-10">
                <a:latin typeface="Times New Roman"/>
                <a:cs typeface="Times New Roman"/>
              </a:rPr>
              <a:t>never had his Michelet: perceiving in him fine human traits, </a:t>
            </a:r>
            <a:r>
              <a:rPr dirty="0" sz="1450" spc="-5">
                <a:latin typeface="Times New Roman"/>
                <a:cs typeface="Times New Roman"/>
              </a:rPr>
              <a:t>a </a:t>
            </a:r>
            <a:r>
              <a:rPr dirty="0" sz="1450" spc="-10">
                <a:latin typeface="Times New Roman"/>
                <a:cs typeface="Times New Roman"/>
              </a:rPr>
              <a:t>broad-based  </a:t>
            </a:r>
            <a:r>
              <a:rPr dirty="0" sz="1450" spc="-20">
                <a:latin typeface="Times New Roman"/>
                <a:cs typeface="Times New Roman"/>
              </a:rPr>
              <a:t>stupidity, </a:t>
            </a:r>
            <a:r>
              <a:rPr dirty="0" sz="1450" spc="-5">
                <a:latin typeface="Times New Roman"/>
                <a:cs typeface="Times New Roman"/>
              </a:rPr>
              <a:t>a </a:t>
            </a:r>
            <a:r>
              <a:rPr dirty="0" sz="1450" spc="-10">
                <a:latin typeface="Times New Roman"/>
                <a:cs typeface="Times New Roman"/>
              </a:rPr>
              <a:t>gusto in his magisterial functions, </a:t>
            </a:r>
            <a:r>
              <a:rPr dirty="0" sz="1450" spc="-5">
                <a:latin typeface="Times New Roman"/>
                <a:cs typeface="Times New Roman"/>
              </a:rPr>
              <a:t>a </a:t>
            </a:r>
            <a:r>
              <a:rPr dirty="0" sz="1450" spc="-10">
                <a:latin typeface="Times New Roman"/>
                <a:cs typeface="Times New Roman"/>
              </a:rPr>
              <a:t>taste for letters, </a:t>
            </a:r>
            <a:r>
              <a:rPr dirty="0" sz="1450" spc="-5">
                <a:latin typeface="Times New Roman"/>
                <a:cs typeface="Times New Roman"/>
              </a:rPr>
              <a:t>a </a:t>
            </a:r>
            <a:r>
              <a:rPr dirty="0" sz="1450" spc="-10">
                <a:latin typeface="Times New Roman"/>
                <a:cs typeface="Times New Roman"/>
              </a:rPr>
              <a:t>ready  admiration for the admirable. And if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admire the Arethusa,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alone in</a:t>
            </a:r>
            <a:r>
              <a:rPr dirty="0" sz="1450" spc="-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5080">
              <a:lnSpc>
                <a:spcPts val="1730"/>
              </a:lnSpc>
              <a:spcBef>
                <a:spcPts val="550"/>
              </a:spcBef>
            </a:pPr>
            <a:r>
              <a:rPr dirty="0" sz="1450" spc="-60">
                <a:latin typeface="Times New Roman"/>
                <a:cs typeface="Times New Roman"/>
              </a:rPr>
              <a:t>To </a:t>
            </a:r>
            <a:r>
              <a:rPr dirty="0" sz="1450" spc="-10">
                <a:latin typeface="Times New Roman"/>
                <a:cs typeface="Times New Roman"/>
              </a:rPr>
              <a:t>the imprisoned one, shivering under the public covering, there came  suddenly </a:t>
            </a:r>
            <a:r>
              <a:rPr dirty="0" sz="1450" spc="-5">
                <a:latin typeface="Times New Roman"/>
                <a:cs typeface="Times New Roman"/>
              </a:rPr>
              <a:t>a </a:t>
            </a:r>
            <a:r>
              <a:rPr dirty="0" sz="1450" spc="-10">
                <a:latin typeface="Times New Roman"/>
                <a:cs typeface="Times New Roman"/>
              </a:rPr>
              <a:t>noise </a:t>
            </a:r>
            <a:r>
              <a:rPr dirty="0" sz="1450" spc="-5">
                <a:latin typeface="Times New Roman"/>
                <a:cs typeface="Times New Roman"/>
              </a:rPr>
              <a:t>of </a:t>
            </a:r>
            <a:r>
              <a:rPr dirty="0" sz="1450" spc="-10">
                <a:latin typeface="Times New Roman"/>
                <a:cs typeface="Times New Roman"/>
              </a:rPr>
              <a:t>bolts and chains. He sprang to his feet, ready to welcome </a:t>
            </a:r>
            <a:r>
              <a:rPr dirty="0" sz="1450" spc="-5">
                <a:latin typeface="Times New Roman"/>
                <a:cs typeface="Times New Roman"/>
              </a:rPr>
              <a:t>a  </a:t>
            </a:r>
            <a:r>
              <a:rPr dirty="0" sz="1450" spc="-10">
                <a:latin typeface="Times New Roman"/>
                <a:cs typeface="Times New Roman"/>
              </a:rPr>
              <a:t>companion in calamity; and instead </a:t>
            </a:r>
            <a:r>
              <a:rPr dirty="0" sz="1450" spc="-5">
                <a:latin typeface="Times New Roman"/>
                <a:cs typeface="Times New Roman"/>
              </a:rPr>
              <a:t>of </a:t>
            </a:r>
            <a:r>
              <a:rPr dirty="0" sz="1450" spc="-10">
                <a:latin typeface="Times New Roman"/>
                <a:cs typeface="Times New Roman"/>
              </a:rPr>
              <a:t>that, the </a:t>
            </a:r>
            <a:r>
              <a:rPr dirty="0" sz="1450" spc="-5">
                <a:latin typeface="Times New Roman"/>
                <a:cs typeface="Times New Roman"/>
              </a:rPr>
              <a:t>door </a:t>
            </a:r>
            <a:r>
              <a:rPr dirty="0" sz="1450" spc="-10">
                <a:latin typeface="Times New Roman"/>
                <a:cs typeface="Times New Roman"/>
              </a:rPr>
              <a:t>was flung wide, the  friendly gendarme appeared above in the strong daylight, and with </a:t>
            </a:r>
            <a:r>
              <a:rPr dirty="0" sz="1450" spc="-5">
                <a:latin typeface="Times New Roman"/>
                <a:cs typeface="Times New Roman"/>
              </a:rPr>
              <a:t>a  </a:t>
            </a:r>
            <a:r>
              <a:rPr dirty="0" sz="1450" spc="-10">
                <a:latin typeface="Times New Roman"/>
                <a:cs typeface="Times New Roman"/>
              </a:rPr>
              <a:t>magnificent gesture (being probably </a:t>
            </a:r>
            <a:r>
              <a:rPr dirty="0" sz="1450" spc="-5">
                <a:latin typeface="Times New Roman"/>
                <a:cs typeface="Times New Roman"/>
              </a:rPr>
              <a:t>a </a:t>
            </a:r>
            <a:r>
              <a:rPr dirty="0" sz="1450" spc="-10">
                <a:latin typeface="Times New Roman"/>
                <a:cs typeface="Times New Roman"/>
              </a:rPr>
              <a:t>student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drama)—“Vous </a:t>
            </a:r>
            <a:r>
              <a:rPr dirty="0" sz="1450" spc="-10">
                <a:latin typeface="Times New Roman"/>
                <a:cs typeface="Times New Roman"/>
              </a:rPr>
              <a:t>êtes  libre!” </a:t>
            </a:r>
            <a:r>
              <a:rPr dirty="0" sz="1450" spc="-5">
                <a:latin typeface="Times New Roman"/>
                <a:cs typeface="Times New Roman"/>
              </a:rPr>
              <a:t>he </a:t>
            </a:r>
            <a:r>
              <a:rPr dirty="0" sz="1450" spc="-10">
                <a:latin typeface="Times New Roman"/>
                <a:cs typeface="Times New Roman"/>
              </a:rPr>
              <a:t>said. None too soon for the Arethusa. </a:t>
            </a:r>
            <a:r>
              <a:rPr dirty="0" sz="1450" spc="-5">
                <a:latin typeface="Times New Roman"/>
                <a:cs typeface="Times New Roman"/>
              </a:rPr>
              <a:t>I doubt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had been half-an-  </a:t>
            </a:r>
            <a:r>
              <a:rPr dirty="0" sz="1450" spc="-5">
                <a:latin typeface="Times New Roman"/>
                <a:cs typeface="Times New Roman"/>
              </a:rPr>
              <a:t>hour </a:t>
            </a:r>
            <a:r>
              <a:rPr dirty="0" sz="1450" spc="-10">
                <a:latin typeface="Times New Roman"/>
                <a:cs typeface="Times New Roman"/>
              </a:rPr>
              <a:t>imprisoned; </a:t>
            </a:r>
            <a:r>
              <a:rPr dirty="0" sz="1450" spc="-5">
                <a:latin typeface="Times New Roman"/>
                <a:cs typeface="Times New Roman"/>
              </a:rPr>
              <a:t>but by </a:t>
            </a:r>
            <a:r>
              <a:rPr dirty="0" sz="1450" spc="-10">
                <a:latin typeface="Times New Roman"/>
                <a:cs typeface="Times New Roman"/>
              </a:rPr>
              <a:t>the watch in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brain (which was the only watch  </a:t>
            </a:r>
            <a:r>
              <a:rPr dirty="0" sz="1450" spc="-5">
                <a:latin typeface="Times New Roman"/>
                <a:cs typeface="Times New Roman"/>
              </a:rPr>
              <a:t>he </a:t>
            </a:r>
            <a:r>
              <a:rPr dirty="0" sz="1450" spc="-10">
                <a:latin typeface="Times New Roman"/>
                <a:cs typeface="Times New Roman"/>
              </a:rPr>
              <a:t>carried) </a:t>
            </a:r>
            <a:r>
              <a:rPr dirty="0" sz="1450" spc="-5">
                <a:latin typeface="Times New Roman"/>
                <a:cs typeface="Times New Roman"/>
              </a:rPr>
              <a:t>he </a:t>
            </a:r>
            <a:r>
              <a:rPr dirty="0" sz="1450" spc="-10">
                <a:latin typeface="Times New Roman"/>
                <a:cs typeface="Times New Roman"/>
              </a:rPr>
              <a:t>should have been eight times longer; and </a:t>
            </a:r>
            <a:r>
              <a:rPr dirty="0" sz="1450" spc="-5">
                <a:latin typeface="Times New Roman"/>
                <a:cs typeface="Times New Roman"/>
              </a:rPr>
              <a:t>he </a:t>
            </a:r>
            <a:r>
              <a:rPr dirty="0" sz="1450" spc="-10">
                <a:latin typeface="Times New Roman"/>
                <a:cs typeface="Times New Roman"/>
              </a:rPr>
              <a:t>passed forth with  ecstasy </a:t>
            </a:r>
            <a:r>
              <a:rPr dirty="0" sz="1450" spc="-5">
                <a:latin typeface="Times New Roman"/>
                <a:cs typeface="Times New Roman"/>
              </a:rPr>
              <a:t>up </a:t>
            </a:r>
            <a:r>
              <a:rPr dirty="0" sz="1450" spc="-10">
                <a:latin typeface="Times New Roman"/>
                <a:cs typeface="Times New Roman"/>
              </a:rPr>
              <a:t>the cellar stairs into the healing warmth </a:t>
            </a:r>
            <a:r>
              <a:rPr dirty="0" sz="1450" spc="-5">
                <a:latin typeface="Times New Roman"/>
                <a:cs typeface="Times New Roman"/>
              </a:rPr>
              <a:t>of </a:t>
            </a:r>
            <a:r>
              <a:rPr dirty="0" sz="1450" spc="-10">
                <a:latin typeface="Times New Roman"/>
                <a:cs typeface="Times New Roman"/>
              </a:rPr>
              <a:t>the afternoon sun; and  the breath </a:t>
            </a:r>
            <a:r>
              <a:rPr dirty="0" sz="1450" spc="-5">
                <a:latin typeface="Times New Roman"/>
                <a:cs typeface="Times New Roman"/>
              </a:rPr>
              <a:t>of </a:t>
            </a:r>
            <a:r>
              <a:rPr dirty="0" sz="1450" spc="-10">
                <a:latin typeface="Times New Roman"/>
                <a:cs typeface="Times New Roman"/>
              </a:rPr>
              <a:t>the earth came as sweet as </a:t>
            </a:r>
            <a:r>
              <a:rPr dirty="0" sz="1450" spc="-5">
                <a:latin typeface="Times New Roman"/>
                <a:cs typeface="Times New Roman"/>
              </a:rPr>
              <a:t>a </a:t>
            </a:r>
            <a:r>
              <a:rPr dirty="0" sz="1450" spc="-25">
                <a:latin typeface="Times New Roman"/>
                <a:cs typeface="Times New Roman"/>
              </a:rPr>
              <a:t>cow’s </a:t>
            </a:r>
            <a:r>
              <a:rPr dirty="0" sz="1450" spc="-10">
                <a:latin typeface="Times New Roman"/>
                <a:cs typeface="Times New Roman"/>
              </a:rPr>
              <a:t>into his nostril; and </a:t>
            </a:r>
            <a:r>
              <a:rPr dirty="0" sz="1450" spc="-5">
                <a:latin typeface="Times New Roman"/>
                <a:cs typeface="Times New Roman"/>
              </a:rPr>
              <a:t>he </a:t>
            </a:r>
            <a:r>
              <a:rPr dirty="0" sz="1450" spc="-10">
                <a:latin typeface="Times New Roman"/>
                <a:cs typeface="Times New Roman"/>
              </a:rPr>
              <a:t>heard  again (and could have laughed for pleasure) the concord </a:t>
            </a:r>
            <a:r>
              <a:rPr dirty="0" sz="1450" spc="-5">
                <a:latin typeface="Times New Roman"/>
                <a:cs typeface="Times New Roman"/>
              </a:rPr>
              <a:t>of </a:t>
            </a:r>
            <a:r>
              <a:rPr dirty="0" sz="1450" spc="-10">
                <a:latin typeface="Times New Roman"/>
                <a:cs typeface="Times New Roman"/>
              </a:rPr>
              <a:t>delicate noises that  we call the hum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5080">
              <a:lnSpc>
                <a:spcPts val="1730"/>
              </a:lnSpc>
              <a:spcBef>
                <a:spcPts val="555"/>
              </a:spcBef>
            </a:pPr>
            <a:r>
              <a:rPr dirty="0" sz="1450" spc="-10">
                <a:latin typeface="Times New Roman"/>
                <a:cs typeface="Times New Roman"/>
              </a:rPr>
              <a:t>And here it might </a:t>
            </a:r>
            <a:r>
              <a:rPr dirty="0" sz="1450" spc="-5">
                <a:latin typeface="Times New Roman"/>
                <a:cs typeface="Times New Roman"/>
              </a:rPr>
              <a:t>be thought </a:t>
            </a:r>
            <a:r>
              <a:rPr dirty="0" sz="1450" spc="-10">
                <a:latin typeface="Times New Roman"/>
                <a:cs typeface="Times New Roman"/>
              </a:rPr>
              <a:t>that my history ended; </a:t>
            </a:r>
            <a:r>
              <a:rPr dirty="0" sz="1450" spc="-5">
                <a:latin typeface="Times New Roman"/>
                <a:cs typeface="Times New Roman"/>
              </a:rPr>
              <a:t>but not </a:t>
            </a:r>
            <a:r>
              <a:rPr dirty="0" sz="1450" spc="-10">
                <a:latin typeface="Times New Roman"/>
                <a:cs typeface="Times New Roman"/>
              </a:rPr>
              <a:t>so, this was an  act-drop and </a:t>
            </a:r>
            <a:r>
              <a:rPr dirty="0" sz="1450" spc="-5">
                <a:latin typeface="Times New Roman"/>
                <a:cs typeface="Times New Roman"/>
              </a:rPr>
              <a:t>not </a:t>
            </a:r>
            <a:r>
              <a:rPr dirty="0" sz="1450" spc="-10">
                <a:latin typeface="Times New Roman"/>
                <a:cs typeface="Times New Roman"/>
              </a:rPr>
              <a:t>the curtain. Upon what followed in front </a:t>
            </a:r>
            <a:r>
              <a:rPr dirty="0" sz="1450" spc="-5">
                <a:latin typeface="Times New Roman"/>
                <a:cs typeface="Times New Roman"/>
              </a:rPr>
              <a:t>of </a:t>
            </a:r>
            <a:r>
              <a:rPr dirty="0" sz="1450" spc="-10">
                <a:latin typeface="Times New Roman"/>
                <a:cs typeface="Times New Roman"/>
              </a:rPr>
              <a:t>the barrack, since  there was </a:t>
            </a:r>
            <a:r>
              <a:rPr dirty="0" sz="1450" spc="-5">
                <a:latin typeface="Times New Roman"/>
                <a:cs typeface="Times New Roman"/>
              </a:rPr>
              <a:t>a </a:t>
            </a:r>
            <a:r>
              <a:rPr dirty="0" sz="1450" spc="-10">
                <a:latin typeface="Times New Roman"/>
                <a:cs typeface="Times New Roman"/>
              </a:rPr>
              <a:t>lady in the case, </a:t>
            </a:r>
            <a:r>
              <a:rPr dirty="0" sz="1450" spc="-5">
                <a:latin typeface="Times New Roman"/>
                <a:cs typeface="Times New Roman"/>
              </a:rPr>
              <a:t>I </a:t>
            </a:r>
            <a:r>
              <a:rPr dirty="0" sz="1450" spc="-10">
                <a:latin typeface="Times New Roman"/>
                <a:cs typeface="Times New Roman"/>
              </a:rPr>
              <a:t>scruple to expatiate. The wife </a:t>
            </a:r>
            <a:r>
              <a:rPr dirty="0" sz="1450" spc="-5">
                <a:latin typeface="Times New Roman"/>
                <a:cs typeface="Times New Roman"/>
              </a:rPr>
              <a:t>of </a:t>
            </a:r>
            <a:r>
              <a:rPr dirty="0" sz="1450" spc="-10">
                <a:latin typeface="Times New Roman"/>
                <a:cs typeface="Times New Roman"/>
              </a:rPr>
              <a:t>the Maréchal-  des-logis was </a:t>
            </a:r>
            <a:r>
              <a:rPr dirty="0" sz="1450" spc="-5">
                <a:latin typeface="Times New Roman"/>
                <a:cs typeface="Times New Roman"/>
              </a:rPr>
              <a:t>a </a:t>
            </a:r>
            <a:r>
              <a:rPr dirty="0" sz="1450" spc="-10">
                <a:latin typeface="Times New Roman"/>
                <a:cs typeface="Times New Roman"/>
              </a:rPr>
              <a:t>handsome woman, and yet the Arethusa was </a:t>
            </a:r>
            <a:r>
              <a:rPr dirty="0" sz="1450" spc="-5">
                <a:latin typeface="Times New Roman"/>
                <a:cs typeface="Times New Roman"/>
              </a:rPr>
              <a:t>not </a:t>
            </a:r>
            <a:r>
              <a:rPr dirty="0" sz="1450" spc="-10">
                <a:latin typeface="Times New Roman"/>
                <a:cs typeface="Times New Roman"/>
              </a:rPr>
              <a:t>sorry to </a:t>
            </a:r>
            <a:r>
              <a:rPr dirty="0" sz="1450" spc="-5">
                <a:latin typeface="Times New Roman"/>
                <a:cs typeface="Times New Roman"/>
              </a:rPr>
              <a:t>be  gone </a:t>
            </a:r>
            <a:r>
              <a:rPr dirty="0" sz="1450" spc="-10">
                <a:latin typeface="Times New Roman"/>
                <a:cs typeface="Times New Roman"/>
              </a:rPr>
              <a:t>from her </a:t>
            </a:r>
            <a:r>
              <a:rPr dirty="0" sz="1450" spc="-20">
                <a:latin typeface="Times New Roman"/>
                <a:cs typeface="Times New Roman"/>
              </a:rPr>
              <a:t>society. </a:t>
            </a:r>
            <a:r>
              <a:rPr dirty="0" sz="1450" spc="-10">
                <a:latin typeface="Times New Roman"/>
                <a:cs typeface="Times New Roman"/>
              </a:rPr>
              <a:t>Something </a:t>
            </a:r>
            <a:r>
              <a:rPr dirty="0" sz="1450" spc="-5">
                <a:latin typeface="Times New Roman"/>
                <a:cs typeface="Times New Roman"/>
              </a:rPr>
              <a:t>of </a:t>
            </a:r>
            <a:r>
              <a:rPr dirty="0" sz="1450" spc="-10">
                <a:latin typeface="Times New Roman"/>
                <a:cs typeface="Times New Roman"/>
              </a:rPr>
              <a:t>her image, cool as </a:t>
            </a:r>
            <a:r>
              <a:rPr dirty="0" sz="1450" spc="-5">
                <a:latin typeface="Times New Roman"/>
                <a:cs typeface="Times New Roman"/>
              </a:rPr>
              <a:t>a </a:t>
            </a:r>
            <a:r>
              <a:rPr dirty="0" sz="1450" spc="-10">
                <a:latin typeface="Times New Roman"/>
                <a:cs typeface="Times New Roman"/>
              </a:rPr>
              <a:t>peach </a:t>
            </a:r>
            <a:r>
              <a:rPr dirty="0" sz="1450" spc="-5">
                <a:latin typeface="Times New Roman"/>
                <a:cs typeface="Times New Roman"/>
              </a:rPr>
              <a:t>on </a:t>
            </a:r>
            <a:r>
              <a:rPr dirty="0" sz="1450" spc="-10">
                <a:latin typeface="Times New Roman"/>
                <a:cs typeface="Times New Roman"/>
              </a:rPr>
              <a:t>that </a:t>
            </a:r>
            <a:r>
              <a:rPr dirty="0" sz="1450" spc="-5">
                <a:latin typeface="Times New Roman"/>
                <a:cs typeface="Times New Roman"/>
              </a:rPr>
              <a:t>hot  </a:t>
            </a:r>
            <a:r>
              <a:rPr dirty="0" sz="1450" spc="-10">
                <a:latin typeface="Times New Roman"/>
                <a:cs typeface="Times New Roman"/>
              </a:rPr>
              <a:t>afternoon, still lingers in his memory: yet more </a:t>
            </a:r>
            <a:r>
              <a:rPr dirty="0" sz="1450" spc="-5">
                <a:latin typeface="Times New Roman"/>
                <a:cs typeface="Times New Roman"/>
              </a:rPr>
              <a:t>of </a:t>
            </a:r>
            <a:r>
              <a:rPr dirty="0" sz="1450" spc="-10">
                <a:latin typeface="Times New Roman"/>
                <a:cs typeface="Times New Roman"/>
              </a:rPr>
              <a:t>her conversation. </a:t>
            </a:r>
            <a:r>
              <a:rPr dirty="0" sz="1450" spc="-45">
                <a:latin typeface="Times New Roman"/>
                <a:cs typeface="Times New Roman"/>
              </a:rPr>
              <a:t>“You </a:t>
            </a:r>
            <a:r>
              <a:rPr dirty="0" sz="1450" spc="-10">
                <a:latin typeface="Times New Roman"/>
                <a:cs typeface="Times New Roman"/>
              </a:rPr>
              <a:t>have  there </a:t>
            </a:r>
            <a:r>
              <a:rPr dirty="0" sz="1450" spc="-5">
                <a:latin typeface="Times New Roman"/>
                <a:cs typeface="Times New Roman"/>
              </a:rPr>
              <a:t>a </a:t>
            </a:r>
            <a:r>
              <a:rPr dirty="0" sz="1450" spc="-10">
                <a:latin typeface="Times New Roman"/>
                <a:cs typeface="Times New Roman"/>
              </a:rPr>
              <a:t>very fine </a:t>
            </a:r>
            <a:r>
              <a:rPr dirty="0" sz="1450" spc="-15">
                <a:latin typeface="Times New Roman"/>
                <a:cs typeface="Times New Roman"/>
              </a:rPr>
              <a:t>parlour,” </a:t>
            </a:r>
            <a:r>
              <a:rPr dirty="0" sz="1450" spc="-10">
                <a:latin typeface="Times New Roman"/>
                <a:cs typeface="Times New Roman"/>
              </a:rPr>
              <a:t>said the </a:t>
            </a:r>
            <a:r>
              <a:rPr dirty="0" sz="1450" spc="-5">
                <a:latin typeface="Times New Roman"/>
                <a:cs typeface="Times New Roman"/>
              </a:rPr>
              <a:t>poor </a:t>
            </a:r>
            <a:r>
              <a:rPr dirty="0" sz="1450" spc="-10">
                <a:latin typeface="Times New Roman"/>
                <a:cs typeface="Times New Roman"/>
              </a:rPr>
              <a:t>gentleman.—“Ah,” said Madame la  Maréchale (des-logis), “you are very well acquainted with such parlours!”  And </a:t>
            </a:r>
            <a:r>
              <a:rPr dirty="0" sz="1450" spc="-5">
                <a:latin typeface="Times New Roman"/>
                <a:cs typeface="Times New Roman"/>
              </a:rPr>
              <a:t>you </a:t>
            </a:r>
            <a:r>
              <a:rPr dirty="0" sz="1450" spc="-10">
                <a:latin typeface="Times New Roman"/>
                <a:cs typeface="Times New Roman"/>
              </a:rPr>
              <a:t>should have seen with what </a:t>
            </a:r>
            <a:r>
              <a:rPr dirty="0" sz="1450" spc="-5">
                <a:latin typeface="Times New Roman"/>
                <a:cs typeface="Times New Roman"/>
              </a:rPr>
              <a:t>a </a:t>
            </a:r>
            <a:r>
              <a:rPr dirty="0" sz="1450" spc="-10">
                <a:latin typeface="Times New Roman"/>
                <a:cs typeface="Times New Roman"/>
              </a:rPr>
              <a:t>hard and scornful eye she measured the  vagabond before her! </a:t>
            </a:r>
            <a:r>
              <a:rPr dirty="0" sz="1450" spc="-5">
                <a:latin typeface="Times New Roman"/>
                <a:cs typeface="Times New Roman"/>
              </a:rPr>
              <a:t>I do not </a:t>
            </a:r>
            <a:r>
              <a:rPr dirty="0" sz="1450" spc="-10">
                <a:latin typeface="Times New Roman"/>
                <a:cs typeface="Times New Roman"/>
              </a:rPr>
              <a:t>think </a:t>
            </a:r>
            <a:r>
              <a:rPr dirty="0" sz="1450" spc="-5">
                <a:latin typeface="Times New Roman"/>
                <a:cs typeface="Times New Roman"/>
              </a:rPr>
              <a:t>he </a:t>
            </a:r>
            <a:r>
              <a:rPr dirty="0" sz="1450" spc="-10">
                <a:latin typeface="Times New Roman"/>
                <a:cs typeface="Times New Roman"/>
              </a:rPr>
              <a:t>ever hated the Commissary; </a:t>
            </a:r>
            <a:r>
              <a:rPr dirty="0" sz="1450" spc="-5">
                <a:latin typeface="Times New Roman"/>
                <a:cs typeface="Times New Roman"/>
              </a:rPr>
              <a:t>but </a:t>
            </a:r>
            <a:r>
              <a:rPr dirty="0" sz="1450" spc="-10">
                <a:latin typeface="Times New Roman"/>
                <a:cs typeface="Times New Roman"/>
              </a:rPr>
              <a:t>before  that interview was at an end, </a:t>
            </a:r>
            <a:r>
              <a:rPr dirty="0" sz="1450" spc="-5">
                <a:latin typeface="Times New Roman"/>
                <a:cs typeface="Times New Roman"/>
              </a:rPr>
              <a:t>he </a:t>
            </a:r>
            <a:r>
              <a:rPr dirty="0" sz="1450" spc="-10">
                <a:latin typeface="Times New Roman"/>
                <a:cs typeface="Times New Roman"/>
              </a:rPr>
              <a:t>hated Madame la Maréchale. His passion (as </a:t>
            </a:r>
            <a:r>
              <a:rPr dirty="0" sz="1450" spc="-5">
                <a:latin typeface="Times New Roman"/>
                <a:cs typeface="Times New Roman"/>
              </a:rPr>
              <a:t>I  </a:t>
            </a:r>
            <a:r>
              <a:rPr dirty="0" sz="1450" spc="-10">
                <a:latin typeface="Times New Roman"/>
                <a:cs typeface="Times New Roman"/>
              </a:rPr>
              <a:t>am led to understand </a:t>
            </a:r>
            <a:r>
              <a:rPr dirty="0" sz="1450" spc="-5">
                <a:latin typeface="Times New Roman"/>
                <a:cs typeface="Times New Roman"/>
              </a:rPr>
              <a:t>by one </a:t>
            </a:r>
            <a:r>
              <a:rPr dirty="0" sz="1450" spc="-10">
                <a:latin typeface="Times New Roman"/>
                <a:cs typeface="Times New Roman"/>
              </a:rPr>
              <a:t>who was present) stood confessed in </a:t>
            </a:r>
            <a:r>
              <a:rPr dirty="0" sz="1450" spc="-5">
                <a:latin typeface="Times New Roman"/>
                <a:cs typeface="Times New Roman"/>
              </a:rPr>
              <a:t>a </a:t>
            </a:r>
            <a:r>
              <a:rPr dirty="0" sz="1450" spc="-10">
                <a:latin typeface="Times New Roman"/>
                <a:cs typeface="Times New Roman"/>
              </a:rPr>
              <a:t>burning  eye,</a:t>
            </a:r>
            <a:r>
              <a:rPr dirty="0" sz="1450" spc="130">
                <a:latin typeface="Times New Roman"/>
                <a:cs typeface="Times New Roman"/>
              </a:rPr>
              <a:t> </a:t>
            </a:r>
            <a:r>
              <a:rPr dirty="0" sz="1450" spc="-5">
                <a:latin typeface="Times New Roman"/>
                <a:cs typeface="Times New Roman"/>
              </a:rPr>
              <a:t>a</a:t>
            </a:r>
            <a:r>
              <a:rPr dirty="0" sz="1450" spc="130">
                <a:latin typeface="Times New Roman"/>
                <a:cs typeface="Times New Roman"/>
              </a:rPr>
              <a:t> </a:t>
            </a:r>
            <a:r>
              <a:rPr dirty="0" sz="1450" spc="-10">
                <a:latin typeface="Times New Roman"/>
                <a:cs typeface="Times New Roman"/>
              </a:rPr>
              <a:t>pale</a:t>
            </a:r>
            <a:r>
              <a:rPr dirty="0" sz="1450" spc="135">
                <a:latin typeface="Times New Roman"/>
                <a:cs typeface="Times New Roman"/>
              </a:rPr>
              <a:t> </a:t>
            </a:r>
            <a:r>
              <a:rPr dirty="0" sz="1450" spc="-10">
                <a:latin typeface="Times New Roman"/>
                <a:cs typeface="Times New Roman"/>
              </a:rPr>
              <a:t>cheek,</a:t>
            </a:r>
            <a:r>
              <a:rPr dirty="0" sz="1450" spc="130">
                <a:latin typeface="Times New Roman"/>
                <a:cs typeface="Times New Roman"/>
              </a:rPr>
              <a:t> </a:t>
            </a:r>
            <a:r>
              <a:rPr dirty="0" sz="1450" spc="-10">
                <a:latin typeface="Times New Roman"/>
                <a:cs typeface="Times New Roman"/>
              </a:rPr>
              <a:t>and</a:t>
            </a:r>
            <a:r>
              <a:rPr dirty="0" sz="1450" spc="130">
                <a:latin typeface="Times New Roman"/>
                <a:cs typeface="Times New Roman"/>
              </a:rPr>
              <a:t> </a:t>
            </a:r>
            <a:r>
              <a:rPr dirty="0" sz="1450" spc="-5">
                <a:latin typeface="Times New Roman"/>
                <a:cs typeface="Times New Roman"/>
              </a:rPr>
              <a:t>a</a:t>
            </a:r>
            <a:r>
              <a:rPr dirty="0" sz="1450" spc="135">
                <a:latin typeface="Times New Roman"/>
                <a:cs typeface="Times New Roman"/>
              </a:rPr>
              <a:t> </a:t>
            </a:r>
            <a:r>
              <a:rPr dirty="0" sz="1450" spc="-10">
                <a:latin typeface="Times New Roman"/>
                <a:cs typeface="Times New Roman"/>
              </a:rPr>
              <a:t>trembling</a:t>
            </a:r>
            <a:r>
              <a:rPr dirty="0" sz="1450" spc="130">
                <a:latin typeface="Times New Roman"/>
                <a:cs typeface="Times New Roman"/>
              </a:rPr>
              <a:t> </a:t>
            </a:r>
            <a:r>
              <a:rPr dirty="0" sz="1450" spc="-10">
                <a:latin typeface="Times New Roman"/>
                <a:cs typeface="Times New Roman"/>
              </a:rPr>
              <a:t>utterance;</a:t>
            </a:r>
            <a:r>
              <a:rPr dirty="0" sz="1450" spc="130">
                <a:latin typeface="Times New Roman"/>
                <a:cs typeface="Times New Roman"/>
              </a:rPr>
              <a:t> </a:t>
            </a:r>
            <a:r>
              <a:rPr dirty="0" sz="1450" spc="-10">
                <a:latin typeface="Times New Roman"/>
                <a:cs typeface="Times New Roman"/>
              </a:rPr>
              <a:t>Madame</a:t>
            </a:r>
            <a:r>
              <a:rPr dirty="0" sz="1450" spc="135">
                <a:latin typeface="Times New Roman"/>
                <a:cs typeface="Times New Roman"/>
              </a:rPr>
              <a:t> </a:t>
            </a:r>
            <a:r>
              <a:rPr dirty="0" sz="1450" spc="-10">
                <a:latin typeface="Times New Roman"/>
                <a:cs typeface="Times New Roman"/>
              </a:rPr>
              <a:t>meanwhile</a:t>
            </a:r>
            <a:r>
              <a:rPr dirty="0" sz="1450" spc="130">
                <a:latin typeface="Times New Roman"/>
                <a:cs typeface="Times New Roman"/>
              </a:rPr>
              <a:t> </a:t>
            </a:r>
            <a:r>
              <a:rPr dirty="0" sz="1450" spc="-10">
                <a:latin typeface="Times New Roman"/>
                <a:cs typeface="Times New Roman"/>
              </a:rPr>
              <a:t>tasting</a:t>
            </a:r>
            <a:r>
              <a:rPr dirty="0" sz="1450" spc="13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joys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matador, </a:t>
            </a:r>
            <a:r>
              <a:rPr dirty="0" sz="1450" spc="-10">
                <a:latin typeface="Times New Roman"/>
                <a:cs typeface="Times New Roman"/>
              </a:rPr>
              <a:t>goading him with barbed words and staring him coldly  down.</a:t>
            </a:r>
            <a:endParaRPr sz="1450">
              <a:latin typeface="Times New Roman"/>
              <a:cs typeface="Times New Roman"/>
            </a:endParaRPr>
          </a:p>
          <a:p>
            <a:pPr algn="just" marL="12700" marR="7620">
              <a:lnSpc>
                <a:spcPts val="1730"/>
              </a:lnSpc>
              <a:spcBef>
                <a:spcPts val="575"/>
              </a:spcBef>
            </a:pPr>
            <a:r>
              <a:rPr dirty="0" sz="1450" spc="-10">
                <a:latin typeface="Times New Roman"/>
                <a:cs typeface="Times New Roman"/>
              </a:rPr>
              <a:t>It was certainly </a:t>
            </a:r>
            <a:r>
              <a:rPr dirty="0" sz="1450" spc="-5">
                <a:latin typeface="Times New Roman"/>
                <a:cs typeface="Times New Roman"/>
              </a:rPr>
              <a:t>good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away from this </a:t>
            </a:r>
            <a:r>
              <a:rPr dirty="0" sz="1450" spc="-25">
                <a:latin typeface="Times New Roman"/>
                <a:cs typeface="Times New Roman"/>
              </a:rPr>
              <a:t>lady, </a:t>
            </a:r>
            <a:r>
              <a:rPr dirty="0" sz="1450" spc="-10">
                <a:latin typeface="Times New Roman"/>
                <a:cs typeface="Times New Roman"/>
              </a:rPr>
              <a:t>and better still to sit down to  an excellent dinner in the </a:t>
            </a:r>
            <a:r>
              <a:rPr dirty="0" sz="1450" spc="-5">
                <a:latin typeface="Times New Roman"/>
                <a:cs typeface="Times New Roman"/>
              </a:rPr>
              <a:t>inn. </a:t>
            </a:r>
            <a:r>
              <a:rPr dirty="0" sz="1450" spc="-10">
                <a:latin typeface="Times New Roman"/>
                <a:cs typeface="Times New Roman"/>
              </a:rPr>
              <a:t>Here, </a:t>
            </a:r>
            <a:r>
              <a:rPr dirty="0" sz="1450" spc="-5">
                <a:latin typeface="Times New Roman"/>
                <a:cs typeface="Times New Roman"/>
              </a:rPr>
              <a:t>too, </a:t>
            </a:r>
            <a:r>
              <a:rPr dirty="0" sz="1450" spc="-10">
                <a:latin typeface="Times New Roman"/>
                <a:cs typeface="Times New Roman"/>
              </a:rPr>
              <a:t>the despised travellers scraped  acquaintance with their next </a:t>
            </a:r>
            <a:r>
              <a:rPr dirty="0" sz="1450" spc="-15">
                <a:latin typeface="Times New Roman"/>
                <a:cs typeface="Times New Roman"/>
              </a:rPr>
              <a:t>neighbour,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of </a:t>
            </a:r>
            <a:r>
              <a:rPr dirty="0" sz="1450" spc="-10">
                <a:latin typeface="Times New Roman"/>
                <a:cs typeface="Times New Roman"/>
              </a:rPr>
              <a:t>these parts, returned  from the </a:t>
            </a:r>
            <a:r>
              <a:rPr dirty="0" sz="1450" spc="-25">
                <a:latin typeface="Times New Roman"/>
                <a:cs typeface="Times New Roman"/>
              </a:rPr>
              <a:t>day’s </a:t>
            </a:r>
            <a:r>
              <a:rPr dirty="0" sz="1450" spc="-10">
                <a:latin typeface="Times New Roman"/>
                <a:cs typeface="Times New Roman"/>
              </a:rPr>
              <a:t>sport, who had the </a:t>
            </a:r>
            <a:r>
              <a:rPr dirty="0" sz="1450" spc="-5">
                <a:latin typeface="Times New Roman"/>
                <a:cs typeface="Times New Roman"/>
              </a:rPr>
              <a:t>good </a:t>
            </a:r>
            <a:r>
              <a:rPr dirty="0" sz="1450" spc="-10">
                <a:latin typeface="Times New Roman"/>
                <a:cs typeface="Times New Roman"/>
              </a:rPr>
              <a:t>taste to find pleasure in their </a:t>
            </a:r>
            <a:r>
              <a:rPr dirty="0" sz="1450" spc="-20">
                <a:latin typeface="Times New Roman"/>
                <a:cs typeface="Times New Roman"/>
              </a:rPr>
              <a:t>society.  </a:t>
            </a:r>
            <a:r>
              <a:rPr dirty="0" sz="1450" spc="-10">
                <a:latin typeface="Times New Roman"/>
                <a:cs typeface="Times New Roman"/>
              </a:rPr>
              <a:t>The dinner at an end, the gentleman proposed the acquaintance should </a:t>
            </a:r>
            <a:r>
              <a:rPr dirty="0" sz="1450" spc="-5">
                <a:latin typeface="Times New Roman"/>
                <a:cs typeface="Times New Roman"/>
              </a:rPr>
              <a:t>be  </a:t>
            </a:r>
            <a:r>
              <a:rPr dirty="0" sz="1450" spc="-10">
                <a:latin typeface="Times New Roman"/>
                <a:cs typeface="Times New Roman"/>
              </a:rPr>
              <a:t>ripened in the</a:t>
            </a:r>
            <a:r>
              <a:rPr dirty="0" sz="1450">
                <a:latin typeface="Times New Roman"/>
                <a:cs typeface="Times New Roman"/>
              </a:rPr>
              <a:t> </a:t>
            </a:r>
            <a:r>
              <a:rPr dirty="0" sz="1450" spc="-10">
                <a:latin typeface="Times New Roman"/>
                <a:cs typeface="Times New Roman"/>
              </a:rPr>
              <a:t>café.</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The café was crowded with sportsmen conclamantly explaining to each other  and the world the smallness </a:t>
            </a:r>
            <a:r>
              <a:rPr dirty="0" sz="1450" spc="-5">
                <a:latin typeface="Times New Roman"/>
                <a:cs typeface="Times New Roman"/>
              </a:rPr>
              <a:t>of </a:t>
            </a:r>
            <a:r>
              <a:rPr dirty="0" sz="1450" spc="-10">
                <a:latin typeface="Times New Roman"/>
                <a:cs typeface="Times New Roman"/>
              </a:rPr>
              <a:t>their bags. About the centre </a:t>
            </a:r>
            <a:r>
              <a:rPr dirty="0" sz="1450" spc="-5">
                <a:latin typeface="Times New Roman"/>
                <a:cs typeface="Times New Roman"/>
              </a:rPr>
              <a:t>of </a:t>
            </a:r>
            <a:r>
              <a:rPr dirty="0" sz="1450" spc="-10">
                <a:latin typeface="Times New Roman"/>
                <a:cs typeface="Times New Roman"/>
              </a:rPr>
              <a:t>the room, the  Cigarette and the Arethusa sat with their new acquaintance; </a:t>
            </a:r>
            <a:r>
              <a:rPr dirty="0" sz="1450" spc="-5">
                <a:latin typeface="Times New Roman"/>
                <a:cs typeface="Times New Roman"/>
              </a:rPr>
              <a:t>a </a:t>
            </a:r>
            <a:r>
              <a:rPr dirty="0" sz="1450" spc="-10">
                <a:latin typeface="Times New Roman"/>
                <a:cs typeface="Times New Roman"/>
              </a:rPr>
              <a:t>trio very well  pleased, for the travellers (after their late experience) were greedy </a:t>
            </a:r>
            <a:r>
              <a:rPr dirty="0" sz="1450" spc="-5">
                <a:latin typeface="Times New Roman"/>
                <a:cs typeface="Times New Roman"/>
              </a:rPr>
              <a:t>of  </a:t>
            </a:r>
            <a:r>
              <a:rPr dirty="0" sz="1450" spc="-10">
                <a:latin typeface="Times New Roman"/>
                <a:cs typeface="Times New Roman"/>
              </a:rPr>
              <a:t>consideration, and their sportsman rejoiced in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patient listeners.  Suddenly the glass </a:t>
            </a:r>
            <a:r>
              <a:rPr dirty="0" sz="1450" spc="-5">
                <a:latin typeface="Times New Roman"/>
                <a:cs typeface="Times New Roman"/>
              </a:rPr>
              <a:t>door </a:t>
            </a:r>
            <a:r>
              <a:rPr dirty="0" sz="1450" spc="-10">
                <a:latin typeface="Times New Roman"/>
                <a:cs typeface="Times New Roman"/>
              </a:rPr>
              <a:t>flew open with </a:t>
            </a:r>
            <a:r>
              <a:rPr dirty="0" sz="1450" spc="-5">
                <a:latin typeface="Times New Roman"/>
                <a:cs typeface="Times New Roman"/>
              </a:rPr>
              <a:t>a </a:t>
            </a:r>
            <a:r>
              <a:rPr dirty="0" sz="1450" spc="-10">
                <a:latin typeface="Times New Roman"/>
                <a:cs typeface="Times New Roman"/>
              </a:rPr>
              <a:t>crash; the Maréchal-des-logis  appeared in the interval, gorgeously belted and befrogged, entered without  salutation, strode </a:t>
            </a:r>
            <a:r>
              <a:rPr dirty="0" sz="1450" spc="-5">
                <a:latin typeface="Times New Roman"/>
                <a:cs typeface="Times New Roman"/>
              </a:rPr>
              <a:t>up </a:t>
            </a:r>
            <a:r>
              <a:rPr dirty="0" sz="1450" spc="-10">
                <a:latin typeface="Times New Roman"/>
                <a:cs typeface="Times New Roman"/>
              </a:rPr>
              <a:t>the room with </a:t>
            </a:r>
            <a:r>
              <a:rPr dirty="0" sz="1450" spc="-5">
                <a:latin typeface="Times New Roman"/>
                <a:cs typeface="Times New Roman"/>
              </a:rPr>
              <a:t>a </a:t>
            </a:r>
            <a:r>
              <a:rPr dirty="0" sz="1450" spc="-10">
                <a:latin typeface="Times New Roman"/>
                <a:cs typeface="Times New Roman"/>
              </a:rPr>
              <a:t>clang </a:t>
            </a:r>
            <a:r>
              <a:rPr dirty="0" sz="1450" spc="-5">
                <a:latin typeface="Times New Roman"/>
                <a:cs typeface="Times New Roman"/>
              </a:rPr>
              <a:t>of </a:t>
            </a:r>
            <a:r>
              <a:rPr dirty="0" sz="1450" spc="-10">
                <a:latin typeface="Times New Roman"/>
                <a:cs typeface="Times New Roman"/>
              </a:rPr>
              <a:t>spurs and weapons, and  disappeared through </a:t>
            </a:r>
            <a:r>
              <a:rPr dirty="0" sz="1450" spc="-5">
                <a:latin typeface="Times New Roman"/>
                <a:cs typeface="Times New Roman"/>
              </a:rPr>
              <a:t>a door </a:t>
            </a:r>
            <a:r>
              <a:rPr dirty="0" sz="1450" spc="-10">
                <a:latin typeface="Times New Roman"/>
                <a:cs typeface="Times New Roman"/>
              </a:rPr>
              <a:t>at the far end. Close at his heels followed the  </a:t>
            </a:r>
            <a:r>
              <a:rPr dirty="0" sz="1450" spc="-20">
                <a:latin typeface="Times New Roman"/>
                <a:cs typeface="Times New Roman"/>
              </a:rPr>
              <a:t>Arethusa’s</a:t>
            </a:r>
            <a:r>
              <a:rPr dirty="0" sz="1450" spc="320">
                <a:latin typeface="Times New Roman"/>
                <a:cs typeface="Times New Roman"/>
              </a:rPr>
              <a:t> </a:t>
            </a:r>
            <a:r>
              <a:rPr dirty="0" sz="1450" spc="-10">
                <a:latin typeface="Times New Roman"/>
                <a:cs typeface="Times New Roman"/>
              </a:rPr>
              <a:t>gendarme </a:t>
            </a:r>
            <a:r>
              <a:rPr dirty="0" sz="1450" spc="-5">
                <a:latin typeface="Times New Roman"/>
                <a:cs typeface="Times New Roman"/>
              </a:rPr>
              <a:t>of </a:t>
            </a:r>
            <a:r>
              <a:rPr dirty="0" sz="1450" spc="-10">
                <a:latin typeface="Times New Roman"/>
                <a:cs typeface="Times New Roman"/>
              </a:rPr>
              <a:t>the afternoon, imitating, with </a:t>
            </a:r>
            <a:r>
              <a:rPr dirty="0" sz="1450" spc="-5">
                <a:latin typeface="Times New Roman"/>
                <a:cs typeface="Times New Roman"/>
              </a:rPr>
              <a:t>a </a:t>
            </a:r>
            <a:r>
              <a:rPr dirty="0" sz="1450" spc="-10">
                <a:latin typeface="Times New Roman"/>
                <a:cs typeface="Times New Roman"/>
              </a:rPr>
              <a:t>nice shade </a:t>
            </a:r>
            <a:r>
              <a:rPr dirty="0" sz="1450" spc="-5">
                <a:latin typeface="Times New Roman"/>
                <a:cs typeface="Times New Roman"/>
              </a:rPr>
              <a:t>of  </a:t>
            </a:r>
            <a:r>
              <a:rPr dirty="0" sz="1450" spc="-10">
                <a:latin typeface="Times New Roman"/>
                <a:cs typeface="Times New Roman"/>
              </a:rPr>
              <a:t>difference, the imperial bearing </a:t>
            </a:r>
            <a:r>
              <a:rPr dirty="0" sz="1450" spc="-5">
                <a:latin typeface="Times New Roman"/>
                <a:cs typeface="Times New Roman"/>
              </a:rPr>
              <a:t>of </a:t>
            </a:r>
            <a:r>
              <a:rPr dirty="0" sz="1450" spc="-10">
                <a:latin typeface="Times New Roman"/>
                <a:cs typeface="Times New Roman"/>
              </a:rPr>
              <a:t>his chief; </a:t>
            </a:r>
            <a:r>
              <a:rPr dirty="0" sz="1450" spc="-25">
                <a:latin typeface="Times New Roman"/>
                <a:cs typeface="Times New Roman"/>
              </a:rPr>
              <a:t>only,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passed, </a:t>
            </a:r>
            <a:r>
              <a:rPr dirty="0" sz="1450" spc="-5">
                <a:latin typeface="Times New Roman"/>
                <a:cs typeface="Times New Roman"/>
              </a:rPr>
              <a:t>he </a:t>
            </a:r>
            <a:r>
              <a:rPr dirty="0" sz="1450" spc="-10">
                <a:latin typeface="Times New Roman"/>
                <a:cs typeface="Times New Roman"/>
              </a:rPr>
              <a:t>struck  lightly with his open hand </a:t>
            </a:r>
            <a:r>
              <a:rPr dirty="0" sz="1450" spc="-5">
                <a:latin typeface="Times New Roman"/>
                <a:cs typeface="Times New Roman"/>
              </a:rPr>
              <a:t>on </a:t>
            </a:r>
            <a:r>
              <a:rPr dirty="0" sz="1450" spc="-10">
                <a:latin typeface="Times New Roman"/>
                <a:cs typeface="Times New Roman"/>
              </a:rPr>
              <a:t>the shoulder </a:t>
            </a:r>
            <a:r>
              <a:rPr dirty="0" sz="1450" spc="-5">
                <a:latin typeface="Times New Roman"/>
                <a:cs typeface="Times New Roman"/>
              </a:rPr>
              <a:t>of </a:t>
            </a:r>
            <a:r>
              <a:rPr dirty="0" sz="1450" spc="-10">
                <a:latin typeface="Times New Roman"/>
                <a:cs typeface="Times New Roman"/>
              </a:rPr>
              <a:t>his late captive, and with that  ringing, dramatic utterance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had the secret—“Suivez!” said</a:t>
            </a:r>
            <a:r>
              <a:rPr dirty="0" sz="1450" spc="7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7620">
              <a:lnSpc>
                <a:spcPts val="1730"/>
              </a:lnSpc>
              <a:spcBef>
                <a:spcPts val="555"/>
              </a:spcBef>
            </a:pPr>
            <a:r>
              <a:rPr dirty="0" sz="1450" spc="-10">
                <a:latin typeface="Times New Roman"/>
                <a:cs typeface="Times New Roman"/>
              </a:rPr>
              <a:t>The arrest </a:t>
            </a:r>
            <a:r>
              <a:rPr dirty="0" sz="1450" spc="-5">
                <a:latin typeface="Times New Roman"/>
                <a:cs typeface="Times New Roman"/>
              </a:rPr>
              <a:t>of </a:t>
            </a:r>
            <a:r>
              <a:rPr dirty="0" sz="1450" spc="-10">
                <a:latin typeface="Times New Roman"/>
                <a:cs typeface="Times New Roman"/>
              </a:rPr>
              <a:t>the members, the oath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Tennis </a:t>
            </a:r>
            <a:r>
              <a:rPr dirty="0" sz="1450" spc="-10">
                <a:latin typeface="Times New Roman"/>
                <a:cs typeface="Times New Roman"/>
              </a:rPr>
              <a:t>Court, the signing </a:t>
            </a:r>
            <a:r>
              <a:rPr dirty="0" sz="1450" spc="-5">
                <a:latin typeface="Times New Roman"/>
                <a:cs typeface="Times New Roman"/>
              </a:rPr>
              <a:t>of </a:t>
            </a:r>
            <a:r>
              <a:rPr dirty="0" sz="1450" spc="-10">
                <a:latin typeface="Times New Roman"/>
                <a:cs typeface="Times New Roman"/>
              </a:rPr>
              <a:t>the  declaration </a:t>
            </a:r>
            <a:r>
              <a:rPr dirty="0" sz="1450" spc="-5">
                <a:latin typeface="Times New Roman"/>
                <a:cs typeface="Times New Roman"/>
              </a:rPr>
              <a:t>of </a:t>
            </a:r>
            <a:r>
              <a:rPr dirty="0" sz="1450" spc="-10">
                <a:latin typeface="Times New Roman"/>
                <a:cs typeface="Times New Roman"/>
              </a:rPr>
              <a:t>independence, Mark </a:t>
            </a:r>
            <a:r>
              <a:rPr dirty="0" sz="1450" spc="-20">
                <a:latin typeface="Times New Roman"/>
                <a:cs typeface="Times New Roman"/>
              </a:rPr>
              <a:t>Antony’s </a:t>
            </a:r>
            <a:r>
              <a:rPr dirty="0" sz="1450" spc="-10">
                <a:latin typeface="Times New Roman"/>
                <a:cs typeface="Times New Roman"/>
              </a:rPr>
              <a:t>oration, all the brave scenes </a:t>
            </a:r>
            <a:r>
              <a:rPr dirty="0" sz="1450" spc="-5">
                <a:latin typeface="Times New Roman"/>
                <a:cs typeface="Times New Roman"/>
              </a:rPr>
              <a:t>of  </a:t>
            </a:r>
            <a:r>
              <a:rPr dirty="0" sz="1450" spc="-20">
                <a:latin typeface="Times New Roman"/>
                <a:cs typeface="Times New Roman"/>
              </a:rPr>
              <a:t>history, </a:t>
            </a:r>
            <a:r>
              <a:rPr dirty="0" sz="1450" spc="-5">
                <a:latin typeface="Times New Roman"/>
                <a:cs typeface="Times New Roman"/>
              </a:rPr>
              <a:t>I </a:t>
            </a:r>
            <a:r>
              <a:rPr dirty="0" sz="1450" spc="-10">
                <a:latin typeface="Times New Roman"/>
                <a:cs typeface="Times New Roman"/>
              </a:rPr>
              <a:t>conceive as having been </a:t>
            </a:r>
            <a:r>
              <a:rPr dirty="0" sz="1450" spc="-5">
                <a:latin typeface="Times New Roman"/>
                <a:cs typeface="Times New Roman"/>
              </a:rPr>
              <a:t>not </a:t>
            </a:r>
            <a:r>
              <a:rPr dirty="0" sz="1450" spc="-10">
                <a:latin typeface="Times New Roman"/>
                <a:cs typeface="Times New Roman"/>
              </a:rPr>
              <a:t>unlike that evening in the café at  Châtillon. </a:t>
            </a:r>
            <a:r>
              <a:rPr dirty="0" sz="1450" spc="-25">
                <a:latin typeface="Times New Roman"/>
                <a:cs typeface="Times New Roman"/>
              </a:rPr>
              <a:t>Terror </a:t>
            </a:r>
            <a:r>
              <a:rPr dirty="0" sz="1450" spc="-10">
                <a:latin typeface="Times New Roman"/>
                <a:cs typeface="Times New Roman"/>
              </a:rPr>
              <a:t>breathed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assembly. </a:t>
            </a:r>
            <a:r>
              <a:rPr dirty="0" sz="1450" spc="-10">
                <a:latin typeface="Times New Roman"/>
                <a:cs typeface="Times New Roman"/>
              </a:rPr>
              <a:t>A moment </a:t>
            </a:r>
            <a:r>
              <a:rPr dirty="0" sz="1450" spc="-20">
                <a:latin typeface="Times New Roman"/>
                <a:cs typeface="Times New Roman"/>
              </a:rPr>
              <a:t>later, </a:t>
            </a:r>
            <a:r>
              <a:rPr dirty="0" sz="1450" spc="-10">
                <a:latin typeface="Times New Roman"/>
                <a:cs typeface="Times New Roman"/>
              </a:rPr>
              <a:t>when the  Arethusa had followed his recaptors into the farther part </a:t>
            </a:r>
            <a:r>
              <a:rPr dirty="0" sz="1450" spc="-5">
                <a:latin typeface="Times New Roman"/>
                <a:cs typeface="Times New Roman"/>
              </a:rPr>
              <a:t>of </a:t>
            </a:r>
            <a:r>
              <a:rPr dirty="0" sz="1450" spc="-10">
                <a:latin typeface="Times New Roman"/>
                <a:cs typeface="Times New Roman"/>
              </a:rPr>
              <a:t>the house, the  Cigarette found himself alone with his </a:t>
            </a:r>
            <a:r>
              <a:rPr dirty="0" sz="1450" spc="-15">
                <a:latin typeface="Times New Roman"/>
                <a:cs typeface="Times New Roman"/>
              </a:rPr>
              <a:t>coffee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ring </a:t>
            </a:r>
            <a:r>
              <a:rPr dirty="0" sz="1450" spc="-5">
                <a:latin typeface="Times New Roman"/>
                <a:cs typeface="Times New Roman"/>
              </a:rPr>
              <a:t>of </a:t>
            </a:r>
            <a:r>
              <a:rPr dirty="0" sz="1450" spc="-10">
                <a:latin typeface="Times New Roman"/>
                <a:cs typeface="Times New Roman"/>
              </a:rPr>
              <a:t>empty chairs and  tables, all the lusty sportsmen huddled into corners, all their clamorous voices  hushed in whispering, all their eyes shooting at him furtively as at </a:t>
            </a:r>
            <a:r>
              <a:rPr dirty="0" sz="1450" spc="-5">
                <a:latin typeface="Times New Roman"/>
                <a:cs typeface="Times New Roman"/>
              </a:rPr>
              <a:t>a</a:t>
            </a:r>
            <a:r>
              <a:rPr dirty="0" sz="1450" spc="135">
                <a:latin typeface="Times New Roman"/>
                <a:cs typeface="Times New Roman"/>
              </a:rPr>
              <a:t> </a:t>
            </a:r>
            <a:r>
              <a:rPr dirty="0" sz="1450" spc="-25">
                <a:latin typeface="Times New Roman"/>
                <a:cs typeface="Times New Roman"/>
              </a:rPr>
              <a:t>leper.</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And the Arethusa? </a:t>
            </a:r>
            <a:r>
              <a:rPr dirty="0" sz="1450" spc="-35">
                <a:latin typeface="Times New Roman"/>
                <a:cs typeface="Times New Roman"/>
              </a:rPr>
              <a:t>Well,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long, </a:t>
            </a:r>
            <a:r>
              <a:rPr dirty="0" sz="1450" spc="-10">
                <a:latin typeface="Times New Roman"/>
                <a:cs typeface="Times New Roman"/>
              </a:rPr>
              <a:t>sometimes </a:t>
            </a:r>
            <a:r>
              <a:rPr dirty="0" sz="1450" spc="-5">
                <a:latin typeface="Times New Roman"/>
                <a:cs typeface="Times New Roman"/>
              </a:rPr>
              <a:t>a </a:t>
            </a:r>
            <a:r>
              <a:rPr dirty="0" sz="1450" spc="-10">
                <a:latin typeface="Times New Roman"/>
                <a:cs typeface="Times New Roman"/>
              </a:rPr>
              <a:t>trying, interview in the  back kitchen. The Maréchal-des-logis, who was </a:t>
            </a:r>
            <a:r>
              <a:rPr dirty="0" sz="1450" spc="-5">
                <a:latin typeface="Times New Roman"/>
                <a:cs typeface="Times New Roman"/>
              </a:rPr>
              <a:t>a </a:t>
            </a:r>
            <a:r>
              <a:rPr dirty="0" sz="1450" spc="-10">
                <a:latin typeface="Times New Roman"/>
                <a:cs typeface="Times New Roman"/>
              </a:rPr>
              <a:t>very handsome man, and </a:t>
            </a:r>
            <a:r>
              <a:rPr dirty="0" sz="1450" spc="-5">
                <a:latin typeface="Times New Roman"/>
                <a:cs typeface="Times New Roman"/>
              </a:rPr>
              <a:t>I  </a:t>
            </a:r>
            <a:r>
              <a:rPr dirty="0" sz="1450" spc="-10">
                <a:latin typeface="Times New Roman"/>
                <a:cs typeface="Times New Roman"/>
              </a:rPr>
              <a:t>believe both intelligent and honest, had </a:t>
            </a:r>
            <a:r>
              <a:rPr dirty="0" sz="1450" spc="-5">
                <a:latin typeface="Times New Roman"/>
                <a:cs typeface="Times New Roman"/>
              </a:rPr>
              <a:t>no </a:t>
            </a:r>
            <a:r>
              <a:rPr dirty="0" sz="1450" spc="-10">
                <a:latin typeface="Times New Roman"/>
                <a:cs typeface="Times New Roman"/>
              </a:rPr>
              <a:t>clear opinion </a:t>
            </a:r>
            <a:r>
              <a:rPr dirty="0" sz="1450" spc="-5">
                <a:latin typeface="Times New Roman"/>
                <a:cs typeface="Times New Roman"/>
              </a:rPr>
              <a:t>on </a:t>
            </a:r>
            <a:r>
              <a:rPr dirty="0" sz="1450" spc="-10">
                <a:latin typeface="Times New Roman"/>
                <a:cs typeface="Times New Roman"/>
              </a:rPr>
              <a:t>the case. He  </a:t>
            </a:r>
            <a:r>
              <a:rPr dirty="0" sz="1450" spc="-5">
                <a:latin typeface="Times New Roman"/>
                <a:cs typeface="Times New Roman"/>
              </a:rPr>
              <a:t>thought </a:t>
            </a:r>
            <a:r>
              <a:rPr dirty="0" sz="1450" spc="-10">
                <a:latin typeface="Times New Roman"/>
                <a:cs typeface="Times New Roman"/>
              </a:rPr>
              <a:t>the Commissary had </a:t>
            </a:r>
            <a:r>
              <a:rPr dirty="0" sz="1450" spc="-5">
                <a:latin typeface="Times New Roman"/>
                <a:cs typeface="Times New Roman"/>
              </a:rPr>
              <a:t>done </a:t>
            </a:r>
            <a:r>
              <a:rPr dirty="0" sz="1450" spc="-10">
                <a:latin typeface="Times New Roman"/>
                <a:cs typeface="Times New Roman"/>
              </a:rPr>
              <a:t>wrong, </a:t>
            </a:r>
            <a:r>
              <a:rPr dirty="0" sz="1450" spc="-5">
                <a:latin typeface="Times New Roman"/>
                <a:cs typeface="Times New Roman"/>
              </a:rPr>
              <a:t>but 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wish to get his  subordinates into trouble; and </a:t>
            </a:r>
            <a:r>
              <a:rPr dirty="0" sz="1450" spc="-5">
                <a:latin typeface="Times New Roman"/>
                <a:cs typeface="Times New Roman"/>
              </a:rPr>
              <a:t>he </a:t>
            </a:r>
            <a:r>
              <a:rPr dirty="0" sz="1450" spc="-10">
                <a:latin typeface="Times New Roman"/>
                <a:cs typeface="Times New Roman"/>
              </a:rPr>
              <a:t>proposed this, that, and the </a:t>
            </a:r>
            <a:r>
              <a:rPr dirty="0" sz="1450" spc="-20">
                <a:latin typeface="Times New Roman"/>
                <a:cs typeface="Times New Roman"/>
              </a:rPr>
              <a:t>other, </a:t>
            </a:r>
            <a:r>
              <a:rPr dirty="0" sz="1450" spc="-10">
                <a:latin typeface="Times New Roman"/>
                <a:cs typeface="Times New Roman"/>
              </a:rPr>
              <a:t>to all </a:t>
            </a:r>
            <a:r>
              <a:rPr dirty="0" sz="1450" spc="-5">
                <a:latin typeface="Times New Roman"/>
                <a:cs typeface="Times New Roman"/>
              </a:rPr>
              <a:t>of  </a:t>
            </a:r>
            <a:r>
              <a:rPr dirty="0" sz="1450" spc="-10">
                <a:latin typeface="Times New Roman"/>
                <a:cs typeface="Times New Roman"/>
              </a:rPr>
              <a:t>which the Arethusa (with </a:t>
            </a:r>
            <a:r>
              <a:rPr dirty="0" sz="1450" spc="-5">
                <a:latin typeface="Times New Roman"/>
                <a:cs typeface="Times New Roman"/>
              </a:rPr>
              <a:t>a </a:t>
            </a:r>
            <a:r>
              <a:rPr dirty="0" sz="1450" spc="-10">
                <a:latin typeface="Times New Roman"/>
                <a:cs typeface="Times New Roman"/>
              </a:rPr>
              <a:t>growing sense </a:t>
            </a:r>
            <a:r>
              <a:rPr dirty="0" sz="1450" spc="-5">
                <a:latin typeface="Times New Roman"/>
                <a:cs typeface="Times New Roman"/>
              </a:rPr>
              <a:t>of </a:t>
            </a:r>
            <a:r>
              <a:rPr dirty="0" sz="1450" spc="-10">
                <a:latin typeface="Times New Roman"/>
                <a:cs typeface="Times New Roman"/>
              </a:rPr>
              <a:t>his position)</a:t>
            </a:r>
            <a:r>
              <a:rPr dirty="0" sz="1450" spc="55">
                <a:latin typeface="Times New Roman"/>
                <a:cs typeface="Times New Roman"/>
              </a:rPr>
              <a:t> </a:t>
            </a:r>
            <a:r>
              <a:rPr dirty="0" sz="1450" spc="-10">
                <a:latin typeface="Times New Roman"/>
                <a:cs typeface="Times New Roman"/>
              </a:rPr>
              <a:t>demurred.</a:t>
            </a:r>
            <a:endParaRPr sz="1450">
              <a:latin typeface="Times New Roman"/>
              <a:cs typeface="Times New Roman"/>
            </a:endParaRPr>
          </a:p>
          <a:p>
            <a:pPr algn="just" marL="12700" marR="8890">
              <a:lnSpc>
                <a:spcPts val="1730"/>
              </a:lnSpc>
              <a:spcBef>
                <a:spcPts val="565"/>
              </a:spcBef>
            </a:pPr>
            <a:r>
              <a:rPr dirty="0" sz="1450" spc="-10">
                <a:latin typeface="Times New Roman"/>
                <a:cs typeface="Times New Roman"/>
              </a:rPr>
              <a:t>“In short,” suggested the Arethusa, “you want to wash </a:t>
            </a:r>
            <a:r>
              <a:rPr dirty="0" sz="1450" spc="-5">
                <a:latin typeface="Times New Roman"/>
                <a:cs typeface="Times New Roman"/>
              </a:rPr>
              <a:t>your </a:t>
            </a:r>
            <a:r>
              <a:rPr dirty="0" sz="1450" spc="-10">
                <a:latin typeface="Times New Roman"/>
                <a:cs typeface="Times New Roman"/>
              </a:rPr>
              <a:t>hands </a:t>
            </a:r>
            <a:r>
              <a:rPr dirty="0" sz="1450" spc="-5">
                <a:latin typeface="Times New Roman"/>
                <a:cs typeface="Times New Roman"/>
              </a:rPr>
              <a:t>of </a:t>
            </a:r>
            <a:r>
              <a:rPr dirty="0" sz="1450" spc="-10">
                <a:latin typeface="Times New Roman"/>
                <a:cs typeface="Times New Roman"/>
              </a:rPr>
              <a:t>further  responsibility? </a:t>
            </a:r>
            <a:r>
              <a:rPr dirty="0" sz="1450" spc="-35">
                <a:latin typeface="Times New Roman"/>
                <a:cs typeface="Times New Roman"/>
              </a:rPr>
              <a:t>Well, </a:t>
            </a:r>
            <a:r>
              <a:rPr dirty="0" sz="1450" spc="-10">
                <a:latin typeface="Times New Roman"/>
                <a:cs typeface="Times New Roman"/>
              </a:rPr>
              <a:t>then, let me </a:t>
            </a:r>
            <a:r>
              <a:rPr dirty="0" sz="1450" spc="-5">
                <a:latin typeface="Times New Roman"/>
                <a:cs typeface="Times New Roman"/>
              </a:rPr>
              <a:t>go </a:t>
            </a:r>
            <a:r>
              <a:rPr dirty="0" sz="1450" spc="-10">
                <a:latin typeface="Times New Roman"/>
                <a:cs typeface="Times New Roman"/>
              </a:rPr>
              <a:t>to</a:t>
            </a:r>
            <a:r>
              <a:rPr dirty="0" sz="1450" spc="45">
                <a:latin typeface="Times New Roman"/>
                <a:cs typeface="Times New Roman"/>
              </a:rPr>
              <a:t> </a:t>
            </a:r>
            <a:r>
              <a:rPr dirty="0" sz="1450" spc="-10">
                <a:latin typeface="Times New Roman"/>
                <a:cs typeface="Times New Roman"/>
              </a:rPr>
              <a:t>Paris.”</a:t>
            </a:r>
            <a:endParaRPr sz="1450">
              <a:latin typeface="Times New Roman"/>
              <a:cs typeface="Times New Roman"/>
            </a:endParaRPr>
          </a:p>
          <a:p>
            <a:pPr marL="12700">
              <a:lnSpc>
                <a:spcPct val="100000"/>
              </a:lnSpc>
              <a:spcBef>
                <a:spcPts val="509"/>
              </a:spcBef>
            </a:pPr>
            <a:r>
              <a:rPr dirty="0" sz="1450" spc="-10">
                <a:latin typeface="Times New Roman"/>
                <a:cs typeface="Times New Roman"/>
              </a:rPr>
              <a:t>The Maréchal-des-logis looked at his</a:t>
            </a:r>
            <a:r>
              <a:rPr dirty="0" sz="1450" spc="15">
                <a:latin typeface="Times New Roman"/>
                <a:cs typeface="Times New Roman"/>
              </a:rPr>
              <a:t> </a:t>
            </a:r>
            <a:r>
              <a:rPr dirty="0" sz="1450" spc="-10">
                <a:latin typeface="Times New Roman"/>
                <a:cs typeface="Times New Roman"/>
              </a:rPr>
              <a:t>watch.</a:t>
            </a:r>
            <a:endParaRPr sz="1450">
              <a:latin typeface="Times New Roman"/>
              <a:cs typeface="Times New Roman"/>
            </a:endParaRPr>
          </a:p>
          <a:p>
            <a:pPr marL="12700">
              <a:lnSpc>
                <a:spcPct val="100000"/>
              </a:lnSpc>
              <a:spcBef>
                <a:spcPts val="560"/>
              </a:spcBef>
            </a:pPr>
            <a:r>
              <a:rPr dirty="0" sz="1450" spc="-45">
                <a:latin typeface="Times New Roman"/>
                <a:cs typeface="Times New Roman"/>
              </a:rPr>
              <a:t>“You </a:t>
            </a:r>
            <a:r>
              <a:rPr dirty="0" sz="1450" spc="-10">
                <a:latin typeface="Times New Roman"/>
                <a:cs typeface="Times New Roman"/>
              </a:rPr>
              <a:t>may leave,” said he, “by the ten o’clock train for</a:t>
            </a:r>
            <a:r>
              <a:rPr dirty="0" sz="1450" spc="95">
                <a:latin typeface="Times New Roman"/>
                <a:cs typeface="Times New Roman"/>
              </a:rPr>
              <a:t> </a:t>
            </a:r>
            <a:r>
              <a:rPr dirty="0" sz="1450" spc="-10">
                <a:latin typeface="Times New Roman"/>
                <a:cs typeface="Times New Roman"/>
              </a:rPr>
              <a:t>Paris.”</a:t>
            </a:r>
            <a:endParaRPr sz="1450">
              <a:latin typeface="Times New Roman"/>
              <a:cs typeface="Times New Roman"/>
            </a:endParaRPr>
          </a:p>
          <a:p>
            <a:pPr marL="12700">
              <a:lnSpc>
                <a:spcPct val="100000"/>
              </a:lnSpc>
              <a:spcBef>
                <a:spcPts val="565"/>
              </a:spcBef>
            </a:pPr>
            <a:r>
              <a:rPr dirty="0" sz="1450" spc="-10">
                <a:latin typeface="Times New Roman"/>
                <a:cs typeface="Times New Roman"/>
              </a:rPr>
              <a:t>And</a:t>
            </a:r>
            <a:r>
              <a:rPr dirty="0" sz="1450" spc="95">
                <a:latin typeface="Times New Roman"/>
                <a:cs typeface="Times New Roman"/>
              </a:rPr>
              <a:t> </a:t>
            </a:r>
            <a:r>
              <a:rPr dirty="0" sz="1450" spc="-10">
                <a:latin typeface="Times New Roman"/>
                <a:cs typeface="Times New Roman"/>
              </a:rPr>
              <a:t>at</a:t>
            </a:r>
            <a:r>
              <a:rPr dirty="0" sz="1450" spc="100">
                <a:latin typeface="Times New Roman"/>
                <a:cs typeface="Times New Roman"/>
              </a:rPr>
              <a:t> </a:t>
            </a:r>
            <a:r>
              <a:rPr dirty="0" sz="1450" spc="-5">
                <a:latin typeface="Times New Roman"/>
                <a:cs typeface="Times New Roman"/>
              </a:rPr>
              <a:t>noon</a:t>
            </a:r>
            <a:r>
              <a:rPr dirty="0" sz="1450" spc="95">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next</a:t>
            </a:r>
            <a:r>
              <a:rPr dirty="0" sz="1450" spc="95">
                <a:latin typeface="Times New Roman"/>
                <a:cs typeface="Times New Roman"/>
              </a:rPr>
              <a:t> </a:t>
            </a:r>
            <a:r>
              <a:rPr dirty="0" sz="1450" spc="-10">
                <a:latin typeface="Times New Roman"/>
                <a:cs typeface="Times New Roman"/>
              </a:rPr>
              <a:t>day</a:t>
            </a:r>
            <a:r>
              <a:rPr dirty="0" sz="1450" spc="100">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travellers</a:t>
            </a:r>
            <a:r>
              <a:rPr dirty="0" sz="1450" spc="100">
                <a:latin typeface="Times New Roman"/>
                <a:cs typeface="Times New Roman"/>
              </a:rPr>
              <a:t> </a:t>
            </a:r>
            <a:r>
              <a:rPr dirty="0" sz="1450" spc="-10">
                <a:latin typeface="Times New Roman"/>
                <a:cs typeface="Times New Roman"/>
              </a:rPr>
              <a:t>were</a:t>
            </a:r>
            <a:r>
              <a:rPr dirty="0" sz="1450" spc="95">
                <a:latin typeface="Times New Roman"/>
                <a:cs typeface="Times New Roman"/>
              </a:rPr>
              <a:t> </a:t>
            </a:r>
            <a:r>
              <a:rPr dirty="0" sz="1450" spc="-10">
                <a:latin typeface="Times New Roman"/>
                <a:cs typeface="Times New Roman"/>
              </a:rPr>
              <a:t>telling</a:t>
            </a:r>
            <a:r>
              <a:rPr dirty="0" sz="1450" spc="100">
                <a:latin typeface="Times New Roman"/>
                <a:cs typeface="Times New Roman"/>
              </a:rPr>
              <a:t> </a:t>
            </a:r>
            <a:r>
              <a:rPr dirty="0" sz="1450" spc="-10">
                <a:latin typeface="Times New Roman"/>
                <a:cs typeface="Times New Roman"/>
              </a:rPr>
              <a:t>their</a:t>
            </a:r>
            <a:r>
              <a:rPr dirty="0" sz="1450" spc="95">
                <a:latin typeface="Times New Roman"/>
                <a:cs typeface="Times New Roman"/>
              </a:rPr>
              <a:t> </a:t>
            </a:r>
            <a:r>
              <a:rPr dirty="0" sz="1450" spc="-10">
                <a:latin typeface="Times New Roman"/>
                <a:cs typeface="Times New Roman"/>
              </a:rPr>
              <a:t>misadventure</a:t>
            </a:r>
            <a:r>
              <a:rPr dirty="0" sz="1450" spc="100">
                <a:latin typeface="Times New Roman"/>
                <a:cs typeface="Times New Roman"/>
              </a:rPr>
              <a:t> </a:t>
            </a:r>
            <a:r>
              <a:rPr dirty="0" sz="1450" spc="-10">
                <a:latin typeface="Times New Roman"/>
                <a:cs typeface="Times New Roman"/>
              </a:rPr>
              <a:t>in</a:t>
            </a:r>
            <a:r>
              <a:rPr dirty="0" sz="1450" spc="10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1430" rIns="0" bIns="0" rtlCol="0" vert="horz">
            <a:spAutoFit/>
          </a:bodyPr>
          <a:lstStyle/>
          <a:p>
            <a:pPr algn="just" marL="12700">
              <a:lnSpc>
                <a:spcPct val="100000"/>
              </a:lnSpc>
              <a:spcBef>
                <a:spcPts val="90"/>
              </a:spcBef>
            </a:pPr>
            <a:r>
              <a:rPr dirty="0" sz="1450" spc="-10">
                <a:latin typeface="Times New Roman"/>
                <a:cs typeface="Times New Roman"/>
              </a:rPr>
              <a:t>dining-room at</a:t>
            </a:r>
            <a:r>
              <a:rPr dirty="0" sz="1450" spc="-5">
                <a:latin typeface="Times New Roman"/>
                <a:cs typeface="Times New Roman"/>
              </a:rPr>
              <a:t> </a:t>
            </a:r>
            <a:r>
              <a:rPr dirty="0" sz="1450" spc="-20">
                <a:latin typeface="Times New Roman"/>
                <a:cs typeface="Times New Roman"/>
              </a:rPr>
              <a:t>Siron’s.</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50">
              <a:latin typeface="Times New Roman"/>
              <a:cs typeface="Times New Roman"/>
            </a:endParaRPr>
          </a:p>
          <a:p>
            <a:pPr algn="ctr">
              <a:lnSpc>
                <a:spcPct val="100000"/>
              </a:lnSpc>
              <a:spcBef>
                <a:spcPts val="5"/>
              </a:spcBef>
            </a:pPr>
            <a:r>
              <a:rPr dirty="0" sz="1450" spc="-10" b="1">
                <a:latin typeface="Times New Roman"/>
                <a:cs typeface="Times New Roman"/>
              </a:rPr>
              <a:t>V</a:t>
            </a:r>
            <a:endParaRPr sz="1450">
              <a:latin typeface="Times New Roman"/>
              <a:cs typeface="Times New Roman"/>
            </a:endParaRPr>
          </a:p>
          <a:p>
            <a:pPr algn="ctr" marL="1846580" marR="1838325" indent="-635">
              <a:lnSpc>
                <a:spcPct val="132400"/>
              </a:lnSpc>
            </a:pPr>
            <a:r>
              <a:rPr dirty="0" sz="1450" spc="-15" b="1">
                <a:latin typeface="Times New Roman"/>
                <a:cs typeface="Times New Roman"/>
              </a:rPr>
              <a:t>RANDOM MEMORIES  </a:t>
            </a:r>
            <a:r>
              <a:rPr dirty="0" sz="1450" spc="-10" b="1">
                <a:latin typeface="Times New Roman"/>
                <a:cs typeface="Times New Roman"/>
              </a:rPr>
              <a:t>I.—THE </a:t>
            </a:r>
            <a:r>
              <a:rPr dirty="0" sz="1450" spc="-15" b="1">
                <a:latin typeface="Times New Roman"/>
                <a:cs typeface="Times New Roman"/>
              </a:rPr>
              <a:t>COAST </a:t>
            </a:r>
            <a:r>
              <a:rPr dirty="0" sz="1450" spc="-10" b="1">
                <a:latin typeface="Times New Roman"/>
                <a:cs typeface="Times New Roman"/>
              </a:rPr>
              <a:t>OF</a:t>
            </a:r>
            <a:r>
              <a:rPr dirty="0" sz="1450" spc="-130" b="1">
                <a:latin typeface="Times New Roman"/>
                <a:cs typeface="Times New Roman"/>
              </a:rPr>
              <a:t> </a:t>
            </a:r>
            <a:r>
              <a:rPr dirty="0" sz="1450" spc="-10" b="1">
                <a:latin typeface="Times New Roman"/>
                <a:cs typeface="Times New Roman"/>
              </a:rPr>
              <a:t>FIFE</a:t>
            </a:r>
            <a:endParaRPr sz="1450">
              <a:latin typeface="Times New Roman"/>
              <a:cs typeface="Times New Roman"/>
            </a:endParaRPr>
          </a:p>
          <a:p>
            <a:pPr>
              <a:lnSpc>
                <a:spcPct val="100000"/>
              </a:lnSpc>
            </a:pPr>
            <a:endParaRPr sz="2050">
              <a:latin typeface="Times New Roman"/>
              <a:cs typeface="Times New Roman"/>
            </a:endParaRPr>
          </a:p>
          <a:p>
            <a:pPr algn="just" marL="12700" marR="6350">
              <a:lnSpc>
                <a:spcPts val="1730"/>
              </a:lnSpc>
            </a:pPr>
            <a:r>
              <a:rPr dirty="0" sz="1450" spc="-15">
                <a:latin typeface="Times New Roman"/>
                <a:cs typeface="Times New Roman"/>
              </a:rPr>
              <a:t>MANY </a:t>
            </a:r>
            <a:r>
              <a:rPr dirty="0" sz="1450" spc="-10">
                <a:latin typeface="Times New Roman"/>
                <a:cs typeface="Times New Roman"/>
              </a:rPr>
              <a:t>writers have vigorously described the pains </a:t>
            </a:r>
            <a:r>
              <a:rPr dirty="0" sz="1450" spc="-5">
                <a:latin typeface="Times New Roman"/>
                <a:cs typeface="Times New Roman"/>
              </a:rPr>
              <a:t>of </a:t>
            </a:r>
            <a:r>
              <a:rPr dirty="0" sz="1450" spc="-10">
                <a:latin typeface="Times New Roman"/>
                <a:cs typeface="Times New Roman"/>
              </a:rPr>
              <a:t>the first day </a:t>
            </a:r>
            <a:r>
              <a:rPr dirty="0" sz="1450" spc="-5">
                <a:latin typeface="Times New Roman"/>
                <a:cs typeface="Times New Roman"/>
              </a:rPr>
              <a:t>or </a:t>
            </a:r>
            <a:r>
              <a:rPr dirty="0" sz="1450" spc="-10">
                <a:latin typeface="Times New Roman"/>
                <a:cs typeface="Times New Roman"/>
              </a:rPr>
              <a:t>the first  </a:t>
            </a:r>
            <a:r>
              <a:rPr dirty="0" sz="1450" spc="-5">
                <a:latin typeface="Times New Roman"/>
                <a:cs typeface="Times New Roman"/>
              </a:rPr>
              <a:t>night </a:t>
            </a:r>
            <a:r>
              <a:rPr dirty="0" sz="1450" spc="-10">
                <a:latin typeface="Times New Roman"/>
                <a:cs typeface="Times New Roman"/>
              </a:rPr>
              <a:t>at school; to </a:t>
            </a:r>
            <a:r>
              <a:rPr dirty="0" sz="1450" spc="-5">
                <a:latin typeface="Times New Roman"/>
                <a:cs typeface="Times New Roman"/>
              </a:rPr>
              <a:t>a boy of </a:t>
            </a:r>
            <a:r>
              <a:rPr dirty="0" sz="1450" spc="-10">
                <a:latin typeface="Times New Roman"/>
                <a:cs typeface="Times New Roman"/>
              </a:rPr>
              <a:t>any enterprise, </a:t>
            </a:r>
            <a:r>
              <a:rPr dirty="0" sz="1450" spc="-5">
                <a:latin typeface="Times New Roman"/>
                <a:cs typeface="Times New Roman"/>
              </a:rPr>
              <a:t>I </a:t>
            </a:r>
            <a:r>
              <a:rPr dirty="0" sz="1450" spc="-10">
                <a:latin typeface="Times New Roman"/>
                <a:cs typeface="Times New Roman"/>
              </a:rPr>
              <a:t>believe, they are more often  agreeably exciting. Misery—or at least misery unrelieved—is confined to  another period, to the days </a:t>
            </a:r>
            <a:r>
              <a:rPr dirty="0" sz="1450" spc="-5">
                <a:latin typeface="Times New Roman"/>
                <a:cs typeface="Times New Roman"/>
              </a:rPr>
              <a:t>of </a:t>
            </a:r>
            <a:r>
              <a:rPr dirty="0" sz="1450" spc="-10">
                <a:latin typeface="Times New Roman"/>
                <a:cs typeface="Times New Roman"/>
              </a:rPr>
              <a:t>suspense and the “dreadful looking-for” </a:t>
            </a:r>
            <a:r>
              <a:rPr dirty="0" sz="1450" spc="-5">
                <a:latin typeface="Times New Roman"/>
                <a:cs typeface="Times New Roman"/>
              </a:rPr>
              <a:t>of  </a:t>
            </a:r>
            <a:r>
              <a:rPr dirty="0" sz="1450" spc="-10">
                <a:latin typeface="Times New Roman"/>
                <a:cs typeface="Times New Roman"/>
              </a:rPr>
              <a:t>departure; when the old life is running to an end, and the new life, with its new  interests, </a:t>
            </a:r>
            <a:r>
              <a:rPr dirty="0" sz="1450" spc="-5">
                <a:latin typeface="Times New Roman"/>
                <a:cs typeface="Times New Roman"/>
              </a:rPr>
              <a:t>not </a:t>
            </a:r>
            <a:r>
              <a:rPr dirty="0" sz="1450" spc="-10">
                <a:latin typeface="Times New Roman"/>
                <a:cs typeface="Times New Roman"/>
              </a:rPr>
              <a:t>yet </a:t>
            </a:r>
            <a:r>
              <a:rPr dirty="0" sz="1450" spc="-5">
                <a:latin typeface="Times New Roman"/>
                <a:cs typeface="Times New Roman"/>
              </a:rPr>
              <a:t>begun: </a:t>
            </a:r>
            <a:r>
              <a:rPr dirty="0" sz="1450" spc="-10">
                <a:latin typeface="Times New Roman"/>
                <a:cs typeface="Times New Roman"/>
              </a:rPr>
              <a:t>and to the pain </a:t>
            </a:r>
            <a:r>
              <a:rPr dirty="0" sz="1450" spc="-5">
                <a:latin typeface="Times New Roman"/>
                <a:cs typeface="Times New Roman"/>
              </a:rPr>
              <a:t>of </a:t>
            </a:r>
            <a:r>
              <a:rPr dirty="0" sz="1450" spc="-10">
                <a:latin typeface="Times New Roman"/>
                <a:cs typeface="Times New Roman"/>
              </a:rPr>
              <a:t>an imminent parting, there is added  the unrest </a:t>
            </a:r>
            <a:r>
              <a:rPr dirty="0" sz="1450" spc="-5">
                <a:latin typeface="Times New Roman"/>
                <a:cs typeface="Times New Roman"/>
              </a:rPr>
              <a:t>of 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conscious pre-existence. The area railings, the beloved  </a:t>
            </a:r>
            <a:r>
              <a:rPr dirty="0" sz="1450" spc="-15">
                <a:latin typeface="Times New Roman"/>
                <a:cs typeface="Times New Roman"/>
              </a:rPr>
              <a:t>shop-window, </a:t>
            </a:r>
            <a:r>
              <a:rPr dirty="0" sz="1450" spc="-10">
                <a:latin typeface="Times New Roman"/>
                <a:cs typeface="Times New Roman"/>
              </a:rPr>
              <a:t>the smell </a:t>
            </a:r>
            <a:r>
              <a:rPr dirty="0" sz="1450" spc="-5">
                <a:latin typeface="Times New Roman"/>
                <a:cs typeface="Times New Roman"/>
              </a:rPr>
              <a:t>of </a:t>
            </a:r>
            <a:r>
              <a:rPr dirty="0" sz="1450" spc="-10">
                <a:latin typeface="Times New Roman"/>
                <a:cs typeface="Times New Roman"/>
              </a:rPr>
              <a:t>semi-suburban tanpits, the song </a:t>
            </a:r>
            <a:r>
              <a:rPr dirty="0" sz="1450" spc="-5">
                <a:latin typeface="Times New Roman"/>
                <a:cs typeface="Times New Roman"/>
              </a:rPr>
              <a:t>of </a:t>
            </a:r>
            <a:r>
              <a:rPr dirty="0" sz="1450" spc="-10">
                <a:latin typeface="Times New Roman"/>
                <a:cs typeface="Times New Roman"/>
              </a:rPr>
              <a:t>the church bells  </a:t>
            </a:r>
            <a:r>
              <a:rPr dirty="0" sz="1450" spc="-5">
                <a:latin typeface="Times New Roman"/>
                <a:cs typeface="Times New Roman"/>
              </a:rPr>
              <a:t>upon</a:t>
            </a:r>
            <a:r>
              <a:rPr dirty="0" sz="1450" spc="90">
                <a:latin typeface="Times New Roman"/>
                <a:cs typeface="Times New Roman"/>
              </a:rPr>
              <a:t> </a:t>
            </a:r>
            <a:r>
              <a:rPr dirty="0" sz="1450" spc="-5">
                <a:latin typeface="Times New Roman"/>
                <a:cs typeface="Times New Roman"/>
              </a:rPr>
              <a:t>a</a:t>
            </a:r>
            <a:r>
              <a:rPr dirty="0" sz="1450" spc="95">
                <a:latin typeface="Times New Roman"/>
                <a:cs typeface="Times New Roman"/>
              </a:rPr>
              <a:t> </a:t>
            </a:r>
            <a:r>
              <a:rPr dirty="0" sz="1450" spc="-20">
                <a:latin typeface="Times New Roman"/>
                <a:cs typeface="Times New Roman"/>
              </a:rPr>
              <a:t>Sunday,</a:t>
            </a:r>
            <a:r>
              <a:rPr dirty="0" sz="1450" spc="90">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thin,</a:t>
            </a:r>
            <a:r>
              <a:rPr dirty="0" sz="1450" spc="90">
                <a:latin typeface="Times New Roman"/>
                <a:cs typeface="Times New Roman"/>
              </a:rPr>
              <a:t> </a:t>
            </a:r>
            <a:r>
              <a:rPr dirty="0" sz="1450" spc="-10">
                <a:latin typeface="Times New Roman"/>
                <a:cs typeface="Times New Roman"/>
              </a:rPr>
              <a:t>high</a:t>
            </a:r>
            <a:r>
              <a:rPr dirty="0" sz="1450" spc="95">
                <a:latin typeface="Times New Roman"/>
                <a:cs typeface="Times New Roman"/>
              </a:rPr>
              <a:t> </a:t>
            </a:r>
            <a:r>
              <a:rPr dirty="0" sz="1450" spc="-10">
                <a:latin typeface="Times New Roman"/>
                <a:cs typeface="Times New Roman"/>
              </a:rPr>
              <a:t>voices</a:t>
            </a:r>
            <a:r>
              <a:rPr dirty="0" sz="1450" spc="90">
                <a:latin typeface="Times New Roman"/>
                <a:cs typeface="Times New Roman"/>
              </a:rPr>
              <a:t> </a:t>
            </a:r>
            <a:r>
              <a:rPr dirty="0" sz="1450" spc="-5">
                <a:latin typeface="Times New Roman"/>
                <a:cs typeface="Times New Roman"/>
              </a:rPr>
              <a:t>of</a:t>
            </a:r>
            <a:r>
              <a:rPr dirty="0" sz="1450" spc="95">
                <a:latin typeface="Times New Roman"/>
                <a:cs typeface="Times New Roman"/>
              </a:rPr>
              <a:t> </a:t>
            </a:r>
            <a:r>
              <a:rPr dirty="0" sz="1450" spc="-10">
                <a:latin typeface="Times New Roman"/>
                <a:cs typeface="Times New Roman"/>
              </a:rPr>
              <a:t>compatriot</a:t>
            </a:r>
            <a:r>
              <a:rPr dirty="0" sz="1450" spc="90">
                <a:latin typeface="Times New Roman"/>
                <a:cs typeface="Times New Roman"/>
              </a:rPr>
              <a:t> </a:t>
            </a:r>
            <a:r>
              <a:rPr dirty="0" sz="1450" spc="-10">
                <a:latin typeface="Times New Roman"/>
                <a:cs typeface="Times New Roman"/>
              </a:rPr>
              <a:t>children</a:t>
            </a:r>
            <a:r>
              <a:rPr dirty="0" sz="1450" spc="95">
                <a:latin typeface="Times New Roman"/>
                <a:cs typeface="Times New Roman"/>
              </a:rPr>
              <a:t> </a:t>
            </a:r>
            <a:r>
              <a:rPr dirty="0" sz="1450" spc="-10">
                <a:latin typeface="Times New Roman"/>
                <a:cs typeface="Times New Roman"/>
              </a:rPr>
              <a:t>in</a:t>
            </a:r>
            <a:r>
              <a:rPr dirty="0" sz="1450" spc="90">
                <a:latin typeface="Times New Roman"/>
                <a:cs typeface="Times New Roman"/>
              </a:rPr>
              <a:t> </a:t>
            </a:r>
            <a:r>
              <a:rPr dirty="0" sz="1450" spc="-5">
                <a:latin typeface="Times New Roman"/>
                <a:cs typeface="Times New Roman"/>
              </a:rPr>
              <a:t>a</a:t>
            </a:r>
            <a:r>
              <a:rPr dirty="0" sz="1450" spc="95">
                <a:latin typeface="Times New Roman"/>
                <a:cs typeface="Times New Roman"/>
              </a:rPr>
              <a:t> </a:t>
            </a:r>
            <a:r>
              <a:rPr dirty="0" sz="1450" spc="-10">
                <a:latin typeface="Times New Roman"/>
                <a:cs typeface="Times New Roman"/>
              </a:rPr>
              <a:t>playing-field</a:t>
            </a:r>
            <a:endParaRPr sz="1450">
              <a:latin typeface="Times New Roman"/>
              <a:cs typeface="Times New Roman"/>
            </a:endParaRPr>
          </a:p>
          <a:p>
            <a:pPr algn="just" marL="12700">
              <a:lnSpc>
                <a:spcPts val="1655"/>
              </a:lnSpc>
            </a:pPr>
            <a:r>
              <a:rPr dirty="0" sz="1450" spc="-10">
                <a:latin typeface="Times New Roman"/>
                <a:cs typeface="Times New Roman"/>
              </a:rPr>
              <a:t>—what</a:t>
            </a:r>
            <a:r>
              <a:rPr dirty="0" sz="1450" spc="245">
                <a:latin typeface="Times New Roman"/>
                <a:cs typeface="Times New Roman"/>
              </a:rPr>
              <a:t> </a:t>
            </a:r>
            <a:r>
              <a:rPr dirty="0" sz="1450" spc="-5">
                <a:latin typeface="Times New Roman"/>
                <a:cs typeface="Times New Roman"/>
              </a:rPr>
              <a:t>a</a:t>
            </a:r>
            <a:r>
              <a:rPr dirty="0" sz="1450" spc="245">
                <a:latin typeface="Times New Roman"/>
                <a:cs typeface="Times New Roman"/>
              </a:rPr>
              <a:t> </a:t>
            </a:r>
            <a:r>
              <a:rPr dirty="0" sz="1450" spc="-10">
                <a:latin typeface="Times New Roman"/>
                <a:cs typeface="Times New Roman"/>
              </a:rPr>
              <a:t>sudden,</a:t>
            </a:r>
            <a:r>
              <a:rPr dirty="0" sz="1450" spc="245">
                <a:latin typeface="Times New Roman"/>
                <a:cs typeface="Times New Roman"/>
              </a:rPr>
              <a:t> </a:t>
            </a:r>
            <a:r>
              <a:rPr dirty="0" sz="1450" spc="-10">
                <a:latin typeface="Times New Roman"/>
                <a:cs typeface="Times New Roman"/>
              </a:rPr>
              <a:t>what</a:t>
            </a:r>
            <a:r>
              <a:rPr dirty="0" sz="1450" spc="245">
                <a:latin typeface="Times New Roman"/>
                <a:cs typeface="Times New Roman"/>
              </a:rPr>
              <a:t> </a:t>
            </a:r>
            <a:r>
              <a:rPr dirty="0" sz="1450" spc="-10">
                <a:latin typeface="Times New Roman"/>
                <a:cs typeface="Times New Roman"/>
              </a:rPr>
              <a:t>an</a:t>
            </a:r>
            <a:r>
              <a:rPr dirty="0" sz="1450" spc="245">
                <a:latin typeface="Times New Roman"/>
                <a:cs typeface="Times New Roman"/>
              </a:rPr>
              <a:t> </a:t>
            </a:r>
            <a:r>
              <a:rPr dirty="0" sz="1450" spc="-10">
                <a:latin typeface="Times New Roman"/>
                <a:cs typeface="Times New Roman"/>
              </a:rPr>
              <a:t>overpowering</a:t>
            </a:r>
            <a:r>
              <a:rPr dirty="0" sz="1450" spc="245">
                <a:latin typeface="Times New Roman"/>
                <a:cs typeface="Times New Roman"/>
              </a:rPr>
              <a:t> </a:t>
            </a:r>
            <a:r>
              <a:rPr dirty="0" sz="1450" spc="-10">
                <a:latin typeface="Times New Roman"/>
                <a:cs typeface="Times New Roman"/>
              </a:rPr>
              <a:t>pathos</a:t>
            </a:r>
            <a:r>
              <a:rPr dirty="0" sz="1450" spc="250">
                <a:latin typeface="Times New Roman"/>
                <a:cs typeface="Times New Roman"/>
              </a:rPr>
              <a:t> </a:t>
            </a:r>
            <a:r>
              <a:rPr dirty="0" sz="1450" spc="-10">
                <a:latin typeface="Times New Roman"/>
                <a:cs typeface="Times New Roman"/>
              </a:rPr>
              <a:t>breathes</a:t>
            </a:r>
            <a:r>
              <a:rPr dirty="0" sz="1450" spc="245">
                <a:latin typeface="Times New Roman"/>
                <a:cs typeface="Times New Roman"/>
              </a:rPr>
              <a:t> </a:t>
            </a:r>
            <a:r>
              <a:rPr dirty="0" sz="1450" spc="-10">
                <a:latin typeface="Times New Roman"/>
                <a:cs typeface="Times New Roman"/>
              </a:rPr>
              <a:t>to</a:t>
            </a:r>
            <a:r>
              <a:rPr dirty="0" sz="1450" spc="245">
                <a:latin typeface="Times New Roman"/>
                <a:cs typeface="Times New Roman"/>
              </a:rPr>
              <a:t> </a:t>
            </a:r>
            <a:r>
              <a:rPr dirty="0" sz="1450" spc="-10">
                <a:latin typeface="Times New Roman"/>
                <a:cs typeface="Times New Roman"/>
              </a:rPr>
              <a:t>him</a:t>
            </a:r>
            <a:r>
              <a:rPr dirty="0" sz="1450" spc="245">
                <a:latin typeface="Times New Roman"/>
                <a:cs typeface="Times New Roman"/>
              </a:rPr>
              <a:t> </a:t>
            </a:r>
            <a:r>
              <a:rPr dirty="0" sz="1450" spc="-10">
                <a:latin typeface="Times New Roman"/>
                <a:cs typeface="Times New Roman"/>
              </a:rPr>
              <a:t>from</a:t>
            </a:r>
            <a:r>
              <a:rPr dirty="0" sz="1450" spc="245">
                <a:latin typeface="Times New Roman"/>
                <a:cs typeface="Times New Roman"/>
              </a:rPr>
              <a:t> </a:t>
            </a:r>
            <a:r>
              <a:rPr dirty="0" sz="1450" spc="-10">
                <a:latin typeface="Times New Roman"/>
                <a:cs typeface="Times New Roman"/>
              </a:rPr>
              <a:t>each</a:t>
            </a:r>
            <a:endParaRPr sz="1450">
              <a:latin typeface="Times New Roman"/>
              <a:cs typeface="Times New Roman"/>
            </a:endParaRPr>
          </a:p>
          <a:p>
            <a:pPr algn="just" marL="12700" marR="5715">
              <a:lnSpc>
                <a:spcPts val="1730"/>
              </a:lnSpc>
              <a:spcBef>
                <a:spcPts val="60"/>
              </a:spcBef>
            </a:pPr>
            <a:r>
              <a:rPr dirty="0" sz="1450" spc="-10">
                <a:latin typeface="Times New Roman"/>
                <a:cs typeface="Times New Roman"/>
              </a:rPr>
              <a:t>familiar circumstance! The assaults </a:t>
            </a:r>
            <a:r>
              <a:rPr dirty="0" sz="1450" spc="-5">
                <a:latin typeface="Times New Roman"/>
                <a:cs typeface="Times New Roman"/>
              </a:rPr>
              <a:t>of </a:t>
            </a:r>
            <a:r>
              <a:rPr dirty="0" sz="1450" spc="-10">
                <a:latin typeface="Times New Roman"/>
                <a:cs typeface="Times New Roman"/>
              </a:rPr>
              <a:t>sorrow come </a:t>
            </a:r>
            <a:r>
              <a:rPr dirty="0" sz="1450" spc="-5">
                <a:latin typeface="Times New Roman"/>
                <a:cs typeface="Times New Roman"/>
              </a:rPr>
              <a:t>not </a:t>
            </a:r>
            <a:r>
              <a:rPr dirty="0" sz="1450" spc="-10">
                <a:latin typeface="Times New Roman"/>
                <a:cs typeface="Times New Roman"/>
              </a:rPr>
              <a:t>from within, as it  seems to him, </a:t>
            </a:r>
            <a:r>
              <a:rPr dirty="0" sz="1450" spc="-5">
                <a:latin typeface="Times New Roman"/>
                <a:cs typeface="Times New Roman"/>
              </a:rPr>
              <a:t>but </a:t>
            </a:r>
            <a:r>
              <a:rPr dirty="0" sz="1450" spc="-10">
                <a:latin typeface="Times New Roman"/>
                <a:cs typeface="Times New Roman"/>
              </a:rPr>
              <a:t>from without. </a:t>
            </a:r>
            <a:r>
              <a:rPr dirty="0" sz="1450" spc="-5">
                <a:latin typeface="Times New Roman"/>
                <a:cs typeface="Times New Roman"/>
              </a:rPr>
              <a:t>I </a:t>
            </a:r>
            <a:r>
              <a:rPr dirty="0" sz="1450" spc="-10">
                <a:latin typeface="Times New Roman"/>
                <a:cs typeface="Times New Roman"/>
              </a:rPr>
              <a:t>was proud and glad to </a:t>
            </a:r>
            <a:r>
              <a:rPr dirty="0" sz="1450" spc="-5">
                <a:latin typeface="Times New Roman"/>
                <a:cs typeface="Times New Roman"/>
              </a:rPr>
              <a:t>go </a:t>
            </a:r>
            <a:r>
              <a:rPr dirty="0" sz="1450" spc="-10">
                <a:latin typeface="Times New Roman"/>
                <a:cs typeface="Times New Roman"/>
              </a:rPr>
              <a:t>to school; had </a:t>
            </a:r>
            <a:r>
              <a:rPr dirty="0" sz="1450" spc="-5">
                <a:latin typeface="Times New Roman"/>
                <a:cs typeface="Times New Roman"/>
              </a:rPr>
              <a:t>I  </a:t>
            </a:r>
            <a:r>
              <a:rPr dirty="0" sz="1450" spc="-10">
                <a:latin typeface="Times New Roman"/>
                <a:cs typeface="Times New Roman"/>
              </a:rPr>
              <a:t>been let alone, </a:t>
            </a:r>
            <a:r>
              <a:rPr dirty="0" sz="1450" spc="-5">
                <a:latin typeface="Times New Roman"/>
                <a:cs typeface="Times New Roman"/>
              </a:rPr>
              <a:t>I </a:t>
            </a:r>
            <a:r>
              <a:rPr dirty="0" sz="1450" spc="-10">
                <a:latin typeface="Times New Roman"/>
                <a:cs typeface="Times New Roman"/>
              </a:rPr>
              <a:t>could have borne </a:t>
            </a:r>
            <a:r>
              <a:rPr dirty="0" sz="1450" spc="-5">
                <a:latin typeface="Times New Roman"/>
                <a:cs typeface="Times New Roman"/>
              </a:rPr>
              <a:t>up </a:t>
            </a:r>
            <a:r>
              <a:rPr dirty="0" sz="1450" spc="-10">
                <a:latin typeface="Times New Roman"/>
                <a:cs typeface="Times New Roman"/>
              </a:rPr>
              <a:t>like any hero; </a:t>
            </a:r>
            <a:r>
              <a:rPr dirty="0" sz="1450" spc="-5">
                <a:latin typeface="Times New Roman"/>
                <a:cs typeface="Times New Roman"/>
              </a:rPr>
              <a:t>but </a:t>
            </a:r>
            <a:r>
              <a:rPr dirty="0" sz="1450" spc="-10">
                <a:latin typeface="Times New Roman"/>
                <a:cs typeface="Times New Roman"/>
              </a:rPr>
              <a:t>there was around me,  in all my native town, </a:t>
            </a:r>
            <a:r>
              <a:rPr dirty="0" sz="1450" spc="-5">
                <a:latin typeface="Times New Roman"/>
                <a:cs typeface="Times New Roman"/>
              </a:rPr>
              <a:t>a </a:t>
            </a:r>
            <a:r>
              <a:rPr dirty="0" sz="1450" spc="-10">
                <a:latin typeface="Times New Roman"/>
                <a:cs typeface="Times New Roman"/>
              </a:rPr>
              <a:t>conspiracy </a:t>
            </a:r>
            <a:r>
              <a:rPr dirty="0" sz="1450" spc="-5">
                <a:latin typeface="Times New Roman"/>
                <a:cs typeface="Times New Roman"/>
              </a:rPr>
              <a:t>of </a:t>
            </a:r>
            <a:r>
              <a:rPr dirty="0" sz="1450" spc="-10">
                <a:latin typeface="Times New Roman"/>
                <a:cs typeface="Times New Roman"/>
              </a:rPr>
              <a:t>lamentation: “Poor little </a:t>
            </a:r>
            <a:r>
              <a:rPr dirty="0" sz="1450" spc="-30">
                <a:latin typeface="Times New Roman"/>
                <a:cs typeface="Times New Roman"/>
              </a:rPr>
              <a:t>boy, </a:t>
            </a:r>
            <a:r>
              <a:rPr dirty="0" sz="1450" spc="-5">
                <a:latin typeface="Times New Roman"/>
                <a:cs typeface="Times New Roman"/>
              </a:rPr>
              <a:t>he </a:t>
            </a:r>
            <a:r>
              <a:rPr dirty="0" sz="1450" spc="-10">
                <a:latin typeface="Times New Roman"/>
                <a:cs typeface="Times New Roman"/>
              </a:rPr>
              <a:t>is going  away—unkind little </a:t>
            </a:r>
            <a:r>
              <a:rPr dirty="0" sz="1450" spc="-30">
                <a:latin typeface="Times New Roman"/>
                <a:cs typeface="Times New Roman"/>
              </a:rPr>
              <a:t>boy, </a:t>
            </a:r>
            <a:r>
              <a:rPr dirty="0" sz="1450" spc="-5">
                <a:latin typeface="Times New Roman"/>
                <a:cs typeface="Times New Roman"/>
              </a:rPr>
              <a:t>he </a:t>
            </a:r>
            <a:r>
              <a:rPr dirty="0" sz="1450" spc="-10">
                <a:latin typeface="Times New Roman"/>
                <a:cs typeface="Times New Roman"/>
              </a:rPr>
              <a:t>is going to leave us”; so the unspoken burthen  followed me as </a:t>
            </a:r>
            <a:r>
              <a:rPr dirty="0" sz="1450" spc="-5">
                <a:latin typeface="Times New Roman"/>
                <a:cs typeface="Times New Roman"/>
              </a:rPr>
              <a:t>I </a:t>
            </a:r>
            <a:r>
              <a:rPr dirty="0" sz="1450" spc="-10">
                <a:latin typeface="Times New Roman"/>
                <a:cs typeface="Times New Roman"/>
              </a:rPr>
              <a:t>went, with yearning and reproach. And at length, </a:t>
            </a:r>
            <a:r>
              <a:rPr dirty="0" sz="1450" spc="-5">
                <a:latin typeface="Times New Roman"/>
                <a:cs typeface="Times New Roman"/>
              </a:rPr>
              <a:t>one  </a:t>
            </a:r>
            <a:r>
              <a:rPr dirty="0" sz="1450" spc="-10">
                <a:latin typeface="Times New Roman"/>
                <a:cs typeface="Times New Roman"/>
              </a:rPr>
              <a:t>melancholy afternoon in the early autumn, and at </a:t>
            </a:r>
            <a:r>
              <a:rPr dirty="0" sz="1450" spc="-5">
                <a:latin typeface="Times New Roman"/>
                <a:cs typeface="Times New Roman"/>
              </a:rPr>
              <a:t>a </a:t>
            </a:r>
            <a:r>
              <a:rPr dirty="0" sz="1450" spc="-10">
                <a:latin typeface="Times New Roman"/>
                <a:cs typeface="Times New Roman"/>
              </a:rPr>
              <a:t>place where it seems to  me, looking back, it must </a:t>
            </a:r>
            <a:r>
              <a:rPr dirty="0" sz="1450" spc="-5">
                <a:latin typeface="Times New Roman"/>
                <a:cs typeface="Times New Roman"/>
              </a:rPr>
              <a:t>be </a:t>
            </a:r>
            <a:r>
              <a:rPr dirty="0" sz="1450" spc="-10">
                <a:latin typeface="Times New Roman"/>
                <a:cs typeface="Times New Roman"/>
              </a:rPr>
              <a:t>always autumn and generally </a:t>
            </a:r>
            <a:r>
              <a:rPr dirty="0" sz="1450" spc="-20">
                <a:latin typeface="Times New Roman"/>
                <a:cs typeface="Times New Roman"/>
              </a:rPr>
              <a:t>Sunday, </a:t>
            </a:r>
            <a:r>
              <a:rPr dirty="0" sz="1450" spc="-10">
                <a:latin typeface="Times New Roman"/>
                <a:cs typeface="Times New Roman"/>
              </a:rPr>
              <a:t>there came  suddenly </a:t>
            </a:r>
            <a:r>
              <a:rPr dirty="0" sz="1450" spc="-5">
                <a:latin typeface="Times New Roman"/>
                <a:cs typeface="Times New Roman"/>
              </a:rPr>
              <a:t>upon </a:t>
            </a:r>
            <a:r>
              <a:rPr dirty="0" sz="1450" spc="-10">
                <a:latin typeface="Times New Roman"/>
                <a:cs typeface="Times New Roman"/>
              </a:rPr>
              <a:t>the face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I </a:t>
            </a:r>
            <a:r>
              <a:rPr dirty="0" sz="1450" spc="-10">
                <a:latin typeface="Times New Roman"/>
                <a:cs typeface="Times New Roman"/>
              </a:rPr>
              <a:t>saw—the long empty road, the lines </a:t>
            </a:r>
            <a:r>
              <a:rPr dirty="0" sz="1450" spc="-5">
                <a:latin typeface="Times New Roman"/>
                <a:cs typeface="Times New Roman"/>
              </a:rPr>
              <a:t>of </a:t>
            </a:r>
            <a:r>
              <a:rPr dirty="0" sz="1450" spc="-10">
                <a:latin typeface="Times New Roman"/>
                <a:cs typeface="Times New Roman"/>
              </a:rPr>
              <a:t>the tall  houses, the church </a:t>
            </a:r>
            <a:r>
              <a:rPr dirty="0" sz="1450" spc="-5">
                <a:latin typeface="Times New Roman"/>
                <a:cs typeface="Times New Roman"/>
              </a:rPr>
              <a:t>upon </a:t>
            </a:r>
            <a:r>
              <a:rPr dirty="0" sz="1450" spc="-10">
                <a:latin typeface="Times New Roman"/>
                <a:cs typeface="Times New Roman"/>
              </a:rPr>
              <a:t>the hill, the woody hillside garden—a look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piercing sadness that my heart died; and seating myself </a:t>
            </a:r>
            <a:r>
              <a:rPr dirty="0" sz="1450" spc="-5">
                <a:latin typeface="Times New Roman"/>
                <a:cs typeface="Times New Roman"/>
              </a:rPr>
              <a:t>on a </a:t>
            </a:r>
            <a:r>
              <a:rPr dirty="0" sz="1450" spc="-10">
                <a:latin typeface="Times New Roman"/>
                <a:cs typeface="Times New Roman"/>
              </a:rPr>
              <a:t>door-step, </a:t>
            </a:r>
            <a:r>
              <a:rPr dirty="0" sz="1450" spc="-5">
                <a:latin typeface="Times New Roman"/>
                <a:cs typeface="Times New Roman"/>
              </a:rPr>
              <a:t>I </a:t>
            </a:r>
            <a:r>
              <a:rPr dirty="0" sz="1450" spc="-10">
                <a:latin typeface="Times New Roman"/>
                <a:cs typeface="Times New Roman"/>
              </a:rPr>
              <a:t>shed  tears </a:t>
            </a:r>
            <a:r>
              <a:rPr dirty="0" sz="1450" spc="-5">
                <a:latin typeface="Times New Roman"/>
                <a:cs typeface="Times New Roman"/>
              </a:rPr>
              <a:t>of </a:t>
            </a:r>
            <a:r>
              <a:rPr dirty="0" sz="1450" spc="-10">
                <a:latin typeface="Times New Roman"/>
                <a:cs typeface="Times New Roman"/>
              </a:rPr>
              <a:t>miserable </a:t>
            </a:r>
            <a:r>
              <a:rPr dirty="0" sz="1450" spc="-20">
                <a:latin typeface="Times New Roman"/>
                <a:cs typeface="Times New Roman"/>
              </a:rPr>
              <a:t>sympathy. </a:t>
            </a:r>
            <a:r>
              <a:rPr dirty="0" sz="1450" spc="-10">
                <a:latin typeface="Times New Roman"/>
                <a:cs typeface="Times New Roman"/>
              </a:rPr>
              <a:t>A benevolent cat cumbered me the while with  consolations—we two were alone in all that was visible </a:t>
            </a:r>
            <a:r>
              <a:rPr dirty="0" sz="1450" spc="-5">
                <a:latin typeface="Times New Roman"/>
                <a:cs typeface="Times New Roman"/>
              </a:rPr>
              <a:t>of </a:t>
            </a:r>
            <a:r>
              <a:rPr dirty="0" sz="1450" spc="-10">
                <a:latin typeface="Times New Roman"/>
                <a:cs typeface="Times New Roman"/>
              </a:rPr>
              <a:t>the London Road:  two </a:t>
            </a:r>
            <a:r>
              <a:rPr dirty="0" sz="1450" spc="-5">
                <a:latin typeface="Times New Roman"/>
                <a:cs typeface="Times New Roman"/>
              </a:rPr>
              <a:t>poor </a:t>
            </a:r>
            <a:r>
              <a:rPr dirty="0" sz="1450" spc="-10">
                <a:latin typeface="Times New Roman"/>
                <a:cs typeface="Times New Roman"/>
              </a:rPr>
              <a:t>waifs who had each tasted sorrow—and she fawned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weeper, </a:t>
            </a:r>
            <a:r>
              <a:rPr dirty="0" sz="1450" spc="-10">
                <a:latin typeface="Times New Roman"/>
                <a:cs typeface="Times New Roman"/>
              </a:rPr>
              <a:t>and gambolled for his entertainment, watching the </a:t>
            </a:r>
            <a:r>
              <a:rPr dirty="0" sz="1450" spc="-15">
                <a:latin typeface="Times New Roman"/>
                <a:cs typeface="Times New Roman"/>
              </a:rPr>
              <a:t>effect </a:t>
            </a:r>
            <a:r>
              <a:rPr dirty="0" sz="1450" spc="-10">
                <a:latin typeface="Times New Roman"/>
                <a:cs typeface="Times New Roman"/>
              </a:rPr>
              <a:t>it seemed,  with motherly</a:t>
            </a:r>
            <a:r>
              <a:rPr dirty="0" sz="1450" spc="-5">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marR="5080">
              <a:lnSpc>
                <a:spcPts val="1730"/>
              </a:lnSpc>
              <a:spcBef>
                <a:spcPts val="550"/>
              </a:spcBef>
            </a:pPr>
            <a:r>
              <a:rPr dirty="0" sz="1450" spc="-10">
                <a:latin typeface="Times New Roman"/>
                <a:cs typeface="Times New Roman"/>
              </a:rPr>
              <a:t>For the sake </a:t>
            </a:r>
            <a:r>
              <a:rPr dirty="0" sz="1450" spc="-5">
                <a:latin typeface="Times New Roman"/>
                <a:cs typeface="Times New Roman"/>
              </a:rPr>
              <a:t>of </a:t>
            </a:r>
            <a:r>
              <a:rPr dirty="0" sz="1450" spc="-10">
                <a:latin typeface="Times New Roman"/>
                <a:cs typeface="Times New Roman"/>
              </a:rPr>
              <a:t>the cat, God bless her! </a:t>
            </a:r>
            <a:r>
              <a:rPr dirty="0" sz="1450" spc="-5">
                <a:latin typeface="Times New Roman"/>
                <a:cs typeface="Times New Roman"/>
              </a:rPr>
              <a:t>I </a:t>
            </a:r>
            <a:r>
              <a:rPr dirty="0" sz="1450" spc="-10">
                <a:latin typeface="Times New Roman"/>
                <a:cs typeface="Times New Roman"/>
              </a:rPr>
              <a:t>confessed at home the story </a:t>
            </a:r>
            <a:r>
              <a:rPr dirty="0" sz="1450" spc="-5">
                <a:latin typeface="Times New Roman"/>
                <a:cs typeface="Times New Roman"/>
              </a:rPr>
              <a:t>of </a:t>
            </a:r>
            <a:r>
              <a:rPr dirty="0" sz="1450" spc="-10">
                <a:latin typeface="Times New Roman"/>
                <a:cs typeface="Times New Roman"/>
              </a:rPr>
              <a:t>my  weakness; and so it comes about that </a:t>
            </a:r>
            <a:r>
              <a:rPr dirty="0" sz="1450" spc="-5">
                <a:latin typeface="Times New Roman"/>
                <a:cs typeface="Times New Roman"/>
              </a:rPr>
              <a:t>I </a:t>
            </a:r>
            <a:r>
              <a:rPr dirty="0" sz="1450" spc="-10">
                <a:latin typeface="Times New Roman"/>
                <a:cs typeface="Times New Roman"/>
              </a:rPr>
              <a:t>owed </a:t>
            </a:r>
            <a:r>
              <a:rPr dirty="0" sz="1450" spc="-5">
                <a:latin typeface="Times New Roman"/>
                <a:cs typeface="Times New Roman"/>
              </a:rPr>
              <a:t>a </a:t>
            </a:r>
            <a:r>
              <a:rPr dirty="0" sz="1450" spc="-10">
                <a:latin typeface="Times New Roman"/>
                <a:cs typeface="Times New Roman"/>
              </a:rPr>
              <a:t>certain </a:t>
            </a:r>
            <a:r>
              <a:rPr dirty="0" sz="1450" spc="-20">
                <a:latin typeface="Times New Roman"/>
                <a:cs typeface="Times New Roman"/>
              </a:rPr>
              <a:t>journey, </a:t>
            </a:r>
            <a:r>
              <a:rPr dirty="0" sz="1450" spc="-10">
                <a:latin typeface="Times New Roman"/>
                <a:cs typeface="Times New Roman"/>
              </a:rPr>
              <a:t>and the reader  owes the present </a:t>
            </a:r>
            <a:r>
              <a:rPr dirty="0" sz="1450" spc="-20">
                <a:latin typeface="Times New Roman"/>
                <a:cs typeface="Times New Roman"/>
              </a:rPr>
              <a:t>paper,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cat in the London Road. It was judged, if </a:t>
            </a:r>
            <a:r>
              <a:rPr dirty="0" sz="1450" spc="-5">
                <a:latin typeface="Times New Roman"/>
                <a:cs typeface="Times New Roman"/>
              </a:rPr>
              <a:t>I </a:t>
            </a:r>
            <a:r>
              <a:rPr dirty="0" sz="1450" spc="-10">
                <a:latin typeface="Times New Roman"/>
                <a:cs typeface="Times New Roman"/>
              </a:rPr>
              <a:t>had  thus brimmed over </a:t>
            </a:r>
            <a:r>
              <a:rPr dirty="0" sz="1450" spc="-5">
                <a:latin typeface="Times New Roman"/>
                <a:cs typeface="Times New Roman"/>
              </a:rPr>
              <a:t>on </a:t>
            </a:r>
            <a:r>
              <a:rPr dirty="0" sz="1450" spc="-10">
                <a:latin typeface="Times New Roman"/>
                <a:cs typeface="Times New Roman"/>
              </a:rPr>
              <a:t>the public </a:t>
            </a:r>
            <a:r>
              <a:rPr dirty="0" sz="1450" spc="-20">
                <a:latin typeface="Times New Roman"/>
                <a:cs typeface="Times New Roman"/>
              </a:rPr>
              <a:t>highway, </a:t>
            </a:r>
            <a:r>
              <a:rPr dirty="0" sz="1450" spc="-10">
                <a:latin typeface="Times New Roman"/>
                <a:cs typeface="Times New Roman"/>
              </a:rPr>
              <a:t>some change </a:t>
            </a:r>
            <a:r>
              <a:rPr dirty="0" sz="1450" spc="-5">
                <a:latin typeface="Times New Roman"/>
                <a:cs typeface="Times New Roman"/>
              </a:rPr>
              <a:t>of </a:t>
            </a:r>
            <a:r>
              <a:rPr dirty="0" sz="1450" spc="-10">
                <a:latin typeface="Times New Roman"/>
                <a:cs typeface="Times New Roman"/>
              </a:rPr>
              <a:t>scene was (in the  medical sense) indicated; my father at the time was visiting the harbour lights  </a:t>
            </a:r>
            <a:r>
              <a:rPr dirty="0" sz="1450" spc="-5">
                <a:latin typeface="Times New Roman"/>
                <a:cs typeface="Times New Roman"/>
              </a:rPr>
              <a:t>of </a:t>
            </a:r>
            <a:r>
              <a:rPr dirty="0" sz="1450" spc="-10">
                <a:latin typeface="Times New Roman"/>
                <a:cs typeface="Times New Roman"/>
              </a:rPr>
              <a:t>Scotland; and it was decided </a:t>
            </a:r>
            <a:r>
              <a:rPr dirty="0" sz="1450" spc="-5">
                <a:latin typeface="Times New Roman"/>
                <a:cs typeface="Times New Roman"/>
              </a:rPr>
              <a:t>he </a:t>
            </a:r>
            <a:r>
              <a:rPr dirty="0" sz="1450" spc="-10">
                <a:latin typeface="Times New Roman"/>
                <a:cs typeface="Times New Roman"/>
              </a:rPr>
              <a:t>should take me along with him around </a:t>
            </a:r>
            <a:r>
              <a:rPr dirty="0" sz="1450" spc="-5">
                <a:latin typeface="Times New Roman"/>
                <a:cs typeface="Times New Roman"/>
              </a:rPr>
              <a:t>a  </a:t>
            </a:r>
            <a:r>
              <a:rPr dirty="0" sz="1450" spc="-10">
                <a:latin typeface="Times New Roman"/>
                <a:cs typeface="Times New Roman"/>
              </a:rPr>
              <a:t>portion </a:t>
            </a:r>
            <a:r>
              <a:rPr dirty="0" sz="1450" spc="-5">
                <a:latin typeface="Times New Roman"/>
                <a:cs typeface="Times New Roman"/>
              </a:rPr>
              <a:t>of </a:t>
            </a:r>
            <a:r>
              <a:rPr dirty="0" sz="1450" spc="-10">
                <a:latin typeface="Times New Roman"/>
                <a:cs typeface="Times New Roman"/>
              </a:rPr>
              <a:t>the shores </a:t>
            </a:r>
            <a:r>
              <a:rPr dirty="0" sz="1450" spc="-5">
                <a:latin typeface="Times New Roman"/>
                <a:cs typeface="Times New Roman"/>
              </a:rPr>
              <a:t>of </a:t>
            </a:r>
            <a:r>
              <a:rPr dirty="0" sz="1450" spc="-10">
                <a:latin typeface="Times New Roman"/>
                <a:cs typeface="Times New Roman"/>
              </a:rPr>
              <a:t>Fife; my first professional </a:t>
            </a:r>
            <a:r>
              <a:rPr dirty="0" sz="1450" spc="-20">
                <a:latin typeface="Times New Roman"/>
                <a:cs typeface="Times New Roman"/>
              </a:rPr>
              <a:t>tour, </a:t>
            </a:r>
            <a:r>
              <a:rPr dirty="0" sz="1450" spc="-10">
                <a:latin typeface="Times New Roman"/>
                <a:cs typeface="Times New Roman"/>
              </a:rPr>
              <a:t>my first journey in the  complete character </a:t>
            </a:r>
            <a:r>
              <a:rPr dirty="0" sz="1450" spc="-5">
                <a:latin typeface="Times New Roman"/>
                <a:cs typeface="Times New Roman"/>
              </a:rPr>
              <a:t>of </a:t>
            </a:r>
            <a:r>
              <a:rPr dirty="0" sz="1450" spc="-10">
                <a:latin typeface="Times New Roman"/>
                <a:cs typeface="Times New Roman"/>
              </a:rPr>
              <a:t>man, without the help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petticoats.</a:t>
            </a:r>
            <a:endParaRPr sz="145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Kingdom </a:t>
            </a:r>
            <a:r>
              <a:rPr dirty="0" sz="1450" spc="-5">
                <a:latin typeface="Times New Roman"/>
                <a:cs typeface="Times New Roman"/>
              </a:rPr>
              <a:t>of </a:t>
            </a:r>
            <a:r>
              <a:rPr dirty="0" sz="1450" spc="-10">
                <a:latin typeface="Times New Roman"/>
                <a:cs typeface="Times New Roman"/>
              </a:rPr>
              <a:t>Fife (that royal province) may </a:t>
            </a:r>
            <a:r>
              <a:rPr dirty="0" sz="1450" spc="-5">
                <a:latin typeface="Times New Roman"/>
                <a:cs typeface="Times New Roman"/>
              </a:rPr>
              <a:t>be </a:t>
            </a:r>
            <a:r>
              <a:rPr dirty="0" sz="1450" spc="-10">
                <a:latin typeface="Times New Roman"/>
                <a:cs typeface="Times New Roman"/>
              </a:rPr>
              <a:t>observed </a:t>
            </a:r>
            <a:r>
              <a:rPr dirty="0" sz="1450" spc="-5">
                <a:latin typeface="Times New Roman"/>
                <a:cs typeface="Times New Roman"/>
              </a:rPr>
              <a:t>by </a:t>
            </a:r>
            <a:r>
              <a:rPr dirty="0" sz="1450" spc="-10">
                <a:latin typeface="Times New Roman"/>
                <a:cs typeface="Times New Roman"/>
              </a:rPr>
              <a:t>the curious </a:t>
            </a:r>
            <a:r>
              <a:rPr dirty="0" sz="1450" spc="-5">
                <a:latin typeface="Times New Roman"/>
                <a:cs typeface="Times New Roman"/>
              </a:rPr>
              <a:t>on  </a:t>
            </a:r>
            <a:r>
              <a:rPr dirty="0" sz="1450" spc="-10">
                <a:latin typeface="Times New Roman"/>
                <a:cs typeface="Times New Roman"/>
              </a:rPr>
              <a:t>the map, occupying </a:t>
            </a:r>
            <a:r>
              <a:rPr dirty="0" sz="1450" spc="-5">
                <a:latin typeface="Times New Roman"/>
                <a:cs typeface="Times New Roman"/>
              </a:rPr>
              <a:t>a tongue of </a:t>
            </a:r>
            <a:r>
              <a:rPr dirty="0" sz="1450" spc="-10">
                <a:latin typeface="Times New Roman"/>
                <a:cs typeface="Times New Roman"/>
              </a:rPr>
              <a:t>land between the firths </a:t>
            </a:r>
            <a:r>
              <a:rPr dirty="0" sz="1450" spc="-5">
                <a:latin typeface="Times New Roman"/>
                <a:cs typeface="Times New Roman"/>
              </a:rPr>
              <a:t>of </a:t>
            </a:r>
            <a:r>
              <a:rPr dirty="0" sz="1450" spc="-10">
                <a:latin typeface="Times New Roman"/>
                <a:cs typeface="Times New Roman"/>
              </a:rPr>
              <a:t>Forth and </a:t>
            </a:r>
            <a:r>
              <a:rPr dirty="0" sz="1450" spc="-60">
                <a:latin typeface="Times New Roman"/>
                <a:cs typeface="Times New Roman"/>
              </a:rPr>
              <a:t>Tay. </a:t>
            </a:r>
            <a:r>
              <a:rPr dirty="0" sz="1450" spc="-10">
                <a:latin typeface="Times New Roman"/>
                <a:cs typeface="Times New Roman"/>
              </a:rPr>
              <a:t>It  may </a:t>
            </a:r>
            <a:r>
              <a:rPr dirty="0" sz="1450" spc="-5">
                <a:latin typeface="Times New Roman"/>
                <a:cs typeface="Times New Roman"/>
              </a:rPr>
              <a:t>be </a:t>
            </a:r>
            <a:r>
              <a:rPr dirty="0" sz="1450" spc="-10">
                <a:latin typeface="Times New Roman"/>
                <a:cs typeface="Times New Roman"/>
              </a:rPr>
              <a:t>continually seen from many parts </a:t>
            </a:r>
            <a:r>
              <a:rPr dirty="0" sz="1450" spc="-5">
                <a:latin typeface="Times New Roman"/>
                <a:cs typeface="Times New Roman"/>
              </a:rPr>
              <a:t>of </a:t>
            </a:r>
            <a:r>
              <a:rPr dirty="0" sz="1450" spc="-10">
                <a:latin typeface="Times New Roman"/>
                <a:cs typeface="Times New Roman"/>
              </a:rPr>
              <a:t>Edinburgh (among the rest, from  the windows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father’s </a:t>
            </a:r>
            <a:r>
              <a:rPr dirty="0" sz="1450" spc="-10">
                <a:latin typeface="Times New Roman"/>
                <a:cs typeface="Times New Roman"/>
              </a:rPr>
              <a:t>house) dying away into the distance and the  easterly haar with </a:t>
            </a:r>
            <a:r>
              <a:rPr dirty="0" sz="1450" spc="-5">
                <a:latin typeface="Times New Roman"/>
                <a:cs typeface="Times New Roman"/>
              </a:rPr>
              <a:t>one </a:t>
            </a:r>
            <a:r>
              <a:rPr dirty="0" sz="1450" spc="-10">
                <a:latin typeface="Times New Roman"/>
                <a:cs typeface="Times New Roman"/>
              </a:rPr>
              <a:t>smoky seaside town beyond </a:t>
            </a:r>
            <a:r>
              <a:rPr dirty="0" sz="1450" spc="-15">
                <a:latin typeface="Times New Roman"/>
                <a:cs typeface="Times New Roman"/>
              </a:rPr>
              <a:t>another, </a:t>
            </a:r>
            <a:r>
              <a:rPr dirty="0" sz="1450" spc="-5">
                <a:latin typeface="Times New Roman"/>
                <a:cs typeface="Times New Roman"/>
              </a:rPr>
              <a:t>or </a:t>
            </a:r>
            <a:r>
              <a:rPr dirty="0" sz="1450" spc="-10">
                <a:latin typeface="Times New Roman"/>
                <a:cs typeface="Times New Roman"/>
              </a:rPr>
              <a:t>in winter  printing </a:t>
            </a:r>
            <a:r>
              <a:rPr dirty="0" sz="1450" spc="-5">
                <a:latin typeface="Times New Roman"/>
                <a:cs typeface="Times New Roman"/>
              </a:rPr>
              <a:t>on </a:t>
            </a:r>
            <a:r>
              <a:rPr dirty="0" sz="1450" spc="-10">
                <a:latin typeface="Times New Roman"/>
                <a:cs typeface="Times New Roman"/>
              </a:rPr>
              <a:t>the gray heaven some glittering hill-tops. It has </a:t>
            </a:r>
            <a:r>
              <a:rPr dirty="0" sz="1450" spc="-5">
                <a:latin typeface="Times New Roman"/>
                <a:cs typeface="Times New Roman"/>
              </a:rPr>
              <a:t>no </a:t>
            </a:r>
            <a:r>
              <a:rPr dirty="0" sz="1450" spc="-10">
                <a:latin typeface="Times New Roman"/>
                <a:cs typeface="Times New Roman"/>
              </a:rPr>
              <a:t>beauty to  recommend it, being </a:t>
            </a:r>
            <a:r>
              <a:rPr dirty="0" sz="1450" spc="-5">
                <a:latin typeface="Times New Roman"/>
                <a:cs typeface="Times New Roman"/>
              </a:rPr>
              <a:t>a </a:t>
            </a:r>
            <a:r>
              <a:rPr dirty="0" sz="1450" spc="-30">
                <a:latin typeface="Times New Roman"/>
                <a:cs typeface="Times New Roman"/>
              </a:rPr>
              <a:t>low, </a:t>
            </a:r>
            <a:r>
              <a:rPr dirty="0" sz="1450" spc="-10">
                <a:latin typeface="Times New Roman"/>
                <a:cs typeface="Times New Roman"/>
              </a:rPr>
              <a:t>sea-salted, wind-vexed promontory; trees very  rare, except (as common </a:t>
            </a:r>
            <a:r>
              <a:rPr dirty="0" sz="1450" spc="-5">
                <a:latin typeface="Times New Roman"/>
                <a:cs typeface="Times New Roman"/>
              </a:rPr>
              <a:t>on </a:t>
            </a:r>
            <a:r>
              <a:rPr dirty="0" sz="1450" spc="-10">
                <a:latin typeface="Times New Roman"/>
                <a:cs typeface="Times New Roman"/>
              </a:rPr>
              <a:t>the east coast) along the dens </a:t>
            </a:r>
            <a:r>
              <a:rPr dirty="0" sz="1450" spc="-5">
                <a:latin typeface="Times New Roman"/>
                <a:cs typeface="Times New Roman"/>
              </a:rPr>
              <a:t>of </a:t>
            </a:r>
            <a:r>
              <a:rPr dirty="0" sz="1450" spc="-10">
                <a:latin typeface="Times New Roman"/>
                <a:cs typeface="Times New Roman"/>
              </a:rPr>
              <a:t>rivers; the fields  well cultivated, </a:t>
            </a:r>
            <a:r>
              <a:rPr dirty="0" sz="1450" spc="-5">
                <a:latin typeface="Times New Roman"/>
                <a:cs typeface="Times New Roman"/>
              </a:rPr>
              <a:t>I </a:t>
            </a:r>
            <a:r>
              <a:rPr dirty="0" sz="1450" spc="-10">
                <a:latin typeface="Times New Roman"/>
                <a:cs typeface="Times New Roman"/>
              </a:rPr>
              <a:t>understand, </a:t>
            </a:r>
            <a:r>
              <a:rPr dirty="0" sz="1450" spc="-5">
                <a:latin typeface="Times New Roman"/>
                <a:cs typeface="Times New Roman"/>
              </a:rPr>
              <a:t>but not </a:t>
            </a:r>
            <a:r>
              <a:rPr dirty="0" sz="1450" spc="-10">
                <a:latin typeface="Times New Roman"/>
                <a:cs typeface="Times New Roman"/>
              </a:rPr>
              <a:t>lovely to the eye. It is </a:t>
            </a:r>
            <a:r>
              <a:rPr dirty="0" sz="1450" spc="-5">
                <a:latin typeface="Times New Roman"/>
                <a:cs typeface="Times New Roman"/>
              </a:rPr>
              <a:t>of </a:t>
            </a:r>
            <a:r>
              <a:rPr dirty="0" sz="1450" spc="-10">
                <a:latin typeface="Times New Roman"/>
                <a:cs typeface="Times New Roman"/>
              </a:rPr>
              <a:t>the coast </a:t>
            </a:r>
            <a:r>
              <a:rPr dirty="0" sz="1450" spc="-5">
                <a:latin typeface="Times New Roman"/>
                <a:cs typeface="Times New Roman"/>
              </a:rPr>
              <a:t>I  </a:t>
            </a:r>
            <a:r>
              <a:rPr dirty="0" sz="1450" spc="-10">
                <a:latin typeface="Times New Roman"/>
                <a:cs typeface="Times New Roman"/>
              </a:rPr>
              <a:t>speak: the interior may </a:t>
            </a:r>
            <a:r>
              <a:rPr dirty="0" sz="1450" spc="-5">
                <a:latin typeface="Times New Roman"/>
                <a:cs typeface="Times New Roman"/>
              </a:rPr>
              <a:t>be </a:t>
            </a:r>
            <a:r>
              <a:rPr dirty="0" sz="1450" spc="-10">
                <a:latin typeface="Times New Roman"/>
                <a:cs typeface="Times New Roman"/>
              </a:rPr>
              <a:t>the garden </a:t>
            </a:r>
            <a:r>
              <a:rPr dirty="0" sz="1450" spc="-5">
                <a:latin typeface="Times New Roman"/>
                <a:cs typeface="Times New Roman"/>
              </a:rPr>
              <a:t>of </a:t>
            </a:r>
            <a:r>
              <a:rPr dirty="0" sz="1450" spc="-10">
                <a:latin typeface="Times New Roman"/>
                <a:cs typeface="Times New Roman"/>
              </a:rPr>
              <a:t>Eden. History </a:t>
            </a:r>
            <a:r>
              <a:rPr dirty="0" sz="1450" spc="-5">
                <a:latin typeface="Times New Roman"/>
                <a:cs typeface="Times New Roman"/>
              </a:rPr>
              <a:t>broods </a:t>
            </a:r>
            <a:r>
              <a:rPr dirty="0" sz="1450" spc="-10">
                <a:latin typeface="Times New Roman"/>
                <a:cs typeface="Times New Roman"/>
              </a:rPr>
              <a:t>over that part </a:t>
            </a:r>
            <a:r>
              <a:rPr dirty="0" sz="1450" spc="-5">
                <a:latin typeface="Times New Roman"/>
                <a:cs typeface="Times New Roman"/>
              </a:rPr>
              <a:t>of  </a:t>
            </a:r>
            <a:r>
              <a:rPr dirty="0" sz="1450" spc="-10">
                <a:latin typeface="Times New Roman"/>
                <a:cs typeface="Times New Roman"/>
              </a:rPr>
              <a:t>the world like the easterly </a:t>
            </a:r>
            <a:r>
              <a:rPr dirty="0" sz="1450" spc="-25">
                <a:latin typeface="Times New Roman"/>
                <a:cs typeface="Times New Roman"/>
              </a:rPr>
              <a:t>haar. </a:t>
            </a:r>
            <a:r>
              <a:rPr dirty="0" sz="1450" spc="-10">
                <a:latin typeface="Times New Roman"/>
                <a:cs typeface="Times New Roman"/>
              </a:rPr>
              <a:t>Even </a:t>
            </a:r>
            <a:r>
              <a:rPr dirty="0" sz="1450" spc="-5">
                <a:latin typeface="Times New Roman"/>
                <a:cs typeface="Times New Roman"/>
              </a:rPr>
              <a:t>on </a:t>
            </a:r>
            <a:r>
              <a:rPr dirty="0" sz="1450" spc="-10">
                <a:latin typeface="Times New Roman"/>
                <a:cs typeface="Times New Roman"/>
              </a:rPr>
              <a:t>the map, its long row </a:t>
            </a:r>
            <a:r>
              <a:rPr dirty="0" sz="1450" spc="-5">
                <a:latin typeface="Times New Roman"/>
                <a:cs typeface="Times New Roman"/>
              </a:rPr>
              <a:t>of </a:t>
            </a:r>
            <a:r>
              <a:rPr dirty="0" sz="1450" spc="-10">
                <a:latin typeface="Times New Roman"/>
                <a:cs typeface="Times New Roman"/>
              </a:rPr>
              <a:t>Gaelic place-  names bear testimony to an old and settled race. Of these little towns, posted  along the shore as close as sedges, each with its </a:t>
            </a:r>
            <a:r>
              <a:rPr dirty="0" sz="1450" spc="-5">
                <a:latin typeface="Times New Roman"/>
                <a:cs typeface="Times New Roman"/>
              </a:rPr>
              <a:t>bit of </a:t>
            </a:r>
            <a:r>
              <a:rPr dirty="0" sz="1450" spc="-15">
                <a:latin typeface="Times New Roman"/>
                <a:cs typeface="Times New Roman"/>
              </a:rPr>
              <a:t>harbour, </a:t>
            </a:r>
            <a:r>
              <a:rPr dirty="0" sz="1450" spc="-10">
                <a:latin typeface="Times New Roman"/>
                <a:cs typeface="Times New Roman"/>
              </a:rPr>
              <a:t>its old </a:t>
            </a:r>
            <a:r>
              <a:rPr dirty="0" sz="1450" spc="-15">
                <a:latin typeface="Times New Roman"/>
                <a:cs typeface="Times New Roman"/>
              </a:rPr>
              <a:t>weather-  </a:t>
            </a:r>
            <a:r>
              <a:rPr dirty="0" sz="1450" spc="-10">
                <a:latin typeface="Times New Roman"/>
                <a:cs typeface="Times New Roman"/>
              </a:rPr>
              <a:t>beaten church </a:t>
            </a:r>
            <a:r>
              <a:rPr dirty="0" sz="1450" spc="-5">
                <a:latin typeface="Times New Roman"/>
                <a:cs typeface="Times New Roman"/>
              </a:rPr>
              <a:t>or </a:t>
            </a:r>
            <a:r>
              <a:rPr dirty="0" sz="1450" spc="-10">
                <a:latin typeface="Times New Roman"/>
                <a:cs typeface="Times New Roman"/>
              </a:rPr>
              <a:t>public building, its flavour </a:t>
            </a:r>
            <a:r>
              <a:rPr dirty="0" sz="1450" spc="-5">
                <a:latin typeface="Times New Roman"/>
                <a:cs typeface="Times New Roman"/>
              </a:rPr>
              <a:t>of </a:t>
            </a:r>
            <a:r>
              <a:rPr dirty="0" sz="1450" spc="-10">
                <a:latin typeface="Times New Roman"/>
                <a:cs typeface="Times New Roman"/>
              </a:rPr>
              <a:t>decayed prosperity and  decaying fish, </a:t>
            </a:r>
            <a:r>
              <a:rPr dirty="0" sz="1450" spc="-5">
                <a:latin typeface="Times New Roman"/>
                <a:cs typeface="Times New Roman"/>
              </a:rPr>
              <a:t>not one but </a:t>
            </a:r>
            <a:r>
              <a:rPr dirty="0" sz="1450" spc="-10">
                <a:latin typeface="Times New Roman"/>
                <a:cs typeface="Times New Roman"/>
              </a:rPr>
              <a:t>has its legend, quaint </a:t>
            </a:r>
            <a:r>
              <a:rPr dirty="0" sz="1450" spc="-5">
                <a:latin typeface="Times New Roman"/>
                <a:cs typeface="Times New Roman"/>
              </a:rPr>
              <a:t>or </a:t>
            </a:r>
            <a:r>
              <a:rPr dirty="0" sz="1450" spc="-10">
                <a:latin typeface="Times New Roman"/>
                <a:cs typeface="Times New Roman"/>
              </a:rPr>
              <a:t>tragic: Dunfermline, in  whose royal towers the king may </a:t>
            </a:r>
            <a:r>
              <a:rPr dirty="0" sz="1450" spc="-5">
                <a:latin typeface="Times New Roman"/>
                <a:cs typeface="Times New Roman"/>
              </a:rPr>
              <a:t>be </a:t>
            </a:r>
            <a:r>
              <a:rPr dirty="0" sz="1450" spc="-10">
                <a:latin typeface="Times New Roman"/>
                <a:cs typeface="Times New Roman"/>
              </a:rPr>
              <a:t>still observed (in the ballad) drinking the  blood-red wine; somnolent Inverkeithing, once the quarantine </a:t>
            </a:r>
            <a:r>
              <a:rPr dirty="0" sz="1450" spc="-5">
                <a:latin typeface="Times New Roman"/>
                <a:cs typeface="Times New Roman"/>
              </a:rPr>
              <a:t>of </a:t>
            </a:r>
            <a:r>
              <a:rPr dirty="0" sz="1450" spc="-10">
                <a:latin typeface="Times New Roman"/>
                <a:cs typeface="Times New Roman"/>
              </a:rPr>
              <a:t>Leith;  </a:t>
            </a:r>
            <a:r>
              <a:rPr dirty="0" sz="1450" spc="-15">
                <a:latin typeface="Times New Roman"/>
                <a:cs typeface="Times New Roman"/>
              </a:rPr>
              <a:t>Aberdour, </a:t>
            </a:r>
            <a:r>
              <a:rPr dirty="0" sz="1450" spc="-10">
                <a:latin typeface="Times New Roman"/>
                <a:cs typeface="Times New Roman"/>
              </a:rPr>
              <a:t>hard </a:t>
            </a:r>
            <a:r>
              <a:rPr dirty="0" sz="1450" spc="-5">
                <a:latin typeface="Times New Roman"/>
                <a:cs typeface="Times New Roman"/>
              </a:rPr>
              <a:t>by </a:t>
            </a:r>
            <a:r>
              <a:rPr dirty="0" sz="1450" spc="-10">
                <a:latin typeface="Times New Roman"/>
                <a:cs typeface="Times New Roman"/>
              </a:rPr>
              <a:t>the monastic islet </a:t>
            </a:r>
            <a:r>
              <a:rPr dirty="0" sz="1450" spc="-5">
                <a:latin typeface="Times New Roman"/>
                <a:cs typeface="Times New Roman"/>
              </a:rPr>
              <a:t>of </a:t>
            </a:r>
            <a:r>
              <a:rPr dirty="0" sz="1450" spc="-10">
                <a:latin typeface="Times New Roman"/>
                <a:cs typeface="Times New Roman"/>
              </a:rPr>
              <a:t>Inchcolm, hard </a:t>
            </a:r>
            <a:r>
              <a:rPr dirty="0" sz="1450" spc="-5">
                <a:latin typeface="Times New Roman"/>
                <a:cs typeface="Times New Roman"/>
              </a:rPr>
              <a:t>by </a:t>
            </a:r>
            <a:r>
              <a:rPr dirty="0" sz="1450" spc="-10">
                <a:latin typeface="Times New Roman"/>
                <a:cs typeface="Times New Roman"/>
              </a:rPr>
              <a:t>Donibristle where  the “bonny face was spoiled”; Burntisland where, when Paul Jones was </a:t>
            </a:r>
            <a:r>
              <a:rPr dirty="0" sz="1450" spc="-15">
                <a:latin typeface="Times New Roman"/>
                <a:cs typeface="Times New Roman"/>
              </a:rPr>
              <a:t>off </a:t>
            </a:r>
            <a:r>
              <a:rPr dirty="0" sz="1450" spc="-10">
                <a:latin typeface="Times New Roman"/>
                <a:cs typeface="Times New Roman"/>
              </a:rPr>
              <a:t>the  coast, the Reverend </a:t>
            </a:r>
            <a:r>
              <a:rPr dirty="0" sz="1450" spc="-35">
                <a:latin typeface="Times New Roman"/>
                <a:cs typeface="Times New Roman"/>
              </a:rPr>
              <a:t>Mr. </a:t>
            </a:r>
            <a:r>
              <a:rPr dirty="0" sz="1450" spc="-10">
                <a:latin typeface="Times New Roman"/>
                <a:cs typeface="Times New Roman"/>
              </a:rPr>
              <a:t>Shirra had </a:t>
            </a:r>
            <a:r>
              <a:rPr dirty="0" sz="1450" spc="-5">
                <a:latin typeface="Times New Roman"/>
                <a:cs typeface="Times New Roman"/>
              </a:rPr>
              <a:t>a </a:t>
            </a:r>
            <a:r>
              <a:rPr dirty="0" sz="1450" spc="-10">
                <a:latin typeface="Times New Roman"/>
                <a:cs typeface="Times New Roman"/>
              </a:rPr>
              <a:t>table carried between tidemarks, and  publicly prayed against the rover at the pitch </a:t>
            </a:r>
            <a:r>
              <a:rPr dirty="0" sz="1450" spc="-5">
                <a:latin typeface="Times New Roman"/>
                <a:cs typeface="Times New Roman"/>
              </a:rPr>
              <a:t>of </a:t>
            </a:r>
            <a:r>
              <a:rPr dirty="0" sz="1450" spc="-10">
                <a:latin typeface="Times New Roman"/>
                <a:cs typeface="Times New Roman"/>
              </a:rPr>
              <a:t>his voice and his broad  lowland dialect; Kinghorn, where Alexander </a:t>
            </a:r>
            <a:r>
              <a:rPr dirty="0" sz="1450" spc="-20">
                <a:latin typeface="Times New Roman"/>
                <a:cs typeface="Times New Roman"/>
              </a:rPr>
              <a:t>“brak’s</a:t>
            </a:r>
            <a:r>
              <a:rPr dirty="0" sz="1450" spc="320">
                <a:latin typeface="Times New Roman"/>
                <a:cs typeface="Times New Roman"/>
              </a:rPr>
              <a:t> </a:t>
            </a:r>
            <a:r>
              <a:rPr dirty="0" sz="1450" spc="-10">
                <a:latin typeface="Times New Roman"/>
                <a:cs typeface="Times New Roman"/>
              </a:rPr>
              <a:t>neckbane” and left  Scotland to the English wars; </a:t>
            </a:r>
            <a:r>
              <a:rPr dirty="0" sz="1450" spc="-20">
                <a:latin typeface="Times New Roman"/>
                <a:cs typeface="Times New Roman"/>
              </a:rPr>
              <a:t>Kirkcaldy, </a:t>
            </a:r>
            <a:r>
              <a:rPr dirty="0" sz="1450" spc="-10">
                <a:latin typeface="Times New Roman"/>
                <a:cs typeface="Times New Roman"/>
              </a:rPr>
              <a:t>where the witches once prevailed  extremely and sank tall ships and honest mariners in the North Sea; Dysart,  famous—well famous at least to me for the Dutch ships that lay in its </a:t>
            </a:r>
            <a:r>
              <a:rPr dirty="0" sz="1450" spc="-15">
                <a:latin typeface="Times New Roman"/>
                <a:cs typeface="Times New Roman"/>
              </a:rPr>
              <a:t>harbour,  </a:t>
            </a:r>
            <a:r>
              <a:rPr dirty="0" sz="1450" spc="-10">
                <a:latin typeface="Times New Roman"/>
                <a:cs typeface="Times New Roman"/>
              </a:rPr>
              <a:t>painted like toys and with pots </a:t>
            </a:r>
            <a:r>
              <a:rPr dirty="0" sz="1450" spc="-5">
                <a:latin typeface="Times New Roman"/>
                <a:cs typeface="Times New Roman"/>
              </a:rPr>
              <a:t>of </a:t>
            </a:r>
            <a:r>
              <a:rPr dirty="0" sz="1450" spc="-10">
                <a:latin typeface="Times New Roman"/>
                <a:cs typeface="Times New Roman"/>
              </a:rPr>
              <a:t>flowers and cages </a:t>
            </a:r>
            <a:r>
              <a:rPr dirty="0" sz="1450" spc="-5">
                <a:latin typeface="Times New Roman"/>
                <a:cs typeface="Times New Roman"/>
              </a:rPr>
              <a:t>of </a:t>
            </a:r>
            <a:r>
              <a:rPr dirty="0" sz="1450" spc="-10">
                <a:latin typeface="Times New Roman"/>
                <a:cs typeface="Times New Roman"/>
              </a:rPr>
              <a:t>song-birds in the cabin  windows, and for </a:t>
            </a:r>
            <a:r>
              <a:rPr dirty="0" sz="1450" spc="-5">
                <a:latin typeface="Times New Roman"/>
                <a:cs typeface="Times New Roman"/>
              </a:rPr>
              <a:t>one </a:t>
            </a:r>
            <a:r>
              <a:rPr dirty="0" sz="1450" spc="-10">
                <a:latin typeface="Times New Roman"/>
                <a:cs typeface="Times New Roman"/>
              </a:rPr>
              <a:t>particular Dutch skipper who would sit all day in  slippers </a:t>
            </a:r>
            <a:r>
              <a:rPr dirty="0" sz="1450" spc="-5">
                <a:latin typeface="Times New Roman"/>
                <a:cs typeface="Times New Roman"/>
              </a:rPr>
              <a:t>on </a:t>
            </a:r>
            <a:r>
              <a:rPr dirty="0" sz="1450" spc="-10">
                <a:latin typeface="Times New Roman"/>
                <a:cs typeface="Times New Roman"/>
              </a:rPr>
              <a:t>the break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poop, </a:t>
            </a:r>
            <a:r>
              <a:rPr dirty="0" sz="1450" spc="-10">
                <a:latin typeface="Times New Roman"/>
                <a:cs typeface="Times New Roman"/>
              </a:rPr>
              <a:t>smoking </a:t>
            </a:r>
            <a:r>
              <a:rPr dirty="0" sz="1450" spc="-5">
                <a:latin typeface="Times New Roman"/>
                <a:cs typeface="Times New Roman"/>
              </a:rPr>
              <a:t>a </a:t>
            </a:r>
            <a:r>
              <a:rPr dirty="0" sz="1450" spc="-10">
                <a:latin typeface="Times New Roman"/>
                <a:cs typeface="Times New Roman"/>
              </a:rPr>
              <a:t>long German pipe; </a:t>
            </a:r>
            <a:r>
              <a:rPr dirty="0" sz="1450" spc="-30">
                <a:latin typeface="Times New Roman"/>
                <a:cs typeface="Times New Roman"/>
              </a:rPr>
              <a:t>Wemyss  </a:t>
            </a:r>
            <a:r>
              <a:rPr dirty="0" sz="1450" spc="-10">
                <a:latin typeface="Times New Roman"/>
                <a:cs typeface="Times New Roman"/>
              </a:rPr>
              <a:t>(pronounce </a:t>
            </a:r>
            <a:r>
              <a:rPr dirty="0" sz="1450" spc="-30">
                <a:latin typeface="Times New Roman"/>
                <a:cs typeface="Times New Roman"/>
              </a:rPr>
              <a:t>Weems) </a:t>
            </a:r>
            <a:r>
              <a:rPr dirty="0" sz="1450" spc="-10">
                <a:latin typeface="Times New Roman"/>
                <a:cs typeface="Times New Roman"/>
              </a:rPr>
              <a:t>with its bat-haunted caves, where the Chevalier  Johnstone, </a:t>
            </a:r>
            <a:r>
              <a:rPr dirty="0" sz="1450" spc="-5">
                <a:latin typeface="Times New Roman"/>
                <a:cs typeface="Times New Roman"/>
              </a:rPr>
              <a:t>on </a:t>
            </a:r>
            <a:r>
              <a:rPr dirty="0" sz="1450" spc="-10">
                <a:latin typeface="Times New Roman"/>
                <a:cs typeface="Times New Roman"/>
              </a:rPr>
              <a:t>his flight from Culloden, passed </a:t>
            </a:r>
            <a:r>
              <a:rPr dirty="0" sz="1450" spc="-5">
                <a:latin typeface="Times New Roman"/>
                <a:cs typeface="Times New Roman"/>
              </a:rPr>
              <a:t>a night of </a:t>
            </a:r>
            <a:r>
              <a:rPr dirty="0" sz="1450" spc="-10">
                <a:latin typeface="Times New Roman"/>
                <a:cs typeface="Times New Roman"/>
              </a:rPr>
              <a:t>superstitious terrors;  Leven, </a:t>
            </a:r>
            <a:r>
              <a:rPr dirty="0" sz="1450" spc="-5">
                <a:latin typeface="Times New Roman"/>
                <a:cs typeface="Times New Roman"/>
              </a:rPr>
              <a:t>a </a:t>
            </a:r>
            <a:r>
              <a:rPr dirty="0" sz="1450" spc="-10">
                <a:latin typeface="Times New Roman"/>
                <a:cs typeface="Times New Roman"/>
              </a:rPr>
              <a:t>bald, quite modern place, sacred to summer visitors, whence there  has </a:t>
            </a:r>
            <a:r>
              <a:rPr dirty="0" sz="1450" spc="-5">
                <a:latin typeface="Times New Roman"/>
                <a:cs typeface="Times New Roman"/>
              </a:rPr>
              <a:t>gone but </a:t>
            </a:r>
            <a:r>
              <a:rPr dirty="0" sz="1450" spc="-10">
                <a:latin typeface="Times New Roman"/>
                <a:cs typeface="Times New Roman"/>
              </a:rPr>
              <a:t>yesterday the tall figure and the white locks </a:t>
            </a:r>
            <a:r>
              <a:rPr dirty="0" sz="1450" spc="-5">
                <a:latin typeface="Times New Roman"/>
                <a:cs typeface="Times New Roman"/>
              </a:rPr>
              <a:t>of </a:t>
            </a:r>
            <a:r>
              <a:rPr dirty="0" sz="1450" spc="-10">
                <a:latin typeface="Times New Roman"/>
                <a:cs typeface="Times New Roman"/>
              </a:rPr>
              <a:t>the last  Englishman in Delhi, my uncle </a:t>
            </a:r>
            <a:r>
              <a:rPr dirty="0" sz="1450" spc="-35">
                <a:latin typeface="Times New Roman"/>
                <a:cs typeface="Times New Roman"/>
              </a:rPr>
              <a:t>Dr. </a:t>
            </a:r>
            <a:r>
              <a:rPr dirty="0" sz="1450" spc="-15">
                <a:latin typeface="Times New Roman"/>
                <a:cs typeface="Times New Roman"/>
              </a:rPr>
              <a:t>Balfour, </a:t>
            </a:r>
            <a:r>
              <a:rPr dirty="0" sz="1450" spc="-10">
                <a:latin typeface="Times New Roman"/>
                <a:cs typeface="Times New Roman"/>
              </a:rPr>
              <a:t>who was still walking his hospital  rounds, while the troopers from Meerut clattered and cried “Deen Deen” along  the streets </a:t>
            </a:r>
            <a:r>
              <a:rPr dirty="0" sz="1450" spc="-5">
                <a:latin typeface="Times New Roman"/>
                <a:cs typeface="Times New Roman"/>
              </a:rPr>
              <a:t>of </a:t>
            </a:r>
            <a:r>
              <a:rPr dirty="0" sz="1450" spc="-10">
                <a:latin typeface="Times New Roman"/>
                <a:cs typeface="Times New Roman"/>
              </a:rPr>
              <a:t>the imperial </a:t>
            </a:r>
            <a:r>
              <a:rPr dirty="0" sz="1450" spc="-30">
                <a:latin typeface="Times New Roman"/>
                <a:cs typeface="Times New Roman"/>
              </a:rPr>
              <a:t>city, </a:t>
            </a:r>
            <a:r>
              <a:rPr dirty="0" sz="1450" spc="-10">
                <a:latin typeface="Times New Roman"/>
                <a:cs typeface="Times New Roman"/>
              </a:rPr>
              <a:t>and </a:t>
            </a:r>
            <a:r>
              <a:rPr dirty="0" sz="1450" spc="-15">
                <a:latin typeface="Times New Roman"/>
                <a:cs typeface="Times New Roman"/>
              </a:rPr>
              <a:t>Willoughby </a:t>
            </a:r>
            <a:r>
              <a:rPr dirty="0" sz="1450" spc="-10">
                <a:latin typeface="Times New Roman"/>
                <a:cs typeface="Times New Roman"/>
              </a:rPr>
              <a:t>mustered his handful </a:t>
            </a:r>
            <a:r>
              <a:rPr dirty="0" sz="1450" spc="-5">
                <a:latin typeface="Times New Roman"/>
                <a:cs typeface="Times New Roman"/>
              </a:rPr>
              <a:t>of </a:t>
            </a:r>
            <a:r>
              <a:rPr dirty="0" sz="1450" spc="-10">
                <a:latin typeface="Times New Roman"/>
                <a:cs typeface="Times New Roman"/>
              </a:rPr>
              <a:t>heroes  at the magazine, and the nameless brave </a:t>
            </a:r>
            <a:r>
              <a:rPr dirty="0" sz="1450" spc="-5">
                <a:latin typeface="Times New Roman"/>
                <a:cs typeface="Times New Roman"/>
              </a:rPr>
              <a:t>one </a:t>
            </a:r>
            <a:r>
              <a:rPr dirty="0" sz="1450" spc="-10">
                <a:latin typeface="Times New Roman"/>
                <a:cs typeface="Times New Roman"/>
              </a:rPr>
              <a:t>in the telegraph </a:t>
            </a:r>
            <a:r>
              <a:rPr dirty="0" sz="1450" spc="-15">
                <a:latin typeface="Times New Roman"/>
                <a:cs typeface="Times New Roman"/>
              </a:rPr>
              <a:t>office </a:t>
            </a:r>
            <a:r>
              <a:rPr dirty="0" sz="1450" spc="-10">
                <a:latin typeface="Times New Roman"/>
                <a:cs typeface="Times New Roman"/>
              </a:rPr>
              <a:t>was  perhaps already fingering his last despatch; and just </a:t>
            </a:r>
            <a:r>
              <a:rPr dirty="0" sz="1450" spc="-5">
                <a:latin typeface="Times New Roman"/>
                <a:cs typeface="Times New Roman"/>
              </a:rPr>
              <a:t>a </a:t>
            </a:r>
            <a:r>
              <a:rPr dirty="0" sz="1450" spc="-10">
                <a:latin typeface="Times New Roman"/>
                <a:cs typeface="Times New Roman"/>
              </a:rPr>
              <a:t>little beyond Leven,  </a:t>
            </a:r>
            <a:r>
              <a:rPr dirty="0" sz="1450" spc="-15">
                <a:latin typeface="Times New Roman"/>
                <a:cs typeface="Times New Roman"/>
              </a:rPr>
              <a:t>Largo </a:t>
            </a:r>
            <a:r>
              <a:rPr dirty="0" sz="1450" spc="-10">
                <a:latin typeface="Times New Roman"/>
                <a:cs typeface="Times New Roman"/>
              </a:rPr>
              <a:t>Law and the smoke </a:t>
            </a:r>
            <a:r>
              <a:rPr dirty="0" sz="1450" spc="-5">
                <a:latin typeface="Times New Roman"/>
                <a:cs typeface="Times New Roman"/>
              </a:rPr>
              <a:t>of </a:t>
            </a:r>
            <a:r>
              <a:rPr dirty="0" sz="1450" spc="-15">
                <a:latin typeface="Times New Roman"/>
                <a:cs typeface="Times New Roman"/>
              </a:rPr>
              <a:t>Largo </a:t>
            </a:r>
            <a:r>
              <a:rPr dirty="0" sz="1450" spc="-10">
                <a:latin typeface="Times New Roman"/>
                <a:cs typeface="Times New Roman"/>
              </a:rPr>
              <a:t>town mounting about its feet, the town </a:t>
            </a:r>
            <a:r>
              <a:rPr dirty="0" sz="1450" spc="-5">
                <a:latin typeface="Times New Roman"/>
                <a:cs typeface="Times New Roman"/>
              </a:rPr>
              <a:t>of  </a:t>
            </a:r>
            <a:r>
              <a:rPr dirty="0" sz="1450" spc="-10">
                <a:latin typeface="Times New Roman"/>
                <a:cs typeface="Times New Roman"/>
              </a:rPr>
              <a:t>Alexander Selkirk, better known under the name </a:t>
            </a:r>
            <a:r>
              <a:rPr dirty="0" sz="1450" spc="-5">
                <a:latin typeface="Times New Roman"/>
                <a:cs typeface="Times New Roman"/>
              </a:rPr>
              <a:t>of </a:t>
            </a:r>
            <a:r>
              <a:rPr dirty="0" sz="1450" spc="-10">
                <a:latin typeface="Times New Roman"/>
                <a:cs typeface="Times New Roman"/>
              </a:rPr>
              <a:t>Robinson Crusoe. So </a:t>
            </a:r>
            <a:r>
              <a:rPr dirty="0" sz="1450" spc="-5">
                <a:latin typeface="Times New Roman"/>
                <a:cs typeface="Times New Roman"/>
              </a:rPr>
              <a:t>on,  </a:t>
            </a:r>
            <a:r>
              <a:rPr dirty="0" sz="1450" spc="-10">
                <a:latin typeface="Times New Roman"/>
                <a:cs typeface="Times New Roman"/>
              </a:rPr>
              <a:t>the list might </a:t>
            </a:r>
            <a:r>
              <a:rPr dirty="0" sz="1450" spc="-5">
                <a:latin typeface="Times New Roman"/>
                <a:cs typeface="Times New Roman"/>
              </a:rPr>
              <a:t>be </a:t>
            </a:r>
            <a:r>
              <a:rPr dirty="0" sz="1450" spc="-10">
                <a:latin typeface="Times New Roman"/>
                <a:cs typeface="Times New Roman"/>
              </a:rPr>
              <a:t>pursued (only for private reasons, which the reader will  shortly have an opportunity to guess) </a:t>
            </a:r>
            <a:r>
              <a:rPr dirty="0" sz="1450" spc="-5">
                <a:latin typeface="Times New Roman"/>
                <a:cs typeface="Times New Roman"/>
              </a:rPr>
              <a:t>by </a:t>
            </a:r>
            <a:r>
              <a:rPr dirty="0" sz="1450" spc="-10">
                <a:latin typeface="Times New Roman"/>
                <a:cs typeface="Times New Roman"/>
              </a:rPr>
              <a:t>St. Monance, and Pittenweem, and  the</a:t>
            </a:r>
            <a:r>
              <a:rPr dirty="0" sz="1450" spc="254">
                <a:latin typeface="Times New Roman"/>
                <a:cs typeface="Times New Roman"/>
              </a:rPr>
              <a:t> </a:t>
            </a:r>
            <a:r>
              <a:rPr dirty="0" sz="1450" spc="-10">
                <a:latin typeface="Times New Roman"/>
                <a:cs typeface="Times New Roman"/>
              </a:rPr>
              <a:t>two</a:t>
            </a:r>
            <a:r>
              <a:rPr dirty="0" sz="1450" spc="260">
                <a:latin typeface="Times New Roman"/>
                <a:cs typeface="Times New Roman"/>
              </a:rPr>
              <a:t> </a:t>
            </a:r>
            <a:r>
              <a:rPr dirty="0" sz="1450" spc="-10">
                <a:latin typeface="Times New Roman"/>
                <a:cs typeface="Times New Roman"/>
              </a:rPr>
              <a:t>Anstruthers,</a:t>
            </a:r>
            <a:r>
              <a:rPr dirty="0" sz="1450" spc="265">
                <a:latin typeface="Times New Roman"/>
                <a:cs typeface="Times New Roman"/>
              </a:rPr>
              <a:t> </a:t>
            </a:r>
            <a:r>
              <a:rPr dirty="0" sz="1450" spc="-10">
                <a:latin typeface="Times New Roman"/>
                <a:cs typeface="Times New Roman"/>
              </a:rPr>
              <a:t>and</a:t>
            </a:r>
            <a:r>
              <a:rPr dirty="0" sz="1450" spc="260">
                <a:latin typeface="Times New Roman"/>
                <a:cs typeface="Times New Roman"/>
              </a:rPr>
              <a:t> </a:t>
            </a:r>
            <a:r>
              <a:rPr dirty="0" sz="1450" spc="-10">
                <a:latin typeface="Times New Roman"/>
                <a:cs typeface="Times New Roman"/>
              </a:rPr>
              <a:t>Cellardyke,</a:t>
            </a:r>
            <a:r>
              <a:rPr dirty="0" sz="1450" spc="265">
                <a:latin typeface="Times New Roman"/>
                <a:cs typeface="Times New Roman"/>
              </a:rPr>
              <a:t> </a:t>
            </a:r>
            <a:r>
              <a:rPr dirty="0" sz="1450" spc="-10">
                <a:latin typeface="Times New Roman"/>
                <a:cs typeface="Times New Roman"/>
              </a:rPr>
              <a:t>and</a:t>
            </a:r>
            <a:r>
              <a:rPr dirty="0" sz="1450" spc="260">
                <a:latin typeface="Times New Roman"/>
                <a:cs typeface="Times New Roman"/>
              </a:rPr>
              <a:t> </a:t>
            </a:r>
            <a:r>
              <a:rPr dirty="0" sz="1450" spc="-10">
                <a:latin typeface="Times New Roman"/>
                <a:cs typeface="Times New Roman"/>
              </a:rPr>
              <a:t>Crail,</a:t>
            </a:r>
            <a:r>
              <a:rPr dirty="0" sz="1450" spc="260">
                <a:latin typeface="Times New Roman"/>
                <a:cs typeface="Times New Roman"/>
              </a:rPr>
              <a:t> </a:t>
            </a:r>
            <a:r>
              <a:rPr dirty="0" sz="1450" spc="-10">
                <a:latin typeface="Times New Roman"/>
                <a:cs typeface="Times New Roman"/>
              </a:rPr>
              <a:t>where</a:t>
            </a:r>
            <a:r>
              <a:rPr dirty="0" sz="1450" spc="265">
                <a:latin typeface="Times New Roman"/>
                <a:cs typeface="Times New Roman"/>
              </a:rPr>
              <a:t> </a:t>
            </a:r>
            <a:r>
              <a:rPr dirty="0" sz="1450" spc="-10">
                <a:latin typeface="Times New Roman"/>
                <a:cs typeface="Times New Roman"/>
              </a:rPr>
              <a:t>Primate</a:t>
            </a:r>
            <a:r>
              <a:rPr dirty="0" sz="1450" spc="260">
                <a:latin typeface="Times New Roman"/>
                <a:cs typeface="Times New Roman"/>
              </a:rPr>
              <a:t> </a:t>
            </a:r>
            <a:r>
              <a:rPr dirty="0" sz="1450" spc="-10">
                <a:latin typeface="Times New Roman"/>
                <a:cs typeface="Times New Roman"/>
              </a:rPr>
              <a:t>Sharpe</a:t>
            </a:r>
            <a:r>
              <a:rPr dirty="0" sz="1450" spc="260">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once </a:t>
            </a:r>
            <a:r>
              <a:rPr dirty="0" sz="1450" spc="-5">
                <a:latin typeface="Times New Roman"/>
                <a:cs typeface="Times New Roman"/>
              </a:rPr>
              <a:t>a </a:t>
            </a:r>
            <a:r>
              <a:rPr dirty="0" sz="1450" spc="-10">
                <a:latin typeface="Times New Roman"/>
                <a:cs typeface="Times New Roman"/>
              </a:rPr>
              <a:t>humble and innocent country minister: </a:t>
            </a:r>
            <a:r>
              <a:rPr dirty="0" sz="1450" spc="-5">
                <a:latin typeface="Times New Roman"/>
                <a:cs typeface="Times New Roman"/>
              </a:rPr>
              <a:t>on </a:t>
            </a:r>
            <a:r>
              <a:rPr dirty="0" sz="1450" spc="-10">
                <a:latin typeface="Times New Roman"/>
                <a:cs typeface="Times New Roman"/>
              </a:rPr>
              <a:t>to the heel </a:t>
            </a:r>
            <a:r>
              <a:rPr dirty="0" sz="1450" spc="-5">
                <a:latin typeface="Times New Roman"/>
                <a:cs typeface="Times New Roman"/>
              </a:rPr>
              <a:t>of </a:t>
            </a:r>
            <a:r>
              <a:rPr dirty="0" sz="1450" spc="-10">
                <a:latin typeface="Times New Roman"/>
                <a:cs typeface="Times New Roman"/>
              </a:rPr>
              <a:t>the land, to  Fife Ness, overlooked </a:t>
            </a:r>
            <a:r>
              <a:rPr dirty="0" sz="1450" spc="-5">
                <a:latin typeface="Times New Roman"/>
                <a:cs typeface="Times New Roman"/>
              </a:rPr>
              <a:t>by a </a:t>
            </a:r>
            <a:r>
              <a:rPr dirty="0" sz="1450" spc="-10">
                <a:latin typeface="Times New Roman"/>
                <a:cs typeface="Times New Roman"/>
              </a:rPr>
              <a:t>sea-wood </a:t>
            </a:r>
            <a:r>
              <a:rPr dirty="0" sz="1450" spc="-5">
                <a:latin typeface="Times New Roman"/>
                <a:cs typeface="Times New Roman"/>
              </a:rPr>
              <a:t>of </a:t>
            </a:r>
            <a:r>
              <a:rPr dirty="0" sz="1450" spc="-10">
                <a:latin typeface="Times New Roman"/>
                <a:cs typeface="Times New Roman"/>
              </a:rPr>
              <a:t>matted elders and the quaint old  mansion </a:t>
            </a:r>
            <a:r>
              <a:rPr dirty="0" sz="1450" spc="-5">
                <a:latin typeface="Times New Roman"/>
                <a:cs typeface="Times New Roman"/>
              </a:rPr>
              <a:t>of </a:t>
            </a:r>
            <a:r>
              <a:rPr dirty="0" sz="1450" spc="-10">
                <a:latin typeface="Times New Roman"/>
                <a:cs typeface="Times New Roman"/>
              </a:rPr>
              <a:t>Balcomie, itself overlooking </a:t>
            </a:r>
            <a:r>
              <a:rPr dirty="0" sz="1450" spc="-5">
                <a:latin typeface="Times New Roman"/>
                <a:cs typeface="Times New Roman"/>
              </a:rPr>
              <a:t>but </a:t>
            </a:r>
            <a:r>
              <a:rPr dirty="0" sz="1450" spc="-10">
                <a:latin typeface="Times New Roman"/>
                <a:cs typeface="Times New Roman"/>
              </a:rPr>
              <a:t>the breach </a:t>
            </a:r>
            <a:r>
              <a:rPr dirty="0" sz="1450" spc="-5">
                <a:latin typeface="Times New Roman"/>
                <a:cs typeface="Times New Roman"/>
              </a:rPr>
              <a:t>or </a:t>
            </a:r>
            <a:r>
              <a:rPr dirty="0" sz="1450" spc="-10">
                <a:latin typeface="Times New Roman"/>
                <a:cs typeface="Times New Roman"/>
              </a:rPr>
              <a:t>the quiescence </a:t>
            </a:r>
            <a:r>
              <a:rPr dirty="0" sz="1450" spc="-5">
                <a:latin typeface="Times New Roman"/>
                <a:cs typeface="Times New Roman"/>
              </a:rPr>
              <a:t>of  </a:t>
            </a:r>
            <a:r>
              <a:rPr dirty="0" sz="1450" spc="-10">
                <a:latin typeface="Times New Roman"/>
                <a:cs typeface="Times New Roman"/>
              </a:rPr>
              <a:t>the deep—the Carr Rock beacon rising close in front, and as </a:t>
            </a:r>
            <a:r>
              <a:rPr dirty="0" sz="1450" spc="-5">
                <a:latin typeface="Times New Roman"/>
                <a:cs typeface="Times New Roman"/>
              </a:rPr>
              <a:t>night </a:t>
            </a:r>
            <a:r>
              <a:rPr dirty="0" sz="1450" spc="-10">
                <a:latin typeface="Times New Roman"/>
                <a:cs typeface="Times New Roman"/>
              </a:rPr>
              <a:t>draws </a:t>
            </a:r>
            <a:r>
              <a:rPr dirty="0" sz="1450" spc="-5">
                <a:latin typeface="Times New Roman"/>
                <a:cs typeface="Times New Roman"/>
              </a:rPr>
              <a:t>in,  </a:t>
            </a:r>
            <a:r>
              <a:rPr dirty="0" sz="1450" spc="-10">
                <a:latin typeface="Times New Roman"/>
                <a:cs typeface="Times New Roman"/>
              </a:rPr>
              <a:t>the star </a:t>
            </a:r>
            <a:r>
              <a:rPr dirty="0" sz="1450" spc="-5">
                <a:latin typeface="Times New Roman"/>
                <a:cs typeface="Times New Roman"/>
              </a:rPr>
              <a:t>of </a:t>
            </a:r>
            <a:r>
              <a:rPr dirty="0" sz="1450" spc="-10">
                <a:latin typeface="Times New Roman"/>
                <a:cs typeface="Times New Roman"/>
              </a:rPr>
              <a:t>the Inchcape reef springing </a:t>
            </a:r>
            <a:r>
              <a:rPr dirty="0" sz="1450" spc="-5">
                <a:latin typeface="Times New Roman"/>
                <a:cs typeface="Times New Roman"/>
              </a:rPr>
              <a:t>up on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hand, and the star </a:t>
            </a:r>
            <a:r>
              <a:rPr dirty="0" sz="1450" spc="-5">
                <a:latin typeface="Times New Roman"/>
                <a:cs typeface="Times New Roman"/>
              </a:rPr>
              <a:t>of </a:t>
            </a:r>
            <a:r>
              <a:rPr dirty="0" sz="1450" spc="-10">
                <a:latin typeface="Times New Roman"/>
                <a:cs typeface="Times New Roman"/>
              </a:rPr>
              <a:t>the  May Island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and farther </a:t>
            </a:r>
            <a:r>
              <a:rPr dirty="0" sz="1450" spc="-15">
                <a:latin typeface="Times New Roman"/>
                <a:cs typeface="Times New Roman"/>
              </a:rPr>
              <a:t>off </a:t>
            </a:r>
            <a:r>
              <a:rPr dirty="0" sz="1450" spc="-10">
                <a:latin typeface="Times New Roman"/>
                <a:cs typeface="Times New Roman"/>
              </a:rPr>
              <a:t>yet </a:t>
            </a:r>
            <a:r>
              <a:rPr dirty="0" sz="1450" spc="-5">
                <a:latin typeface="Times New Roman"/>
                <a:cs typeface="Times New Roman"/>
              </a:rPr>
              <a:t>a </a:t>
            </a:r>
            <a:r>
              <a:rPr dirty="0" sz="1450" spc="-10">
                <a:latin typeface="Times New Roman"/>
                <a:cs typeface="Times New Roman"/>
              </a:rPr>
              <a:t>third and </a:t>
            </a:r>
            <a:r>
              <a:rPr dirty="0" sz="1450" spc="-5">
                <a:latin typeface="Times New Roman"/>
                <a:cs typeface="Times New Roman"/>
              </a:rPr>
              <a:t>a </a:t>
            </a:r>
            <a:r>
              <a:rPr dirty="0" sz="1450" spc="-10">
                <a:latin typeface="Times New Roman"/>
                <a:cs typeface="Times New Roman"/>
              </a:rPr>
              <a:t>greater </a:t>
            </a:r>
            <a:r>
              <a:rPr dirty="0" sz="1450" spc="-5">
                <a:latin typeface="Times New Roman"/>
                <a:cs typeface="Times New Roman"/>
              </a:rPr>
              <a:t>on </a:t>
            </a:r>
            <a:r>
              <a:rPr dirty="0" sz="1450" spc="-10">
                <a:latin typeface="Times New Roman"/>
                <a:cs typeface="Times New Roman"/>
              </a:rPr>
              <a:t>the craggy  foreland </a:t>
            </a:r>
            <a:r>
              <a:rPr dirty="0" sz="1450" spc="-5">
                <a:latin typeface="Times New Roman"/>
                <a:cs typeface="Times New Roman"/>
              </a:rPr>
              <a:t>of </a:t>
            </a:r>
            <a:r>
              <a:rPr dirty="0" sz="1450" spc="-10">
                <a:latin typeface="Times New Roman"/>
                <a:cs typeface="Times New Roman"/>
              </a:rPr>
              <a:t>St. </a:t>
            </a:r>
            <a:r>
              <a:rPr dirty="0" sz="1450" spc="-20">
                <a:latin typeface="Times New Roman"/>
                <a:cs typeface="Times New Roman"/>
              </a:rPr>
              <a:t>Abb’s. </a:t>
            </a:r>
            <a:r>
              <a:rPr dirty="0" sz="1450" spc="-10">
                <a:latin typeface="Times New Roman"/>
                <a:cs typeface="Times New Roman"/>
              </a:rPr>
              <a:t>And </a:t>
            </a:r>
            <a:r>
              <a:rPr dirty="0" sz="1450" spc="-5">
                <a:latin typeface="Times New Roman"/>
                <a:cs typeface="Times New Roman"/>
              </a:rPr>
              <a:t>but a </a:t>
            </a:r>
            <a:r>
              <a:rPr dirty="0" sz="1450" spc="-10">
                <a:latin typeface="Times New Roman"/>
                <a:cs typeface="Times New Roman"/>
              </a:rPr>
              <a:t>little way round the corner </a:t>
            </a:r>
            <a:r>
              <a:rPr dirty="0" sz="1450" spc="-5">
                <a:latin typeface="Times New Roman"/>
                <a:cs typeface="Times New Roman"/>
              </a:rPr>
              <a:t>of </a:t>
            </a:r>
            <a:r>
              <a:rPr dirty="0" sz="1450" spc="-10">
                <a:latin typeface="Times New Roman"/>
                <a:cs typeface="Times New Roman"/>
              </a:rPr>
              <a:t>the land,  imminent itself above the sea, stands the gem </a:t>
            </a:r>
            <a:r>
              <a:rPr dirty="0" sz="1450" spc="-5">
                <a:latin typeface="Times New Roman"/>
                <a:cs typeface="Times New Roman"/>
              </a:rPr>
              <a:t>of </a:t>
            </a:r>
            <a:r>
              <a:rPr dirty="0" sz="1450" spc="-10">
                <a:latin typeface="Times New Roman"/>
                <a:cs typeface="Times New Roman"/>
              </a:rPr>
              <a:t>the province and the light </a:t>
            </a:r>
            <a:r>
              <a:rPr dirty="0" sz="1450" spc="-5">
                <a:latin typeface="Times New Roman"/>
                <a:cs typeface="Times New Roman"/>
              </a:rPr>
              <a:t>of  </a:t>
            </a:r>
            <a:r>
              <a:rPr dirty="0" sz="1450" spc="-10">
                <a:latin typeface="Times New Roman"/>
                <a:cs typeface="Times New Roman"/>
              </a:rPr>
              <a:t>mediæval Scotland, St. Andrews, where the great Cardinal Beaton held  garrison against the world, and the second </a:t>
            </a:r>
            <a:r>
              <a:rPr dirty="0" sz="1450" spc="-5">
                <a:latin typeface="Times New Roman"/>
                <a:cs typeface="Times New Roman"/>
              </a:rPr>
              <a:t>of </a:t>
            </a:r>
            <a:r>
              <a:rPr dirty="0" sz="1450" spc="-10">
                <a:latin typeface="Times New Roman"/>
                <a:cs typeface="Times New Roman"/>
              </a:rPr>
              <a:t>the name and title perished (as  </a:t>
            </a:r>
            <a:r>
              <a:rPr dirty="0" sz="1450" spc="-5">
                <a:latin typeface="Times New Roman"/>
                <a:cs typeface="Times New Roman"/>
              </a:rPr>
              <a:t>you </a:t>
            </a:r>
            <a:r>
              <a:rPr dirty="0" sz="1450" spc="-10">
                <a:latin typeface="Times New Roman"/>
                <a:cs typeface="Times New Roman"/>
              </a:rPr>
              <a:t>may read in </a:t>
            </a:r>
            <a:r>
              <a:rPr dirty="0" sz="1450" spc="-20">
                <a:latin typeface="Times New Roman"/>
                <a:cs typeface="Times New Roman"/>
              </a:rPr>
              <a:t>Knox’s </a:t>
            </a:r>
            <a:r>
              <a:rPr dirty="0" sz="1450" spc="-10">
                <a:latin typeface="Times New Roman"/>
                <a:cs typeface="Times New Roman"/>
              </a:rPr>
              <a:t>jeering narrative) under the knives </a:t>
            </a:r>
            <a:r>
              <a:rPr dirty="0" sz="1450" spc="-5">
                <a:latin typeface="Times New Roman"/>
                <a:cs typeface="Times New Roman"/>
              </a:rPr>
              <a:t>of </a:t>
            </a:r>
            <a:r>
              <a:rPr dirty="0" sz="1450" spc="-10">
                <a:latin typeface="Times New Roman"/>
                <a:cs typeface="Times New Roman"/>
              </a:rPr>
              <a:t>true-blue  Protestants, and to this day (after so many centuries) the current voice </a:t>
            </a:r>
            <a:r>
              <a:rPr dirty="0" sz="1450" spc="-5">
                <a:latin typeface="Times New Roman"/>
                <a:cs typeface="Times New Roman"/>
              </a:rPr>
              <a:t>of </a:t>
            </a:r>
            <a:r>
              <a:rPr dirty="0" sz="1450" spc="-10">
                <a:latin typeface="Times New Roman"/>
                <a:cs typeface="Times New Roman"/>
              </a:rPr>
              <a:t>the  professor is </a:t>
            </a:r>
            <a:r>
              <a:rPr dirty="0" sz="1450" spc="-5">
                <a:latin typeface="Times New Roman"/>
                <a:cs typeface="Times New Roman"/>
              </a:rPr>
              <a:t>not</a:t>
            </a:r>
            <a:r>
              <a:rPr dirty="0" sz="1450">
                <a:latin typeface="Times New Roman"/>
                <a:cs typeface="Times New Roman"/>
              </a:rPr>
              <a:t> </a:t>
            </a:r>
            <a:r>
              <a:rPr dirty="0" sz="1450" spc="-10">
                <a:latin typeface="Times New Roman"/>
                <a:cs typeface="Times New Roman"/>
              </a:rPr>
              <a:t>hushed.</a:t>
            </a:r>
            <a:endParaRPr sz="1450">
              <a:latin typeface="Times New Roman"/>
              <a:cs typeface="Times New Roman"/>
            </a:endParaRPr>
          </a:p>
          <a:p>
            <a:pPr algn="just" marL="12700" marR="5080">
              <a:lnSpc>
                <a:spcPts val="1730"/>
              </a:lnSpc>
              <a:spcBef>
                <a:spcPts val="555"/>
              </a:spcBef>
            </a:pPr>
            <a:r>
              <a:rPr dirty="0" sz="1450" spc="-10">
                <a:latin typeface="Times New Roman"/>
                <a:cs typeface="Times New Roman"/>
              </a:rPr>
              <a:t>Here it was that my first </a:t>
            </a:r>
            <a:r>
              <a:rPr dirty="0" sz="1450" spc="-5">
                <a:latin typeface="Times New Roman"/>
                <a:cs typeface="Times New Roman"/>
              </a:rPr>
              <a:t>tour of </a:t>
            </a:r>
            <a:r>
              <a:rPr dirty="0" sz="1450" spc="-10">
                <a:latin typeface="Times New Roman"/>
                <a:cs typeface="Times New Roman"/>
              </a:rPr>
              <a:t>inspection began, early </a:t>
            </a:r>
            <a:r>
              <a:rPr dirty="0" sz="1450" spc="-5">
                <a:latin typeface="Times New Roman"/>
                <a:cs typeface="Times New Roman"/>
              </a:rPr>
              <a:t>on a </a:t>
            </a:r>
            <a:r>
              <a:rPr dirty="0" sz="1450" spc="-10">
                <a:latin typeface="Times New Roman"/>
                <a:cs typeface="Times New Roman"/>
              </a:rPr>
              <a:t>bleak easterly  morning. There was </a:t>
            </a:r>
            <a:r>
              <a:rPr dirty="0" sz="1450" spc="-5">
                <a:latin typeface="Times New Roman"/>
                <a:cs typeface="Times New Roman"/>
              </a:rPr>
              <a:t>a </a:t>
            </a:r>
            <a:r>
              <a:rPr dirty="0" sz="1450" spc="-10">
                <a:latin typeface="Times New Roman"/>
                <a:cs typeface="Times New Roman"/>
              </a:rPr>
              <a:t>crashing run </a:t>
            </a:r>
            <a:r>
              <a:rPr dirty="0" sz="1450" spc="-5">
                <a:latin typeface="Times New Roman"/>
                <a:cs typeface="Times New Roman"/>
              </a:rPr>
              <a:t>of </a:t>
            </a:r>
            <a:r>
              <a:rPr dirty="0" sz="1450" spc="-10">
                <a:latin typeface="Times New Roman"/>
                <a:cs typeface="Times New Roman"/>
              </a:rPr>
              <a:t>sea </a:t>
            </a:r>
            <a:r>
              <a:rPr dirty="0" sz="1450" spc="-5">
                <a:latin typeface="Times New Roman"/>
                <a:cs typeface="Times New Roman"/>
              </a:rPr>
              <a:t>upon </a:t>
            </a:r>
            <a:r>
              <a:rPr dirty="0" sz="1450" spc="-10">
                <a:latin typeface="Times New Roman"/>
                <a:cs typeface="Times New Roman"/>
              </a:rPr>
              <a:t>the shore, </a:t>
            </a:r>
            <a:r>
              <a:rPr dirty="0" sz="1450" spc="-5">
                <a:latin typeface="Times New Roman"/>
                <a:cs typeface="Times New Roman"/>
              </a:rPr>
              <a:t>I </a:t>
            </a:r>
            <a:r>
              <a:rPr dirty="0" sz="1450" spc="-10">
                <a:latin typeface="Times New Roman"/>
                <a:cs typeface="Times New Roman"/>
              </a:rPr>
              <a:t>recollect, and my  father and the man </a:t>
            </a:r>
            <a:r>
              <a:rPr dirty="0" sz="1450" spc="-5">
                <a:latin typeface="Times New Roman"/>
                <a:cs typeface="Times New Roman"/>
              </a:rPr>
              <a:t>of </a:t>
            </a:r>
            <a:r>
              <a:rPr dirty="0" sz="1450" spc="-10">
                <a:latin typeface="Times New Roman"/>
                <a:cs typeface="Times New Roman"/>
              </a:rPr>
              <a:t>the harbour light must sometimes raise their voices to </a:t>
            </a:r>
            <a:r>
              <a:rPr dirty="0" sz="1450" spc="-5">
                <a:latin typeface="Times New Roman"/>
                <a:cs typeface="Times New Roman"/>
              </a:rPr>
              <a:t>be  </a:t>
            </a:r>
            <a:r>
              <a:rPr dirty="0" sz="1450" spc="-10">
                <a:latin typeface="Times New Roman"/>
                <a:cs typeface="Times New Roman"/>
              </a:rPr>
              <a:t>audible. Perhaps it is from this circumstance, that </a:t>
            </a:r>
            <a:r>
              <a:rPr dirty="0" sz="1450" spc="-5">
                <a:latin typeface="Times New Roman"/>
                <a:cs typeface="Times New Roman"/>
              </a:rPr>
              <a:t>I </a:t>
            </a:r>
            <a:r>
              <a:rPr dirty="0" sz="1450" spc="-10">
                <a:latin typeface="Times New Roman"/>
                <a:cs typeface="Times New Roman"/>
              </a:rPr>
              <a:t>always imagine St.  Andrews to </a:t>
            </a:r>
            <a:r>
              <a:rPr dirty="0" sz="1450" spc="-5">
                <a:latin typeface="Times New Roman"/>
                <a:cs typeface="Times New Roman"/>
              </a:rPr>
              <a:t>be </a:t>
            </a:r>
            <a:r>
              <a:rPr dirty="0" sz="1450" spc="-10">
                <a:latin typeface="Times New Roman"/>
                <a:cs typeface="Times New Roman"/>
              </a:rPr>
              <a:t>an ineffectual seat </a:t>
            </a:r>
            <a:r>
              <a:rPr dirty="0" sz="1450" spc="-5">
                <a:latin typeface="Times New Roman"/>
                <a:cs typeface="Times New Roman"/>
              </a:rPr>
              <a:t>of </a:t>
            </a:r>
            <a:r>
              <a:rPr dirty="0" sz="1450" spc="-10">
                <a:latin typeface="Times New Roman"/>
                <a:cs typeface="Times New Roman"/>
              </a:rPr>
              <a:t>learning, and the sound </a:t>
            </a:r>
            <a:r>
              <a:rPr dirty="0" sz="1450" spc="-5">
                <a:latin typeface="Times New Roman"/>
                <a:cs typeface="Times New Roman"/>
              </a:rPr>
              <a:t>of </a:t>
            </a:r>
            <a:r>
              <a:rPr dirty="0" sz="1450" spc="-10">
                <a:latin typeface="Times New Roman"/>
                <a:cs typeface="Times New Roman"/>
              </a:rPr>
              <a:t>the east wind  and the bursting surf to linger in its drowsy classrooms and confound the  utterance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professor, </a:t>
            </a:r>
            <a:r>
              <a:rPr dirty="0" sz="1450" spc="-10">
                <a:latin typeface="Times New Roman"/>
                <a:cs typeface="Times New Roman"/>
              </a:rPr>
              <a:t>until teacher and taught are alike drowned in  oblivion, and only the sea-gull beats </a:t>
            </a:r>
            <a:r>
              <a:rPr dirty="0" sz="1450" spc="-5">
                <a:latin typeface="Times New Roman"/>
                <a:cs typeface="Times New Roman"/>
              </a:rPr>
              <a:t>on </a:t>
            </a:r>
            <a:r>
              <a:rPr dirty="0" sz="1450" spc="-10">
                <a:latin typeface="Times New Roman"/>
                <a:cs typeface="Times New Roman"/>
              </a:rPr>
              <a:t>the windows and the draught </a:t>
            </a:r>
            <a:r>
              <a:rPr dirty="0" sz="1450" spc="-5">
                <a:latin typeface="Times New Roman"/>
                <a:cs typeface="Times New Roman"/>
              </a:rPr>
              <a:t>of </a:t>
            </a:r>
            <a:r>
              <a:rPr dirty="0" sz="1450" spc="-10">
                <a:latin typeface="Times New Roman"/>
                <a:cs typeface="Times New Roman"/>
              </a:rPr>
              <a:t>the  sea-air rustles in the pages </a:t>
            </a:r>
            <a:r>
              <a:rPr dirty="0" sz="1450" spc="-5">
                <a:latin typeface="Times New Roman"/>
                <a:cs typeface="Times New Roman"/>
              </a:rPr>
              <a:t>of </a:t>
            </a:r>
            <a:r>
              <a:rPr dirty="0" sz="1450" spc="-10">
                <a:latin typeface="Times New Roman"/>
                <a:cs typeface="Times New Roman"/>
              </a:rPr>
              <a:t>the open lecture. But </a:t>
            </a:r>
            <a:r>
              <a:rPr dirty="0" sz="1450" spc="-5">
                <a:latin typeface="Times New Roman"/>
                <a:cs typeface="Times New Roman"/>
              </a:rPr>
              <a:t>upon </a:t>
            </a:r>
            <a:r>
              <a:rPr dirty="0" sz="1450" spc="-10">
                <a:latin typeface="Times New Roman"/>
                <a:cs typeface="Times New Roman"/>
              </a:rPr>
              <a:t>all this, and the  romance </a:t>
            </a:r>
            <a:r>
              <a:rPr dirty="0" sz="1450" spc="-5">
                <a:latin typeface="Times New Roman"/>
                <a:cs typeface="Times New Roman"/>
              </a:rPr>
              <a:t>of </a:t>
            </a:r>
            <a:r>
              <a:rPr dirty="0" sz="1450" spc="-10">
                <a:latin typeface="Times New Roman"/>
                <a:cs typeface="Times New Roman"/>
              </a:rPr>
              <a:t>St. Andrews in general, the reader must consult the works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Andrew Lang; who has written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but </a:t>
            </a:r>
            <a:r>
              <a:rPr dirty="0" sz="1450" spc="-10">
                <a:latin typeface="Times New Roman"/>
                <a:cs typeface="Times New Roman"/>
              </a:rPr>
              <a:t>the other day in his dainty prose and  with his incommunicable </a:t>
            </a:r>
            <a:r>
              <a:rPr dirty="0" sz="1450" spc="-15">
                <a:latin typeface="Times New Roman"/>
                <a:cs typeface="Times New Roman"/>
              </a:rPr>
              <a:t>humour, </a:t>
            </a:r>
            <a:r>
              <a:rPr dirty="0" sz="1450" spc="-10">
                <a:latin typeface="Times New Roman"/>
                <a:cs typeface="Times New Roman"/>
              </a:rPr>
              <a:t>and long ago in </a:t>
            </a:r>
            <a:r>
              <a:rPr dirty="0" sz="1450" spc="-5">
                <a:latin typeface="Times New Roman"/>
                <a:cs typeface="Times New Roman"/>
              </a:rPr>
              <a:t>one of </a:t>
            </a:r>
            <a:r>
              <a:rPr dirty="0" sz="1450" spc="-10">
                <a:latin typeface="Times New Roman"/>
                <a:cs typeface="Times New Roman"/>
              </a:rPr>
              <a:t>his best poems, with  grace, and local truth, and </a:t>
            </a:r>
            <a:r>
              <a:rPr dirty="0" sz="1450" spc="-5">
                <a:latin typeface="Times New Roman"/>
                <a:cs typeface="Times New Roman"/>
              </a:rPr>
              <a:t>a </a:t>
            </a:r>
            <a:r>
              <a:rPr dirty="0" sz="1450" spc="-10">
                <a:latin typeface="Times New Roman"/>
                <a:cs typeface="Times New Roman"/>
              </a:rPr>
              <a:t>note </a:t>
            </a:r>
            <a:r>
              <a:rPr dirty="0" sz="1450" spc="-5">
                <a:latin typeface="Times New Roman"/>
                <a:cs typeface="Times New Roman"/>
              </a:rPr>
              <a:t>of </a:t>
            </a:r>
            <a:r>
              <a:rPr dirty="0" sz="1450" spc="-10">
                <a:latin typeface="Times New Roman"/>
                <a:cs typeface="Times New Roman"/>
              </a:rPr>
              <a:t>unaffected pathos. </a:t>
            </a:r>
            <a:r>
              <a:rPr dirty="0" sz="1450" spc="-35">
                <a:latin typeface="Times New Roman"/>
                <a:cs typeface="Times New Roman"/>
              </a:rPr>
              <a:t>Mr. </a:t>
            </a:r>
            <a:r>
              <a:rPr dirty="0" sz="1450" spc="-10">
                <a:latin typeface="Times New Roman"/>
                <a:cs typeface="Times New Roman"/>
              </a:rPr>
              <a:t>Lang knows all  about the romance, </a:t>
            </a:r>
            <a:r>
              <a:rPr dirty="0" sz="1450" spc="-5">
                <a:latin typeface="Times New Roman"/>
                <a:cs typeface="Times New Roman"/>
              </a:rPr>
              <a:t>I </a:t>
            </a:r>
            <a:r>
              <a:rPr dirty="0" sz="1450" spc="-30">
                <a:latin typeface="Times New Roman"/>
                <a:cs typeface="Times New Roman"/>
              </a:rPr>
              <a:t>say, </a:t>
            </a:r>
            <a:r>
              <a:rPr dirty="0" sz="1450" spc="-10">
                <a:latin typeface="Times New Roman"/>
                <a:cs typeface="Times New Roman"/>
              </a:rPr>
              <a:t>and the educational advantages, </a:t>
            </a:r>
            <a:r>
              <a:rPr dirty="0" sz="1450" spc="-5">
                <a:latin typeface="Times New Roman"/>
                <a:cs typeface="Times New Roman"/>
              </a:rPr>
              <a:t>but I doubt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had  turned his attention to the harbour lights; and it may </a:t>
            </a:r>
            <a:r>
              <a:rPr dirty="0" sz="1450" spc="-5">
                <a:latin typeface="Times New Roman"/>
                <a:cs typeface="Times New Roman"/>
              </a:rPr>
              <a:t>be </a:t>
            </a:r>
            <a:r>
              <a:rPr dirty="0" sz="1450" spc="-10">
                <a:latin typeface="Times New Roman"/>
                <a:cs typeface="Times New Roman"/>
              </a:rPr>
              <a:t>news even to him, that  in the year </a:t>
            </a:r>
            <a:r>
              <a:rPr dirty="0" sz="1450" spc="-5">
                <a:latin typeface="Times New Roman"/>
                <a:cs typeface="Times New Roman"/>
              </a:rPr>
              <a:t>1863 </a:t>
            </a:r>
            <a:r>
              <a:rPr dirty="0" sz="1450" spc="-10">
                <a:latin typeface="Times New Roman"/>
                <a:cs typeface="Times New Roman"/>
              </a:rPr>
              <a:t>their case was pitiable. Hanging about with the east wind  humming in my teeth, and my hands (I make </a:t>
            </a:r>
            <a:r>
              <a:rPr dirty="0" sz="1450" spc="-5">
                <a:latin typeface="Times New Roman"/>
                <a:cs typeface="Times New Roman"/>
              </a:rPr>
              <a:t>no doubt) </a:t>
            </a:r>
            <a:r>
              <a:rPr dirty="0" sz="1450" spc="-10">
                <a:latin typeface="Times New Roman"/>
                <a:cs typeface="Times New Roman"/>
              </a:rPr>
              <a:t>in my pockets, </a:t>
            </a:r>
            <a:r>
              <a:rPr dirty="0" sz="1450" spc="-5">
                <a:latin typeface="Times New Roman"/>
                <a:cs typeface="Times New Roman"/>
              </a:rPr>
              <a:t>I  </a:t>
            </a:r>
            <a:r>
              <a:rPr dirty="0" sz="1450" spc="-10">
                <a:latin typeface="Times New Roman"/>
                <a:cs typeface="Times New Roman"/>
              </a:rPr>
              <a:t>looked for the first time </a:t>
            </a:r>
            <a:r>
              <a:rPr dirty="0" sz="1450" spc="-5">
                <a:latin typeface="Times New Roman"/>
                <a:cs typeface="Times New Roman"/>
              </a:rPr>
              <a:t>upon </a:t>
            </a:r>
            <a:r>
              <a:rPr dirty="0" sz="1450" spc="-10">
                <a:latin typeface="Times New Roman"/>
                <a:cs typeface="Times New Roman"/>
              </a:rPr>
              <a:t>that tragi-comedy </a:t>
            </a:r>
            <a:r>
              <a:rPr dirty="0" sz="1450" spc="-5">
                <a:latin typeface="Times New Roman"/>
                <a:cs typeface="Times New Roman"/>
              </a:rPr>
              <a:t>of </a:t>
            </a:r>
            <a:r>
              <a:rPr dirty="0" sz="1450" spc="-10">
                <a:latin typeface="Times New Roman"/>
                <a:cs typeface="Times New Roman"/>
              </a:rPr>
              <a:t>the visiting engineer which  </a:t>
            </a:r>
            <a:r>
              <a:rPr dirty="0" sz="1450" spc="-5">
                <a:latin typeface="Times New Roman"/>
                <a:cs typeface="Times New Roman"/>
              </a:rPr>
              <a:t>I </a:t>
            </a:r>
            <a:r>
              <a:rPr dirty="0" sz="1450" spc="-10">
                <a:latin typeface="Times New Roman"/>
                <a:cs typeface="Times New Roman"/>
              </a:rPr>
              <a:t>have seen so often re-enacted </a:t>
            </a:r>
            <a:r>
              <a:rPr dirty="0" sz="1450" spc="-5">
                <a:latin typeface="Times New Roman"/>
                <a:cs typeface="Times New Roman"/>
              </a:rPr>
              <a:t>on a </a:t>
            </a:r>
            <a:r>
              <a:rPr dirty="0" sz="1450" spc="-10">
                <a:latin typeface="Times New Roman"/>
                <a:cs typeface="Times New Roman"/>
              </a:rPr>
              <a:t>more important stage. Eighty years ago, </a:t>
            </a:r>
            <a:r>
              <a:rPr dirty="0" sz="1450" spc="-5">
                <a:latin typeface="Times New Roman"/>
                <a:cs typeface="Times New Roman"/>
              </a:rPr>
              <a:t>I  </a:t>
            </a:r>
            <a:r>
              <a:rPr dirty="0" sz="1450" spc="-10">
                <a:latin typeface="Times New Roman"/>
                <a:cs typeface="Times New Roman"/>
              </a:rPr>
              <a:t>find my grandfather writing: “It is the most painful thing that can occur to me  to have </a:t>
            </a:r>
            <a:r>
              <a:rPr dirty="0" sz="1450" spc="-5">
                <a:latin typeface="Times New Roman"/>
                <a:cs typeface="Times New Roman"/>
              </a:rPr>
              <a:t>a </a:t>
            </a:r>
            <a:r>
              <a:rPr dirty="0" sz="1450" spc="-10">
                <a:latin typeface="Times New Roman"/>
                <a:cs typeface="Times New Roman"/>
              </a:rPr>
              <a:t>correspondence </a:t>
            </a:r>
            <a:r>
              <a:rPr dirty="0" sz="1450" spc="-5">
                <a:latin typeface="Times New Roman"/>
                <a:cs typeface="Times New Roman"/>
              </a:rPr>
              <a:t>of </a:t>
            </a:r>
            <a:r>
              <a:rPr dirty="0" sz="1450" spc="-10">
                <a:latin typeface="Times New Roman"/>
                <a:cs typeface="Times New Roman"/>
              </a:rPr>
              <a:t>this kind with any </a:t>
            </a:r>
            <a:r>
              <a:rPr dirty="0" sz="1450" spc="-5">
                <a:latin typeface="Times New Roman"/>
                <a:cs typeface="Times New Roman"/>
              </a:rPr>
              <a:t>of </a:t>
            </a:r>
            <a:r>
              <a:rPr dirty="0" sz="1450" spc="-10">
                <a:latin typeface="Times New Roman"/>
                <a:cs typeface="Times New Roman"/>
              </a:rPr>
              <a:t>the keepers, and when </a:t>
            </a:r>
            <a:r>
              <a:rPr dirty="0" sz="1450" spc="-5">
                <a:latin typeface="Times New Roman"/>
                <a:cs typeface="Times New Roman"/>
              </a:rPr>
              <a:t>I  </a:t>
            </a:r>
            <a:r>
              <a:rPr dirty="0" sz="1450" spc="-10">
                <a:latin typeface="Times New Roman"/>
                <a:cs typeface="Times New Roman"/>
              </a:rPr>
              <a:t>come to the Light House, instead </a:t>
            </a:r>
            <a:r>
              <a:rPr dirty="0" sz="1450" spc="-5">
                <a:latin typeface="Times New Roman"/>
                <a:cs typeface="Times New Roman"/>
              </a:rPr>
              <a:t>of </a:t>
            </a:r>
            <a:r>
              <a:rPr dirty="0" sz="1450" spc="-10">
                <a:latin typeface="Times New Roman"/>
                <a:cs typeface="Times New Roman"/>
              </a:rPr>
              <a:t>having the satisfaction to meet them with  approbation and welcome their </a:t>
            </a:r>
            <a:r>
              <a:rPr dirty="0" sz="1450" spc="-25">
                <a:latin typeface="Times New Roman"/>
                <a:cs typeface="Times New Roman"/>
              </a:rPr>
              <a:t>Family, </a:t>
            </a:r>
            <a:r>
              <a:rPr dirty="0" sz="1450" spc="-10">
                <a:latin typeface="Times New Roman"/>
                <a:cs typeface="Times New Roman"/>
              </a:rPr>
              <a:t>it is distressing when one-is obliged to  </a:t>
            </a:r>
            <a:r>
              <a:rPr dirty="0" sz="1450" spc="-5">
                <a:latin typeface="Times New Roman"/>
                <a:cs typeface="Times New Roman"/>
              </a:rPr>
              <a:t>put on a </a:t>
            </a:r>
            <a:r>
              <a:rPr dirty="0" sz="1450" spc="-10">
                <a:latin typeface="Times New Roman"/>
                <a:cs typeface="Times New Roman"/>
              </a:rPr>
              <a:t>most angry countenance and </a:t>
            </a:r>
            <a:r>
              <a:rPr dirty="0" sz="1450" spc="-15">
                <a:latin typeface="Times New Roman"/>
                <a:cs typeface="Times New Roman"/>
              </a:rPr>
              <a:t>demeanour.” </a:t>
            </a:r>
            <a:r>
              <a:rPr dirty="0" sz="1450" spc="-10">
                <a:latin typeface="Times New Roman"/>
                <a:cs typeface="Times New Roman"/>
              </a:rPr>
              <a:t>This painful obligation has  been hereditary in my race. </a:t>
            </a:r>
            <a:r>
              <a:rPr dirty="0" sz="1450" spc="-5">
                <a:latin typeface="Times New Roman"/>
                <a:cs typeface="Times New Roman"/>
              </a:rPr>
              <a:t>I </a:t>
            </a:r>
            <a:r>
              <a:rPr dirty="0" sz="1450" spc="-10">
                <a:latin typeface="Times New Roman"/>
                <a:cs typeface="Times New Roman"/>
              </a:rPr>
              <a:t>have myself, </a:t>
            </a:r>
            <a:r>
              <a:rPr dirty="0" sz="1450" spc="-5">
                <a:latin typeface="Times New Roman"/>
                <a:cs typeface="Times New Roman"/>
              </a:rPr>
              <a:t>on a </a:t>
            </a:r>
            <a:r>
              <a:rPr dirty="0" sz="1450" spc="-10">
                <a:latin typeface="Times New Roman"/>
                <a:cs typeface="Times New Roman"/>
              </a:rPr>
              <a:t>perfectly amateur and  unauthorised inspection </a:t>
            </a:r>
            <a:r>
              <a:rPr dirty="0" sz="1450" spc="-5">
                <a:latin typeface="Times New Roman"/>
                <a:cs typeface="Times New Roman"/>
              </a:rPr>
              <a:t>of </a:t>
            </a:r>
            <a:r>
              <a:rPr dirty="0" sz="1450" spc="-15">
                <a:latin typeface="Times New Roman"/>
                <a:cs typeface="Times New Roman"/>
              </a:rPr>
              <a:t>Turnberry </a:t>
            </a:r>
            <a:r>
              <a:rPr dirty="0" sz="1450" spc="-10">
                <a:latin typeface="Times New Roman"/>
                <a:cs typeface="Times New Roman"/>
              </a:rPr>
              <a:t>Point, bent my brows </a:t>
            </a:r>
            <a:r>
              <a:rPr dirty="0" sz="1450" spc="-5">
                <a:latin typeface="Times New Roman"/>
                <a:cs typeface="Times New Roman"/>
              </a:rPr>
              <a:t>upon </a:t>
            </a:r>
            <a:r>
              <a:rPr dirty="0" sz="1450" spc="-10">
                <a:latin typeface="Times New Roman"/>
                <a:cs typeface="Times New Roman"/>
              </a:rPr>
              <a:t>the keeper </a:t>
            </a:r>
            <a:r>
              <a:rPr dirty="0" sz="1450" spc="-5">
                <a:latin typeface="Times New Roman"/>
                <a:cs typeface="Times New Roman"/>
              </a:rPr>
              <a:t>on  </a:t>
            </a:r>
            <a:r>
              <a:rPr dirty="0" sz="1450" spc="-10">
                <a:latin typeface="Times New Roman"/>
                <a:cs typeface="Times New Roman"/>
              </a:rPr>
              <a:t>the question </a:t>
            </a:r>
            <a:r>
              <a:rPr dirty="0" sz="1450" spc="-5">
                <a:latin typeface="Times New Roman"/>
                <a:cs typeface="Times New Roman"/>
              </a:rPr>
              <a:t>of </a:t>
            </a:r>
            <a:r>
              <a:rPr dirty="0" sz="1450" spc="-10">
                <a:latin typeface="Times New Roman"/>
                <a:cs typeface="Times New Roman"/>
              </a:rPr>
              <a:t>storm-panes; and felt </a:t>
            </a:r>
            <a:r>
              <a:rPr dirty="0" sz="1450" spc="-5">
                <a:latin typeface="Times New Roman"/>
                <a:cs typeface="Times New Roman"/>
              </a:rPr>
              <a:t>a </a:t>
            </a:r>
            <a:r>
              <a:rPr dirty="0" sz="1450" spc="-10">
                <a:latin typeface="Times New Roman"/>
                <a:cs typeface="Times New Roman"/>
              </a:rPr>
              <a:t>keen pang </a:t>
            </a:r>
            <a:r>
              <a:rPr dirty="0" sz="1450" spc="-5">
                <a:latin typeface="Times New Roman"/>
                <a:cs typeface="Times New Roman"/>
              </a:rPr>
              <a:t>of </a:t>
            </a:r>
            <a:r>
              <a:rPr dirty="0" sz="1450" spc="-10">
                <a:latin typeface="Times New Roman"/>
                <a:cs typeface="Times New Roman"/>
              </a:rPr>
              <a:t>self-reproach, when we  went down stairs again and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he </a:t>
            </a:r>
            <a:r>
              <a:rPr dirty="0" sz="1450" spc="-10">
                <a:latin typeface="Times New Roman"/>
                <a:cs typeface="Times New Roman"/>
              </a:rPr>
              <a:t>was making </a:t>
            </a:r>
            <a:r>
              <a:rPr dirty="0" sz="1450" spc="-5">
                <a:latin typeface="Times New Roman"/>
                <a:cs typeface="Times New Roman"/>
              </a:rPr>
              <a:t>a </a:t>
            </a:r>
            <a:r>
              <a:rPr dirty="0" sz="1450" spc="-15">
                <a:latin typeface="Times New Roman"/>
                <a:cs typeface="Times New Roman"/>
              </a:rPr>
              <a:t>coffin </a:t>
            </a:r>
            <a:r>
              <a:rPr dirty="0" sz="1450" spc="-10">
                <a:latin typeface="Times New Roman"/>
                <a:cs typeface="Times New Roman"/>
              </a:rPr>
              <a:t>for his infant child;  and</a:t>
            </a:r>
            <a:r>
              <a:rPr dirty="0" sz="1450" spc="105">
                <a:latin typeface="Times New Roman"/>
                <a:cs typeface="Times New Roman"/>
              </a:rPr>
              <a:t> </a:t>
            </a:r>
            <a:r>
              <a:rPr dirty="0" sz="1450" spc="-10">
                <a:latin typeface="Times New Roman"/>
                <a:cs typeface="Times New Roman"/>
              </a:rPr>
              <a:t>then</a:t>
            </a:r>
            <a:r>
              <a:rPr dirty="0" sz="1450" spc="110">
                <a:latin typeface="Times New Roman"/>
                <a:cs typeface="Times New Roman"/>
              </a:rPr>
              <a:t> </a:t>
            </a:r>
            <a:r>
              <a:rPr dirty="0" sz="1450" spc="-10">
                <a:latin typeface="Times New Roman"/>
                <a:cs typeface="Times New Roman"/>
              </a:rPr>
              <a:t>regained</a:t>
            </a:r>
            <a:r>
              <a:rPr dirty="0" sz="1450" spc="110">
                <a:latin typeface="Times New Roman"/>
                <a:cs typeface="Times New Roman"/>
              </a:rPr>
              <a:t> </a:t>
            </a:r>
            <a:r>
              <a:rPr dirty="0" sz="1450" spc="-10">
                <a:latin typeface="Times New Roman"/>
                <a:cs typeface="Times New Roman"/>
              </a:rPr>
              <a:t>my</a:t>
            </a:r>
            <a:r>
              <a:rPr dirty="0" sz="1450" spc="110">
                <a:latin typeface="Times New Roman"/>
                <a:cs typeface="Times New Roman"/>
              </a:rPr>
              <a:t> </a:t>
            </a:r>
            <a:r>
              <a:rPr dirty="0" sz="1450" spc="-10">
                <a:latin typeface="Times New Roman"/>
                <a:cs typeface="Times New Roman"/>
              </a:rPr>
              <a:t>equanimity</a:t>
            </a:r>
            <a:r>
              <a:rPr dirty="0" sz="1450" spc="105">
                <a:latin typeface="Times New Roman"/>
                <a:cs typeface="Times New Roman"/>
              </a:rPr>
              <a:t> </a:t>
            </a:r>
            <a:r>
              <a:rPr dirty="0" sz="1450" spc="-10">
                <a:latin typeface="Times New Roman"/>
                <a:cs typeface="Times New Roman"/>
              </a:rPr>
              <a:t>with</a:t>
            </a:r>
            <a:r>
              <a:rPr dirty="0" sz="1450" spc="110">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5">
                <a:latin typeface="Times New Roman"/>
                <a:cs typeface="Times New Roman"/>
              </a:rPr>
              <a:t>thought</a:t>
            </a:r>
            <a:r>
              <a:rPr dirty="0" sz="1450" spc="110">
                <a:latin typeface="Times New Roman"/>
                <a:cs typeface="Times New Roman"/>
              </a:rPr>
              <a:t> </a:t>
            </a:r>
            <a:r>
              <a:rPr dirty="0" sz="1450" spc="-10">
                <a:latin typeface="Times New Roman"/>
                <a:cs typeface="Times New Roman"/>
              </a:rPr>
              <a:t>that</a:t>
            </a:r>
            <a:r>
              <a:rPr dirty="0" sz="1450" spc="105">
                <a:latin typeface="Times New Roman"/>
                <a:cs typeface="Times New Roman"/>
              </a:rPr>
              <a:t> </a:t>
            </a:r>
            <a:r>
              <a:rPr dirty="0" sz="1450" spc="-5">
                <a:latin typeface="Times New Roman"/>
                <a:cs typeface="Times New Roman"/>
              </a:rPr>
              <a:t>I</a:t>
            </a:r>
            <a:r>
              <a:rPr dirty="0" sz="1450" spc="110">
                <a:latin typeface="Times New Roman"/>
                <a:cs typeface="Times New Roman"/>
              </a:rPr>
              <a:t> </a:t>
            </a:r>
            <a:r>
              <a:rPr dirty="0" sz="1450" spc="-10">
                <a:latin typeface="Times New Roman"/>
                <a:cs typeface="Times New Roman"/>
              </a:rPr>
              <a:t>had</a:t>
            </a:r>
            <a:r>
              <a:rPr dirty="0" sz="1450" spc="110">
                <a:latin typeface="Times New Roman"/>
                <a:cs typeface="Times New Roman"/>
              </a:rPr>
              <a:t> </a:t>
            </a:r>
            <a:r>
              <a:rPr dirty="0" sz="1450" spc="-5">
                <a:latin typeface="Times New Roman"/>
                <a:cs typeface="Times New Roman"/>
              </a:rPr>
              <a:t>done</a:t>
            </a:r>
            <a:r>
              <a:rPr dirty="0" sz="1450" spc="110">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man</a:t>
            </a:r>
            <a:r>
              <a:rPr dirty="0" sz="1450" spc="11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service, and when the proper inspector came,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readier with his  panes. The human race is perhaps credited with more duplicity than it  deserves. The visitation </a:t>
            </a:r>
            <a:r>
              <a:rPr dirty="0" sz="1450" spc="-5">
                <a:latin typeface="Times New Roman"/>
                <a:cs typeface="Times New Roman"/>
              </a:rPr>
              <a:t>of a </a:t>
            </a:r>
            <a:r>
              <a:rPr dirty="0" sz="1450" spc="-10">
                <a:latin typeface="Times New Roman"/>
                <a:cs typeface="Times New Roman"/>
              </a:rPr>
              <a:t>lighthouse at least is </a:t>
            </a:r>
            <a:r>
              <a:rPr dirty="0" sz="1450" spc="-5">
                <a:latin typeface="Times New Roman"/>
                <a:cs typeface="Times New Roman"/>
              </a:rPr>
              <a:t>a </a:t>
            </a:r>
            <a:r>
              <a:rPr dirty="0" sz="1450" spc="-10">
                <a:latin typeface="Times New Roman"/>
                <a:cs typeface="Times New Roman"/>
              </a:rPr>
              <a:t>business </a:t>
            </a:r>
            <a:r>
              <a:rPr dirty="0" sz="1450" spc="-5">
                <a:latin typeface="Times New Roman"/>
                <a:cs typeface="Times New Roman"/>
              </a:rPr>
              <a:t>of </a:t>
            </a:r>
            <a:r>
              <a:rPr dirty="0" sz="1450" spc="-10">
                <a:latin typeface="Times New Roman"/>
                <a:cs typeface="Times New Roman"/>
              </a:rPr>
              <a:t>the most  transparent nature. As soon as the boat grates </a:t>
            </a:r>
            <a:r>
              <a:rPr dirty="0" sz="1450" spc="-5">
                <a:latin typeface="Times New Roman"/>
                <a:cs typeface="Times New Roman"/>
              </a:rPr>
              <a:t>on </a:t>
            </a:r>
            <a:r>
              <a:rPr dirty="0" sz="1450" spc="-10">
                <a:latin typeface="Times New Roman"/>
                <a:cs typeface="Times New Roman"/>
              </a:rPr>
              <a:t>the shore, and the keepers  step forward in their uniformed coats, the very slouch </a:t>
            </a:r>
            <a:r>
              <a:rPr dirty="0" sz="1450" spc="-5">
                <a:latin typeface="Times New Roman"/>
                <a:cs typeface="Times New Roman"/>
              </a:rPr>
              <a:t>of </a:t>
            </a:r>
            <a:r>
              <a:rPr dirty="0" sz="1450" spc="-10">
                <a:latin typeface="Times New Roman"/>
                <a:cs typeface="Times New Roman"/>
              </a:rPr>
              <a:t>the fellows’ shoulders  tells their </a:t>
            </a:r>
            <a:r>
              <a:rPr dirty="0" sz="1450" spc="-25">
                <a:latin typeface="Times New Roman"/>
                <a:cs typeface="Times New Roman"/>
              </a:rPr>
              <a:t>story, </a:t>
            </a:r>
            <a:r>
              <a:rPr dirty="0" sz="1450" spc="-10">
                <a:latin typeface="Times New Roman"/>
                <a:cs typeface="Times New Roman"/>
              </a:rPr>
              <a:t>and the engineer may begin at once to assume his “angry  countenance.” Certainly the brass </a:t>
            </a:r>
            <a:r>
              <a:rPr dirty="0" sz="1450" spc="-5">
                <a:latin typeface="Times New Roman"/>
                <a:cs typeface="Times New Roman"/>
              </a:rPr>
              <a:t>of </a:t>
            </a:r>
            <a:r>
              <a:rPr dirty="0" sz="1450" spc="-10">
                <a:latin typeface="Times New Roman"/>
                <a:cs typeface="Times New Roman"/>
              </a:rPr>
              <a:t>the handrail will </a:t>
            </a:r>
            <a:r>
              <a:rPr dirty="0" sz="1450" spc="-5">
                <a:latin typeface="Times New Roman"/>
                <a:cs typeface="Times New Roman"/>
              </a:rPr>
              <a:t>be </a:t>
            </a:r>
            <a:r>
              <a:rPr dirty="0" sz="1450" spc="-10">
                <a:latin typeface="Times New Roman"/>
                <a:cs typeface="Times New Roman"/>
              </a:rPr>
              <a:t>clouded; and if the  brass </a:t>
            </a:r>
            <a:r>
              <a:rPr dirty="0" sz="1450" spc="-5">
                <a:latin typeface="Times New Roman"/>
                <a:cs typeface="Times New Roman"/>
              </a:rPr>
              <a:t>be not </a:t>
            </a:r>
            <a:r>
              <a:rPr dirty="0" sz="1450" spc="-10">
                <a:latin typeface="Times New Roman"/>
                <a:cs typeface="Times New Roman"/>
              </a:rPr>
              <a:t>immaculate, certainly all will </a:t>
            </a:r>
            <a:r>
              <a:rPr dirty="0" sz="1450" spc="-5">
                <a:latin typeface="Times New Roman"/>
                <a:cs typeface="Times New Roman"/>
              </a:rPr>
              <a:t>be </a:t>
            </a:r>
            <a:r>
              <a:rPr dirty="0" sz="1450" spc="-10">
                <a:latin typeface="Times New Roman"/>
                <a:cs typeface="Times New Roman"/>
              </a:rPr>
              <a:t>to match—the reflectors  scratched, the spare lamp </a:t>
            </a:r>
            <a:r>
              <a:rPr dirty="0" sz="1450" spc="-20">
                <a:latin typeface="Times New Roman"/>
                <a:cs typeface="Times New Roman"/>
              </a:rPr>
              <a:t>unready, </a:t>
            </a:r>
            <a:r>
              <a:rPr dirty="0" sz="1450" spc="-10">
                <a:latin typeface="Times New Roman"/>
                <a:cs typeface="Times New Roman"/>
              </a:rPr>
              <a:t>the storm-panes in the storehouse. If </a:t>
            </a:r>
            <a:r>
              <a:rPr dirty="0" sz="1450" spc="-5">
                <a:latin typeface="Times New Roman"/>
                <a:cs typeface="Times New Roman"/>
              </a:rPr>
              <a:t>a </a:t>
            </a:r>
            <a:r>
              <a:rPr dirty="0" sz="1450" spc="-10">
                <a:latin typeface="Times New Roman"/>
                <a:cs typeface="Times New Roman"/>
              </a:rPr>
              <a:t>light  is </a:t>
            </a:r>
            <a:r>
              <a:rPr dirty="0" sz="1450" spc="-5">
                <a:latin typeface="Times New Roman"/>
                <a:cs typeface="Times New Roman"/>
              </a:rPr>
              <a:t>not </a:t>
            </a:r>
            <a:r>
              <a:rPr dirty="0" sz="1450" spc="-10">
                <a:latin typeface="Times New Roman"/>
                <a:cs typeface="Times New Roman"/>
              </a:rPr>
              <a:t>rather more than middling </a:t>
            </a:r>
            <a:r>
              <a:rPr dirty="0" sz="1450" spc="-5">
                <a:latin typeface="Times New Roman"/>
                <a:cs typeface="Times New Roman"/>
              </a:rPr>
              <a:t>good, </a:t>
            </a: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radically bad. Mediocrity  (except in literature) appears to </a:t>
            </a:r>
            <a:r>
              <a:rPr dirty="0" sz="1450" spc="-5">
                <a:latin typeface="Times New Roman"/>
                <a:cs typeface="Times New Roman"/>
              </a:rPr>
              <a:t>be </a:t>
            </a:r>
            <a:r>
              <a:rPr dirty="0" sz="1450" spc="-10">
                <a:latin typeface="Times New Roman"/>
                <a:cs typeface="Times New Roman"/>
              </a:rPr>
              <a:t>unattainable </a:t>
            </a:r>
            <a:r>
              <a:rPr dirty="0" sz="1450" spc="-5">
                <a:latin typeface="Times New Roman"/>
                <a:cs typeface="Times New Roman"/>
              </a:rPr>
              <a:t>by </a:t>
            </a:r>
            <a:r>
              <a:rPr dirty="0" sz="1450" spc="-10">
                <a:latin typeface="Times New Roman"/>
                <a:cs typeface="Times New Roman"/>
              </a:rPr>
              <a:t>man. But </a:t>
            </a:r>
            <a:r>
              <a:rPr dirty="0" sz="1450" spc="-5">
                <a:latin typeface="Times New Roman"/>
                <a:cs typeface="Times New Roman"/>
              </a:rPr>
              <a:t>of </a:t>
            </a:r>
            <a:r>
              <a:rPr dirty="0" sz="1450" spc="-10">
                <a:latin typeface="Times New Roman"/>
                <a:cs typeface="Times New Roman"/>
              </a:rPr>
              <a:t>course the  unfortunate </a:t>
            </a:r>
            <a:r>
              <a:rPr dirty="0" sz="1450" spc="-5">
                <a:latin typeface="Times New Roman"/>
                <a:cs typeface="Times New Roman"/>
              </a:rPr>
              <a:t>of </a:t>
            </a:r>
            <a:r>
              <a:rPr dirty="0" sz="1450" spc="-10">
                <a:latin typeface="Times New Roman"/>
                <a:cs typeface="Times New Roman"/>
              </a:rPr>
              <a:t>St. Andrews was only an </a:t>
            </a:r>
            <a:r>
              <a:rPr dirty="0" sz="1450" spc="-15">
                <a:latin typeface="Times New Roman"/>
                <a:cs typeface="Times New Roman"/>
              </a:rPr>
              <a:t>amateur,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in the Service,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uniform coat, </a:t>
            </a:r>
            <a:r>
              <a:rPr dirty="0" sz="1450" spc="-5">
                <a:latin typeface="Times New Roman"/>
                <a:cs typeface="Times New Roman"/>
              </a:rPr>
              <a:t>he </a:t>
            </a:r>
            <a:r>
              <a:rPr dirty="0" sz="1450" spc="-10">
                <a:latin typeface="Times New Roman"/>
                <a:cs typeface="Times New Roman"/>
              </a:rPr>
              <a:t>was (I believe) </a:t>
            </a:r>
            <a:r>
              <a:rPr dirty="0" sz="1450" spc="-5">
                <a:latin typeface="Times New Roman"/>
                <a:cs typeface="Times New Roman"/>
              </a:rPr>
              <a:t>a </a:t>
            </a:r>
            <a:r>
              <a:rPr dirty="0" sz="1450" spc="-10">
                <a:latin typeface="Times New Roman"/>
                <a:cs typeface="Times New Roman"/>
              </a:rPr>
              <a:t>plumber </a:t>
            </a:r>
            <a:r>
              <a:rPr dirty="0" sz="1450" spc="-5">
                <a:latin typeface="Times New Roman"/>
                <a:cs typeface="Times New Roman"/>
              </a:rPr>
              <a:t>by </a:t>
            </a:r>
            <a:r>
              <a:rPr dirty="0" sz="1450" spc="-10">
                <a:latin typeface="Times New Roman"/>
                <a:cs typeface="Times New Roman"/>
              </a:rPr>
              <a:t>his trade and stood (in  the mediæval phrase) quite </a:t>
            </a:r>
            <a:r>
              <a:rPr dirty="0" sz="1450" spc="-5">
                <a:latin typeface="Times New Roman"/>
                <a:cs typeface="Times New Roman"/>
              </a:rPr>
              <a:t>out of </a:t>
            </a:r>
            <a:r>
              <a:rPr dirty="0" sz="1450" spc="-10">
                <a:latin typeface="Times New Roman"/>
                <a:cs typeface="Times New Roman"/>
              </a:rPr>
              <a:t>the danger </a:t>
            </a:r>
            <a:r>
              <a:rPr dirty="0" sz="1450" spc="-5">
                <a:latin typeface="Times New Roman"/>
                <a:cs typeface="Times New Roman"/>
              </a:rPr>
              <a:t>of </a:t>
            </a:r>
            <a:r>
              <a:rPr dirty="0" sz="1450" spc="-10">
                <a:latin typeface="Times New Roman"/>
                <a:cs typeface="Times New Roman"/>
              </a:rPr>
              <a:t>my father; </a:t>
            </a:r>
            <a:r>
              <a:rPr dirty="0" sz="1450" spc="-5">
                <a:latin typeface="Times New Roman"/>
                <a:cs typeface="Times New Roman"/>
              </a:rPr>
              <a:t>but 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painful  interview for all that, and perspired</a:t>
            </a:r>
            <a:r>
              <a:rPr dirty="0" sz="1450" spc="20">
                <a:latin typeface="Times New Roman"/>
                <a:cs typeface="Times New Roman"/>
              </a:rPr>
              <a:t> </a:t>
            </a:r>
            <a:r>
              <a:rPr dirty="0" sz="1450" spc="-20">
                <a:latin typeface="Times New Roman"/>
                <a:cs typeface="Times New Roman"/>
              </a:rPr>
              <a:t>extremely.</a:t>
            </a:r>
            <a:endParaRPr sz="1450">
              <a:latin typeface="Times New Roman"/>
              <a:cs typeface="Times New Roman"/>
            </a:endParaRPr>
          </a:p>
          <a:p>
            <a:pPr algn="just" marL="12700" marR="5080">
              <a:lnSpc>
                <a:spcPts val="1730"/>
              </a:lnSpc>
              <a:spcBef>
                <a:spcPts val="550"/>
              </a:spcBef>
            </a:pPr>
            <a:r>
              <a:rPr dirty="0" sz="1450" spc="-10">
                <a:latin typeface="Times New Roman"/>
                <a:cs typeface="Times New Roman"/>
              </a:rPr>
              <a:t>From St. Andrews, we drove over Magus </a:t>
            </a:r>
            <a:r>
              <a:rPr dirty="0" sz="1450" spc="-25">
                <a:latin typeface="Times New Roman"/>
                <a:cs typeface="Times New Roman"/>
              </a:rPr>
              <a:t>Muir. </a:t>
            </a:r>
            <a:r>
              <a:rPr dirty="0" sz="1450" spc="-10">
                <a:latin typeface="Times New Roman"/>
                <a:cs typeface="Times New Roman"/>
              </a:rPr>
              <a:t>My father had announced we  were “to post,” and the phrase called </a:t>
            </a:r>
            <a:r>
              <a:rPr dirty="0" sz="1450" spc="-5">
                <a:latin typeface="Times New Roman"/>
                <a:cs typeface="Times New Roman"/>
              </a:rPr>
              <a:t>up </a:t>
            </a:r>
            <a:r>
              <a:rPr dirty="0" sz="1450" spc="-10">
                <a:latin typeface="Times New Roman"/>
                <a:cs typeface="Times New Roman"/>
              </a:rPr>
              <a:t>in my hopeful mind visions </a:t>
            </a:r>
            <a:r>
              <a:rPr dirty="0" sz="1450" spc="-5">
                <a:latin typeface="Times New Roman"/>
                <a:cs typeface="Times New Roman"/>
              </a:rPr>
              <a:t>of top-  boots </a:t>
            </a:r>
            <a:r>
              <a:rPr dirty="0" sz="1450" spc="-10">
                <a:latin typeface="Times New Roman"/>
                <a:cs typeface="Times New Roman"/>
              </a:rPr>
              <a:t>and the pictures in </a:t>
            </a:r>
            <a:r>
              <a:rPr dirty="0" sz="1450" spc="-15">
                <a:latin typeface="Times New Roman"/>
                <a:cs typeface="Times New Roman"/>
              </a:rPr>
              <a:t>Rowlandson’s </a:t>
            </a:r>
            <a:r>
              <a:rPr dirty="0" sz="1450" spc="-10">
                <a:latin typeface="Times New Roman"/>
                <a:cs typeface="Times New Roman"/>
              </a:rPr>
              <a:t>Dance </a:t>
            </a:r>
            <a:r>
              <a:rPr dirty="0" sz="1450" spc="-5">
                <a:latin typeface="Times New Roman"/>
                <a:cs typeface="Times New Roman"/>
              </a:rPr>
              <a:t>of </a:t>
            </a:r>
            <a:r>
              <a:rPr dirty="0" sz="1450" spc="-10">
                <a:latin typeface="Times New Roman"/>
                <a:cs typeface="Times New Roman"/>
              </a:rPr>
              <a:t>Death; </a:t>
            </a:r>
            <a:r>
              <a:rPr dirty="0" sz="1450" spc="-5">
                <a:latin typeface="Times New Roman"/>
                <a:cs typeface="Times New Roman"/>
              </a:rPr>
              <a:t>but </a:t>
            </a:r>
            <a:r>
              <a:rPr dirty="0" sz="1450" spc="-10">
                <a:latin typeface="Times New Roman"/>
                <a:cs typeface="Times New Roman"/>
              </a:rPr>
              <a:t>it was only </a:t>
            </a:r>
            <a:r>
              <a:rPr dirty="0" sz="1450" spc="-5">
                <a:latin typeface="Times New Roman"/>
                <a:cs typeface="Times New Roman"/>
              </a:rPr>
              <a:t>a  </a:t>
            </a:r>
            <a:r>
              <a:rPr dirty="0" sz="1450" spc="-10">
                <a:latin typeface="Times New Roman"/>
                <a:cs typeface="Times New Roman"/>
              </a:rPr>
              <a:t>jingling cab that came to the inn </a:t>
            </a:r>
            <a:r>
              <a:rPr dirty="0" sz="1450" spc="-20">
                <a:latin typeface="Times New Roman"/>
                <a:cs typeface="Times New Roman"/>
              </a:rPr>
              <a:t>door, </a:t>
            </a:r>
            <a:r>
              <a:rPr dirty="0" sz="1450" spc="-10">
                <a:latin typeface="Times New Roman"/>
                <a:cs typeface="Times New Roman"/>
              </a:rPr>
              <a:t>such as </a:t>
            </a:r>
            <a:r>
              <a:rPr dirty="0" sz="1450" spc="-5">
                <a:latin typeface="Times New Roman"/>
                <a:cs typeface="Times New Roman"/>
              </a:rPr>
              <a:t>I </a:t>
            </a:r>
            <a:r>
              <a:rPr dirty="0" sz="1450" spc="-10">
                <a:latin typeface="Times New Roman"/>
                <a:cs typeface="Times New Roman"/>
              </a:rPr>
              <a:t>had driven in </a:t>
            </a:r>
            <a:r>
              <a:rPr dirty="0" sz="1450" spc="-5">
                <a:latin typeface="Times New Roman"/>
                <a:cs typeface="Times New Roman"/>
              </a:rPr>
              <a:t>a </a:t>
            </a:r>
            <a:r>
              <a:rPr dirty="0" sz="1450" spc="-10">
                <a:latin typeface="Times New Roman"/>
                <a:cs typeface="Times New Roman"/>
              </a:rPr>
              <a:t>thousand times  at the low price </a:t>
            </a:r>
            <a:r>
              <a:rPr dirty="0" sz="1450" spc="-5">
                <a:latin typeface="Times New Roman"/>
                <a:cs typeface="Times New Roman"/>
              </a:rPr>
              <a:t>of one </a:t>
            </a:r>
            <a:r>
              <a:rPr dirty="0" sz="1450" spc="-10">
                <a:latin typeface="Times New Roman"/>
                <a:cs typeface="Times New Roman"/>
              </a:rPr>
              <a:t>shilling </a:t>
            </a:r>
            <a:r>
              <a:rPr dirty="0" sz="1450" spc="-5">
                <a:latin typeface="Times New Roman"/>
                <a:cs typeface="Times New Roman"/>
              </a:rPr>
              <a:t>on </a:t>
            </a:r>
            <a:r>
              <a:rPr dirty="0" sz="1450" spc="-10">
                <a:latin typeface="Times New Roman"/>
                <a:cs typeface="Times New Roman"/>
              </a:rPr>
              <a:t>the streets </a:t>
            </a:r>
            <a:r>
              <a:rPr dirty="0" sz="1450" spc="-5">
                <a:latin typeface="Times New Roman"/>
                <a:cs typeface="Times New Roman"/>
              </a:rPr>
              <a:t>of </a:t>
            </a:r>
            <a:r>
              <a:rPr dirty="0" sz="1450" spc="-10">
                <a:latin typeface="Times New Roman"/>
                <a:cs typeface="Times New Roman"/>
              </a:rPr>
              <a:t>Edinburgh. Beyond this  disappointment, </a:t>
            </a:r>
            <a:r>
              <a:rPr dirty="0" sz="1450" spc="-5">
                <a:latin typeface="Times New Roman"/>
                <a:cs typeface="Times New Roman"/>
              </a:rPr>
              <a:t>I </a:t>
            </a:r>
            <a:r>
              <a:rPr dirty="0" sz="1450" spc="-10">
                <a:latin typeface="Times New Roman"/>
                <a:cs typeface="Times New Roman"/>
              </a:rPr>
              <a:t>remember nothing </a:t>
            </a:r>
            <a:r>
              <a:rPr dirty="0" sz="1450" spc="-5">
                <a:latin typeface="Times New Roman"/>
                <a:cs typeface="Times New Roman"/>
              </a:rPr>
              <a:t>of </a:t>
            </a:r>
            <a:r>
              <a:rPr dirty="0" sz="1450" spc="-10">
                <a:latin typeface="Times New Roman"/>
                <a:cs typeface="Times New Roman"/>
              </a:rPr>
              <a:t>that drive. It is </a:t>
            </a:r>
            <a:r>
              <a:rPr dirty="0" sz="1450" spc="-5">
                <a:latin typeface="Times New Roman"/>
                <a:cs typeface="Times New Roman"/>
              </a:rPr>
              <a:t>a </a:t>
            </a:r>
            <a:r>
              <a:rPr dirty="0" sz="1450" spc="-10">
                <a:latin typeface="Times New Roman"/>
                <a:cs typeface="Times New Roman"/>
              </a:rPr>
              <a:t>road </a:t>
            </a:r>
            <a:r>
              <a:rPr dirty="0" sz="1450" spc="-5">
                <a:latin typeface="Times New Roman"/>
                <a:cs typeface="Times New Roman"/>
              </a:rPr>
              <a:t>I </a:t>
            </a:r>
            <a:r>
              <a:rPr dirty="0" sz="1450" spc="-10">
                <a:latin typeface="Times New Roman"/>
                <a:cs typeface="Times New Roman"/>
              </a:rPr>
              <a:t>have often  travelled, and </a:t>
            </a:r>
            <a:r>
              <a:rPr dirty="0" sz="1450" spc="-5">
                <a:latin typeface="Times New Roman"/>
                <a:cs typeface="Times New Roman"/>
              </a:rPr>
              <a:t>of not one of </a:t>
            </a:r>
            <a:r>
              <a:rPr dirty="0" sz="1450" spc="-10">
                <a:latin typeface="Times New Roman"/>
                <a:cs typeface="Times New Roman"/>
              </a:rPr>
              <a:t>these journeys </a:t>
            </a:r>
            <a:r>
              <a:rPr dirty="0" sz="1450" spc="-5">
                <a:latin typeface="Times New Roman"/>
                <a:cs typeface="Times New Roman"/>
              </a:rPr>
              <a:t>do I </a:t>
            </a:r>
            <a:r>
              <a:rPr dirty="0" sz="1450" spc="-10">
                <a:latin typeface="Times New Roman"/>
                <a:cs typeface="Times New Roman"/>
              </a:rPr>
              <a:t>remember any single trait. The  fact has </a:t>
            </a:r>
            <a:r>
              <a:rPr dirty="0" sz="1450" spc="-5">
                <a:latin typeface="Times New Roman"/>
                <a:cs typeface="Times New Roman"/>
              </a:rPr>
              <a:t>not </a:t>
            </a:r>
            <a:r>
              <a:rPr dirty="0" sz="1450" spc="-10">
                <a:latin typeface="Times New Roman"/>
                <a:cs typeface="Times New Roman"/>
              </a:rPr>
              <a:t>been </a:t>
            </a:r>
            <a:r>
              <a:rPr dirty="0" sz="1450" spc="-15">
                <a:latin typeface="Times New Roman"/>
                <a:cs typeface="Times New Roman"/>
              </a:rPr>
              <a:t>suffered </a:t>
            </a:r>
            <a:r>
              <a:rPr dirty="0" sz="1450" spc="-10">
                <a:latin typeface="Times New Roman"/>
                <a:cs typeface="Times New Roman"/>
              </a:rPr>
              <a:t>to encroach </a:t>
            </a:r>
            <a:r>
              <a:rPr dirty="0" sz="1450" spc="-5">
                <a:latin typeface="Times New Roman"/>
                <a:cs typeface="Times New Roman"/>
              </a:rPr>
              <a:t>on </a:t>
            </a:r>
            <a:r>
              <a:rPr dirty="0" sz="1450" spc="-10">
                <a:latin typeface="Times New Roman"/>
                <a:cs typeface="Times New Roman"/>
              </a:rPr>
              <a:t>the truth </a:t>
            </a:r>
            <a:r>
              <a:rPr dirty="0" sz="1450" spc="-5">
                <a:latin typeface="Times New Roman"/>
                <a:cs typeface="Times New Roman"/>
              </a:rPr>
              <a:t>of </a:t>
            </a:r>
            <a:r>
              <a:rPr dirty="0" sz="1450" spc="-10">
                <a:latin typeface="Times New Roman"/>
                <a:cs typeface="Times New Roman"/>
              </a:rPr>
              <a:t>the imagination. </a:t>
            </a:r>
            <a:r>
              <a:rPr dirty="0" sz="1450" spc="-5">
                <a:latin typeface="Times New Roman"/>
                <a:cs typeface="Times New Roman"/>
              </a:rPr>
              <a:t>I </a:t>
            </a:r>
            <a:r>
              <a:rPr dirty="0" sz="1450" spc="-10">
                <a:latin typeface="Times New Roman"/>
                <a:cs typeface="Times New Roman"/>
              </a:rPr>
              <a:t>still  see Magus Muir two hundred years ago; </a:t>
            </a:r>
            <a:r>
              <a:rPr dirty="0" sz="1450" spc="-5">
                <a:latin typeface="Times New Roman"/>
                <a:cs typeface="Times New Roman"/>
              </a:rPr>
              <a:t>a </a:t>
            </a:r>
            <a:r>
              <a:rPr dirty="0" sz="1450" spc="-10">
                <a:latin typeface="Times New Roman"/>
                <a:cs typeface="Times New Roman"/>
              </a:rPr>
              <a:t>desert place, quite uninclosed; in  the midst, the </a:t>
            </a:r>
            <a:r>
              <a:rPr dirty="0" sz="1450" spc="-20">
                <a:latin typeface="Times New Roman"/>
                <a:cs typeface="Times New Roman"/>
              </a:rPr>
              <a:t>primate’s </a:t>
            </a:r>
            <a:r>
              <a:rPr dirty="0" sz="1450" spc="-10">
                <a:latin typeface="Times New Roman"/>
                <a:cs typeface="Times New Roman"/>
              </a:rPr>
              <a:t>carriage fleeing at the gallop; the assassins loose-  reined in pursuit, Burley </a:t>
            </a:r>
            <a:r>
              <a:rPr dirty="0" sz="1450" spc="-15">
                <a:latin typeface="Times New Roman"/>
                <a:cs typeface="Times New Roman"/>
              </a:rPr>
              <a:t>Balfour, </a:t>
            </a:r>
            <a:r>
              <a:rPr dirty="0" sz="1450" spc="-10">
                <a:latin typeface="Times New Roman"/>
                <a:cs typeface="Times New Roman"/>
              </a:rPr>
              <a:t>pistol in hand, among the first. No scene </a:t>
            </a:r>
            <a:r>
              <a:rPr dirty="0" sz="1450" spc="-5">
                <a:latin typeface="Times New Roman"/>
                <a:cs typeface="Times New Roman"/>
              </a:rPr>
              <a:t>of  </a:t>
            </a:r>
            <a:r>
              <a:rPr dirty="0" sz="1450" spc="-10">
                <a:latin typeface="Times New Roman"/>
                <a:cs typeface="Times New Roman"/>
              </a:rPr>
              <a:t>history has ever written itself so deeply </a:t>
            </a:r>
            <a:r>
              <a:rPr dirty="0" sz="1450" spc="-5">
                <a:latin typeface="Times New Roman"/>
                <a:cs typeface="Times New Roman"/>
              </a:rPr>
              <a:t>on </a:t>
            </a:r>
            <a:r>
              <a:rPr dirty="0" sz="1450" spc="-10">
                <a:latin typeface="Times New Roman"/>
                <a:cs typeface="Times New Roman"/>
              </a:rPr>
              <a:t>my mind; </a:t>
            </a:r>
            <a:r>
              <a:rPr dirty="0" sz="1450" spc="-5">
                <a:latin typeface="Times New Roman"/>
                <a:cs typeface="Times New Roman"/>
              </a:rPr>
              <a:t>not </a:t>
            </a:r>
            <a:r>
              <a:rPr dirty="0" sz="1450" spc="-10">
                <a:latin typeface="Times New Roman"/>
                <a:cs typeface="Times New Roman"/>
              </a:rPr>
              <a:t>because </a:t>
            </a:r>
            <a:r>
              <a:rPr dirty="0" sz="1450" spc="-15">
                <a:latin typeface="Times New Roman"/>
                <a:cs typeface="Times New Roman"/>
              </a:rPr>
              <a:t>Balfour, </a:t>
            </a:r>
            <a:r>
              <a:rPr dirty="0" sz="1450" spc="-10">
                <a:latin typeface="Times New Roman"/>
                <a:cs typeface="Times New Roman"/>
              </a:rPr>
              <a:t>that  questionable zealot, was an ancestral cousin </a:t>
            </a:r>
            <a:r>
              <a:rPr dirty="0" sz="1450" spc="-5">
                <a:latin typeface="Times New Roman"/>
                <a:cs typeface="Times New Roman"/>
              </a:rPr>
              <a:t>of </a:t>
            </a:r>
            <a:r>
              <a:rPr dirty="0" sz="1450" spc="-10">
                <a:latin typeface="Times New Roman"/>
                <a:cs typeface="Times New Roman"/>
              </a:rPr>
              <a:t>my own; </a:t>
            </a:r>
            <a:r>
              <a:rPr dirty="0" sz="1450" spc="-5">
                <a:latin typeface="Times New Roman"/>
                <a:cs typeface="Times New Roman"/>
              </a:rPr>
              <a:t>not </a:t>
            </a:r>
            <a:r>
              <a:rPr dirty="0" sz="1450" spc="-10">
                <a:latin typeface="Times New Roman"/>
                <a:cs typeface="Times New Roman"/>
              </a:rPr>
              <a:t>because </a:t>
            </a:r>
            <a:r>
              <a:rPr dirty="0" sz="1450" spc="-5">
                <a:latin typeface="Times New Roman"/>
                <a:cs typeface="Times New Roman"/>
              </a:rPr>
              <a:t>of </a:t>
            </a:r>
            <a:r>
              <a:rPr dirty="0" sz="1450" spc="-10">
                <a:latin typeface="Times New Roman"/>
                <a:cs typeface="Times New Roman"/>
              </a:rPr>
              <a:t>the  pleadings </a:t>
            </a:r>
            <a:r>
              <a:rPr dirty="0" sz="1450" spc="-5">
                <a:latin typeface="Times New Roman"/>
                <a:cs typeface="Times New Roman"/>
              </a:rPr>
              <a:t>of </a:t>
            </a:r>
            <a:r>
              <a:rPr dirty="0" sz="1450" spc="-10">
                <a:latin typeface="Times New Roman"/>
                <a:cs typeface="Times New Roman"/>
              </a:rPr>
              <a:t>the victim and his daughter; </a:t>
            </a:r>
            <a:r>
              <a:rPr dirty="0" sz="1450" spc="-5">
                <a:latin typeface="Times New Roman"/>
                <a:cs typeface="Times New Roman"/>
              </a:rPr>
              <a:t>not </a:t>
            </a:r>
            <a:r>
              <a:rPr dirty="0" sz="1450" spc="-10">
                <a:latin typeface="Times New Roman"/>
                <a:cs typeface="Times New Roman"/>
              </a:rPr>
              <a:t>even because </a:t>
            </a:r>
            <a:r>
              <a:rPr dirty="0" sz="1450" spc="-5">
                <a:latin typeface="Times New Roman"/>
                <a:cs typeface="Times New Roman"/>
              </a:rPr>
              <a:t>of </a:t>
            </a:r>
            <a:r>
              <a:rPr dirty="0" sz="1450" spc="-10">
                <a:latin typeface="Times New Roman"/>
                <a:cs typeface="Times New Roman"/>
              </a:rPr>
              <a:t>the live bum-bee  that flew </a:t>
            </a:r>
            <a:r>
              <a:rPr dirty="0" sz="1450" spc="-5">
                <a:latin typeface="Times New Roman"/>
                <a:cs typeface="Times New Roman"/>
              </a:rPr>
              <a:t>out of </a:t>
            </a:r>
            <a:r>
              <a:rPr dirty="0" sz="1450" spc="-20">
                <a:latin typeface="Times New Roman"/>
                <a:cs typeface="Times New Roman"/>
              </a:rPr>
              <a:t>Sharpe’s </a:t>
            </a:r>
            <a:r>
              <a:rPr dirty="0" sz="1450" spc="-10">
                <a:latin typeface="Times New Roman"/>
                <a:cs typeface="Times New Roman"/>
              </a:rPr>
              <a:t>’bacco-box, thus clearly indicating his complicity  with Satan; </a:t>
            </a:r>
            <a:r>
              <a:rPr dirty="0" sz="1450" spc="-5">
                <a:latin typeface="Times New Roman"/>
                <a:cs typeface="Times New Roman"/>
              </a:rPr>
              <a:t>nor </a:t>
            </a:r>
            <a:r>
              <a:rPr dirty="0" sz="1450" spc="-10">
                <a:latin typeface="Times New Roman"/>
                <a:cs typeface="Times New Roman"/>
              </a:rPr>
              <a:t>merely because, as it was after all </a:t>
            </a:r>
            <a:r>
              <a:rPr dirty="0" sz="1450" spc="-5">
                <a:latin typeface="Times New Roman"/>
                <a:cs typeface="Times New Roman"/>
              </a:rPr>
              <a:t>a </a:t>
            </a:r>
            <a:r>
              <a:rPr dirty="0" sz="1450" spc="-10">
                <a:latin typeface="Times New Roman"/>
                <a:cs typeface="Times New Roman"/>
              </a:rPr>
              <a:t>crime </a:t>
            </a:r>
            <a:r>
              <a:rPr dirty="0" sz="1450" spc="-5">
                <a:latin typeface="Times New Roman"/>
                <a:cs typeface="Times New Roman"/>
              </a:rPr>
              <a:t>of a </a:t>
            </a:r>
            <a:r>
              <a:rPr dirty="0" sz="1450" spc="-10">
                <a:latin typeface="Times New Roman"/>
                <a:cs typeface="Times New Roman"/>
              </a:rPr>
              <a:t>fine religious  </a:t>
            </a:r>
            <a:r>
              <a:rPr dirty="0" sz="1450" spc="-15">
                <a:latin typeface="Times New Roman"/>
                <a:cs typeface="Times New Roman"/>
              </a:rPr>
              <a:t>flavour, </a:t>
            </a:r>
            <a:r>
              <a:rPr dirty="0" sz="1450" spc="-10">
                <a:latin typeface="Times New Roman"/>
                <a:cs typeface="Times New Roman"/>
              </a:rPr>
              <a:t>it figured in Sunday </a:t>
            </a:r>
            <a:r>
              <a:rPr dirty="0" sz="1450" spc="-5">
                <a:latin typeface="Times New Roman"/>
                <a:cs typeface="Times New Roman"/>
              </a:rPr>
              <a:t>books </a:t>
            </a:r>
            <a:r>
              <a:rPr dirty="0" sz="1450" spc="-10">
                <a:latin typeface="Times New Roman"/>
                <a:cs typeface="Times New Roman"/>
              </a:rPr>
              <a:t>and </a:t>
            </a:r>
            <a:r>
              <a:rPr dirty="0" sz="1450" spc="-15">
                <a:latin typeface="Times New Roman"/>
                <a:cs typeface="Times New Roman"/>
              </a:rPr>
              <a:t>afforded </a:t>
            </a:r>
            <a:r>
              <a:rPr dirty="0" sz="1450" spc="-5">
                <a:latin typeface="Times New Roman"/>
                <a:cs typeface="Times New Roman"/>
              </a:rPr>
              <a:t>a </a:t>
            </a:r>
            <a:r>
              <a:rPr dirty="0" sz="1450" spc="-10">
                <a:latin typeface="Times New Roman"/>
                <a:cs typeface="Times New Roman"/>
              </a:rPr>
              <a:t>grateful relief from  Ministering Children </a:t>
            </a:r>
            <a:r>
              <a:rPr dirty="0" sz="1450" spc="-5">
                <a:latin typeface="Times New Roman"/>
                <a:cs typeface="Times New Roman"/>
              </a:rPr>
              <a:t>or </a:t>
            </a:r>
            <a:r>
              <a:rPr dirty="0" sz="1450" spc="-10">
                <a:latin typeface="Times New Roman"/>
                <a:cs typeface="Times New Roman"/>
              </a:rPr>
              <a:t>the Memoirs </a:t>
            </a:r>
            <a:r>
              <a:rPr dirty="0" sz="1450" spc="-5">
                <a:latin typeface="Times New Roman"/>
                <a:cs typeface="Times New Roman"/>
              </a:rPr>
              <a:t>of </a:t>
            </a:r>
            <a:r>
              <a:rPr dirty="0" sz="1450" spc="-10">
                <a:latin typeface="Times New Roman"/>
                <a:cs typeface="Times New Roman"/>
              </a:rPr>
              <a:t>Mrs. Kathatine </a:t>
            </a:r>
            <a:r>
              <a:rPr dirty="0" sz="1450" spc="-15">
                <a:latin typeface="Times New Roman"/>
                <a:cs typeface="Times New Roman"/>
              </a:rPr>
              <a:t>Winslowe. </a:t>
            </a:r>
            <a:r>
              <a:rPr dirty="0" sz="1450" spc="-10">
                <a:latin typeface="Times New Roman"/>
                <a:cs typeface="Times New Roman"/>
              </a:rPr>
              <a:t>The figure  that always fixed my attention is that </a:t>
            </a:r>
            <a:r>
              <a:rPr dirty="0" sz="1450" spc="-5">
                <a:latin typeface="Times New Roman"/>
                <a:cs typeface="Times New Roman"/>
              </a:rPr>
              <a:t>of </a:t>
            </a:r>
            <a:r>
              <a:rPr dirty="0" sz="1450" spc="-10">
                <a:latin typeface="Times New Roman"/>
                <a:cs typeface="Times New Roman"/>
              </a:rPr>
              <a:t>Hackston </a:t>
            </a:r>
            <a:r>
              <a:rPr dirty="0" sz="1450" spc="-5">
                <a:latin typeface="Times New Roman"/>
                <a:cs typeface="Times New Roman"/>
              </a:rPr>
              <a:t>of </a:t>
            </a:r>
            <a:r>
              <a:rPr dirty="0" sz="1450" spc="-10">
                <a:latin typeface="Times New Roman"/>
                <a:cs typeface="Times New Roman"/>
              </a:rPr>
              <a:t>Rathillet, sitting in the  saddle with his cloak about his mouth, and through all that </a:t>
            </a:r>
            <a:r>
              <a:rPr dirty="0" sz="1450" spc="-5">
                <a:latin typeface="Times New Roman"/>
                <a:cs typeface="Times New Roman"/>
              </a:rPr>
              <a:t>long, bungling,  </a:t>
            </a:r>
            <a:r>
              <a:rPr dirty="0" sz="1450" spc="-10">
                <a:latin typeface="Times New Roman"/>
                <a:cs typeface="Times New Roman"/>
              </a:rPr>
              <a:t>vociferous </a:t>
            </a:r>
            <a:r>
              <a:rPr dirty="0" sz="1450" spc="-15">
                <a:latin typeface="Times New Roman"/>
                <a:cs typeface="Times New Roman"/>
              </a:rPr>
              <a:t>hurly-burly, </a:t>
            </a:r>
            <a:r>
              <a:rPr dirty="0" sz="1450" spc="-10">
                <a:latin typeface="Times New Roman"/>
                <a:cs typeface="Times New Roman"/>
              </a:rPr>
              <a:t>revolving privately </a:t>
            </a:r>
            <a:r>
              <a:rPr dirty="0" sz="1450" spc="-5">
                <a:latin typeface="Times New Roman"/>
                <a:cs typeface="Times New Roman"/>
              </a:rPr>
              <a:t>a </a:t>
            </a:r>
            <a:r>
              <a:rPr dirty="0" sz="1450" spc="-10">
                <a:latin typeface="Times New Roman"/>
                <a:cs typeface="Times New Roman"/>
              </a:rPr>
              <a:t>case </a:t>
            </a:r>
            <a:r>
              <a:rPr dirty="0" sz="1450" spc="-5">
                <a:latin typeface="Times New Roman"/>
                <a:cs typeface="Times New Roman"/>
              </a:rPr>
              <a:t>of </a:t>
            </a:r>
            <a:r>
              <a:rPr dirty="0" sz="1450" spc="-10">
                <a:latin typeface="Times New Roman"/>
                <a:cs typeface="Times New Roman"/>
              </a:rPr>
              <a:t>conscience. He would  take </a:t>
            </a:r>
            <a:r>
              <a:rPr dirty="0" sz="1450" spc="-5">
                <a:latin typeface="Times New Roman"/>
                <a:cs typeface="Times New Roman"/>
              </a:rPr>
              <a:t>no </a:t>
            </a:r>
            <a:r>
              <a:rPr dirty="0" sz="1450" spc="-10">
                <a:latin typeface="Times New Roman"/>
                <a:cs typeface="Times New Roman"/>
              </a:rPr>
              <a:t>hand in the deed, because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private spite against the victim, and  “that action” must </a:t>
            </a:r>
            <a:r>
              <a:rPr dirty="0" sz="1450" spc="-5">
                <a:latin typeface="Times New Roman"/>
                <a:cs typeface="Times New Roman"/>
              </a:rPr>
              <a:t>be </a:t>
            </a:r>
            <a:r>
              <a:rPr dirty="0" sz="1450" spc="-10">
                <a:latin typeface="Times New Roman"/>
                <a:cs typeface="Times New Roman"/>
              </a:rPr>
              <a:t>sullied with </a:t>
            </a:r>
            <a:r>
              <a:rPr dirty="0" sz="1450" spc="-5">
                <a:latin typeface="Times New Roman"/>
                <a:cs typeface="Times New Roman"/>
              </a:rPr>
              <a:t>no </a:t>
            </a:r>
            <a:r>
              <a:rPr dirty="0" sz="1450" spc="-10">
                <a:latin typeface="Times New Roman"/>
                <a:cs typeface="Times New Roman"/>
              </a:rPr>
              <a:t>suggestion </a:t>
            </a:r>
            <a:r>
              <a:rPr dirty="0" sz="1450" spc="-5">
                <a:latin typeface="Times New Roman"/>
                <a:cs typeface="Times New Roman"/>
              </a:rPr>
              <a:t>of a </a:t>
            </a:r>
            <a:r>
              <a:rPr dirty="0" sz="1450" spc="-10">
                <a:latin typeface="Times New Roman"/>
                <a:cs typeface="Times New Roman"/>
              </a:rPr>
              <a:t>worldly motive; </a:t>
            </a:r>
            <a:r>
              <a:rPr dirty="0" sz="1450" spc="-5">
                <a:latin typeface="Times New Roman"/>
                <a:cs typeface="Times New Roman"/>
              </a:rPr>
              <a:t>on </a:t>
            </a:r>
            <a:r>
              <a:rPr dirty="0" sz="1450" spc="-10">
                <a:latin typeface="Times New Roman"/>
                <a:cs typeface="Times New Roman"/>
              </a:rPr>
              <a:t>the  other hand, “that action,” in itself, was highly justified, </a:t>
            </a:r>
            <a:r>
              <a:rPr dirty="0" sz="1450" spc="-5">
                <a:latin typeface="Times New Roman"/>
                <a:cs typeface="Times New Roman"/>
              </a:rPr>
              <a:t>he </a:t>
            </a:r>
            <a:r>
              <a:rPr dirty="0" sz="1450" spc="-10">
                <a:latin typeface="Times New Roman"/>
                <a:cs typeface="Times New Roman"/>
              </a:rPr>
              <a:t>had cast in his </a:t>
            </a:r>
            <a:r>
              <a:rPr dirty="0" sz="1450" spc="-5">
                <a:latin typeface="Times New Roman"/>
                <a:cs typeface="Times New Roman"/>
              </a:rPr>
              <a:t>lot  </a:t>
            </a:r>
            <a:r>
              <a:rPr dirty="0" sz="1450" spc="-10">
                <a:latin typeface="Times New Roman"/>
                <a:cs typeface="Times New Roman"/>
              </a:rPr>
              <a:t>with “the actors,” and </a:t>
            </a:r>
            <a:r>
              <a:rPr dirty="0" sz="1450" spc="-5">
                <a:latin typeface="Times New Roman"/>
                <a:cs typeface="Times New Roman"/>
              </a:rPr>
              <a:t>he </a:t>
            </a:r>
            <a:r>
              <a:rPr dirty="0" sz="1450" spc="-10">
                <a:latin typeface="Times New Roman"/>
                <a:cs typeface="Times New Roman"/>
              </a:rPr>
              <a:t>must stay there, inactive </a:t>
            </a:r>
            <a:r>
              <a:rPr dirty="0" sz="1450" spc="-5">
                <a:latin typeface="Times New Roman"/>
                <a:cs typeface="Times New Roman"/>
              </a:rPr>
              <a:t>but </a:t>
            </a:r>
            <a:r>
              <a:rPr dirty="0" sz="1450" spc="-10">
                <a:latin typeface="Times New Roman"/>
                <a:cs typeface="Times New Roman"/>
              </a:rPr>
              <a:t>publicly sharing the  </a:t>
            </a:r>
            <a:r>
              <a:rPr dirty="0" sz="1450" spc="-15">
                <a:latin typeface="Times New Roman"/>
                <a:cs typeface="Times New Roman"/>
              </a:rPr>
              <a:t>responsibility. </a:t>
            </a:r>
            <a:r>
              <a:rPr dirty="0" sz="1450" spc="-45">
                <a:latin typeface="Times New Roman"/>
                <a:cs typeface="Times New Roman"/>
              </a:rPr>
              <a:t>“You</a:t>
            </a:r>
            <a:r>
              <a:rPr dirty="0" sz="1450" spc="270">
                <a:latin typeface="Times New Roman"/>
                <a:cs typeface="Times New Roman"/>
              </a:rPr>
              <a:t>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gentleman—you will protect me!” cried the  wounded</a:t>
            </a:r>
            <a:r>
              <a:rPr dirty="0" sz="1450" spc="170">
                <a:latin typeface="Times New Roman"/>
                <a:cs typeface="Times New Roman"/>
              </a:rPr>
              <a:t> </a:t>
            </a:r>
            <a:r>
              <a:rPr dirty="0" sz="1450" spc="-10">
                <a:latin typeface="Times New Roman"/>
                <a:cs typeface="Times New Roman"/>
              </a:rPr>
              <a:t>old</a:t>
            </a:r>
            <a:r>
              <a:rPr dirty="0" sz="1450" spc="170">
                <a:latin typeface="Times New Roman"/>
                <a:cs typeface="Times New Roman"/>
              </a:rPr>
              <a:t> </a:t>
            </a:r>
            <a:r>
              <a:rPr dirty="0" sz="1450" spc="-10">
                <a:latin typeface="Times New Roman"/>
                <a:cs typeface="Times New Roman"/>
              </a:rPr>
              <a:t>man,</a:t>
            </a:r>
            <a:r>
              <a:rPr dirty="0" sz="1450" spc="170">
                <a:latin typeface="Times New Roman"/>
                <a:cs typeface="Times New Roman"/>
              </a:rPr>
              <a:t> </a:t>
            </a:r>
            <a:r>
              <a:rPr dirty="0" sz="1450" spc="-10">
                <a:latin typeface="Times New Roman"/>
                <a:cs typeface="Times New Roman"/>
              </a:rPr>
              <a:t>crawling</a:t>
            </a:r>
            <a:r>
              <a:rPr dirty="0" sz="1450" spc="170">
                <a:latin typeface="Times New Roman"/>
                <a:cs typeface="Times New Roman"/>
              </a:rPr>
              <a:t> </a:t>
            </a:r>
            <a:r>
              <a:rPr dirty="0" sz="1450" spc="-10">
                <a:latin typeface="Times New Roman"/>
                <a:cs typeface="Times New Roman"/>
              </a:rPr>
              <a:t>towards</a:t>
            </a:r>
            <a:r>
              <a:rPr dirty="0" sz="1450" spc="170">
                <a:latin typeface="Times New Roman"/>
                <a:cs typeface="Times New Roman"/>
              </a:rPr>
              <a:t> </a:t>
            </a:r>
            <a:r>
              <a:rPr dirty="0" sz="1450" spc="-10">
                <a:latin typeface="Times New Roman"/>
                <a:cs typeface="Times New Roman"/>
              </a:rPr>
              <a:t>him.</a:t>
            </a:r>
            <a:r>
              <a:rPr dirty="0" sz="1450" spc="170">
                <a:latin typeface="Times New Roman"/>
                <a:cs typeface="Times New Roman"/>
              </a:rPr>
              <a:t> </a:t>
            </a:r>
            <a:r>
              <a:rPr dirty="0" sz="1450" spc="-10">
                <a:latin typeface="Times New Roman"/>
                <a:cs typeface="Times New Roman"/>
              </a:rPr>
              <a:t>“I</a:t>
            </a:r>
            <a:r>
              <a:rPr dirty="0" sz="1450" spc="185">
                <a:latin typeface="Times New Roman"/>
                <a:cs typeface="Times New Roman"/>
              </a:rPr>
              <a:t> </a:t>
            </a:r>
            <a:r>
              <a:rPr dirty="0" sz="1450" spc="-10">
                <a:latin typeface="Times New Roman"/>
                <a:cs typeface="Times New Roman"/>
              </a:rPr>
              <a:t>will</a:t>
            </a:r>
            <a:r>
              <a:rPr dirty="0" sz="1450" spc="185">
                <a:latin typeface="Times New Roman"/>
                <a:cs typeface="Times New Roman"/>
              </a:rPr>
              <a:t> </a:t>
            </a:r>
            <a:r>
              <a:rPr dirty="0" sz="1450" spc="-10">
                <a:latin typeface="Times New Roman"/>
                <a:cs typeface="Times New Roman"/>
              </a:rPr>
              <a:t>never</a:t>
            </a:r>
            <a:r>
              <a:rPr dirty="0" sz="1450" spc="185">
                <a:latin typeface="Times New Roman"/>
                <a:cs typeface="Times New Roman"/>
              </a:rPr>
              <a:t> </a:t>
            </a:r>
            <a:r>
              <a:rPr dirty="0" sz="1450" spc="-10">
                <a:latin typeface="Times New Roman"/>
                <a:cs typeface="Times New Roman"/>
              </a:rPr>
              <a:t>lay</a:t>
            </a:r>
            <a:r>
              <a:rPr dirty="0" sz="1450" spc="185">
                <a:latin typeface="Times New Roman"/>
                <a:cs typeface="Times New Roman"/>
              </a:rPr>
              <a:t> </a:t>
            </a:r>
            <a:r>
              <a:rPr dirty="0" sz="1450" spc="-5">
                <a:latin typeface="Times New Roman"/>
                <a:cs typeface="Times New Roman"/>
              </a:rPr>
              <a:t>a</a:t>
            </a:r>
            <a:r>
              <a:rPr dirty="0" sz="1450" spc="185">
                <a:latin typeface="Times New Roman"/>
                <a:cs typeface="Times New Roman"/>
              </a:rPr>
              <a:t> </a:t>
            </a:r>
            <a:r>
              <a:rPr dirty="0" sz="1450" spc="-10">
                <a:latin typeface="Times New Roman"/>
                <a:cs typeface="Times New Roman"/>
              </a:rPr>
              <a:t>hand</a:t>
            </a:r>
            <a:r>
              <a:rPr dirty="0" sz="1450" spc="190">
                <a:latin typeface="Times New Roman"/>
                <a:cs typeface="Times New Roman"/>
              </a:rPr>
              <a:t> </a:t>
            </a:r>
            <a:r>
              <a:rPr dirty="0" sz="1450" spc="-5">
                <a:latin typeface="Times New Roman"/>
                <a:cs typeface="Times New Roman"/>
              </a:rPr>
              <a:t>on</a:t>
            </a:r>
            <a:r>
              <a:rPr dirty="0" sz="1450" spc="180">
                <a:latin typeface="Times New Roman"/>
                <a:cs typeface="Times New Roman"/>
              </a:rPr>
              <a:t> </a:t>
            </a:r>
            <a:r>
              <a:rPr dirty="0" sz="1450" spc="-5">
                <a:latin typeface="Times New Roman"/>
                <a:cs typeface="Times New Roman"/>
              </a:rPr>
              <a:t>you,”</a:t>
            </a:r>
            <a:endParaRPr sz="145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said Hackston, and </a:t>
            </a:r>
            <a:r>
              <a:rPr dirty="0" sz="1450" spc="-5">
                <a:latin typeface="Times New Roman"/>
                <a:cs typeface="Times New Roman"/>
              </a:rPr>
              <a:t>put </a:t>
            </a:r>
            <a:r>
              <a:rPr dirty="0" sz="1450" spc="-10">
                <a:latin typeface="Times New Roman"/>
                <a:cs typeface="Times New Roman"/>
              </a:rPr>
              <a:t>his cloak about his mouth. It is an old temptation with  me, to pluck away that cloak and see the face—to open that bosom and to read  the heart. </a:t>
            </a:r>
            <a:r>
              <a:rPr dirty="0" sz="1450" spc="-25">
                <a:latin typeface="Times New Roman"/>
                <a:cs typeface="Times New Roman"/>
              </a:rPr>
              <a:t>With </a:t>
            </a:r>
            <a:r>
              <a:rPr dirty="0" sz="1450" spc="-10">
                <a:latin typeface="Times New Roman"/>
                <a:cs typeface="Times New Roman"/>
              </a:rPr>
              <a:t>incomplete romances about Hackston, the drawers </a:t>
            </a:r>
            <a:r>
              <a:rPr dirty="0" sz="1450" spc="-5">
                <a:latin typeface="Times New Roman"/>
                <a:cs typeface="Times New Roman"/>
              </a:rPr>
              <a:t>of </a:t>
            </a:r>
            <a:r>
              <a:rPr dirty="0" sz="1450" spc="-10">
                <a:latin typeface="Times New Roman"/>
                <a:cs typeface="Times New Roman"/>
              </a:rPr>
              <a:t>my youth  were lumbered. </a:t>
            </a:r>
            <a:r>
              <a:rPr dirty="0" sz="1450" spc="-5">
                <a:latin typeface="Times New Roman"/>
                <a:cs typeface="Times New Roman"/>
              </a:rPr>
              <a:t>I </a:t>
            </a:r>
            <a:r>
              <a:rPr dirty="0" sz="1450" spc="-10">
                <a:latin typeface="Times New Roman"/>
                <a:cs typeface="Times New Roman"/>
              </a:rPr>
              <a:t>read him </a:t>
            </a:r>
            <a:r>
              <a:rPr dirty="0" sz="1450" spc="-5">
                <a:latin typeface="Times New Roman"/>
                <a:cs typeface="Times New Roman"/>
              </a:rPr>
              <a:t>up </a:t>
            </a:r>
            <a:r>
              <a:rPr dirty="0" sz="1450" spc="-10">
                <a:latin typeface="Times New Roman"/>
                <a:cs typeface="Times New Roman"/>
              </a:rPr>
              <a:t>in every printed </a:t>
            </a:r>
            <a:r>
              <a:rPr dirty="0" sz="1450" spc="-5">
                <a:latin typeface="Times New Roman"/>
                <a:cs typeface="Times New Roman"/>
              </a:rPr>
              <a:t>book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could lay my hands  </a:t>
            </a:r>
            <a:r>
              <a:rPr dirty="0" sz="1450" spc="-5">
                <a:latin typeface="Times New Roman"/>
                <a:cs typeface="Times New Roman"/>
              </a:rPr>
              <a:t>on. I </a:t>
            </a:r>
            <a:r>
              <a:rPr dirty="0" sz="1450" spc="-10">
                <a:latin typeface="Times New Roman"/>
                <a:cs typeface="Times New Roman"/>
              </a:rPr>
              <a:t>even </a:t>
            </a:r>
            <a:r>
              <a:rPr dirty="0" sz="1450" spc="-5">
                <a:latin typeface="Times New Roman"/>
                <a:cs typeface="Times New Roman"/>
              </a:rPr>
              <a:t>dug </a:t>
            </a:r>
            <a:r>
              <a:rPr dirty="0" sz="1450" spc="-10">
                <a:latin typeface="Times New Roman"/>
                <a:cs typeface="Times New Roman"/>
              </a:rPr>
              <a:t>among the </a:t>
            </a:r>
            <a:r>
              <a:rPr dirty="0" sz="1450" spc="-30">
                <a:latin typeface="Times New Roman"/>
                <a:cs typeface="Times New Roman"/>
              </a:rPr>
              <a:t>Wodrow </a:t>
            </a:r>
            <a:r>
              <a:rPr dirty="0" sz="1450" spc="-10">
                <a:latin typeface="Times New Roman"/>
                <a:cs typeface="Times New Roman"/>
              </a:rPr>
              <a:t>manuscripts, sitting shame-faced in the  very room where my hero had been tortured two centuries before, and keenly  conscious </a:t>
            </a:r>
            <a:r>
              <a:rPr dirty="0" sz="1450" spc="-5">
                <a:latin typeface="Times New Roman"/>
                <a:cs typeface="Times New Roman"/>
              </a:rPr>
              <a:t>of </a:t>
            </a:r>
            <a:r>
              <a:rPr dirty="0" sz="1450" spc="-10">
                <a:latin typeface="Times New Roman"/>
                <a:cs typeface="Times New Roman"/>
              </a:rPr>
              <a:t>my youth in the midst </a:t>
            </a:r>
            <a:r>
              <a:rPr dirty="0" sz="1450" spc="-5">
                <a:latin typeface="Times New Roman"/>
                <a:cs typeface="Times New Roman"/>
              </a:rPr>
              <a:t>of </a:t>
            </a:r>
            <a:r>
              <a:rPr dirty="0" sz="1450" spc="-10">
                <a:latin typeface="Times New Roman"/>
                <a:cs typeface="Times New Roman"/>
              </a:rPr>
              <a:t>other and (as </a:t>
            </a:r>
            <a:r>
              <a:rPr dirty="0" sz="1450" spc="-5">
                <a:latin typeface="Times New Roman"/>
                <a:cs typeface="Times New Roman"/>
              </a:rPr>
              <a:t>I </a:t>
            </a:r>
            <a:r>
              <a:rPr dirty="0" sz="1450" spc="-10">
                <a:latin typeface="Times New Roman"/>
                <a:cs typeface="Times New Roman"/>
              </a:rPr>
              <a:t>fondly thought) more  gifted students. All was vain: that </a:t>
            </a:r>
            <a:r>
              <a:rPr dirty="0" sz="1450" spc="-5">
                <a:latin typeface="Times New Roman"/>
                <a:cs typeface="Times New Roman"/>
              </a:rPr>
              <a:t>he </a:t>
            </a:r>
            <a:r>
              <a:rPr dirty="0" sz="1450" spc="-10">
                <a:latin typeface="Times New Roman"/>
                <a:cs typeface="Times New Roman"/>
              </a:rPr>
              <a:t>had passed </a:t>
            </a:r>
            <a:r>
              <a:rPr dirty="0" sz="1450" spc="-5">
                <a:latin typeface="Times New Roman"/>
                <a:cs typeface="Times New Roman"/>
              </a:rPr>
              <a:t>a </a:t>
            </a:r>
            <a:r>
              <a:rPr dirty="0" sz="1450" spc="-10">
                <a:latin typeface="Times New Roman"/>
                <a:cs typeface="Times New Roman"/>
              </a:rPr>
              <a:t>riotous nonage,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zealot, that </a:t>
            </a:r>
            <a:r>
              <a:rPr dirty="0" sz="1450" spc="-5">
                <a:latin typeface="Times New Roman"/>
                <a:cs typeface="Times New Roman"/>
              </a:rPr>
              <a:t>he </a:t>
            </a:r>
            <a:r>
              <a:rPr dirty="0" sz="1450" spc="-10">
                <a:latin typeface="Times New Roman"/>
                <a:cs typeface="Times New Roman"/>
              </a:rPr>
              <a:t>twice displayed (compared with his grotesque companions)  some tincture </a:t>
            </a:r>
            <a:r>
              <a:rPr dirty="0" sz="1450" spc="-5">
                <a:latin typeface="Times New Roman"/>
                <a:cs typeface="Times New Roman"/>
              </a:rPr>
              <a:t>of </a:t>
            </a:r>
            <a:r>
              <a:rPr dirty="0" sz="1450" spc="-10">
                <a:latin typeface="Times New Roman"/>
                <a:cs typeface="Times New Roman"/>
              </a:rPr>
              <a:t>soldierly resolution and even </a:t>
            </a:r>
            <a:r>
              <a:rPr dirty="0" sz="1450" spc="-5">
                <a:latin typeface="Times New Roman"/>
                <a:cs typeface="Times New Roman"/>
              </a:rPr>
              <a:t>of </a:t>
            </a:r>
            <a:r>
              <a:rPr dirty="0" sz="1450" spc="-10">
                <a:latin typeface="Times New Roman"/>
                <a:cs typeface="Times New Roman"/>
              </a:rPr>
              <a:t>military common sense, and  that </a:t>
            </a:r>
            <a:r>
              <a:rPr dirty="0" sz="1450" spc="-5">
                <a:latin typeface="Times New Roman"/>
                <a:cs typeface="Times New Roman"/>
              </a:rPr>
              <a:t>he </a:t>
            </a:r>
            <a:r>
              <a:rPr dirty="0" sz="1450" spc="-10">
                <a:latin typeface="Times New Roman"/>
                <a:cs typeface="Times New Roman"/>
              </a:rPr>
              <a:t>figured memorably in the scene </a:t>
            </a:r>
            <a:r>
              <a:rPr dirty="0" sz="1450" spc="-5">
                <a:latin typeface="Times New Roman"/>
                <a:cs typeface="Times New Roman"/>
              </a:rPr>
              <a:t>on </a:t>
            </a:r>
            <a:r>
              <a:rPr dirty="0" sz="1450" spc="-10">
                <a:latin typeface="Times New Roman"/>
                <a:cs typeface="Times New Roman"/>
              </a:rPr>
              <a:t>Magus </a:t>
            </a:r>
            <a:r>
              <a:rPr dirty="0" sz="1450" spc="-20">
                <a:latin typeface="Times New Roman"/>
                <a:cs typeface="Times New Roman"/>
              </a:rPr>
              <a:t>Muir, </a:t>
            </a:r>
            <a:r>
              <a:rPr dirty="0" sz="1450" spc="-10">
                <a:latin typeface="Times New Roman"/>
                <a:cs typeface="Times New Roman"/>
              </a:rPr>
              <a:t>so much and </a:t>
            </a:r>
            <a:r>
              <a:rPr dirty="0" sz="1450" spc="-5">
                <a:latin typeface="Times New Roman"/>
                <a:cs typeface="Times New Roman"/>
              </a:rPr>
              <a:t>no </a:t>
            </a:r>
            <a:r>
              <a:rPr dirty="0" sz="1450" spc="-10">
                <a:latin typeface="Times New Roman"/>
                <a:cs typeface="Times New Roman"/>
              </a:rPr>
              <a:t>more  could </a:t>
            </a:r>
            <a:r>
              <a:rPr dirty="0" sz="1450" spc="-5">
                <a:latin typeface="Times New Roman"/>
                <a:cs typeface="Times New Roman"/>
              </a:rPr>
              <a:t>I </a:t>
            </a:r>
            <a:r>
              <a:rPr dirty="0" sz="1450" spc="-10">
                <a:latin typeface="Times New Roman"/>
                <a:cs typeface="Times New Roman"/>
              </a:rPr>
              <a:t>make </a:t>
            </a:r>
            <a:r>
              <a:rPr dirty="0" sz="1450" spc="-5">
                <a:latin typeface="Times New Roman"/>
                <a:cs typeface="Times New Roman"/>
              </a:rPr>
              <a:t>out. </a:t>
            </a:r>
            <a:r>
              <a:rPr dirty="0" sz="1450" spc="-10">
                <a:latin typeface="Times New Roman"/>
                <a:cs typeface="Times New Roman"/>
              </a:rPr>
              <a:t>But whenever </a:t>
            </a:r>
            <a:r>
              <a:rPr dirty="0" sz="1450" spc="-5">
                <a:latin typeface="Times New Roman"/>
                <a:cs typeface="Times New Roman"/>
              </a:rPr>
              <a:t>I </a:t>
            </a:r>
            <a:r>
              <a:rPr dirty="0" sz="1450" spc="-10">
                <a:latin typeface="Times New Roman"/>
                <a:cs typeface="Times New Roman"/>
              </a:rPr>
              <a:t>cast my eyes backward, it is to see him like  </a:t>
            </a:r>
            <a:r>
              <a:rPr dirty="0" sz="1450" spc="-5">
                <a:latin typeface="Times New Roman"/>
                <a:cs typeface="Times New Roman"/>
              </a:rPr>
              <a:t>a </a:t>
            </a:r>
            <a:r>
              <a:rPr dirty="0" sz="1450" spc="-10">
                <a:latin typeface="Times New Roman"/>
                <a:cs typeface="Times New Roman"/>
              </a:rPr>
              <a:t>landmark </a:t>
            </a:r>
            <a:r>
              <a:rPr dirty="0" sz="1450" spc="-5">
                <a:latin typeface="Times New Roman"/>
                <a:cs typeface="Times New Roman"/>
              </a:rPr>
              <a:t>on </a:t>
            </a:r>
            <a:r>
              <a:rPr dirty="0" sz="1450" spc="-10">
                <a:latin typeface="Times New Roman"/>
                <a:cs typeface="Times New Roman"/>
              </a:rPr>
              <a:t>the plains </a:t>
            </a:r>
            <a:r>
              <a:rPr dirty="0" sz="1450" spc="-5">
                <a:latin typeface="Times New Roman"/>
                <a:cs typeface="Times New Roman"/>
              </a:rPr>
              <a:t>of </a:t>
            </a:r>
            <a:r>
              <a:rPr dirty="0" sz="1450" spc="-20">
                <a:latin typeface="Times New Roman"/>
                <a:cs typeface="Times New Roman"/>
              </a:rPr>
              <a:t>history, </a:t>
            </a:r>
            <a:r>
              <a:rPr dirty="0" sz="1450" spc="-10">
                <a:latin typeface="Times New Roman"/>
                <a:cs typeface="Times New Roman"/>
              </a:rPr>
              <a:t>sitting with his cloak about his mouth,  inscrutable. How small </a:t>
            </a:r>
            <a:r>
              <a:rPr dirty="0" sz="1450" spc="-5">
                <a:latin typeface="Times New Roman"/>
                <a:cs typeface="Times New Roman"/>
              </a:rPr>
              <a:t>a </a:t>
            </a:r>
            <a:r>
              <a:rPr dirty="0" sz="1450" spc="-10">
                <a:latin typeface="Times New Roman"/>
                <a:cs typeface="Times New Roman"/>
              </a:rPr>
              <a:t>thing creates an immortality! </a:t>
            </a:r>
            <a:r>
              <a:rPr dirty="0" sz="1450" spc="-5">
                <a:latin typeface="Times New Roman"/>
                <a:cs typeface="Times New Roman"/>
              </a:rPr>
              <a:t>I do not </a:t>
            </a:r>
            <a:r>
              <a:rPr dirty="0" sz="1450" spc="-10">
                <a:latin typeface="Times New Roman"/>
                <a:cs typeface="Times New Roman"/>
              </a:rPr>
              <a:t>think </a:t>
            </a:r>
            <a:r>
              <a:rPr dirty="0" sz="1450" spc="-5">
                <a:latin typeface="Times New Roman"/>
                <a:cs typeface="Times New Roman"/>
              </a:rPr>
              <a:t>he </a:t>
            </a:r>
            <a:r>
              <a:rPr dirty="0" sz="1450" spc="-10">
                <a:latin typeface="Times New Roman"/>
                <a:cs typeface="Times New Roman"/>
              </a:rPr>
              <a:t>can  have been </a:t>
            </a:r>
            <a:r>
              <a:rPr dirty="0" sz="1450" spc="-5">
                <a:latin typeface="Times New Roman"/>
                <a:cs typeface="Times New Roman"/>
              </a:rPr>
              <a:t>a </a:t>
            </a:r>
            <a:r>
              <a:rPr dirty="0" sz="1450" spc="-10">
                <a:latin typeface="Times New Roman"/>
                <a:cs typeface="Times New Roman"/>
              </a:rPr>
              <a:t>man entirely commonplace; </a:t>
            </a:r>
            <a:r>
              <a:rPr dirty="0" sz="1450" spc="-5">
                <a:latin typeface="Times New Roman"/>
                <a:cs typeface="Times New Roman"/>
              </a:rPr>
              <a:t>but </a:t>
            </a:r>
            <a:r>
              <a:rPr dirty="0" sz="1450" spc="-10">
                <a:latin typeface="Times New Roman"/>
                <a:cs typeface="Times New Roman"/>
              </a:rPr>
              <a:t>had </a:t>
            </a:r>
            <a:r>
              <a:rPr dirty="0" sz="1450" spc="-5">
                <a:latin typeface="Times New Roman"/>
                <a:cs typeface="Times New Roman"/>
              </a:rPr>
              <a:t>he not </a:t>
            </a:r>
            <a:r>
              <a:rPr dirty="0" sz="1450" spc="-10">
                <a:latin typeface="Times New Roman"/>
                <a:cs typeface="Times New Roman"/>
              </a:rPr>
              <a:t>thrown his cloak about  his mouth, </a:t>
            </a:r>
            <a:r>
              <a:rPr dirty="0" sz="1450" spc="-5">
                <a:latin typeface="Times New Roman"/>
                <a:cs typeface="Times New Roman"/>
              </a:rPr>
              <a:t>or </a:t>
            </a:r>
            <a:r>
              <a:rPr dirty="0" sz="1450" spc="-10">
                <a:latin typeface="Times New Roman"/>
                <a:cs typeface="Times New Roman"/>
              </a:rPr>
              <a:t>had the witnesses forgot to chronicle the action,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thus have haunted the imagination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boyhood, </a:t>
            </a:r>
            <a:r>
              <a:rPr dirty="0" sz="1450" spc="-10">
                <a:latin typeface="Times New Roman"/>
                <a:cs typeface="Times New Roman"/>
              </a:rPr>
              <a:t>and to-day </a:t>
            </a:r>
            <a:r>
              <a:rPr dirty="0" sz="1450" spc="-5">
                <a:latin typeface="Times New Roman"/>
                <a:cs typeface="Times New Roman"/>
              </a:rPr>
              <a:t>he </a:t>
            </a:r>
            <a:r>
              <a:rPr dirty="0" sz="1450" spc="-10">
                <a:latin typeface="Times New Roman"/>
                <a:cs typeface="Times New Roman"/>
              </a:rPr>
              <a:t>would scarce  delay me for </a:t>
            </a:r>
            <a:r>
              <a:rPr dirty="0" sz="1450" spc="-5">
                <a:latin typeface="Times New Roman"/>
                <a:cs typeface="Times New Roman"/>
              </a:rPr>
              <a:t>a </a:t>
            </a:r>
            <a:r>
              <a:rPr dirty="0" sz="1450" spc="-10">
                <a:latin typeface="Times New Roman"/>
                <a:cs typeface="Times New Roman"/>
              </a:rPr>
              <a:t>paragraph. An incident, at once romantic and dramatic, which  at once awakes the judgment and makes </a:t>
            </a:r>
            <a:r>
              <a:rPr dirty="0" sz="1450" spc="-5">
                <a:latin typeface="Times New Roman"/>
                <a:cs typeface="Times New Roman"/>
              </a:rPr>
              <a:t>a </a:t>
            </a:r>
            <a:r>
              <a:rPr dirty="0" sz="1450" spc="-10">
                <a:latin typeface="Times New Roman"/>
                <a:cs typeface="Times New Roman"/>
              </a:rPr>
              <a:t>picture for the eye, how little </a:t>
            </a:r>
            <a:r>
              <a:rPr dirty="0" sz="1450" spc="-5">
                <a:latin typeface="Times New Roman"/>
                <a:cs typeface="Times New Roman"/>
              </a:rPr>
              <a:t>do </a:t>
            </a:r>
            <a:r>
              <a:rPr dirty="0" sz="1450" spc="-10">
                <a:latin typeface="Times New Roman"/>
                <a:cs typeface="Times New Roman"/>
              </a:rPr>
              <a:t>we  realise its perdurable power! Perhaps </a:t>
            </a:r>
            <a:r>
              <a:rPr dirty="0" sz="1450" spc="-5">
                <a:latin typeface="Times New Roman"/>
                <a:cs typeface="Times New Roman"/>
              </a:rPr>
              <a:t>no one </a:t>
            </a:r>
            <a:r>
              <a:rPr dirty="0" sz="1450" spc="-10">
                <a:latin typeface="Times New Roman"/>
                <a:cs typeface="Times New Roman"/>
              </a:rPr>
              <a:t>does so </a:t>
            </a:r>
            <a:r>
              <a:rPr dirty="0" sz="1450" spc="-5">
                <a:latin typeface="Times New Roman"/>
                <a:cs typeface="Times New Roman"/>
              </a:rPr>
              <a:t>but </a:t>
            </a:r>
            <a:r>
              <a:rPr dirty="0" sz="1450" spc="-10">
                <a:latin typeface="Times New Roman"/>
                <a:cs typeface="Times New Roman"/>
              </a:rPr>
              <a:t>the </a:t>
            </a:r>
            <a:r>
              <a:rPr dirty="0" sz="1450" spc="-15">
                <a:latin typeface="Times New Roman"/>
                <a:cs typeface="Times New Roman"/>
              </a:rPr>
              <a:t>author, </a:t>
            </a:r>
            <a:r>
              <a:rPr dirty="0" sz="1450" spc="-10">
                <a:latin typeface="Times New Roman"/>
                <a:cs typeface="Times New Roman"/>
              </a:rPr>
              <a:t>just as  </a:t>
            </a:r>
            <a:r>
              <a:rPr dirty="0" sz="1450" spc="-5">
                <a:latin typeface="Times New Roman"/>
                <a:cs typeface="Times New Roman"/>
              </a:rPr>
              <a:t>none but he </a:t>
            </a:r>
            <a:r>
              <a:rPr dirty="0" sz="1450" spc="-10">
                <a:latin typeface="Times New Roman"/>
                <a:cs typeface="Times New Roman"/>
              </a:rPr>
              <a:t>appreciates the influence </a:t>
            </a:r>
            <a:r>
              <a:rPr dirty="0" sz="1450" spc="-5">
                <a:latin typeface="Times New Roman"/>
                <a:cs typeface="Times New Roman"/>
              </a:rPr>
              <a:t>of </a:t>
            </a:r>
            <a:r>
              <a:rPr dirty="0" sz="1450" spc="-10">
                <a:latin typeface="Times New Roman"/>
                <a:cs typeface="Times New Roman"/>
              </a:rPr>
              <a:t>jingling words; so that </a:t>
            </a:r>
            <a:r>
              <a:rPr dirty="0" sz="1450" spc="-5">
                <a:latin typeface="Times New Roman"/>
                <a:cs typeface="Times New Roman"/>
              </a:rPr>
              <a:t>he looks on  upon </a:t>
            </a:r>
            <a:r>
              <a:rPr dirty="0" sz="1450" spc="-10">
                <a:latin typeface="Times New Roman"/>
                <a:cs typeface="Times New Roman"/>
              </a:rPr>
              <a:t>life, with something </a:t>
            </a:r>
            <a:r>
              <a:rPr dirty="0" sz="1450" spc="-5">
                <a:latin typeface="Times New Roman"/>
                <a:cs typeface="Times New Roman"/>
              </a:rPr>
              <a:t>of a </a:t>
            </a:r>
            <a:r>
              <a:rPr dirty="0" sz="1450" spc="-10">
                <a:latin typeface="Times New Roman"/>
                <a:cs typeface="Times New Roman"/>
              </a:rPr>
              <a:t>covert smile, seeing people led </a:t>
            </a:r>
            <a:r>
              <a:rPr dirty="0" sz="1450" spc="-5">
                <a:latin typeface="Times New Roman"/>
                <a:cs typeface="Times New Roman"/>
              </a:rPr>
              <a:t>by </a:t>
            </a:r>
            <a:r>
              <a:rPr dirty="0" sz="1450" spc="-10">
                <a:latin typeface="Times New Roman"/>
                <a:cs typeface="Times New Roman"/>
              </a:rPr>
              <a:t>what they  fancy to </a:t>
            </a:r>
            <a:r>
              <a:rPr dirty="0" sz="1450" spc="-5">
                <a:latin typeface="Times New Roman"/>
                <a:cs typeface="Times New Roman"/>
              </a:rPr>
              <a:t>be </a:t>
            </a:r>
            <a:r>
              <a:rPr dirty="0" sz="1450" spc="-10">
                <a:latin typeface="Times New Roman"/>
                <a:cs typeface="Times New Roman"/>
              </a:rPr>
              <a:t>thoughts and what are really the accustomed artifices </a:t>
            </a:r>
            <a:r>
              <a:rPr dirty="0" sz="1450" spc="-5">
                <a:latin typeface="Times New Roman"/>
                <a:cs typeface="Times New Roman"/>
              </a:rPr>
              <a:t>of </a:t>
            </a:r>
            <a:r>
              <a:rPr dirty="0" sz="1450" spc="-10">
                <a:latin typeface="Times New Roman"/>
                <a:cs typeface="Times New Roman"/>
              </a:rPr>
              <a:t>his own  trade, </a:t>
            </a:r>
            <a:r>
              <a:rPr dirty="0" sz="1450" spc="-5">
                <a:latin typeface="Times New Roman"/>
                <a:cs typeface="Times New Roman"/>
              </a:rPr>
              <a:t>or </a:t>
            </a:r>
            <a:r>
              <a:rPr dirty="0" sz="1450" spc="-10">
                <a:latin typeface="Times New Roman"/>
                <a:cs typeface="Times New Roman"/>
              </a:rPr>
              <a:t>roused </a:t>
            </a:r>
            <a:r>
              <a:rPr dirty="0" sz="1450" spc="-5">
                <a:latin typeface="Times New Roman"/>
                <a:cs typeface="Times New Roman"/>
              </a:rPr>
              <a:t>by </a:t>
            </a:r>
            <a:r>
              <a:rPr dirty="0" sz="1450" spc="-10">
                <a:latin typeface="Times New Roman"/>
                <a:cs typeface="Times New Roman"/>
              </a:rPr>
              <a:t>what they take to </a:t>
            </a:r>
            <a:r>
              <a:rPr dirty="0" sz="1450" spc="-5">
                <a:latin typeface="Times New Roman"/>
                <a:cs typeface="Times New Roman"/>
              </a:rPr>
              <a:t>be </a:t>
            </a:r>
            <a:r>
              <a:rPr dirty="0" sz="1450" spc="-10">
                <a:latin typeface="Times New Roman"/>
                <a:cs typeface="Times New Roman"/>
              </a:rPr>
              <a:t>principles and are really picturesque  </a:t>
            </a:r>
            <a:r>
              <a:rPr dirty="0" sz="1450" spc="-15">
                <a:latin typeface="Times New Roman"/>
                <a:cs typeface="Times New Roman"/>
              </a:rPr>
              <a:t>effects.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pleasant </a:t>
            </a:r>
            <a:r>
              <a:rPr dirty="0" sz="1450" spc="-5">
                <a:latin typeface="Times New Roman"/>
                <a:cs typeface="Times New Roman"/>
              </a:rPr>
              <a:t>book </a:t>
            </a:r>
            <a:r>
              <a:rPr dirty="0" sz="1450" spc="-10">
                <a:latin typeface="Times New Roman"/>
                <a:cs typeface="Times New Roman"/>
              </a:rPr>
              <a:t>about </a:t>
            </a:r>
            <a:r>
              <a:rPr dirty="0" sz="1450" spc="-5">
                <a:latin typeface="Times New Roman"/>
                <a:cs typeface="Times New Roman"/>
              </a:rPr>
              <a:t>a </a:t>
            </a:r>
            <a:r>
              <a:rPr dirty="0" sz="1450" spc="-10">
                <a:latin typeface="Times New Roman"/>
                <a:cs typeface="Times New Roman"/>
              </a:rPr>
              <a:t>school-class club, Colonel Fergusson has  recently told </a:t>
            </a:r>
            <a:r>
              <a:rPr dirty="0" sz="1450" spc="-5">
                <a:latin typeface="Times New Roman"/>
                <a:cs typeface="Times New Roman"/>
              </a:rPr>
              <a:t>a </a:t>
            </a:r>
            <a:r>
              <a:rPr dirty="0" sz="1450" spc="-10">
                <a:latin typeface="Times New Roman"/>
                <a:cs typeface="Times New Roman"/>
              </a:rPr>
              <a:t>little anecdote. A “Philosophical Society” was formed </a:t>
            </a:r>
            <a:r>
              <a:rPr dirty="0" sz="1450" spc="-5">
                <a:latin typeface="Times New Roman"/>
                <a:cs typeface="Times New Roman"/>
              </a:rPr>
              <a:t>by </a:t>
            </a:r>
            <a:r>
              <a:rPr dirty="0" sz="1450" spc="-10">
                <a:latin typeface="Times New Roman"/>
                <a:cs typeface="Times New Roman"/>
              </a:rPr>
              <a:t>some  Academy boys—among them, Colonel Fergusson himself, Fleeming Jenkin,  and Andrew </a:t>
            </a:r>
            <a:r>
              <a:rPr dirty="0" sz="1450" spc="-15">
                <a:latin typeface="Times New Roman"/>
                <a:cs typeface="Times New Roman"/>
              </a:rPr>
              <a:t>Wilson, </a:t>
            </a:r>
            <a:r>
              <a:rPr dirty="0" sz="1450" spc="-10">
                <a:latin typeface="Times New Roman"/>
                <a:cs typeface="Times New Roman"/>
              </a:rPr>
              <a:t>the Christian Buddhist and author </a:t>
            </a:r>
            <a:r>
              <a:rPr dirty="0" sz="1450" spc="-5">
                <a:latin typeface="Times New Roman"/>
                <a:cs typeface="Times New Roman"/>
              </a:rPr>
              <a:t>of </a:t>
            </a:r>
            <a:r>
              <a:rPr dirty="0" sz="1450" spc="-10">
                <a:latin typeface="Times New Roman"/>
                <a:cs typeface="Times New Roman"/>
              </a:rPr>
              <a:t>The Abode </a:t>
            </a:r>
            <a:r>
              <a:rPr dirty="0" sz="1450" spc="-5">
                <a:latin typeface="Times New Roman"/>
                <a:cs typeface="Times New Roman"/>
              </a:rPr>
              <a:t>of  </a:t>
            </a:r>
            <a:r>
              <a:rPr dirty="0" sz="1450" spc="-25">
                <a:latin typeface="Times New Roman"/>
                <a:cs typeface="Times New Roman"/>
              </a:rPr>
              <a:t>Snow. </a:t>
            </a:r>
            <a:r>
              <a:rPr dirty="0" sz="1450" spc="-10">
                <a:latin typeface="Times New Roman"/>
                <a:cs typeface="Times New Roman"/>
              </a:rPr>
              <a:t>Before these learned pundits, </a:t>
            </a:r>
            <a:r>
              <a:rPr dirty="0" sz="1450" spc="-5">
                <a:latin typeface="Times New Roman"/>
                <a:cs typeface="Times New Roman"/>
              </a:rPr>
              <a:t>one </a:t>
            </a:r>
            <a:r>
              <a:rPr dirty="0" sz="1450" spc="-10">
                <a:latin typeface="Times New Roman"/>
                <a:cs typeface="Times New Roman"/>
              </a:rPr>
              <a:t>member laid the following ingenious  problem: “What would </a:t>
            </a:r>
            <a:r>
              <a:rPr dirty="0" sz="1450" spc="-5">
                <a:latin typeface="Times New Roman"/>
                <a:cs typeface="Times New Roman"/>
              </a:rPr>
              <a:t>be </a:t>
            </a:r>
            <a:r>
              <a:rPr dirty="0" sz="1450" spc="-10">
                <a:latin typeface="Times New Roman"/>
                <a:cs typeface="Times New Roman"/>
              </a:rPr>
              <a:t>the result </a:t>
            </a:r>
            <a:r>
              <a:rPr dirty="0" sz="1450" spc="-5">
                <a:latin typeface="Times New Roman"/>
                <a:cs typeface="Times New Roman"/>
              </a:rPr>
              <a:t>of </a:t>
            </a:r>
            <a:r>
              <a:rPr dirty="0" sz="1450" spc="-10">
                <a:latin typeface="Times New Roman"/>
                <a:cs typeface="Times New Roman"/>
              </a:rPr>
              <a:t>putting </a:t>
            </a:r>
            <a:r>
              <a:rPr dirty="0" sz="1450" spc="-5">
                <a:latin typeface="Times New Roman"/>
                <a:cs typeface="Times New Roman"/>
              </a:rPr>
              <a:t>a pound of </a:t>
            </a:r>
            <a:r>
              <a:rPr dirty="0" sz="1450" spc="-10">
                <a:latin typeface="Times New Roman"/>
                <a:cs typeface="Times New Roman"/>
              </a:rPr>
              <a:t>potassium in </a:t>
            </a:r>
            <a:r>
              <a:rPr dirty="0" sz="1450" spc="-5">
                <a:latin typeface="Times New Roman"/>
                <a:cs typeface="Times New Roman"/>
              </a:rPr>
              <a:t>a pot  of </a:t>
            </a:r>
            <a:r>
              <a:rPr dirty="0" sz="1450" spc="-10">
                <a:latin typeface="Times New Roman"/>
                <a:cs typeface="Times New Roman"/>
              </a:rPr>
              <a:t>porter?” “I should think there would </a:t>
            </a:r>
            <a:r>
              <a:rPr dirty="0" sz="1450" spc="-5">
                <a:latin typeface="Times New Roman"/>
                <a:cs typeface="Times New Roman"/>
              </a:rPr>
              <a:t>be a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interesting bi-  products,” said </a:t>
            </a:r>
            <a:r>
              <a:rPr dirty="0" sz="1450" spc="-5">
                <a:latin typeface="Times New Roman"/>
                <a:cs typeface="Times New Roman"/>
              </a:rPr>
              <a:t>a </a:t>
            </a:r>
            <a:r>
              <a:rPr dirty="0" sz="1450" spc="-10">
                <a:latin typeface="Times New Roman"/>
                <a:cs typeface="Times New Roman"/>
              </a:rPr>
              <a:t>smatterer at my elbow; </a:t>
            </a:r>
            <a:r>
              <a:rPr dirty="0" sz="1450" spc="-5">
                <a:latin typeface="Times New Roman"/>
                <a:cs typeface="Times New Roman"/>
              </a:rPr>
              <a:t>but </a:t>
            </a:r>
            <a:r>
              <a:rPr dirty="0" sz="1450" spc="-10">
                <a:latin typeface="Times New Roman"/>
                <a:cs typeface="Times New Roman"/>
              </a:rPr>
              <a:t>for me the tale itself has </a:t>
            </a:r>
            <a:r>
              <a:rPr dirty="0" sz="1450" spc="-5">
                <a:latin typeface="Times New Roman"/>
                <a:cs typeface="Times New Roman"/>
              </a:rPr>
              <a:t>a </a:t>
            </a:r>
            <a:r>
              <a:rPr dirty="0" sz="1450" spc="-10">
                <a:latin typeface="Times New Roman"/>
                <a:cs typeface="Times New Roman"/>
              </a:rPr>
              <a:t>bi-  product, and stands as </a:t>
            </a:r>
            <a:r>
              <a:rPr dirty="0" sz="1450" spc="-5">
                <a:latin typeface="Times New Roman"/>
                <a:cs typeface="Times New Roman"/>
              </a:rPr>
              <a:t>a </a:t>
            </a:r>
            <a:r>
              <a:rPr dirty="0" sz="1450" spc="-10">
                <a:latin typeface="Times New Roman"/>
                <a:cs typeface="Times New Roman"/>
              </a:rPr>
              <a:t>type </a:t>
            </a:r>
            <a:r>
              <a:rPr dirty="0" sz="1450" spc="-5">
                <a:latin typeface="Times New Roman"/>
                <a:cs typeface="Times New Roman"/>
              </a:rPr>
              <a:t>of </a:t>
            </a:r>
            <a:r>
              <a:rPr dirty="0" sz="1450" spc="-10">
                <a:latin typeface="Times New Roman"/>
                <a:cs typeface="Times New Roman"/>
              </a:rPr>
              <a:t>much that is most human. For this inquirer  who conceived himself to burn with </a:t>
            </a:r>
            <a:r>
              <a:rPr dirty="0" sz="1450" spc="-5">
                <a:latin typeface="Times New Roman"/>
                <a:cs typeface="Times New Roman"/>
              </a:rPr>
              <a:t>a </a:t>
            </a:r>
            <a:r>
              <a:rPr dirty="0" sz="1450" spc="-10">
                <a:latin typeface="Times New Roman"/>
                <a:cs typeface="Times New Roman"/>
              </a:rPr>
              <a:t>zeal entirely chemical, was really  immersed in </a:t>
            </a:r>
            <a:r>
              <a:rPr dirty="0" sz="1450" spc="-5">
                <a:latin typeface="Times New Roman"/>
                <a:cs typeface="Times New Roman"/>
              </a:rPr>
              <a:t>a </a:t>
            </a:r>
            <a:r>
              <a:rPr dirty="0" sz="1450" spc="-10">
                <a:latin typeface="Times New Roman"/>
                <a:cs typeface="Times New Roman"/>
              </a:rPr>
              <a:t>design </a:t>
            </a:r>
            <a:r>
              <a:rPr dirty="0" sz="1450" spc="-5">
                <a:latin typeface="Times New Roman"/>
                <a:cs typeface="Times New Roman"/>
              </a:rPr>
              <a:t>of a </a:t>
            </a:r>
            <a:r>
              <a:rPr dirty="0" sz="1450" spc="-10">
                <a:latin typeface="Times New Roman"/>
                <a:cs typeface="Times New Roman"/>
              </a:rPr>
              <a:t>quite different nature; unconsciously to his own  recently breeched intelligence, </a:t>
            </a:r>
            <a:r>
              <a:rPr dirty="0" sz="1450" spc="-5">
                <a:latin typeface="Times New Roman"/>
                <a:cs typeface="Times New Roman"/>
              </a:rPr>
              <a:t>he </a:t>
            </a:r>
            <a:r>
              <a:rPr dirty="0" sz="1450" spc="-10">
                <a:latin typeface="Times New Roman"/>
                <a:cs typeface="Times New Roman"/>
              </a:rPr>
              <a:t>was engaged in literature. Putting, </a:t>
            </a:r>
            <a:r>
              <a:rPr dirty="0" sz="1450" spc="-5">
                <a:latin typeface="Times New Roman"/>
                <a:cs typeface="Times New Roman"/>
              </a:rPr>
              <a:t>pound,  </a:t>
            </a:r>
            <a:r>
              <a:rPr dirty="0" sz="1450" spc="-10">
                <a:latin typeface="Times New Roman"/>
                <a:cs typeface="Times New Roman"/>
              </a:rPr>
              <a:t>potassium, </a:t>
            </a:r>
            <a:r>
              <a:rPr dirty="0" sz="1450" spc="-5">
                <a:latin typeface="Times New Roman"/>
                <a:cs typeface="Times New Roman"/>
              </a:rPr>
              <a:t>pot, </a:t>
            </a:r>
            <a:r>
              <a:rPr dirty="0" sz="1450" spc="-10">
                <a:latin typeface="Times New Roman"/>
                <a:cs typeface="Times New Roman"/>
              </a:rPr>
              <a:t>porter; initial </a:t>
            </a:r>
            <a:r>
              <a:rPr dirty="0" sz="1450" spc="-5">
                <a:latin typeface="Times New Roman"/>
                <a:cs typeface="Times New Roman"/>
              </a:rPr>
              <a:t>p, </a:t>
            </a:r>
            <a:r>
              <a:rPr dirty="0" sz="1450" spc="-10">
                <a:latin typeface="Times New Roman"/>
                <a:cs typeface="Times New Roman"/>
              </a:rPr>
              <a:t>mediant t—that was his idea, </a:t>
            </a:r>
            <a:r>
              <a:rPr dirty="0" sz="1450" spc="-5">
                <a:latin typeface="Times New Roman"/>
                <a:cs typeface="Times New Roman"/>
              </a:rPr>
              <a:t>poor </a:t>
            </a:r>
            <a:r>
              <a:rPr dirty="0" sz="1450" spc="-10">
                <a:latin typeface="Times New Roman"/>
                <a:cs typeface="Times New Roman"/>
              </a:rPr>
              <a:t>little </a:t>
            </a:r>
            <a:r>
              <a:rPr dirty="0" sz="1450" spc="-5">
                <a:latin typeface="Times New Roman"/>
                <a:cs typeface="Times New Roman"/>
              </a:rPr>
              <a:t>boy!  </a:t>
            </a:r>
            <a:r>
              <a:rPr dirty="0" sz="1450" spc="-10">
                <a:latin typeface="Times New Roman"/>
                <a:cs typeface="Times New Roman"/>
              </a:rPr>
              <a:t>So with politics and that which excites men in the present, so with history and  that which rouses them in the past: there lie at the </a:t>
            </a:r>
            <a:r>
              <a:rPr dirty="0" sz="1450" spc="-5">
                <a:latin typeface="Times New Roman"/>
                <a:cs typeface="Times New Roman"/>
              </a:rPr>
              <a:t>root of </a:t>
            </a:r>
            <a:r>
              <a:rPr dirty="0" sz="1450" spc="-10">
                <a:latin typeface="Times New Roman"/>
                <a:cs typeface="Times New Roman"/>
              </a:rPr>
              <a:t>what appears, most  serious unsuspected</a:t>
            </a:r>
            <a:r>
              <a:rPr dirty="0" sz="1450" spc="-5">
                <a:latin typeface="Times New Roman"/>
                <a:cs typeface="Times New Roman"/>
              </a:rPr>
              <a:t> </a:t>
            </a:r>
            <a:r>
              <a:rPr dirty="0" sz="1450" spc="-10">
                <a:latin typeface="Times New Roman"/>
                <a:cs typeface="Times New Roman"/>
              </a:rPr>
              <a:t>elements.</a:t>
            </a:r>
            <a:endParaRPr sz="1450">
              <a:latin typeface="Times New Roman"/>
              <a:cs typeface="Times New Roman"/>
            </a:endParaRPr>
          </a:p>
          <a:p>
            <a:pPr algn="just" marL="12700" marR="6985">
              <a:lnSpc>
                <a:spcPts val="1730"/>
              </a:lnSpc>
              <a:spcBef>
                <a:spcPts val="515"/>
              </a:spcBef>
            </a:pPr>
            <a:r>
              <a:rPr dirty="0" sz="1450" spc="-10">
                <a:latin typeface="Times New Roman"/>
                <a:cs typeface="Times New Roman"/>
              </a:rPr>
              <a:t>The triple town </a:t>
            </a:r>
            <a:r>
              <a:rPr dirty="0" sz="1450" spc="-5">
                <a:latin typeface="Times New Roman"/>
                <a:cs typeface="Times New Roman"/>
              </a:rPr>
              <a:t>of </a:t>
            </a:r>
            <a:r>
              <a:rPr dirty="0" sz="1450" spc="-10">
                <a:latin typeface="Times New Roman"/>
                <a:cs typeface="Times New Roman"/>
              </a:rPr>
              <a:t>Anstruther </a:t>
            </a:r>
            <a:r>
              <a:rPr dirty="0" sz="1450" spc="-35">
                <a:latin typeface="Times New Roman"/>
                <a:cs typeface="Times New Roman"/>
              </a:rPr>
              <a:t>Wester, </a:t>
            </a:r>
            <a:r>
              <a:rPr dirty="0" sz="1450" spc="-10">
                <a:latin typeface="Times New Roman"/>
                <a:cs typeface="Times New Roman"/>
              </a:rPr>
              <a:t>Anstruther </a:t>
            </a:r>
            <a:r>
              <a:rPr dirty="0" sz="1450" spc="-20">
                <a:latin typeface="Times New Roman"/>
                <a:cs typeface="Times New Roman"/>
              </a:rPr>
              <a:t>Easter, </a:t>
            </a:r>
            <a:r>
              <a:rPr dirty="0" sz="1450" spc="-10">
                <a:latin typeface="Times New Roman"/>
                <a:cs typeface="Times New Roman"/>
              </a:rPr>
              <a:t>and Cellardyke, all  three</a:t>
            </a:r>
            <a:r>
              <a:rPr dirty="0" sz="1450" spc="125">
                <a:latin typeface="Times New Roman"/>
                <a:cs typeface="Times New Roman"/>
              </a:rPr>
              <a:t> </a:t>
            </a:r>
            <a:r>
              <a:rPr dirty="0" sz="1450" spc="-10">
                <a:latin typeface="Times New Roman"/>
                <a:cs typeface="Times New Roman"/>
              </a:rPr>
              <a:t>Royal</a:t>
            </a:r>
            <a:r>
              <a:rPr dirty="0" sz="1450" spc="130">
                <a:latin typeface="Times New Roman"/>
                <a:cs typeface="Times New Roman"/>
              </a:rPr>
              <a:t> </a:t>
            </a:r>
            <a:r>
              <a:rPr dirty="0" sz="1450" spc="-10">
                <a:latin typeface="Times New Roman"/>
                <a:cs typeface="Times New Roman"/>
              </a:rPr>
              <a:t>Burghs—or</a:t>
            </a:r>
            <a:r>
              <a:rPr dirty="0" sz="1450" spc="130">
                <a:latin typeface="Times New Roman"/>
                <a:cs typeface="Times New Roman"/>
              </a:rPr>
              <a:t> </a:t>
            </a:r>
            <a:r>
              <a:rPr dirty="0" sz="1450" spc="-10">
                <a:latin typeface="Times New Roman"/>
                <a:cs typeface="Times New Roman"/>
              </a:rPr>
              <a:t>two</a:t>
            </a:r>
            <a:r>
              <a:rPr dirty="0" sz="1450" spc="125">
                <a:latin typeface="Times New Roman"/>
                <a:cs typeface="Times New Roman"/>
              </a:rPr>
              <a:t> </a:t>
            </a:r>
            <a:r>
              <a:rPr dirty="0" sz="1450" spc="-10">
                <a:latin typeface="Times New Roman"/>
                <a:cs typeface="Times New Roman"/>
              </a:rPr>
              <a:t>Royal</a:t>
            </a:r>
            <a:r>
              <a:rPr dirty="0" sz="1450" spc="130">
                <a:latin typeface="Times New Roman"/>
                <a:cs typeface="Times New Roman"/>
              </a:rPr>
              <a:t> </a:t>
            </a:r>
            <a:r>
              <a:rPr dirty="0" sz="1450" spc="-15">
                <a:latin typeface="Times New Roman"/>
                <a:cs typeface="Times New Roman"/>
              </a:rPr>
              <a:t>Burghs</a:t>
            </a:r>
            <a:r>
              <a:rPr dirty="0" sz="1450" spc="130">
                <a:latin typeface="Times New Roman"/>
                <a:cs typeface="Times New Roman"/>
              </a:rPr>
              <a:t> </a:t>
            </a:r>
            <a:r>
              <a:rPr dirty="0" sz="1450" spc="-10">
                <a:latin typeface="Times New Roman"/>
                <a:cs typeface="Times New Roman"/>
              </a:rPr>
              <a:t>and</a:t>
            </a:r>
            <a:r>
              <a:rPr dirty="0" sz="1450" spc="125">
                <a:latin typeface="Times New Roman"/>
                <a:cs typeface="Times New Roman"/>
              </a:rPr>
              <a:t> </a:t>
            </a:r>
            <a:r>
              <a:rPr dirty="0" sz="1450" spc="-5">
                <a:latin typeface="Times New Roman"/>
                <a:cs typeface="Times New Roman"/>
              </a:rPr>
              <a:t>a</a:t>
            </a:r>
            <a:r>
              <a:rPr dirty="0" sz="1450" spc="130">
                <a:latin typeface="Times New Roman"/>
                <a:cs typeface="Times New Roman"/>
              </a:rPr>
              <a:t> </a:t>
            </a:r>
            <a:r>
              <a:rPr dirty="0" sz="1450" spc="-10">
                <a:latin typeface="Times New Roman"/>
                <a:cs typeface="Times New Roman"/>
              </a:rPr>
              <a:t>less</a:t>
            </a:r>
            <a:r>
              <a:rPr dirty="0" sz="1450" spc="130">
                <a:latin typeface="Times New Roman"/>
                <a:cs typeface="Times New Roman"/>
              </a:rPr>
              <a:t> </a:t>
            </a:r>
            <a:r>
              <a:rPr dirty="0" sz="1450" spc="-10">
                <a:latin typeface="Times New Roman"/>
                <a:cs typeface="Times New Roman"/>
              </a:rPr>
              <a:t>distinguished</a:t>
            </a:r>
            <a:r>
              <a:rPr dirty="0" sz="1450" spc="130">
                <a:latin typeface="Times New Roman"/>
                <a:cs typeface="Times New Roman"/>
              </a:rPr>
              <a:t> </a:t>
            </a:r>
            <a:r>
              <a:rPr dirty="0" sz="1450" spc="-10">
                <a:latin typeface="Times New Roman"/>
                <a:cs typeface="Times New Roman"/>
              </a:rPr>
              <a:t>suburb,</a:t>
            </a:r>
            <a:r>
              <a:rPr dirty="0" sz="1450" spc="125">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6350">
              <a:lnSpc>
                <a:spcPts val="1730"/>
              </a:lnSpc>
              <a:spcBef>
                <a:spcPts val="155"/>
              </a:spcBef>
            </a:pPr>
            <a:r>
              <a:rPr dirty="0" sz="1450" spc="-15">
                <a:latin typeface="Times New Roman"/>
                <a:cs typeface="Times New Roman"/>
              </a:rPr>
              <a:t>forget </a:t>
            </a:r>
            <a:r>
              <a:rPr dirty="0" sz="1450" spc="-10">
                <a:latin typeface="Times New Roman"/>
                <a:cs typeface="Times New Roman"/>
              </a:rPr>
              <a:t>which—lies continuously along the seaside, and boasts </a:t>
            </a:r>
            <a:r>
              <a:rPr dirty="0" sz="1450" spc="-5">
                <a:latin typeface="Times New Roman"/>
                <a:cs typeface="Times New Roman"/>
              </a:rPr>
              <a:t>of </a:t>
            </a:r>
            <a:r>
              <a:rPr dirty="0" sz="1450" spc="-10">
                <a:latin typeface="Times New Roman"/>
                <a:cs typeface="Times New Roman"/>
              </a:rPr>
              <a:t>either two </a:t>
            </a:r>
            <a:r>
              <a:rPr dirty="0" sz="1450" spc="-5">
                <a:latin typeface="Times New Roman"/>
                <a:cs typeface="Times New Roman"/>
              </a:rPr>
              <a:t>or  </a:t>
            </a:r>
            <a:r>
              <a:rPr dirty="0" sz="1450" spc="-10">
                <a:latin typeface="Times New Roman"/>
                <a:cs typeface="Times New Roman"/>
              </a:rPr>
              <a:t>three separate parish churches, and either two </a:t>
            </a:r>
            <a:r>
              <a:rPr dirty="0" sz="1450" spc="-5">
                <a:latin typeface="Times New Roman"/>
                <a:cs typeface="Times New Roman"/>
              </a:rPr>
              <a:t>or </a:t>
            </a:r>
            <a:r>
              <a:rPr dirty="0" sz="1450" spc="-10">
                <a:latin typeface="Times New Roman"/>
                <a:cs typeface="Times New Roman"/>
              </a:rPr>
              <a:t>three separate harbours.  These ambiguities are painful; </a:t>
            </a:r>
            <a:r>
              <a:rPr dirty="0" sz="1450" spc="-5">
                <a:latin typeface="Times New Roman"/>
                <a:cs typeface="Times New Roman"/>
              </a:rPr>
              <a:t>but </a:t>
            </a:r>
            <a:r>
              <a:rPr dirty="0" sz="1450" spc="-10">
                <a:latin typeface="Times New Roman"/>
                <a:cs typeface="Times New Roman"/>
              </a:rPr>
              <a:t>the fact is (although it </a:t>
            </a:r>
            <a:r>
              <a:rPr dirty="0" sz="1450" spc="-15">
                <a:latin typeface="Times New Roman"/>
                <a:cs typeface="Times New Roman"/>
              </a:rPr>
              <a:t>argue </a:t>
            </a:r>
            <a:r>
              <a:rPr dirty="0" sz="1450" spc="-10">
                <a:latin typeface="Times New Roman"/>
                <a:cs typeface="Times New Roman"/>
              </a:rPr>
              <a:t>me  uncultured),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but </a:t>
            </a:r>
            <a:r>
              <a:rPr dirty="0" sz="1450" spc="-10">
                <a:latin typeface="Times New Roman"/>
                <a:cs typeface="Times New Roman"/>
              </a:rPr>
              <a:t>poorly posted </a:t>
            </a:r>
            <a:r>
              <a:rPr dirty="0" sz="1450" spc="-5">
                <a:latin typeface="Times New Roman"/>
                <a:cs typeface="Times New Roman"/>
              </a:rPr>
              <a:t>upon </a:t>
            </a:r>
            <a:r>
              <a:rPr dirty="0" sz="1450" spc="-10">
                <a:latin typeface="Times New Roman"/>
                <a:cs typeface="Times New Roman"/>
              </a:rPr>
              <a:t>Cellardyke. My business lay in the  two Anstruthers. A tricklet </a:t>
            </a:r>
            <a:r>
              <a:rPr dirty="0" sz="1450" spc="-5">
                <a:latin typeface="Times New Roman"/>
                <a:cs typeface="Times New Roman"/>
              </a:rPr>
              <a:t>of a </a:t>
            </a:r>
            <a:r>
              <a:rPr dirty="0" sz="1450" spc="-10">
                <a:latin typeface="Times New Roman"/>
                <a:cs typeface="Times New Roman"/>
              </a:rPr>
              <a:t>stream divides them, spanned </a:t>
            </a:r>
            <a:r>
              <a:rPr dirty="0" sz="1450" spc="-5">
                <a:latin typeface="Times New Roman"/>
                <a:cs typeface="Times New Roman"/>
              </a:rPr>
              <a:t>by a </a:t>
            </a:r>
            <a:r>
              <a:rPr dirty="0" sz="1450" spc="-10">
                <a:latin typeface="Times New Roman"/>
                <a:cs typeface="Times New Roman"/>
              </a:rPr>
              <a:t>bridge; and  over the bridge at the time </a:t>
            </a:r>
            <a:r>
              <a:rPr dirty="0" sz="1450" spc="-5">
                <a:latin typeface="Times New Roman"/>
                <a:cs typeface="Times New Roman"/>
              </a:rPr>
              <a:t>of </a:t>
            </a:r>
            <a:r>
              <a:rPr dirty="0" sz="1450" spc="-10">
                <a:latin typeface="Times New Roman"/>
                <a:cs typeface="Times New Roman"/>
              </a:rPr>
              <a:t>my knowledge, the celebrated Shell House stood  outpost </a:t>
            </a:r>
            <a:r>
              <a:rPr dirty="0" sz="1450" spc="-5">
                <a:latin typeface="Times New Roman"/>
                <a:cs typeface="Times New Roman"/>
              </a:rPr>
              <a:t>on </a:t>
            </a:r>
            <a:r>
              <a:rPr dirty="0" sz="1450" spc="-10">
                <a:latin typeface="Times New Roman"/>
                <a:cs typeface="Times New Roman"/>
              </a:rPr>
              <a:t>the west. This had been the residence </a:t>
            </a:r>
            <a:r>
              <a:rPr dirty="0" sz="1450" spc="-5">
                <a:latin typeface="Times New Roman"/>
                <a:cs typeface="Times New Roman"/>
              </a:rPr>
              <a:t>of </a:t>
            </a:r>
            <a:r>
              <a:rPr dirty="0" sz="1450" spc="-10">
                <a:latin typeface="Times New Roman"/>
                <a:cs typeface="Times New Roman"/>
              </a:rPr>
              <a:t>an agreeable eccentric;  during his fond </a:t>
            </a:r>
            <a:r>
              <a:rPr dirty="0" sz="1450" spc="-20">
                <a:latin typeface="Times New Roman"/>
                <a:cs typeface="Times New Roman"/>
              </a:rPr>
              <a:t>tenancy, </a:t>
            </a:r>
            <a:r>
              <a:rPr dirty="0" sz="1450" spc="-5">
                <a:latin typeface="Times New Roman"/>
                <a:cs typeface="Times New Roman"/>
              </a:rPr>
              <a:t>he </a:t>
            </a:r>
            <a:r>
              <a:rPr dirty="0" sz="1450" spc="-10">
                <a:latin typeface="Times New Roman"/>
                <a:cs typeface="Times New Roman"/>
              </a:rPr>
              <a:t>had illustrated the outer walls, as high (if </a:t>
            </a:r>
            <a:r>
              <a:rPr dirty="0" sz="1450" spc="-5">
                <a:latin typeface="Times New Roman"/>
                <a:cs typeface="Times New Roman"/>
              </a:rPr>
              <a:t>I  </a:t>
            </a:r>
            <a:r>
              <a:rPr dirty="0" sz="1450" spc="-10">
                <a:latin typeface="Times New Roman"/>
                <a:cs typeface="Times New Roman"/>
              </a:rPr>
              <a:t>remember rightly) as the roof, with elaborate patterns and pictures, and  snatches </a:t>
            </a:r>
            <a:r>
              <a:rPr dirty="0" sz="1450" spc="-5">
                <a:latin typeface="Times New Roman"/>
                <a:cs typeface="Times New Roman"/>
              </a:rPr>
              <a:t>of </a:t>
            </a:r>
            <a:r>
              <a:rPr dirty="0" sz="1450" spc="-10">
                <a:latin typeface="Times New Roman"/>
                <a:cs typeface="Times New Roman"/>
              </a:rPr>
              <a:t>verse in the vein </a:t>
            </a:r>
            <a:r>
              <a:rPr dirty="0" sz="1450" spc="-5">
                <a:latin typeface="Times New Roman"/>
                <a:cs typeface="Times New Roman"/>
              </a:rPr>
              <a:t>of </a:t>
            </a:r>
            <a:r>
              <a:rPr dirty="0" sz="1450" spc="-10">
                <a:latin typeface="Times New Roman"/>
                <a:cs typeface="Times New Roman"/>
              </a:rPr>
              <a:t>exegi monumentum; shells and pebbles,  artfully contrasted and conjoined, had been his medium; and </a:t>
            </a:r>
            <a:r>
              <a:rPr dirty="0" sz="1450" spc="-5">
                <a:latin typeface="Times New Roman"/>
                <a:cs typeface="Times New Roman"/>
              </a:rPr>
              <a:t>I </a:t>
            </a:r>
            <a:r>
              <a:rPr dirty="0" sz="1450" spc="-10">
                <a:latin typeface="Times New Roman"/>
                <a:cs typeface="Times New Roman"/>
              </a:rPr>
              <a:t>like to think </a:t>
            </a:r>
            <a:r>
              <a:rPr dirty="0" sz="1450" spc="-5">
                <a:latin typeface="Times New Roman"/>
                <a:cs typeface="Times New Roman"/>
              </a:rPr>
              <a:t>of  </a:t>
            </a:r>
            <a:r>
              <a:rPr dirty="0" sz="1450" spc="-10">
                <a:latin typeface="Times New Roman"/>
                <a:cs typeface="Times New Roman"/>
              </a:rPr>
              <a:t>him standing back </a:t>
            </a:r>
            <a:r>
              <a:rPr dirty="0" sz="1450" spc="-5">
                <a:latin typeface="Times New Roman"/>
                <a:cs typeface="Times New Roman"/>
              </a:rPr>
              <a:t>upon </a:t>
            </a:r>
            <a:r>
              <a:rPr dirty="0" sz="1450" spc="-10">
                <a:latin typeface="Times New Roman"/>
                <a:cs typeface="Times New Roman"/>
              </a:rPr>
              <a:t>the bridge, when all was finished, drinking in the  general </a:t>
            </a:r>
            <a:r>
              <a:rPr dirty="0" sz="1450" spc="-15">
                <a:latin typeface="Times New Roman"/>
                <a:cs typeface="Times New Roman"/>
              </a:rPr>
              <a:t>effect </a:t>
            </a:r>
            <a:r>
              <a:rPr dirty="0" sz="1450" spc="-10">
                <a:latin typeface="Times New Roman"/>
                <a:cs typeface="Times New Roman"/>
              </a:rPr>
              <a:t>and (like Gibbon) already lamenting his</a:t>
            </a:r>
            <a:r>
              <a:rPr dirty="0" sz="1450" spc="60">
                <a:latin typeface="Times New Roman"/>
                <a:cs typeface="Times New Roman"/>
              </a:rPr>
              <a:t> </a:t>
            </a:r>
            <a:r>
              <a:rPr dirty="0" sz="1450" spc="-10">
                <a:latin typeface="Times New Roman"/>
                <a:cs typeface="Times New Roman"/>
              </a:rPr>
              <a:t>employment.</a:t>
            </a:r>
            <a:endParaRPr sz="1450">
              <a:latin typeface="Times New Roman"/>
              <a:cs typeface="Times New Roman"/>
            </a:endParaRPr>
          </a:p>
          <a:p>
            <a:pPr algn="just" marL="12700" marR="5080">
              <a:lnSpc>
                <a:spcPts val="1730"/>
              </a:lnSpc>
              <a:spcBef>
                <a:spcPts val="555"/>
              </a:spcBef>
            </a:pPr>
            <a:r>
              <a:rPr dirty="0" sz="1450" spc="-10">
                <a:latin typeface="Times New Roman"/>
                <a:cs typeface="Times New Roman"/>
              </a:rPr>
              <a:t>The same bridge saw another sight in the seventeenth </a:t>
            </a:r>
            <a:r>
              <a:rPr dirty="0" sz="1450" spc="-20">
                <a:latin typeface="Times New Roman"/>
                <a:cs typeface="Times New Roman"/>
              </a:rPr>
              <a:t>century. </a:t>
            </a:r>
            <a:r>
              <a:rPr dirty="0" sz="1450" spc="-35">
                <a:latin typeface="Times New Roman"/>
                <a:cs typeface="Times New Roman"/>
              </a:rPr>
              <a:t>Mr. </a:t>
            </a:r>
            <a:r>
              <a:rPr dirty="0" sz="1450" spc="-10">
                <a:latin typeface="Times New Roman"/>
                <a:cs typeface="Times New Roman"/>
              </a:rPr>
              <a:t>Thomson,  the “curat” </a:t>
            </a:r>
            <a:r>
              <a:rPr dirty="0" sz="1450" spc="-5">
                <a:latin typeface="Times New Roman"/>
                <a:cs typeface="Times New Roman"/>
              </a:rPr>
              <a:t>of </a:t>
            </a:r>
            <a:r>
              <a:rPr dirty="0" sz="1450" spc="-10">
                <a:latin typeface="Times New Roman"/>
                <a:cs typeface="Times New Roman"/>
              </a:rPr>
              <a:t>Anstruther </a:t>
            </a:r>
            <a:r>
              <a:rPr dirty="0" sz="1450" spc="-20">
                <a:latin typeface="Times New Roman"/>
                <a:cs typeface="Times New Roman"/>
              </a:rPr>
              <a:t>Easter,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man highly </a:t>
            </a:r>
            <a:r>
              <a:rPr dirty="0" sz="1450" spc="-5">
                <a:latin typeface="Times New Roman"/>
                <a:cs typeface="Times New Roman"/>
              </a:rPr>
              <a:t>obnoxious </a:t>
            </a:r>
            <a:r>
              <a:rPr dirty="0" sz="1450" spc="-10">
                <a:latin typeface="Times New Roman"/>
                <a:cs typeface="Times New Roman"/>
              </a:rPr>
              <a:t>to the devout: in  the first place, because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“curat”; in the second place, because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person </a:t>
            </a:r>
            <a:r>
              <a:rPr dirty="0" sz="1450" spc="-5">
                <a:latin typeface="Times New Roman"/>
                <a:cs typeface="Times New Roman"/>
              </a:rPr>
              <a:t>of </a:t>
            </a:r>
            <a:r>
              <a:rPr dirty="0" sz="1450" spc="-10">
                <a:latin typeface="Times New Roman"/>
                <a:cs typeface="Times New Roman"/>
              </a:rPr>
              <a:t>irregular and scandalous life; and in the third place, because </a:t>
            </a:r>
            <a:r>
              <a:rPr dirty="0" sz="1450" spc="-5">
                <a:latin typeface="Times New Roman"/>
                <a:cs typeface="Times New Roman"/>
              </a:rPr>
              <a:t>he </a:t>
            </a:r>
            <a:r>
              <a:rPr dirty="0" sz="1450" spc="-10">
                <a:latin typeface="Times New Roman"/>
                <a:cs typeface="Times New Roman"/>
              </a:rPr>
              <a:t>was  generally suspected </a:t>
            </a:r>
            <a:r>
              <a:rPr dirty="0" sz="1450" spc="-5">
                <a:latin typeface="Times New Roman"/>
                <a:cs typeface="Times New Roman"/>
              </a:rPr>
              <a:t>of </a:t>
            </a:r>
            <a:r>
              <a:rPr dirty="0" sz="1450" spc="-10">
                <a:latin typeface="Times New Roman"/>
                <a:cs typeface="Times New Roman"/>
              </a:rPr>
              <a:t>dealings with the Enemy </a:t>
            </a:r>
            <a:r>
              <a:rPr dirty="0" sz="1450" spc="-5">
                <a:latin typeface="Times New Roman"/>
                <a:cs typeface="Times New Roman"/>
              </a:rPr>
              <a:t>of </a:t>
            </a:r>
            <a:r>
              <a:rPr dirty="0" sz="1450" spc="-10">
                <a:latin typeface="Times New Roman"/>
                <a:cs typeface="Times New Roman"/>
              </a:rPr>
              <a:t>Man. These three  disqualifications, in the popular literature </a:t>
            </a:r>
            <a:r>
              <a:rPr dirty="0" sz="1450" spc="-5">
                <a:latin typeface="Times New Roman"/>
                <a:cs typeface="Times New Roman"/>
              </a:rPr>
              <a:t>of </a:t>
            </a:r>
            <a:r>
              <a:rPr dirty="0" sz="1450" spc="-10">
                <a:latin typeface="Times New Roman"/>
                <a:cs typeface="Times New Roman"/>
              </a:rPr>
              <a:t>the time, </a:t>
            </a:r>
            <a:r>
              <a:rPr dirty="0" sz="1450" spc="-5">
                <a:latin typeface="Times New Roman"/>
                <a:cs typeface="Times New Roman"/>
              </a:rPr>
              <a:t>go </a:t>
            </a:r>
            <a:r>
              <a:rPr dirty="0" sz="1450" spc="-10">
                <a:latin typeface="Times New Roman"/>
                <a:cs typeface="Times New Roman"/>
              </a:rPr>
              <a:t>hand in hand; </a:t>
            </a:r>
            <a:r>
              <a:rPr dirty="0" sz="1450" spc="-5">
                <a:latin typeface="Times New Roman"/>
                <a:cs typeface="Times New Roman"/>
              </a:rPr>
              <a:t>but </a:t>
            </a:r>
            <a:r>
              <a:rPr dirty="0" sz="1450" spc="-10">
                <a:latin typeface="Times New Roman"/>
                <a:cs typeface="Times New Roman"/>
              </a:rPr>
              <a:t>the  end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Thomson was </a:t>
            </a:r>
            <a:r>
              <a:rPr dirty="0" sz="1450" spc="-5">
                <a:latin typeface="Times New Roman"/>
                <a:cs typeface="Times New Roman"/>
              </a:rPr>
              <a:t>a </a:t>
            </a:r>
            <a:r>
              <a:rPr dirty="0" sz="1450" spc="-10">
                <a:latin typeface="Times New Roman"/>
                <a:cs typeface="Times New Roman"/>
              </a:rPr>
              <a:t>thing quite </a:t>
            </a:r>
            <a:r>
              <a:rPr dirty="0" sz="1450" spc="-5">
                <a:latin typeface="Times New Roman"/>
                <a:cs typeface="Times New Roman"/>
              </a:rPr>
              <a:t>by </a:t>
            </a:r>
            <a:r>
              <a:rPr dirty="0" sz="1450" spc="-10">
                <a:latin typeface="Times New Roman"/>
                <a:cs typeface="Times New Roman"/>
              </a:rPr>
              <a:t>itself, and in the proper phrase, </a:t>
            </a:r>
            <a:r>
              <a:rPr dirty="0" sz="1450" spc="-5">
                <a:latin typeface="Times New Roman"/>
                <a:cs typeface="Times New Roman"/>
              </a:rPr>
              <a:t>a  </a:t>
            </a:r>
            <a:r>
              <a:rPr dirty="0" sz="1450" spc="-10">
                <a:latin typeface="Times New Roman"/>
                <a:cs typeface="Times New Roman"/>
              </a:rPr>
              <a:t>manifest judgment. He had been at </a:t>
            </a:r>
            <a:r>
              <a:rPr dirty="0" sz="1450" spc="-5">
                <a:latin typeface="Times New Roman"/>
                <a:cs typeface="Times New Roman"/>
              </a:rPr>
              <a:t>a </a:t>
            </a:r>
            <a:r>
              <a:rPr dirty="0" sz="1450" spc="-20">
                <a:latin typeface="Times New Roman"/>
                <a:cs typeface="Times New Roman"/>
              </a:rPr>
              <a:t>friend’s </a:t>
            </a:r>
            <a:r>
              <a:rPr dirty="0" sz="1450" spc="-10">
                <a:latin typeface="Times New Roman"/>
                <a:cs typeface="Times New Roman"/>
              </a:rPr>
              <a:t>house in Anstruther </a:t>
            </a:r>
            <a:r>
              <a:rPr dirty="0" sz="1450" spc="-35">
                <a:latin typeface="Times New Roman"/>
                <a:cs typeface="Times New Roman"/>
              </a:rPr>
              <a:t>Wester,  </a:t>
            </a:r>
            <a:r>
              <a:rPr dirty="0" sz="1450" spc="-10">
                <a:latin typeface="Times New Roman"/>
                <a:cs typeface="Times New Roman"/>
              </a:rPr>
              <a:t>where (and elsewhere, </a:t>
            </a:r>
            <a:r>
              <a:rPr dirty="0" sz="1450" spc="-5">
                <a:latin typeface="Times New Roman"/>
                <a:cs typeface="Times New Roman"/>
              </a:rPr>
              <a:t>I </a:t>
            </a:r>
            <a:r>
              <a:rPr dirty="0" sz="1450" spc="-10">
                <a:latin typeface="Times New Roman"/>
                <a:cs typeface="Times New Roman"/>
              </a:rPr>
              <a:t>suspect) </a:t>
            </a:r>
            <a:r>
              <a:rPr dirty="0" sz="1450" spc="-5">
                <a:latin typeface="Times New Roman"/>
                <a:cs typeface="Times New Roman"/>
              </a:rPr>
              <a:t>he </a:t>
            </a:r>
            <a:r>
              <a:rPr dirty="0" sz="1450" spc="-10">
                <a:latin typeface="Times New Roman"/>
                <a:cs typeface="Times New Roman"/>
              </a:rPr>
              <a:t>had partaken </a:t>
            </a:r>
            <a:r>
              <a:rPr dirty="0" sz="1450" spc="-5">
                <a:latin typeface="Times New Roman"/>
                <a:cs typeface="Times New Roman"/>
              </a:rPr>
              <a:t>of </a:t>
            </a:r>
            <a:r>
              <a:rPr dirty="0" sz="1450" spc="-10">
                <a:latin typeface="Times New Roman"/>
                <a:cs typeface="Times New Roman"/>
              </a:rPr>
              <a:t>the bottle; indeed, to </a:t>
            </a:r>
            <a:r>
              <a:rPr dirty="0" sz="1450" spc="-5">
                <a:latin typeface="Times New Roman"/>
                <a:cs typeface="Times New Roman"/>
              </a:rPr>
              <a:t>put  </a:t>
            </a:r>
            <a:r>
              <a:rPr dirty="0" sz="1450" spc="-10">
                <a:latin typeface="Times New Roman"/>
                <a:cs typeface="Times New Roman"/>
              </a:rPr>
              <a:t>the thing in </a:t>
            </a:r>
            <a:r>
              <a:rPr dirty="0" sz="1450" spc="-5">
                <a:latin typeface="Times New Roman"/>
                <a:cs typeface="Times New Roman"/>
              </a:rPr>
              <a:t>our </a:t>
            </a:r>
            <a:r>
              <a:rPr dirty="0" sz="1450" spc="-10">
                <a:latin typeface="Times New Roman"/>
                <a:cs typeface="Times New Roman"/>
              </a:rPr>
              <a:t>cold modern </a:t>
            </a:r>
            <a:r>
              <a:rPr dirty="0" sz="1450" spc="-35">
                <a:latin typeface="Times New Roman"/>
                <a:cs typeface="Times New Roman"/>
              </a:rPr>
              <a:t>way, </a:t>
            </a:r>
            <a:r>
              <a:rPr dirty="0" sz="1450" spc="-10">
                <a:latin typeface="Times New Roman"/>
                <a:cs typeface="Times New Roman"/>
              </a:rPr>
              <a:t>the reverend gentleman was </a:t>
            </a:r>
            <a:r>
              <a:rPr dirty="0" sz="1450" spc="-5">
                <a:latin typeface="Times New Roman"/>
                <a:cs typeface="Times New Roman"/>
              </a:rPr>
              <a:t>on </a:t>
            </a:r>
            <a:r>
              <a:rPr dirty="0" sz="1450" spc="-10">
                <a:latin typeface="Times New Roman"/>
                <a:cs typeface="Times New Roman"/>
              </a:rPr>
              <a:t>the brink </a:t>
            </a:r>
            <a:r>
              <a:rPr dirty="0" sz="1450" spc="-5">
                <a:latin typeface="Times New Roman"/>
                <a:cs typeface="Times New Roman"/>
              </a:rPr>
              <a:t>of  </a:t>
            </a:r>
            <a:r>
              <a:rPr dirty="0" sz="1450" spc="-10">
                <a:latin typeface="Times New Roman"/>
                <a:cs typeface="Times New Roman"/>
              </a:rPr>
              <a:t>delirium tremens. It was </a:t>
            </a:r>
            <a:r>
              <a:rPr dirty="0" sz="1450" spc="-5">
                <a:latin typeface="Times New Roman"/>
                <a:cs typeface="Times New Roman"/>
              </a:rPr>
              <a:t>a </a:t>
            </a:r>
            <a:r>
              <a:rPr dirty="0" sz="1450" spc="-10">
                <a:latin typeface="Times New Roman"/>
                <a:cs typeface="Times New Roman"/>
              </a:rPr>
              <a:t>dark night, it seems; </a:t>
            </a:r>
            <a:r>
              <a:rPr dirty="0" sz="1450" spc="-5">
                <a:latin typeface="Times New Roman"/>
                <a:cs typeface="Times New Roman"/>
              </a:rPr>
              <a:t>a </a:t>
            </a:r>
            <a:r>
              <a:rPr dirty="0" sz="1450" spc="-10">
                <a:latin typeface="Times New Roman"/>
                <a:cs typeface="Times New Roman"/>
              </a:rPr>
              <a:t>little lassie came carrying </a:t>
            </a:r>
            <a:r>
              <a:rPr dirty="0" sz="1450" spc="-5">
                <a:latin typeface="Times New Roman"/>
                <a:cs typeface="Times New Roman"/>
              </a:rPr>
              <a:t>a  </a:t>
            </a:r>
            <a:r>
              <a:rPr dirty="0" sz="1450" spc="-10">
                <a:latin typeface="Times New Roman"/>
                <a:cs typeface="Times New Roman"/>
              </a:rPr>
              <a:t>lantern to fetch the curate home; and away they went down the street </a:t>
            </a:r>
            <a:r>
              <a:rPr dirty="0" sz="1450" spc="-5">
                <a:latin typeface="Times New Roman"/>
                <a:cs typeface="Times New Roman"/>
              </a:rPr>
              <a:t>of  </a:t>
            </a:r>
            <a:r>
              <a:rPr dirty="0" sz="1450" spc="-10">
                <a:latin typeface="Times New Roman"/>
                <a:cs typeface="Times New Roman"/>
              </a:rPr>
              <a:t>Anstruther </a:t>
            </a:r>
            <a:r>
              <a:rPr dirty="0" sz="1450" spc="-35">
                <a:latin typeface="Times New Roman"/>
                <a:cs typeface="Times New Roman"/>
              </a:rPr>
              <a:t>Wester, </a:t>
            </a:r>
            <a:r>
              <a:rPr dirty="0" sz="1450" spc="-10">
                <a:latin typeface="Times New Roman"/>
                <a:cs typeface="Times New Roman"/>
              </a:rPr>
              <a:t>the lantern swinging </a:t>
            </a:r>
            <a:r>
              <a:rPr dirty="0" sz="1450" spc="-5">
                <a:latin typeface="Times New Roman"/>
                <a:cs typeface="Times New Roman"/>
              </a:rPr>
              <a:t>a bit </a:t>
            </a:r>
            <a:r>
              <a:rPr dirty="0" sz="1450" spc="-10">
                <a:latin typeface="Times New Roman"/>
                <a:cs typeface="Times New Roman"/>
              </a:rPr>
              <a:t>in the </a:t>
            </a:r>
            <a:r>
              <a:rPr dirty="0" sz="1450" spc="-20">
                <a:latin typeface="Times New Roman"/>
                <a:cs typeface="Times New Roman"/>
              </a:rPr>
              <a:t>child’s </a:t>
            </a:r>
            <a:r>
              <a:rPr dirty="0" sz="1450" spc="-10">
                <a:latin typeface="Times New Roman"/>
                <a:cs typeface="Times New Roman"/>
              </a:rPr>
              <a:t>hand, the barred  lustre tossing </a:t>
            </a:r>
            <a:r>
              <a:rPr dirty="0" sz="1450" spc="-5">
                <a:latin typeface="Times New Roman"/>
                <a:cs typeface="Times New Roman"/>
              </a:rPr>
              <a:t>up </a:t>
            </a:r>
            <a:r>
              <a:rPr dirty="0" sz="1450" spc="-10">
                <a:latin typeface="Times New Roman"/>
                <a:cs typeface="Times New Roman"/>
              </a:rPr>
              <a:t>and down along the front </a:t>
            </a:r>
            <a:r>
              <a:rPr dirty="0" sz="1450" spc="-5">
                <a:latin typeface="Times New Roman"/>
                <a:cs typeface="Times New Roman"/>
              </a:rPr>
              <a:t>of </a:t>
            </a:r>
            <a:r>
              <a:rPr dirty="0" sz="1450" spc="-10">
                <a:latin typeface="Times New Roman"/>
                <a:cs typeface="Times New Roman"/>
              </a:rPr>
              <a:t>slumbering houses, and </a:t>
            </a:r>
            <a:r>
              <a:rPr dirty="0" sz="1450" spc="-35">
                <a:latin typeface="Times New Roman"/>
                <a:cs typeface="Times New Roman"/>
              </a:rPr>
              <a:t>Mr.  </a:t>
            </a:r>
            <a:r>
              <a:rPr dirty="0" sz="1450" spc="-10">
                <a:latin typeface="Times New Roman"/>
                <a:cs typeface="Times New Roman"/>
              </a:rPr>
              <a:t>Thomson </a:t>
            </a:r>
            <a:r>
              <a:rPr dirty="0" sz="1450" spc="-5">
                <a:latin typeface="Times New Roman"/>
                <a:cs typeface="Times New Roman"/>
              </a:rPr>
              <a:t>not </a:t>
            </a:r>
            <a:r>
              <a:rPr dirty="0" sz="1450" spc="-10">
                <a:latin typeface="Times New Roman"/>
                <a:cs typeface="Times New Roman"/>
              </a:rPr>
              <a:t>altogether steady </a:t>
            </a:r>
            <a:r>
              <a:rPr dirty="0" sz="1450" spc="-5">
                <a:latin typeface="Times New Roman"/>
                <a:cs typeface="Times New Roman"/>
              </a:rPr>
              <a:t>on </a:t>
            </a:r>
            <a:r>
              <a:rPr dirty="0" sz="1450" spc="-10">
                <a:latin typeface="Times New Roman"/>
                <a:cs typeface="Times New Roman"/>
              </a:rPr>
              <a:t>his legs </a:t>
            </a:r>
            <a:r>
              <a:rPr dirty="0" sz="1450" spc="-5">
                <a:latin typeface="Times New Roman"/>
                <a:cs typeface="Times New Roman"/>
              </a:rPr>
              <a:t>nor </a:t>
            </a:r>
            <a:r>
              <a:rPr dirty="0" sz="1450" spc="-10">
                <a:latin typeface="Times New Roman"/>
                <a:cs typeface="Times New Roman"/>
              </a:rPr>
              <a:t>(to all appearance) easy in his  mind. The pair had reached the middle </a:t>
            </a:r>
            <a:r>
              <a:rPr dirty="0" sz="1450" spc="-5">
                <a:latin typeface="Times New Roman"/>
                <a:cs typeface="Times New Roman"/>
              </a:rPr>
              <a:t>of </a:t>
            </a:r>
            <a:r>
              <a:rPr dirty="0" sz="1450" spc="-10">
                <a:latin typeface="Times New Roman"/>
                <a:cs typeface="Times New Roman"/>
              </a:rPr>
              <a:t>the bridge when (as </a:t>
            </a:r>
            <a:r>
              <a:rPr dirty="0" sz="1450" spc="-5">
                <a:latin typeface="Times New Roman"/>
                <a:cs typeface="Times New Roman"/>
              </a:rPr>
              <a:t>I </a:t>
            </a:r>
            <a:r>
              <a:rPr dirty="0" sz="1450" spc="-10">
                <a:latin typeface="Times New Roman"/>
                <a:cs typeface="Times New Roman"/>
              </a:rPr>
              <a:t>conceive the  scene) the </a:t>
            </a:r>
            <a:r>
              <a:rPr dirty="0" sz="1450" spc="-5">
                <a:latin typeface="Times New Roman"/>
                <a:cs typeface="Times New Roman"/>
              </a:rPr>
              <a:t>poor </a:t>
            </a:r>
            <a:r>
              <a:rPr dirty="0" sz="1450" spc="-10">
                <a:latin typeface="Times New Roman"/>
                <a:cs typeface="Times New Roman"/>
              </a:rPr>
              <a:t>tippler started in some baseless fear and looked behind him;  the child, already shaken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minister’s </a:t>
            </a:r>
            <a:r>
              <a:rPr dirty="0" sz="1450" spc="-10">
                <a:latin typeface="Times New Roman"/>
                <a:cs typeface="Times New Roman"/>
              </a:rPr>
              <a:t>strange </a:t>
            </a:r>
            <a:r>
              <a:rPr dirty="0" sz="1450" spc="-15">
                <a:latin typeface="Times New Roman"/>
                <a:cs typeface="Times New Roman"/>
              </a:rPr>
              <a:t>behaviour, </a:t>
            </a:r>
            <a:r>
              <a:rPr dirty="0" sz="1450" spc="-10">
                <a:latin typeface="Times New Roman"/>
                <a:cs typeface="Times New Roman"/>
              </a:rPr>
              <a:t>started also; in  so </a:t>
            </a:r>
            <a:r>
              <a:rPr dirty="0" sz="1450" spc="-5">
                <a:latin typeface="Times New Roman"/>
                <a:cs typeface="Times New Roman"/>
              </a:rPr>
              <a:t>doing, </a:t>
            </a:r>
            <a:r>
              <a:rPr dirty="0" sz="1450" spc="-10">
                <a:latin typeface="Times New Roman"/>
                <a:cs typeface="Times New Roman"/>
              </a:rPr>
              <a:t>she would jerk the lantern; and for the space </a:t>
            </a:r>
            <a:r>
              <a:rPr dirty="0" sz="1450" spc="-5">
                <a:latin typeface="Times New Roman"/>
                <a:cs typeface="Times New Roman"/>
              </a:rPr>
              <a:t>of a </a:t>
            </a:r>
            <a:r>
              <a:rPr dirty="0" sz="1450" spc="-10">
                <a:latin typeface="Times New Roman"/>
                <a:cs typeface="Times New Roman"/>
              </a:rPr>
              <a:t>moment the lights  and the shadows would </a:t>
            </a:r>
            <a:r>
              <a:rPr dirty="0" sz="1450" spc="-5">
                <a:latin typeface="Times New Roman"/>
                <a:cs typeface="Times New Roman"/>
              </a:rPr>
              <a:t>be </a:t>
            </a:r>
            <a:r>
              <a:rPr dirty="0" sz="1450" spc="-10">
                <a:latin typeface="Times New Roman"/>
                <a:cs typeface="Times New Roman"/>
              </a:rPr>
              <a:t>all confounded. Then it was that to the unhinged  toper and the twittering child, </a:t>
            </a:r>
            <a:r>
              <a:rPr dirty="0" sz="1450" spc="-5">
                <a:latin typeface="Times New Roman"/>
                <a:cs typeface="Times New Roman"/>
              </a:rPr>
              <a:t>a huge </a:t>
            </a:r>
            <a:r>
              <a:rPr dirty="0" sz="1450" spc="-10">
                <a:latin typeface="Times New Roman"/>
                <a:cs typeface="Times New Roman"/>
              </a:rPr>
              <a:t>bulk </a:t>
            </a:r>
            <a:r>
              <a:rPr dirty="0" sz="1450" spc="-5">
                <a:latin typeface="Times New Roman"/>
                <a:cs typeface="Times New Roman"/>
              </a:rPr>
              <a:t>of </a:t>
            </a:r>
            <a:r>
              <a:rPr dirty="0" sz="1450" spc="-10">
                <a:latin typeface="Times New Roman"/>
                <a:cs typeface="Times New Roman"/>
              </a:rPr>
              <a:t>blackness seemed to sweep  down, to pass them close </a:t>
            </a:r>
            <a:r>
              <a:rPr dirty="0" sz="1450" spc="-5">
                <a:latin typeface="Times New Roman"/>
                <a:cs typeface="Times New Roman"/>
              </a:rPr>
              <a:t>by </a:t>
            </a:r>
            <a:r>
              <a:rPr dirty="0" sz="1450" spc="-10">
                <a:latin typeface="Times New Roman"/>
                <a:cs typeface="Times New Roman"/>
              </a:rPr>
              <a:t>as they stood </a:t>
            </a:r>
            <a:r>
              <a:rPr dirty="0" sz="1450" spc="-5">
                <a:latin typeface="Times New Roman"/>
                <a:cs typeface="Times New Roman"/>
              </a:rPr>
              <a:t>upon </a:t>
            </a:r>
            <a:r>
              <a:rPr dirty="0" sz="1450" spc="-10">
                <a:latin typeface="Times New Roman"/>
                <a:cs typeface="Times New Roman"/>
              </a:rPr>
              <a:t>the bridge, and to vanish </a:t>
            </a:r>
            <a:r>
              <a:rPr dirty="0" sz="1450" spc="-5">
                <a:latin typeface="Times New Roman"/>
                <a:cs typeface="Times New Roman"/>
              </a:rPr>
              <a:t>on  </a:t>
            </a:r>
            <a:r>
              <a:rPr dirty="0" sz="1450" spc="-10">
                <a:latin typeface="Times New Roman"/>
                <a:cs typeface="Times New Roman"/>
              </a:rPr>
              <a:t>the farther side in the general darkness </a:t>
            </a:r>
            <a:r>
              <a:rPr dirty="0" sz="1450" spc="-5">
                <a:latin typeface="Times New Roman"/>
                <a:cs typeface="Times New Roman"/>
              </a:rPr>
              <a:t>of </a:t>
            </a:r>
            <a:r>
              <a:rPr dirty="0" sz="1450" spc="-10">
                <a:latin typeface="Times New Roman"/>
                <a:cs typeface="Times New Roman"/>
              </a:rPr>
              <a:t>the night. “Plainly the devil come  for </a:t>
            </a:r>
            <a:r>
              <a:rPr dirty="0" sz="1450" spc="-35">
                <a:latin typeface="Times New Roman"/>
                <a:cs typeface="Times New Roman"/>
              </a:rPr>
              <a:t>Mr. </a:t>
            </a:r>
            <a:r>
              <a:rPr dirty="0" sz="1450" spc="-10">
                <a:latin typeface="Times New Roman"/>
                <a:cs typeface="Times New Roman"/>
              </a:rPr>
              <a:t>Thomson!” </a:t>
            </a:r>
            <a:r>
              <a:rPr dirty="0" sz="1450" spc="-5">
                <a:latin typeface="Times New Roman"/>
                <a:cs typeface="Times New Roman"/>
              </a:rPr>
              <a:t>thought </a:t>
            </a:r>
            <a:r>
              <a:rPr dirty="0" sz="1450" spc="-10">
                <a:latin typeface="Times New Roman"/>
                <a:cs typeface="Times New Roman"/>
              </a:rPr>
              <a:t>the child. What </a:t>
            </a:r>
            <a:r>
              <a:rPr dirty="0" sz="1450" spc="-35">
                <a:latin typeface="Times New Roman"/>
                <a:cs typeface="Times New Roman"/>
              </a:rPr>
              <a:t>Mr. </a:t>
            </a:r>
            <a:r>
              <a:rPr dirty="0" sz="1450" spc="-10">
                <a:latin typeface="Times New Roman"/>
                <a:cs typeface="Times New Roman"/>
              </a:rPr>
              <a:t>Thomson </a:t>
            </a:r>
            <a:r>
              <a:rPr dirty="0" sz="1450" spc="-5">
                <a:latin typeface="Times New Roman"/>
                <a:cs typeface="Times New Roman"/>
              </a:rPr>
              <a:t>thought </a:t>
            </a:r>
            <a:r>
              <a:rPr dirty="0" sz="1450" spc="-10">
                <a:latin typeface="Times New Roman"/>
                <a:cs typeface="Times New Roman"/>
              </a:rPr>
              <a:t>himself, we  have </a:t>
            </a:r>
            <a:r>
              <a:rPr dirty="0" sz="1450" spc="-5">
                <a:latin typeface="Times New Roman"/>
                <a:cs typeface="Times New Roman"/>
              </a:rPr>
              <a:t>no </a:t>
            </a:r>
            <a:r>
              <a:rPr dirty="0" sz="1450" spc="-10">
                <a:latin typeface="Times New Roman"/>
                <a:cs typeface="Times New Roman"/>
              </a:rPr>
              <a:t>ground </a:t>
            </a:r>
            <a:r>
              <a:rPr dirty="0" sz="1450" spc="-5">
                <a:latin typeface="Times New Roman"/>
                <a:cs typeface="Times New Roman"/>
              </a:rPr>
              <a:t>of </a:t>
            </a:r>
            <a:r>
              <a:rPr dirty="0" sz="1450" spc="-10">
                <a:latin typeface="Times New Roman"/>
                <a:cs typeface="Times New Roman"/>
              </a:rPr>
              <a:t>knowledge; </a:t>
            </a:r>
            <a:r>
              <a:rPr dirty="0" sz="1450" spc="-5">
                <a:latin typeface="Times New Roman"/>
                <a:cs typeface="Times New Roman"/>
              </a:rPr>
              <a:t>but he </a:t>
            </a:r>
            <a:r>
              <a:rPr dirty="0" sz="1450" spc="-10">
                <a:latin typeface="Times New Roman"/>
                <a:cs typeface="Times New Roman"/>
              </a:rPr>
              <a:t>fell </a:t>
            </a:r>
            <a:r>
              <a:rPr dirty="0" sz="1450" spc="-5">
                <a:latin typeface="Times New Roman"/>
                <a:cs typeface="Times New Roman"/>
              </a:rPr>
              <a:t>upon </a:t>
            </a:r>
            <a:r>
              <a:rPr dirty="0" sz="1450" spc="-10">
                <a:latin typeface="Times New Roman"/>
                <a:cs typeface="Times New Roman"/>
              </a:rPr>
              <a:t>his knees in the midst </a:t>
            </a:r>
            <a:r>
              <a:rPr dirty="0" sz="1450" spc="-5">
                <a:latin typeface="Times New Roman"/>
                <a:cs typeface="Times New Roman"/>
              </a:rPr>
              <a:t>of </a:t>
            </a:r>
            <a:r>
              <a:rPr dirty="0" sz="1450" spc="-10">
                <a:latin typeface="Times New Roman"/>
                <a:cs typeface="Times New Roman"/>
              </a:rPr>
              <a:t>the  bridge like </a:t>
            </a:r>
            <a:r>
              <a:rPr dirty="0" sz="1450" spc="-5">
                <a:latin typeface="Times New Roman"/>
                <a:cs typeface="Times New Roman"/>
              </a:rPr>
              <a:t>a </a:t>
            </a:r>
            <a:r>
              <a:rPr dirty="0" sz="1450" spc="-10">
                <a:latin typeface="Times New Roman"/>
                <a:cs typeface="Times New Roman"/>
              </a:rPr>
              <a:t>man praying. On the rest </a:t>
            </a:r>
            <a:r>
              <a:rPr dirty="0" sz="1450" spc="-5">
                <a:latin typeface="Times New Roman"/>
                <a:cs typeface="Times New Roman"/>
              </a:rPr>
              <a:t>of </a:t>
            </a:r>
            <a:r>
              <a:rPr dirty="0" sz="1450" spc="-10">
                <a:latin typeface="Times New Roman"/>
                <a:cs typeface="Times New Roman"/>
              </a:rPr>
              <a:t>the journey to the manse, history is  silent; </a:t>
            </a:r>
            <a:r>
              <a:rPr dirty="0" sz="1450" spc="-5">
                <a:latin typeface="Times New Roman"/>
                <a:cs typeface="Times New Roman"/>
              </a:rPr>
              <a:t>but </a:t>
            </a:r>
            <a:r>
              <a:rPr dirty="0" sz="1450" spc="-10">
                <a:latin typeface="Times New Roman"/>
                <a:cs typeface="Times New Roman"/>
              </a:rPr>
              <a:t>when they came to the </a:t>
            </a:r>
            <a:r>
              <a:rPr dirty="0" sz="1450" spc="-20">
                <a:latin typeface="Times New Roman"/>
                <a:cs typeface="Times New Roman"/>
              </a:rPr>
              <a:t>door, </a:t>
            </a:r>
            <a:r>
              <a:rPr dirty="0" sz="1450" spc="-10">
                <a:latin typeface="Times New Roman"/>
                <a:cs typeface="Times New Roman"/>
              </a:rPr>
              <a:t>the </a:t>
            </a:r>
            <a:r>
              <a:rPr dirty="0" sz="1450" spc="-5">
                <a:latin typeface="Times New Roman"/>
                <a:cs typeface="Times New Roman"/>
              </a:rPr>
              <a:t>poor </a:t>
            </a:r>
            <a:r>
              <a:rPr dirty="0" sz="1450" spc="-15">
                <a:latin typeface="Times New Roman"/>
                <a:cs typeface="Times New Roman"/>
              </a:rPr>
              <a:t>caitiff, </a:t>
            </a:r>
            <a:r>
              <a:rPr dirty="0" sz="1450" spc="-10">
                <a:latin typeface="Times New Roman"/>
                <a:cs typeface="Times New Roman"/>
              </a:rPr>
              <a:t>taking the lantern from  the child, looked </a:t>
            </a:r>
            <a:r>
              <a:rPr dirty="0" sz="1450" spc="-5">
                <a:latin typeface="Times New Roman"/>
                <a:cs typeface="Times New Roman"/>
              </a:rPr>
              <a:t>upon </a:t>
            </a:r>
            <a:r>
              <a:rPr dirty="0" sz="1450" spc="-10">
                <a:latin typeface="Times New Roman"/>
                <a:cs typeface="Times New Roman"/>
              </a:rPr>
              <a:t>her with so lost </a:t>
            </a:r>
            <a:r>
              <a:rPr dirty="0" sz="1450" spc="-5">
                <a:latin typeface="Times New Roman"/>
                <a:cs typeface="Times New Roman"/>
              </a:rPr>
              <a:t>a </a:t>
            </a:r>
            <a:r>
              <a:rPr dirty="0" sz="1450" spc="-10">
                <a:latin typeface="Times New Roman"/>
                <a:cs typeface="Times New Roman"/>
              </a:rPr>
              <a:t>countenance that her little courage  died</a:t>
            </a:r>
            <a:r>
              <a:rPr dirty="0" sz="1450" spc="35">
                <a:latin typeface="Times New Roman"/>
                <a:cs typeface="Times New Roman"/>
              </a:rPr>
              <a:t> </a:t>
            </a:r>
            <a:r>
              <a:rPr dirty="0" sz="1450" spc="-10">
                <a:latin typeface="Times New Roman"/>
                <a:cs typeface="Times New Roman"/>
              </a:rPr>
              <a:t>within</a:t>
            </a:r>
            <a:r>
              <a:rPr dirty="0" sz="1450" spc="35">
                <a:latin typeface="Times New Roman"/>
                <a:cs typeface="Times New Roman"/>
              </a:rPr>
              <a:t> </a:t>
            </a:r>
            <a:r>
              <a:rPr dirty="0" sz="1450" spc="-20">
                <a:latin typeface="Times New Roman"/>
                <a:cs typeface="Times New Roman"/>
              </a:rPr>
              <a:t>her,</a:t>
            </a:r>
            <a:r>
              <a:rPr dirty="0" sz="1450" spc="35">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10">
                <a:latin typeface="Times New Roman"/>
                <a:cs typeface="Times New Roman"/>
              </a:rPr>
              <a:t>she</a:t>
            </a:r>
            <a:r>
              <a:rPr dirty="0" sz="1450" spc="35">
                <a:latin typeface="Times New Roman"/>
                <a:cs typeface="Times New Roman"/>
              </a:rPr>
              <a:t> </a:t>
            </a:r>
            <a:r>
              <a:rPr dirty="0" sz="1450" spc="-10">
                <a:latin typeface="Times New Roman"/>
                <a:cs typeface="Times New Roman"/>
              </a:rPr>
              <a:t>fled</a:t>
            </a:r>
            <a:r>
              <a:rPr dirty="0" sz="1450" spc="35">
                <a:latin typeface="Times New Roman"/>
                <a:cs typeface="Times New Roman"/>
              </a:rPr>
              <a:t> </a:t>
            </a:r>
            <a:r>
              <a:rPr dirty="0" sz="1450" spc="-10">
                <a:latin typeface="Times New Roman"/>
                <a:cs typeface="Times New Roman"/>
              </a:rPr>
              <a:t>home</a:t>
            </a:r>
            <a:r>
              <a:rPr dirty="0" sz="1450" spc="35">
                <a:latin typeface="Times New Roman"/>
                <a:cs typeface="Times New Roman"/>
              </a:rPr>
              <a:t> </a:t>
            </a:r>
            <a:r>
              <a:rPr dirty="0" sz="1450" spc="-10">
                <a:latin typeface="Times New Roman"/>
                <a:cs typeface="Times New Roman"/>
              </a:rPr>
              <a:t>screaming</a:t>
            </a:r>
            <a:r>
              <a:rPr dirty="0" sz="1450" spc="40">
                <a:latin typeface="Times New Roman"/>
                <a:cs typeface="Times New Roman"/>
              </a:rPr>
              <a:t> </a:t>
            </a:r>
            <a:r>
              <a:rPr dirty="0" sz="1450" spc="-10">
                <a:latin typeface="Times New Roman"/>
                <a:cs typeface="Times New Roman"/>
              </a:rPr>
              <a:t>to</a:t>
            </a:r>
            <a:r>
              <a:rPr dirty="0" sz="1450" spc="35">
                <a:latin typeface="Times New Roman"/>
                <a:cs typeface="Times New Roman"/>
              </a:rPr>
              <a:t> </a:t>
            </a:r>
            <a:r>
              <a:rPr dirty="0" sz="1450" spc="-10">
                <a:latin typeface="Times New Roman"/>
                <a:cs typeface="Times New Roman"/>
              </a:rPr>
              <a:t>her</a:t>
            </a:r>
            <a:r>
              <a:rPr dirty="0" sz="1450" spc="35">
                <a:latin typeface="Times New Roman"/>
                <a:cs typeface="Times New Roman"/>
              </a:rPr>
              <a:t> </a:t>
            </a:r>
            <a:r>
              <a:rPr dirty="0" sz="1450" spc="-10">
                <a:latin typeface="Times New Roman"/>
                <a:cs typeface="Times New Roman"/>
              </a:rPr>
              <a:t>parents.</a:t>
            </a:r>
            <a:r>
              <a:rPr dirty="0" sz="1450" spc="40">
                <a:latin typeface="Times New Roman"/>
                <a:cs typeface="Times New Roman"/>
              </a:rPr>
              <a:t> </a:t>
            </a:r>
            <a:r>
              <a:rPr dirty="0" sz="1450" spc="-10">
                <a:latin typeface="Times New Roman"/>
                <a:cs typeface="Times New Roman"/>
              </a:rPr>
              <a:t>Not</a:t>
            </a:r>
            <a:r>
              <a:rPr dirty="0" sz="1450" spc="45">
                <a:latin typeface="Times New Roman"/>
                <a:cs typeface="Times New Roman"/>
              </a:rPr>
              <a:t>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soul</a:t>
            </a:r>
            <a:r>
              <a:rPr dirty="0" sz="1450" spc="45">
                <a:latin typeface="Times New Roman"/>
                <a:cs typeface="Times New Roman"/>
              </a:rPr>
              <a:t> </a:t>
            </a:r>
            <a:r>
              <a:rPr dirty="0" sz="1450" spc="-10">
                <a:latin typeface="Times New Roman"/>
                <a:cs typeface="Times New Roman"/>
              </a:rPr>
              <a:t>would</a:t>
            </a:r>
            <a:endParaRPr sz="145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venture </a:t>
            </a:r>
            <a:r>
              <a:rPr dirty="0" sz="1450" spc="-5">
                <a:latin typeface="Times New Roman"/>
                <a:cs typeface="Times New Roman"/>
              </a:rPr>
              <a:t>out; </a:t>
            </a:r>
            <a:r>
              <a:rPr dirty="0" sz="1450" spc="-10">
                <a:latin typeface="Times New Roman"/>
                <a:cs typeface="Times New Roman"/>
              </a:rPr>
              <a:t>all that night, the minister dwelt alone with his terrors in the  manse; and when the day dawned, and men made bold to </a:t>
            </a:r>
            <a:r>
              <a:rPr dirty="0" sz="1450" spc="-5">
                <a:latin typeface="Times New Roman"/>
                <a:cs typeface="Times New Roman"/>
              </a:rPr>
              <a:t>go </a:t>
            </a:r>
            <a:r>
              <a:rPr dirty="0" sz="1450" spc="-10">
                <a:latin typeface="Times New Roman"/>
                <a:cs typeface="Times New Roman"/>
              </a:rPr>
              <a:t>about the streets,  they found the devil had come indeed for </a:t>
            </a:r>
            <a:r>
              <a:rPr dirty="0" sz="1450" spc="-35">
                <a:latin typeface="Times New Roman"/>
                <a:cs typeface="Times New Roman"/>
              </a:rPr>
              <a:t>Mr.</a:t>
            </a:r>
            <a:r>
              <a:rPr dirty="0" sz="1450" spc="45">
                <a:latin typeface="Times New Roman"/>
                <a:cs typeface="Times New Roman"/>
              </a:rPr>
              <a:t> </a:t>
            </a:r>
            <a:r>
              <a:rPr dirty="0" sz="1450" spc="-10">
                <a:latin typeface="Times New Roman"/>
                <a:cs typeface="Times New Roman"/>
              </a:rPr>
              <a:t>Thomson.</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This manse </a:t>
            </a:r>
            <a:r>
              <a:rPr dirty="0" sz="1450" spc="-5">
                <a:latin typeface="Times New Roman"/>
                <a:cs typeface="Times New Roman"/>
              </a:rPr>
              <a:t>of </a:t>
            </a:r>
            <a:r>
              <a:rPr dirty="0" sz="1450" spc="-10">
                <a:latin typeface="Times New Roman"/>
                <a:cs typeface="Times New Roman"/>
              </a:rPr>
              <a:t>Anstruther Easter has another and </a:t>
            </a:r>
            <a:r>
              <a:rPr dirty="0" sz="1450" spc="-5">
                <a:latin typeface="Times New Roman"/>
                <a:cs typeface="Times New Roman"/>
              </a:rPr>
              <a:t>a </a:t>
            </a:r>
            <a:r>
              <a:rPr dirty="0" sz="1450" spc="-10">
                <a:latin typeface="Times New Roman"/>
                <a:cs typeface="Times New Roman"/>
              </a:rPr>
              <a:t>more cheerful association.  It was early in the morning, about </a:t>
            </a:r>
            <a:r>
              <a:rPr dirty="0" sz="1450" spc="-5">
                <a:latin typeface="Times New Roman"/>
                <a:cs typeface="Times New Roman"/>
              </a:rPr>
              <a:t>a </a:t>
            </a:r>
            <a:r>
              <a:rPr dirty="0" sz="1450" spc="-10">
                <a:latin typeface="Times New Roman"/>
                <a:cs typeface="Times New Roman"/>
              </a:rPr>
              <a:t>century before the days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Thomson,  that his predecessor was called </a:t>
            </a:r>
            <a:r>
              <a:rPr dirty="0" sz="1450" spc="-5">
                <a:latin typeface="Times New Roman"/>
                <a:cs typeface="Times New Roman"/>
              </a:rPr>
              <a:t>out of </a:t>
            </a:r>
            <a:r>
              <a:rPr dirty="0" sz="1450" spc="-10">
                <a:latin typeface="Times New Roman"/>
                <a:cs typeface="Times New Roman"/>
              </a:rPr>
              <a:t>bed to welcome </a:t>
            </a:r>
            <a:r>
              <a:rPr dirty="0" sz="1450" spc="-5">
                <a:latin typeface="Times New Roman"/>
                <a:cs typeface="Times New Roman"/>
              </a:rPr>
              <a:t>a </a:t>
            </a:r>
            <a:r>
              <a:rPr dirty="0" sz="1450" spc="-10">
                <a:latin typeface="Times New Roman"/>
                <a:cs typeface="Times New Roman"/>
              </a:rPr>
              <a:t>Grandee </a:t>
            </a:r>
            <a:r>
              <a:rPr dirty="0" sz="1450" spc="-5">
                <a:latin typeface="Times New Roman"/>
                <a:cs typeface="Times New Roman"/>
              </a:rPr>
              <a:t>of </a:t>
            </a:r>
            <a:r>
              <a:rPr dirty="0" sz="1450" spc="-10">
                <a:latin typeface="Times New Roman"/>
                <a:cs typeface="Times New Roman"/>
              </a:rPr>
              <a:t>Spain, the  Duke </a:t>
            </a:r>
            <a:r>
              <a:rPr dirty="0" sz="1450" spc="-5">
                <a:latin typeface="Times New Roman"/>
                <a:cs typeface="Times New Roman"/>
              </a:rPr>
              <a:t>of </a:t>
            </a:r>
            <a:r>
              <a:rPr dirty="0" sz="1450" spc="-10">
                <a:latin typeface="Times New Roman"/>
                <a:cs typeface="Times New Roman"/>
              </a:rPr>
              <a:t>Medina Sidonia, just landed in the harbour underneath. But sure there  was never seen </a:t>
            </a:r>
            <a:r>
              <a:rPr dirty="0" sz="1450" spc="-5">
                <a:latin typeface="Times New Roman"/>
                <a:cs typeface="Times New Roman"/>
              </a:rPr>
              <a:t>a </a:t>
            </a:r>
            <a:r>
              <a:rPr dirty="0" sz="1450" spc="-10">
                <a:latin typeface="Times New Roman"/>
                <a:cs typeface="Times New Roman"/>
              </a:rPr>
              <a:t>more decayed grandee; sure there was never </a:t>
            </a:r>
            <a:r>
              <a:rPr dirty="0" sz="1450" spc="-5">
                <a:latin typeface="Times New Roman"/>
                <a:cs typeface="Times New Roman"/>
              </a:rPr>
              <a:t>a duke  </a:t>
            </a:r>
            <a:r>
              <a:rPr dirty="0" sz="1450" spc="-10">
                <a:latin typeface="Times New Roman"/>
                <a:cs typeface="Times New Roman"/>
              </a:rPr>
              <a:t>welcomed from </a:t>
            </a:r>
            <a:r>
              <a:rPr dirty="0" sz="1450" spc="-5">
                <a:latin typeface="Times New Roman"/>
                <a:cs typeface="Times New Roman"/>
              </a:rPr>
              <a:t>a </a:t>
            </a:r>
            <a:r>
              <a:rPr dirty="0" sz="1450" spc="-10">
                <a:latin typeface="Times New Roman"/>
                <a:cs typeface="Times New Roman"/>
              </a:rPr>
              <a:t>stranger place </a:t>
            </a:r>
            <a:r>
              <a:rPr dirty="0" sz="1450" spc="-5">
                <a:latin typeface="Times New Roman"/>
                <a:cs typeface="Times New Roman"/>
              </a:rPr>
              <a:t>of </a:t>
            </a:r>
            <a:r>
              <a:rPr dirty="0" sz="1450" spc="-10">
                <a:latin typeface="Times New Roman"/>
                <a:cs typeface="Times New Roman"/>
              </a:rPr>
              <a:t>exile. Half-way between Orkney and  Shetland, there lies </a:t>
            </a:r>
            <a:r>
              <a:rPr dirty="0" sz="1450" spc="-5">
                <a:latin typeface="Times New Roman"/>
                <a:cs typeface="Times New Roman"/>
              </a:rPr>
              <a:t>a </a:t>
            </a:r>
            <a:r>
              <a:rPr dirty="0" sz="1450" spc="-10">
                <a:latin typeface="Times New Roman"/>
                <a:cs typeface="Times New Roman"/>
              </a:rPr>
              <a:t>certain isle;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hand the Atlantic, </a:t>
            </a:r>
            <a:r>
              <a:rPr dirty="0" sz="1450" spc="-5">
                <a:latin typeface="Times New Roman"/>
                <a:cs typeface="Times New Roman"/>
              </a:rPr>
              <a:t>on </a:t>
            </a:r>
            <a:r>
              <a:rPr dirty="0" sz="1450" spc="-10">
                <a:latin typeface="Times New Roman"/>
                <a:cs typeface="Times New Roman"/>
              </a:rPr>
              <a:t>the other the  North Sea, bombard its pillared </a:t>
            </a:r>
            <a:r>
              <a:rPr dirty="0" sz="1450" spc="-15">
                <a:latin typeface="Times New Roman"/>
                <a:cs typeface="Times New Roman"/>
              </a:rPr>
              <a:t>cliffs; </a:t>
            </a:r>
            <a:r>
              <a:rPr dirty="0" sz="1450" spc="-10">
                <a:latin typeface="Times New Roman"/>
                <a:cs typeface="Times New Roman"/>
              </a:rPr>
              <a:t>sore-eyed, short-living, inbred fishers  and their families herd in its few huts; in the graveyard pieces </a:t>
            </a:r>
            <a:r>
              <a:rPr dirty="0" sz="1450" spc="-5">
                <a:latin typeface="Times New Roman"/>
                <a:cs typeface="Times New Roman"/>
              </a:rPr>
              <a:t>of </a:t>
            </a:r>
            <a:r>
              <a:rPr dirty="0" sz="1450" spc="-10">
                <a:latin typeface="Times New Roman"/>
                <a:cs typeface="Times New Roman"/>
              </a:rPr>
              <a:t>wreck-wood  stand for monuments; there is nowhere </a:t>
            </a:r>
            <a:r>
              <a:rPr dirty="0" sz="1450" spc="-5">
                <a:latin typeface="Times New Roman"/>
                <a:cs typeface="Times New Roman"/>
              </a:rPr>
              <a:t>a </a:t>
            </a:r>
            <a:r>
              <a:rPr dirty="0" sz="1450" spc="-10">
                <a:latin typeface="Times New Roman"/>
                <a:cs typeface="Times New Roman"/>
              </a:rPr>
              <a:t>more inhospitable spot. Belle-Isle-  en-Mer—Fair-Isle-at-Sea—that is </a:t>
            </a:r>
            <a:r>
              <a:rPr dirty="0" sz="1450" spc="-5">
                <a:latin typeface="Times New Roman"/>
                <a:cs typeface="Times New Roman"/>
              </a:rPr>
              <a:t>a </a:t>
            </a:r>
            <a:r>
              <a:rPr dirty="0" sz="1450" spc="-10">
                <a:latin typeface="Times New Roman"/>
                <a:cs typeface="Times New Roman"/>
              </a:rPr>
              <a:t>name that has always rung in my </a:t>
            </a:r>
            <a:r>
              <a:rPr dirty="0" sz="1450" spc="-25">
                <a:latin typeface="Times New Roman"/>
                <a:cs typeface="Times New Roman"/>
              </a:rPr>
              <a:t>mind’s  </a:t>
            </a:r>
            <a:r>
              <a:rPr dirty="0" sz="1450" spc="-10">
                <a:latin typeface="Times New Roman"/>
                <a:cs typeface="Times New Roman"/>
              </a:rPr>
              <a:t>ear like music; </a:t>
            </a:r>
            <a:r>
              <a:rPr dirty="0" sz="1450" spc="-5">
                <a:latin typeface="Times New Roman"/>
                <a:cs typeface="Times New Roman"/>
              </a:rPr>
              <a:t>but </a:t>
            </a:r>
            <a:r>
              <a:rPr dirty="0" sz="1450" spc="-10">
                <a:latin typeface="Times New Roman"/>
                <a:cs typeface="Times New Roman"/>
              </a:rPr>
              <a:t>the only “Fair Isle”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ever set my foot, was this  </a:t>
            </a:r>
            <a:r>
              <a:rPr dirty="0" sz="1450" spc="-20">
                <a:latin typeface="Times New Roman"/>
                <a:cs typeface="Times New Roman"/>
              </a:rPr>
              <a:t>unhomely, </a:t>
            </a:r>
            <a:r>
              <a:rPr dirty="0" sz="1450" spc="-10">
                <a:latin typeface="Times New Roman"/>
                <a:cs typeface="Times New Roman"/>
              </a:rPr>
              <a:t>rugged turret-top </a:t>
            </a:r>
            <a:r>
              <a:rPr dirty="0" sz="1450" spc="-5">
                <a:latin typeface="Times New Roman"/>
                <a:cs typeface="Times New Roman"/>
              </a:rPr>
              <a:t>of </a:t>
            </a:r>
            <a:r>
              <a:rPr dirty="0" sz="1450" spc="-10">
                <a:latin typeface="Times New Roman"/>
                <a:cs typeface="Times New Roman"/>
              </a:rPr>
              <a:t>submarine sierras. Here, when his ship was  broken, my lord Duke joyfully </a:t>
            </a:r>
            <a:r>
              <a:rPr dirty="0" sz="1450" spc="-5">
                <a:latin typeface="Times New Roman"/>
                <a:cs typeface="Times New Roman"/>
              </a:rPr>
              <a:t>got </a:t>
            </a:r>
            <a:r>
              <a:rPr dirty="0" sz="1450" spc="-10">
                <a:latin typeface="Times New Roman"/>
                <a:cs typeface="Times New Roman"/>
              </a:rPr>
              <a:t>ashore; here for long months </a:t>
            </a:r>
            <a:r>
              <a:rPr dirty="0" sz="1450" spc="-5">
                <a:latin typeface="Times New Roman"/>
                <a:cs typeface="Times New Roman"/>
              </a:rPr>
              <a:t>he </a:t>
            </a:r>
            <a:r>
              <a:rPr dirty="0" sz="1450" spc="-10">
                <a:latin typeface="Times New Roman"/>
                <a:cs typeface="Times New Roman"/>
              </a:rPr>
              <a:t>and certain  </a:t>
            </a:r>
            <a:r>
              <a:rPr dirty="0" sz="1450" spc="-5">
                <a:latin typeface="Times New Roman"/>
                <a:cs typeface="Times New Roman"/>
              </a:rPr>
              <a:t>of </a:t>
            </a:r>
            <a:r>
              <a:rPr dirty="0" sz="1450" spc="-10">
                <a:latin typeface="Times New Roman"/>
                <a:cs typeface="Times New Roman"/>
              </a:rPr>
              <a:t>his men were harboured; and it was from this durance that </a:t>
            </a:r>
            <a:r>
              <a:rPr dirty="0" sz="1450" spc="-5">
                <a:latin typeface="Times New Roman"/>
                <a:cs typeface="Times New Roman"/>
              </a:rPr>
              <a:t>he </a:t>
            </a:r>
            <a:r>
              <a:rPr dirty="0" sz="1450" spc="-10">
                <a:latin typeface="Times New Roman"/>
                <a:cs typeface="Times New Roman"/>
              </a:rPr>
              <a:t>landed at last  to </a:t>
            </a:r>
            <a:r>
              <a:rPr dirty="0" sz="1450" spc="-5">
                <a:latin typeface="Times New Roman"/>
                <a:cs typeface="Times New Roman"/>
              </a:rPr>
              <a:t>be </a:t>
            </a:r>
            <a:r>
              <a:rPr dirty="0" sz="1450" spc="-10">
                <a:latin typeface="Times New Roman"/>
                <a:cs typeface="Times New Roman"/>
              </a:rPr>
              <a:t>welcomed (as well as such </a:t>
            </a:r>
            <a:r>
              <a:rPr dirty="0" sz="1450" spc="-5">
                <a:latin typeface="Times New Roman"/>
                <a:cs typeface="Times New Roman"/>
              </a:rPr>
              <a:t>a </a:t>
            </a:r>
            <a:r>
              <a:rPr dirty="0" sz="1450" spc="-10">
                <a:latin typeface="Times New Roman"/>
                <a:cs typeface="Times New Roman"/>
              </a:rPr>
              <a:t>papist deserved, </a:t>
            </a:r>
            <a:r>
              <a:rPr dirty="0" sz="1450" spc="-5">
                <a:latin typeface="Times New Roman"/>
                <a:cs typeface="Times New Roman"/>
              </a:rPr>
              <a:t>no doubt) by </a:t>
            </a:r>
            <a:r>
              <a:rPr dirty="0" sz="1450" spc="-10">
                <a:latin typeface="Times New Roman"/>
                <a:cs typeface="Times New Roman"/>
              </a:rPr>
              <a:t>the godly  incumbent </a:t>
            </a:r>
            <a:r>
              <a:rPr dirty="0" sz="1450" spc="-5">
                <a:latin typeface="Times New Roman"/>
                <a:cs typeface="Times New Roman"/>
              </a:rPr>
              <a:t>of </a:t>
            </a:r>
            <a:r>
              <a:rPr dirty="0" sz="1450" spc="-10">
                <a:latin typeface="Times New Roman"/>
                <a:cs typeface="Times New Roman"/>
              </a:rPr>
              <a:t>Anstruther Easter; and after the Fair Isle, what </a:t>
            </a:r>
            <a:r>
              <a:rPr dirty="0" sz="1450" spc="-5">
                <a:latin typeface="Times New Roman"/>
                <a:cs typeface="Times New Roman"/>
              </a:rPr>
              <a:t>a </a:t>
            </a:r>
            <a:r>
              <a:rPr dirty="0" sz="1450" spc="-10">
                <a:latin typeface="Times New Roman"/>
                <a:cs typeface="Times New Roman"/>
              </a:rPr>
              <a:t>fine city must  that have appeared! and after the island diet, what </a:t>
            </a:r>
            <a:r>
              <a:rPr dirty="0" sz="1450" spc="-5">
                <a:latin typeface="Times New Roman"/>
                <a:cs typeface="Times New Roman"/>
              </a:rPr>
              <a:t>a </a:t>
            </a:r>
            <a:r>
              <a:rPr dirty="0" sz="1450" spc="-10">
                <a:latin typeface="Times New Roman"/>
                <a:cs typeface="Times New Roman"/>
              </a:rPr>
              <a:t>hospitable spot the  </a:t>
            </a:r>
            <a:r>
              <a:rPr dirty="0" sz="1450" spc="-15">
                <a:latin typeface="Times New Roman"/>
                <a:cs typeface="Times New Roman"/>
              </a:rPr>
              <a:t>minister’s </a:t>
            </a:r>
            <a:r>
              <a:rPr dirty="0" sz="1450" spc="-10">
                <a:latin typeface="Times New Roman"/>
                <a:cs typeface="Times New Roman"/>
              </a:rPr>
              <a:t>table! And yet </a:t>
            </a:r>
            <a:r>
              <a:rPr dirty="0" sz="1450" spc="-5">
                <a:latin typeface="Times New Roman"/>
                <a:cs typeface="Times New Roman"/>
              </a:rPr>
              <a:t>he </a:t>
            </a:r>
            <a:r>
              <a:rPr dirty="0" sz="1450" spc="-10">
                <a:latin typeface="Times New Roman"/>
                <a:cs typeface="Times New Roman"/>
              </a:rPr>
              <a:t>must have lived </a:t>
            </a:r>
            <a:r>
              <a:rPr dirty="0" sz="1450" spc="-5">
                <a:latin typeface="Times New Roman"/>
                <a:cs typeface="Times New Roman"/>
              </a:rPr>
              <a:t>on </a:t>
            </a:r>
            <a:r>
              <a:rPr dirty="0" sz="1450" spc="-10">
                <a:latin typeface="Times New Roman"/>
                <a:cs typeface="Times New Roman"/>
              </a:rPr>
              <a:t>friendly terms with his  outlandish hosts. For to this day there still survives </a:t>
            </a:r>
            <a:r>
              <a:rPr dirty="0" sz="1450" spc="-5">
                <a:latin typeface="Times New Roman"/>
                <a:cs typeface="Times New Roman"/>
              </a:rPr>
              <a:t>a </a:t>
            </a:r>
            <a:r>
              <a:rPr dirty="0" sz="1450" spc="-10">
                <a:latin typeface="Times New Roman"/>
                <a:cs typeface="Times New Roman"/>
              </a:rPr>
              <a:t>relic </a:t>
            </a:r>
            <a:r>
              <a:rPr dirty="0" sz="1450" spc="-5">
                <a:latin typeface="Times New Roman"/>
                <a:cs typeface="Times New Roman"/>
              </a:rPr>
              <a:t>of </a:t>
            </a:r>
            <a:r>
              <a:rPr dirty="0" sz="1450" spc="-10">
                <a:latin typeface="Times New Roman"/>
                <a:cs typeface="Times New Roman"/>
              </a:rPr>
              <a:t>the long winter  evenings when the sailors </a:t>
            </a:r>
            <a:r>
              <a:rPr dirty="0" sz="1450" spc="-5">
                <a:latin typeface="Times New Roman"/>
                <a:cs typeface="Times New Roman"/>
              </a:rPr>
              <a:t>of </a:t>
            </a:r>
            <a:r>
              <a:rPr dirty="0" sz="1450" spc="-10">
                <a:latin typeface="Times New Roman"/>
                <a:cs typeface="Times New Roman"/>
              </a:rPr>
              <a:t>the great Armada crouched about the hearths </a:t>
            </a:r>
            <a:r>
              <a:rPr dirty="0" sz="1450" spc="-5">
                <a:latin typeface="Times New Roman"/>
                <a:cs typeface="Times New Roman"/>
              </a:rPr>
              <a:t>of  </a:t>
            </a:r>
            <a:r>
              <a:rPr dirty="0" sz="1450" spc="-10">
                <a:latin typeface="Times New Roman"/>
                <a:cs typeface="Times New Roman"/>
              </a:rPr>
              <a:t>the Fair-Islanders, the planks </a:t>
            </a:r>
            <a:r>
              <a:rPr dirty="0" sz="1450" spc="-5">
                <a:latin typeface="Times New Roman"/>
                <a:cs typeface="Times New Roman"/>
              </a:rPr>
              <a:t>of </a:t>
            </a:r>
            <a:r>
              <a:rPr dirty="0" sz="1450" spc="-10">
                <a:latin typeface="Times New Roman"/>
                <a:cs typeface="Times New Roman"/>
              </a:rPr>
              <a:t>their own lost galleon perhaps lighting </a:t>
            </a:r>
            <a:r>
              <a:rPr dirty="0" sz="1450" spc="-5">
                <a:latin typeface="Times New Roman"/>
                <a:cs typeface="Times New Roman"/>
              </a:rPr>
              <a:t>up </a:t>
            </a:r>
            <a:r>
              <a:rPr dirty="0" sz="1450" spc="-10">
                <a:latin typeface="Times New Roman"/>
                <a:cs typeface="Times New Roman"/>
              </a:rPr>
              <a:t>the  scene, and the gale and the surf that beat about the coast contributing their  melancholy voices. All the folk </a:t>
            </a:r>
            <a:r>
              <a:rPr dirty="0" sz="1450" spc="-5">
                <a:latin typeface="Times New Roman"/>
                <a:cs typeface="Times New Roman"/>
              </a:rPr>
              <a:t>of </a:t>
            </a:r>
            <a:r>
              <a:rPr dirty="0" sz="1450" spc="-10">
                <a:latin typeface="Times New Roman"/>
                <a:cs typeface="Times New Roman"/>
              </a:rPr>
              <a:t>the north isles are great artificers </a:t>
            </a:r>
            <a:r>
              <a:rPr dirty="0" sz="1450" spc="-5">
                <a:latin typeface="Times New Roman"/>
                <a:cs typeface="Times New Roman"/>
              </a:rPr>
              <a:t>of  </a:t>
            </a:r>
            <a:r>
              <a:rPr dirty="0" sz="1450" spc="-10">
                <a:latin typeface="Times New Roman"/>
                <a:cs typeface="Times New Roman"/>
              </a:rPr>
              <a:t>knitting: the Fair-Islanders alone </a:t>
            </a:r>
            <a:r>
              <a:rPr dirty="0" sz="1450" spc="-5">
                <a:latin typeface="Times New Roman"/>
                <a:cs typeface="Times New Roman"/>
              </a:rPr>
              <a:t>dye </a:t>
            </a:r>
            <a:r>
              <a:rPr dirty="0" sz="1450" spc="-10">
                <a:latin typeface="Times New Roman"/>
                <a:cs typeface="Times New Roman"/>
              </a:rPr>
              <a:t>their fabrics in the Spanish </a:t>
            </a:r>
            <a:r>
              <a:rPr dirty="0" sz="1450" spc="-20">
                <a:latin typeface="Times New Roman"/>
                <a:cs typeface="Times New Roman"/>
              </a:rPr>
              <a:t>manner. </a:t>
            </a:r>
            <a:r>
              <a:rPr dirty="0" sz="1450" spc="-60">
                <a:latin typeface="Times New Roman"/>
                <a:cs typeface="Times New Roman"/>
              </a:rPr>
              <a:t>To  </a:t>
            </a:r>
            <a:r>
              <a:rPr dirty="0" sz="1450" spc="-10">
                <a:latin typeface="Times New Roman"/>
                <a:cs typeface="Times New Roman"/>
              </a:rPr>
              <a:t>this </a:t>
            </a:r>
            <a:r>
              <a:rPr dirty="0" sz="1450" spc="-30">
                <a:latin typeface="Times New Roman"/>
                <a:cs typeface="Times New Roman"/>
              </a:rPr>
              <a:t>day, </a:t>
            </a:r>
            <a:r>
              <a:rPr dirty="0" sz="1450" spc="-10">
                <a:latin typeface="Times New Roman"/>
                <a:cs typeface="Times New Roman"/>
              </a:rPr>
              <a:t>gloves and nightcaps, innocently decorated, may </a:t>
            </a:r>
            <a:r>
              <a:rPr dirty="0" sz="1450" spc="-5">
                <a:latin typeface="Times New Roman"/>
                <a:cs typeface="Times New Roman"/>
              </a:rPr>
              <a:t>be </a:t>
            </a:r>
            <a:r>
              <a:rPr dirty="0" sz="1450" spc="-10">
                <a:latin typeface="Times New Roman"/>
                <a:cs typeface="Times New Roman"/>
              </a:rPr>
              <a:t>seen for sale in  the Shetland warehouse at Edinburgh, </a:t>
            </a:r>
            <a:r>
              <a:rPr dirty="0" sz="1450" spc="-5">
                <a:latin typeface="Times New Roman"/>
                <a:cs typeface="Times New Roman"/>
              </a:rPr>
              <a:t>or on </a:t>
            </a:r>
            <a:r>
              <a:rPr dirty="0" sz="1450" spc="-10">
                <a:latin typeface="Times New Roman"/>
                <a:cs typeface="Times New Roman"/>
              </a:rPr>
              <a:t>the Fair Isle itself in the  </a:t>
            </a:r>
            <a:r>
              <a:rPr dirty="0" sz="1450" spc="-15">
                <a:latin typeface="Times New Roman"/>
                <a:cs typeface="Times New Roman"/>
              </a:rPr>
              <a:t>catechist’s </a:t>
            </a:r>
            <a:r>
              <a:rPr dirty="0" sz="1450" spc="-10">
                <a:latin typeface="Times New Roman"/>
                <a:cs typeface="Times New Roman"/>
              </a:rPr>
              <a:t>house; and to this </a:t>
            </a:r>
            <a:r>
              <a:rPr dirty="0" sz="1450" spc="-30">
                <a:latin typeface="Times New Roman"/>
                <a:cs typeface="Times New Roman"/>
              </a:rPr>
              <a:t>day, </a:t>
            </a:r>
            <a:r>
              <a:rPr dirty="0" sz="1450" spc="-10">
                <a:latin typeface="Times New Roman"/>
                <a:cs typeface="Times New Roman"/>
              </a:rPr>
              <a:t>they tell the story </a:t>
            </a:r>
            <a:r>
              <a:rPr dirty="0" sz="1450" spc="-5">
                <a:latin typeface="Times New Roman"/>
                <a:cs typeface="Times New Roman"/>
              </a:rPr>
              <a:t>of </a:t>
            </a:r>
            <a:r>
              <a:rPr dirty="0" sz="1450" spc="-10">
                <a:latin typeface="Times New Roman"/>
                <a:cs typeface="Times New Roman"/>
              </a:rPr>
              <a:t>the Duke </a:t>
            </a:r>
            <a:r>
              <a:rPr dirty="0" sz="1450" spc="-5">
                <a:latin typeface="Times New Roman"/>
                <a:cs typeface="Times New Roman"/>
              </a:rPr>
              <a:t>of </a:t>
            </a:r>
            <a:r>
              <a:rPr dirty="0" sz="1450" spc="-10">
                <a:latin typeface="Times New Roman"/>
                <a:cs typeface="Times New Roman"/>
              </a:rPr>
              <a:t>Medina  </a:t>
            </a:r>
            <a:r>
              <a:rPr dirty="0" sz="1450" spc="-20">
                <a:latin typeface="Times New Roman"/>
                <a:cs typeface="Times New Roman"/>
              </a:rPr>
              <a:t>Sidonia’s</a:t>
            </a:r>
            <a:r>
              <a:rPr dirty="0" sz="1450" spc="-10">
                <a:latin typeface="Times New Roman"/>
                <a:cs typeface="Times New Roman"/>
              </a:rPr>
              <a:t> adventure.</a:t>
            </a:r>
            <a:endParaRPr sz="1450">
              <a:latin typeface="Times New Roman"/>
              <a:cs typeface="Times New Roman"/>
            </a:endParaRPr>
          </a:p>
          <a:p>
            <a:pPr algn="just" marL="12700" marR="5080">
              <a:lnSpc>
                <a:spcPts val="1730"/>
              </a:lnSpc>
              <a:spcBef>
                <a:spcPts val="530"/>
              </a:spcBef>
            </a:pPr>
            <a:r>
              <a:rPr dirty="0" sz="1450" spc="-10">
                <a:latin typeface="Times New Roman"/>
                <a:cs typeface="Times New Roman"/>
              </a:rPr>
              <a:t>It would seem as if the Fair Isle had some attraction for “persons </a:t>
            </a:r>
            <a:r>
              <a:rPr dirty="0" sz="1450" spc="-5">
                <a:latin typeface="Times New Roman"/>
                <a:cs typeface="Times New Roman"/>
              </a:rPr>
              <a:t>of </a:t>
            </a:r>
            <a:r>
              <a:rPr dirty="0" sz="1450" spc="-20">
                <a:latin typeface="Times New Roman"/>
                <a:cs typeface="Times New Roman"/>
              </a:rPr>
              <a:t>quality.”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landed there myself, an elderly gentleman, unshaved, poorly attired,  his shoulders wrapped in </a:t>
            </a:r>
            <a:r>
              <a:rPr dirty="0" sz="1450" spc="-5">
                <a:latin typeface="Times New Roman"/>
                <a:cs typeface="Times New Roman"/>
              </a:rPr>
              <a:t>a </a:t>
            </a:r>
            <a:r>
              <a:rPr dirty="0" sz="1450" spc="-10">
                <a:latin typeface="Times New Roman"/>
                <a:cs typeface="Times New Roman"/>
              </a:rPr>
              <a:t>plaid, was seen walking to and fro, with </a:t>
            </a:r>
            <a:r>
              <a:rPr dirty="0" sz="1450" spc="-5">
                <a:latin typeface="Times New Roman"/>
                <a:cs typeface="Times New Roman"/>
              </a:rPr>
              <a:t>a book </a:t>
            </a:r>
            <a:r>
              <a:rPr dirty="0" sz="1450" spc="-10">
                <a:latin typeface="Times New Roman"/>
                <a:cs typeface="Times New Roman"/>
              </a:rPr>
              <a:t>in  his hand, </a:t>
            </a:r>
            <a:r>
              <a:rPr dirty="0" sz="1450" spc="-5">
                <a:latin typeface="Times New Roman"/>
                <a:cs typeface="Times New Roman"/>
              </a:rPr>
              <a:t>upon </a:t>
            </a:r>
            <a:r>
              <a:rPr dirty="0" sz="1450" spc="-10">
                <a:latin typeface="Times New Roman"/>
                <a:cs typeface="Times New Roman"/>
              </a:rPr>
              <a:t>the beach. He paid </a:t>
            </a:r>
            <a:r>
              <a:rPr dirty="0" sz="1450" spc="-5">
                <a:latin typeface="Times New Roman"/>
                <a:cs typeface="Times New Roman"/>
              </a:rPr>
              <a:t>no </a:t>
            </a:r>
            <a:r>
              <a:rPr dirty="0" sz="1450" spc="-10">
                <a:latin typeface="Times New Roman"/>
                <a:cs typeface="Times New Roman"/>
              </a:rPr>
              <a:t>heed to </a:t>
            </a:r>
            <a:r>
              <a:rPr dirty="0" sz="1450" spc="-5">
                <a:latin typeface="Times New Roman"/>
                <a:cs typeface="Times New Roman"/>
              </a:rPr>
              <a:t>our </a:t>
            </a:r>
            <a:r>
              <a:rPr dirty="0" sz="1450" spc="-10">
                <a:latin typeface="Times New Roman"/>
                <a:cs typeface="Times New Roman"/>
              </a:rPr>
              <a:t>arrival, which we </a:t>
            </a:r>
            <a:r>
              <a:rPr dirty="0" sz="1450" spc="-5">
                <a:latin typeface="Times New Roman"/>
                <a:cs typeface="Times New Roman"/>
              </a:rPr>
              <a:t>thought a  </a:t>
            </a:r>
            <a:r>
              <a:rPr dirty="0" sz="1450" spc="-10">
                <a:latin typeface="Times New Roman"/>
                <a:cs typeface="Times New Roman"/>
              </a:rPr>
              <a:t>strange thing in itself;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one of </a:t>
            </a:r>
            <a:r>
              <a:rPr dirty="0" sz="1450" spc="-10">
                <a:latin typeface="Times New Roman"/>
                <a:cs typeface="Times New Roman"/>
              </a:rPr>
              <a:t>the </a:t>
            </a:r>
            <a:r>
              <a:rPr dirty="0" sz="1450" spc="-15">
                <a:latin typeface="Times New Roman"/>
                <a:cs typeface="Times New Roman"/>
              </a:rPr>
              <a:t>officers </a:t>
            </a:r>
            <a:r>
              <a:rPr dirty="0" sz="1450" spc="-5">
                <a:latin typeface="Times New Roman"/>
                <a:cs typeface="Times New Roman"/>
              </a:rPr>
              <a:t>of </a:t>
            </a:r>
            <a:r>
              <a:rPr dirty="0" sz="1450" spc="-10">
                <a:latin typeface="Times New Roman"/>
                <a:cs typeface="Times New Roman"/>
              </a:rPr>
              <a:t>the Pharos, passing  narrowly </a:t>
            </a:r>
            <a:r>
              <a:rPr dirty="0" sz="1450" spc="-5">
                <a:latin typeface="Times New Roman"/>
                <a:cs typeface="Times New Roman"/>
              </a:rPr>
              <a:t>by </a:t>
            </a:r>
            <a:r>
              <a:rPr dirty="0" sz="1450" spc="-10">
                <a:latin typeface="Times New Roman"/>
                <a:cs typeface="Times New Roman"/>
              </a:rPr>
              <a:t>him, observed his </a:t>
            </a:r>
            <a:r>
              <a:rPr dirty="0" sz="1450" spc="-5">
                <a:latin typeface="Times New Roman"/>
                <a:cs typeface="Times New Roman"/>
              </a:rPr>
              <a:t>book </a:t>
            </a:r>
            <a:r>
              <a:rPr dirty="0" sz="1450" spc="-10">
                <a:latin typeface="Times New Roman"/>
                <a:cs typeface="Times New Roman"/>
              </a:rPr>
              <a:t>to </a:t>
            </a:r>
            <a:r>
              <a:rPr dirty="0" sz="1450" spc="-5">
                <a:latin typeface="Times New Roman"/>
                <a:cs typeface="Times New Roman"/>
              </a:rPr>
              <a:t>be a </a:t>
            </a:r>
            <a:r>
              <a:rPr dirty="0" sz="1450" spc="-10">
                <a:latin typeface="Times New Roman"/>
                <a:cs typeface="Times New Roman"/>
              </a:rPr>
              <a:t>Greek </a:t>
            </a:r>
            <a:r>
              <a:rPr dirty="0" sz="1450" spc="-20">
                <a:latin typeface="Times New Roman"/>
                <a:cs typeface="Times New Roman"/>
              </a:rPr>
              <a:t>Testament, </a:t>
            </a:r>
            <a:r>
              <a:rPr dirty="0" sz="1450" spc="-5">
                <a:latin typeface="Times New Roman"/>
                <a:cs typeface="Times New Roman"/>
              </a:rPr>
              <a:t>our </a:t>
            </a:r>
            <a:r>
              <a:rPr dirty="0" sz="1450" spc="-10">
                <a:latin typeface="Times New Roman"/>
                <a:cs typeface="Times New Roman"/>
              </a:rPr>
              <a:t>wonder and  interest took </a:t>
            </a:r>
            <a:r>
              <a:rPr dirty="0" sz="1450" spc="-5">
                <a:latin typeface="Times New Roman"/>
                <a:cs typeface="Times New Roman"/>
              </a:rPr>
              <a:t>a </a:t>
            </a:r>
            <a:r>
              <a:rPr dirty="0" sz="1450" spc="-10">
                <a:latin typeface="Times New Roman"/>
                <a:cs typeface="Times New Roman"/>
              </a:rPr>
              <a:t>higher flight. The catechist was cross-examined; </a:t>
            </a:r>
            <a:r>
              <a:rPr dirty="0" sz="1450" spc="-5">
                <a:latin typeface="Times New Roman"/>
                <a:cs typeface="Times New Roman"/>
              </a:rPr>
              <a:t>he </a:t>
            </a:r>
            <a:r>
              <a:rPr dirty="0" sz="1450" spc="-10">
                <a:latin typeface="Times New Roman"/>
                <a:cs typeface="Times New Roman"/>
              </a:rPr>
              <a:t>said the  gentleman had been </a:t>
            </a:r>
            <a:r>
              <a:rPr dirty="0" sz="1450" spc="-5">
                <a:latin typeface="Times New Roman"/>
                <a:cs typeface="Times New Roman"/>
              </a:rPr>
              <a:t>put </a:t>
            </a:r>
            <a:r>
              <a:rPr dirty="0" sz="1450" spc="-10">
                <a:latin typeface="Times New Roman"/>
                <a:cs typeface="Times New Roman"/>
              </a:rPr>
              <a:t>across some time before in </a:t>
            </a:r>
            <a:r>
              <a:rPr dirty="0" sz="1450" spc="-35">
                <a:latin typeface="Times New Roman"/>
                <a:cs typeface="Times New Roman"/>
              </a:rPr>
              <a:t>Mr. </a:t>
            </a:r>
            <a:r>
              <a:rPr dirty="0" sz="1450" spc="-10">
                <a:latin typeface="Times New Roman"/>
                <a:cs typeface="Times New Roman"/>
              </a:rPr>
              <a:t>Bruce </a:t>
            </a:r>
            <a:r>
              <a:rPr dirty="0" sz="1450" spc="-5">
                <a:latin typeface="Times New Roman"/>
                <a:cs typeface="Times New Roman"/>
              </a:rPr>
              <a:t>of </a:t>
            </a:r>
            <a:r>
              <a:rPr dirty="0" sz="1450" spc="-20">
                <a:latin typeface="Times New Roman"/>
                <a:cs typeface="Times New Roman"/>
              </a:rPr>
              <a:t>Sumburgh’s </a:t>
            </a:r>
            <a:r>
              <a:rPr dirty="0" sz="1450" spc="320">
                <a:latin typeface="Times New Roman"/>
                <a:cs typeface="Times New Roman"/>
              </a:rPr>
              <a:t> </a:t>
            </a:r>
            <a:r>
              <a:rPr dirty="0" sz="1450" spc="-15">
                <a:latin typeface="Times New Roman"/>
                <a:cs typeface="Times New Roman"/>
              </a:rPr>
              <a:t>schooner, </a:t>
            </a:r>
            <a:r>
              <a:rPr dirty="0" sz="1450" spc="-10">
                <a:latin typeface="Times New Roman"/>
                <a:cs typeface="Times New Roman"/>
              </a:rPr>
              <a:t>the only link between the Fair Isle and the rest </a:t>
            </a:r>
            <a:r>
              <a:rPr dirty="0" sz="1450" spc="-5">
                <a:latin typeface="Times New Roman"/>
                <a:cs typeface="Times New Roman"/>
              </a:rPr>
              <a:t>of </a:t>
            </a:r>
            <a:r>
              <a:rPr dirty="0" sz="1450" spc="-10">
                <a:latin typeface="Times New Roman"/>
                <a:cs typeface="Times New Roman"/>
              </a:rPr>
              <a:t>the world; and that  </a:t>
            </a:r>
            <a:r>
              <a:rPr dirty="0" sz="1450" spc="-5">
                <a:latin typeface="Times New Roman"/>
                <a:cs typeface="Times New Roman"/>
              </a:rPr>
              <a:t>he</a:t>
            </a:r>
            <a:r>
              <a:rPr dirty="0" sz="1450" spc="240">
                <a:latin typeface="Times New Roman"/>
                <a:cs typeface="Times New Roman"/>
              </a:rPr>
              <a:t> </a:t>
            </a:r>
            <a:r>
              <a:rPr dirty="0" sz="1450" spc="-10">
                <a:latin typeface="Times New Roman"/>
                <a:cs typeface="Times New Roman"/>
              </a:rPr>
              <a:t>held</a:t>
            </a:r>
            <a:r>
              <a:rPr dirty="0" sz="1450" spc="245">
                <a:latin typeface="Times New Roman"/>
                <a:cs typeface="Times New Roman"/>
              </a:rPr>
              <a:t> </a:t>
            </a:r>
            <a:r>
              <a:rPr dirty="0" sz="1450" spc="-10">
                <a:latin typeface="Times New Roman"/>
                <a:cs typeface="Times New Roman"/>
              </a:rPr>
              <a:t>services</a:t>
            </a:r>
            <a:r>
              <a:rPr dirty="0" sz="1450" spc="245">
                <a:latin typeface="Times New Roman"/>
                <a:cs typeface="Times New Roman"/>
              </a:rPr>
              <a:t> </a:t>
            </a:r>
            <a:r>
              <a:rPr dirty="0" sz="1450" spc="-10">
                <a:latin typeface="Times New Roman"/>
                <a:cs typeface="Times New Roman"/>
              </a:rPr>
              <a:t>and</a:t>
            </a:r>
            <a:r>
              <a:rPr dirty="0" sz="1450" spc="245">
                <a:latin typeface="Times New Roman"/>
                <a:cs typeface="Times New Roman"/>
              </a:rPr>
              <a:t> </a:t>
            </a:r>
            <a:r>
              <a:rPr dirty="0" sz="1450" spc="-10">
                <a:latin typeface="Times New Roman"/>
                <a:cs typeface="Times New Roman"/>
              </a:rPr>
              <a:t>was</a:t>
            </a:r>
            <a:r>
              <a:rPr dirty="0" sz="1450" spc="245">
                <a:latin typeface="Times New Roman"/>
                <a:cs typeface="Times New Roman"/>
              </a:rPr>
              <a:t> </a:t>
            </a:r>
            <a:r>
              <a:rPr dirty="0" sz="1450" spc="-10">
                <a:latin typeface="Times New Roman"/>
                <a:cs typeface="Times New Roman"/>
              </a:rPr>
              <a:t>doing</a:t>
            </a:r>
            <a:r>
              <a:rPr dirty="0" sz="1450" spc="245">
                <a:latin typeface="Times New Roman"/>
                <a:cs typeface="Times New Roman"/>
              </a:rPr>
              <a:t> </a:t>
            </a:r>
            <a:r>
              <a:rPr dirty="0" sz="1450" spc="-5">
                <a:latin typeface="Times New Roman"/>
                <a:cs typeface="Times New Roman"/>
              </a:rPr>
              <a:t>“good.”</a:t>
            </a:r>
            <a:r>
              <a:rPr dirty="0" sz="1450" spc="245">
                <a:latin typeface="Times New Roman"/>
                <a:cs typeface="Times New Roman"/>
              </a:rPr>
              <a:t> </a:t>
            </a:r>
            <a:r>
              <a:rPr dirty="0" sz="1450" spc="-10">
                <a:latin typeface="Times New Roman"/>
                <a:cs typeface="Times New Roman"/>
              </a:rPr>
              <a:t>So</a:t>
            </a:r>
            <a:r>
              <a:rPr dirty="0" sz="1450" spc="240">
                <a:latin typeface="Times New Roman"/>
                <a:cs typeface="Times New Roman"/>
              </a:rPr>
              <a:t> </a:t>
            </a:r>
            <a:r>
              <a:rPr dirty="0" sz="1450" spc="-10">
                <a:latin typeface="Times New Roman"/>
                <a:cs typeface="Times New Roman"/>
              </a:rPr>
              <a:t>much</a:t>
            </a:r>
            <a:r>
              <a:rPr dirty="0" sz="1450" spc="245">
                <a:latin typeface="Times New Roman"/>
                <a:cs typeface="Times New Roman"/>
              </a:rPr>
              <a:t> </a:t>
            </a:r>
            <a:r>
              <a:rPr dirty="0" sz="1450" spc="-10">
                <a:latin typeface="Times New Roman"/>
                <a:cs typeface="Times New Roman"/>
              </a:rPr>
              <a:t>came</a:t>
            </a:r>
            <a:r>
              <a:rPr dirty="0" sz="1450" spc="240">
                <a:latin typeface="Times New Roman"/>
                <a:cs typeface="Times New Roman"/>
              </a:rPr>
              <a:t> </a:t>
            </a:r>
            <a:r>
              <a:rPr dirty="0" sz="1450" spc="-10">
                <a:latin typeface="Times New Roman"/>
                <a:cs typeface="Times New Roman"/>
              </a:rPr>
              <a:t>glibly</a:t>
            </a:r>
            <a:r>
              <a:rPr dirty="0" sz="1450" spc="240">
                <a:latin typeface="Times New Roman"/>
                <a:cs typeface="Times New Roman"/>
              </a:rPr>
              <a:t> </a:t>
            </a:r>
            <a:r>
              <a:rPr dirty="0" sz="1450" spc="-5">
                <a:latin typeface="Times New Roman"/>
                <a:cs typeface="Times New Roman"/>
              </a:rPr>
              <a:t>enough;</a:t>
            </a:r>
            <a:r>
              <a:rPr dirty="0" sz="1450" spc="240">
                <a:latin typeface="Times New Roman"/>
                <a:cs typeface="Times New Roman"/>
              </a:rPr>
              <a:t> </a:t>
            </a:r>
            <a:r>
              <a:rPr dirty="0" sz="1450" spc="-5">
                <a:latin typeface="Times New Roman"/>
                <a:cs typeface="Times New Roman"/>
              </a:rPr>
              <a:t>but</a:t>
            </a:r>
            <a:endParaRPr sz="145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when pressed </a:t>
            </a:r>
            <a:r>
              <a:rPr dirty="0" sz="1450" spc="-5">
                <a:latin typeface="Times New Roman"/>
                <a:cs typeface="Times New Roman"/>
              </a:rPr>
              <a:t>a </a:t>
            </a:r>
            <a:r>
              <a:rPr dirty="0" sz="1450" spc="-10">
                <a:latin typeface="Times New Roman"/>
                <a:cs typeface="Times New Roman"/>
              </a:rPr>
              <a:t>little </a:t>
            </a:r>
            <a:r>
              <a:rPr dirty="0" sz="1450" spc="-15">
                <a:latin typeface="Times New Roman"/>
                <a:cs typeface="Times New Roman"/>
              </a:rPr>
              <a:t>farther, </a:t>
            </a:r>
            <a:r>
              <a:rPr dirty="0" sz="1450" spc="-10">
                <a:latin typeface="Times New Roman"/>
                <a:cs typeface="Times New Roman"/>
              </a:rPr>
              <a:t>the catechist displayed embarrassment. A singular  diffidence appeared </a:t>
            </a:r>
            <a:r>
              <a:rPr dirty="0" sz="1450" spc="-5">
                <a:latin typeface="Times New Roman"/>
                <a:cs typeface="Times New Roman"/>
              </a:rPr>
              <a:t>upon </a:t>
            </a:r>
            <a:r>
              <a:rPr dirty="0" sz="1450" spc="-10">
                <a:latin typeface="Times New Roman"/>
                <a:cs typeface="Times New Roman"/>
              </a:rPr>
              <a:t>his face: “They tell me,” said he, in low tones, “that  </a:t>
            </a:r>
            <a:r>
              <a:rPr dirty="0" sz="1450" spc="-30">
                <a:latin typeface="Times New Roman"/>
                <a:cs typeface="Times New Roman"/>
              </a:rPr>
              <a:t>he’s </a:t>
            </a:r>
            <a:r>
              <a:rPr dirty="0" sz="1450" spc="-5">
                <a:latin typeface="Times New Roman"/>
                <a:cs typeface="Times New Roman"/>
              </a:rPr>
              <a:t>a </a:t>
            </a:r>
            <a:r>
              <a:rPr dirty="0" sz="1450" spc="-10">
                <a:latin typeface="Times New Roman"/>
                <a:cs typeface="Times New Roman"/>
              </a:rPr>
              <a:t>lord.” And </a:t>
            </a:r>
            <a:r>
              <a:rPr dirty="0" sz="1450" spc="-5">
                <a:latin typeface="Times New Roman"/>
                <a:cs typeface="Times New Roman"/>
              </a:rPr>
              <a:t>a </a:t>
            </a:r>
            <a:r>
              <a:rPr dirty="0" sz="1450" spc="-10">
                <a:latin typeface="Times New Roman"/>
                <a:cs typeface="Times New Roman"/>
              </a:rPr>
              <a:t>lord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peer </a:t>
            </a:r>
            <a:r>
              <a:rPr dirty="0" sz="1450" spc="-5">
                <a:latin typeface="Times New Roman"/>
                <a:cs typeface="Times New Roman"/>
              </a:rPr>
              <a:t>of </a:t>
            </a:r>
            <a:r>
              <a:rPr dirty="0" sz="1450" spc="-10">
                <a:latin typeface="Times New Roman"/>
                <a:cs typeface="Times New Roman"/>
              </a:rPr>
              <a:t>the realm pacing that inhospitable  beach with his Greek </a:t>
            </a:r>
            <a:r>
              <a:rPr dirty="0" sz="1450" spc="-20">
                <a:latin typeface="Times New Roman"/>
                <a:cs typeface="Times New Roman"/>
              </a:rPr>
              <a:t>Testament, </a:t>
            </a:r>
            <a:r>
              <a:rPr dirty="0" sz="1450" spc="-10">
                <a:latin typeface="Times New Roman"/>
                <a:cs typeface="Times New Roman"/>
              </a:rPr>
              <a:t>and his plaid about his shoulders, set </a:t>
            </a:r>
            <a:r>
              <a:rPr dirty="0" sz="1450" spc="-5">
                <a:latin typeface="Times New Roman"/>
                <a:cs typeface="Times New Roman"/>
              </a:rPr>
              <a:t>upon  </a:t>
            </a:r>
            <a:r>
              <a:rPr dirty="0" sz="1450" spc="-10">
                <a:latin typeface="Times New Roman"/>
                <a:cs typeface="Times New Roman"/>
              </a:rPr>
              <a:t>doing </a:t>
            </a:r>
            <a:r>
              <a:rPr dirty="0" sz="1450" spc="-5">
                <a:latin typeface="Times New Roman"/>
                <a:cs typeface="Times New Roman"/>
              </a:rPr>
              <a:t>good,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understood it, worthy man! And his grandson, </a:t>
            </a:r>
            <a:r>
              <a:rPr dirty="0" sz="1450" spc="-5">
                <a:latin typeface="Times New Roman"/>
                <a:cs typeface="Times New Roman"/>
              </a:rPr>
              <a:t>a good-  </a:t>
            </a:r>
            <a:r>
              <a:rPr dirty="0" sz="1450" spc="-10">
                <a:latin typeface="Times New Roman"/>
                <a:cs typeface="Times New Roman"/>
              </a:rPr>
              <a:t>looking little </a:t>
            </a:r>
            <a:r>
              <a:rPr dirty="0" sz="1450" spc="-30">
                <a:latin typeface="Times New Roman"/>
                <a:cs typeface="Times New Roman"/>
              </a:rPr>
              <a:t>boy, </a:t>
            </a:r>
            <a:r>
              <a:rPr dirty="0" sz="1450" spc="-10">
                <a:latin typeface="Times New Roman"/>
                <a:cs typeface="Times New Roman"/>
              </a:rPr>
              <a:t>much better dressed than the lordly evangelist, and speaking  with </a:t>
            </a:r>
            <a:r>
              <a:rPr dirty="0" sz="1450" spc="-5">
                <a:latin typeface="Times New Roman"/>
                <a:cs typeface="Times New Roman"/>
              </a:rPr>
              <a:t>a </a:t>
            </a:r>
            <a:r>
              <a:rPr dirty="0" sz="1450" spc="-10">
                <a:latin typeface="Times New Roman"/>
                <a:cs typeface="Times New Roman"/>
              </a:rPr>
              <a:t>silken English accent very foreign to the scene, accompanied me for </a:t>
            </a:r>
            <a:r>
              <a:rPr dirty="0" sz="1450" spc="-5">
                <a:latin typeface="Times New Roman"/>
                <a:cs typeface="Times New Roman"/>
              </a:rPr>
              <a:t>a  </a:t>
            </a:r>
            <a:r>
              <a:rPr dirty="0" sz="1450" spc="-10">
                <a:latin typeface="Times New Roman"/>
                <a:cs typeface="Times New Roman"/>
              </a:rPr>
              <a:t>while in my exploration </a:t>
            </a:r>
            <a:r>
              <a:rPr dirty="0" sz="1450" spc="-5">
                <a:latin typeface="Times New Roman"/>
                <a:cs typeface="Times New Roman"/>
              </a:rPr>
              <a:t>of </a:t>
            </a:r>
            <a:r>
              <a:rPr dirty="0" sz="1450" spc="-10">
                <a:latin typeface="Times New Roman"/>
                <a:cs typeface="Times New Roman"/>
              </a:rPr>
              <a:t>the island. </a:t>
            </a:r>
            <a:r>
              <a:rPr dirty="0" sz="1450" spc="-5">
                <a:latin typeface="Times New Roman"/>
                <a:cs typeface="Times New Roman"/>
              </a:rPr>
              <a:t>I </a:t>
            </a:r>
            <a:r>
              <a:rPr dirty="0" sz="1450" spc="-10">
                <a:latin typeface="Times New Roman"/>
                <a:cs typeface="Times New Roman"/>
              </a:rPr>
              <a:t>suppose this little fellow is now my  lord, and wonder how much </a:t>
            </a:r>
            <a:r>
              <a:rPr dirty="0" sz="1450" spc="-5">
                <a:latin typeface="Times New Roman"/>
                <a:cs typeface="Times New Roman"/>
              </a:rPr>
              <a:t>he </a:t>
            </a:r>
            <a:r>
              <a:rPr dirty="0" sz="1450" spc="-10">
                <a:latin typeface="Times New Roman"/>
                <a:cs typeface="Times New Roman"/>
              </a:rPr>
              <a:t>remembers </a:t>
            </a:r>
            <a:r>
              <a:rPr dirty="0" sz="1450" spc="-5">
                <a:latin typeface="Times New Roman"/>
                <a:cs typeface="Times New Roman"/>
              </a:rPr>
              <a:t>of </a:t>
            </a:r>
            <a:r>
              <a:rPr dirty="0" sz="1450" spc="-10">
                <a:latin typeface="Times New Roman"/>
                <a:cs typeface="Times New Roman"/>
              </a:rPr>
              <a:t>the Fair Isle. Perhaps </a:t>
            </a:r>
            <a:r>
              <a:rPr dirty="0" sz="1450" spc="-5">
                <a:latin typeface="Times New Roman"/>
                <a:cs typeface="Times New Roman"/>
              </a:rPr>
              <a:t>not </a:t>
            </a:r>
            <a:r>
              <a:rPr dirty="0" sz="1450" spc="-10">
                <a:latin typeface="Times New Roman"/>
                <a:cs typeface="Times New Roman"/>
              </a:rPr>
              <a:t>much;  for </a:t>
            </a:r>
            <a:r>
              <a:rPr dirty="0" sz="1450" spc="-5">
                <a:latin typeface="Times New Roman"/>
                <a:cs typeface="Times New Roman"/>
              </a:rPr>
              <a:t>he </a:t>
            </a:r>
            <a:r>
              <a:rPr dirty="0" sz="1450" spc="-10">
                <a:latin typeface="Times New Roman"/>
                <a:cs typeface="Times New Roman"/>
              </a:rPr>
              <a:t>seemed to accept very quietly his savage situation; and under such  guidance, it is like that this was </a:t>
            </a:r>
            <a:r>
              <a:rPr dirty="0" sz="1450" spc="-5">
                <a:latin typeface="Times New Roman"/>
                <a:cs typeface="Times New Roman"/>
              </a:rPr>
              <a:t>not </a:t>
            </a:r>
            <a:r>
              <a:rPr dirty="0" sz="1450" spc="-10">
                <a:latin typeface="Times New Roman"/>
                <a:cs typeface="Times New Roman"/>
              </a:rPr>
              <a:t>his first </a:t>
            </a:r>
            <a:r>
              <a:rPr dirty="0" sz="1450" spc="-5">
                <a:latin typeface="Times New Roman"/>
                <a:cs typeface="Times New Roman"/>
              </a:rPr>
              <a:t>nor </a:t>
            </a:r>
            <a:r>
              <a:rPr dirty="0" sz="1450" spc="-10">
                <a:latin typeface="Times New Roman"/>
                <a:cs typeface="Times New Roman"/>
              </a:rPr>
              <a:t>yet his last</a:t>
            </a:r>
            <a:r>
              <a:rPr dirty="0" sz="1450" spc="105">
                <a:latin typeface="Times New Roman"/>
                <a:cs typeface="Times New Roman"/>
              </a:rPr>
              <a:t> </a:t>
            </a:r>
            <a:r>
              <a:rPr dirty="0" sz="1450" spc="-10">
                <a:latin typeface="Times New Roman"/>
                <a:cs typeface="Times New Roman"/>
              </a:rPr>
              <a:t>adventure.</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300">
              <a:latin typeface="Times New Roman"/>
              <a:cs typeface="Times New Roman"/>
            </a:endParaRPr>
          </a:p>
          <a:p>
            <a:pPr marL="1940560" marR="1932939" indent="861060">
              <a:lnSpc>
                <a:spcPct val="132400"/>
              </a:lnSpc>
            </a:pPr>
            <a:r>
              <a:rPr dirty="0" sz="1450" spc="-10" b="1">
                <a:latin typeface="Times New Roman"/>
                <a:cs typeface="Times New Roman"/>
              </a:rPr>
              <a:t>VI  </a:t>
            </a:r>
            <a:r>
              <a:rPr dirty="0" sz="1450" spc="-15" b="1">
                <a:latin typeface="Times New Roman"/>
                <a:cs typeface="Times New Roman"/>
              </a:rPr>
              <a:t>RANDOM</a:t>
            </a:r>
            <a:r>
              <a:rPr dirty="0" sz="1450" spc="-45" b="1">
                <a:latin typeface="Times New Roman"/>
                <a:cs typeface="Times New Roman"/>
              </a:rPr>
              <a:t> </a:t>
            </a:r>
            <a:r>
              <a:rPr dirty="0" sz="1450" spc="-15" b="1">
                <a:latin typeface="Times New Roman"/>
                <a:cs typeface="Times New Roman"/>
              </a:rPr>
              <a:t>MEMORIES</a:t>
            </a:r>
            <a:endParaRPr sz="1450">
              <a:latin typeface="Times New Roman"/>
              <a:cs typeface="Times New Roman"/>
            </a:endParaRPr>
          </a:p>
          <a:p>
            <a:pPr marL="1137920">
              <a:lnSpc>
                <a:spcPct val="100000"/>
              </a:lnSpc>
              <a:spcBef>
                <a:spcPts val="565"/>
              </a:spcBef>
            </a:pPr>
            <a:r>
              <a:rPr dirty="0" sz="1450" spc="-10" b="1">
                <a:latin typeface="Times New Roman"/>
                <a:cs typeface="Times New Roman"/>
              </a:rPr>
              <a:t>II.—THE </a:t>
            </a:r>
            <a:r>
              <a:rPr dirty="0" sz="1450" spc="-25" b="1">
                <a:latin typeface="Times New Roman"/>
                <a:cs typeface="Times New Roman"/>
              </a:rPr>
              <a:t>EDUCATION </a:t>
            </a:r>
            <a:r>
              <a:rPr dirty="0" sz="1450" spc="-10" b="1">
                <a:latin typeface="Times New Roman"/>
                <a:cs typeface="Times New Roman"/>
              </a:rPr>
              <a:t>OF AN</a:t>
            </a:r>
            <a:r>
              <a:rPr dirty="0" sz="1450" spc="-35" b="1">
                <a:latin typeface="Times New Roman"/>
                <a:cs typeface="Times New Roman"/>
              </a:rPr>
              <a:t> </a:t>
            </a:r>
            <a:r>
              <a:rPr dirty="0" sz="1450" spc="-15" b="1">
                <a:latin typeface="Times New Roman"/>
                <a:cs typeface="Times New Roman"/>
              </a:rPr>
              <a:t>ENGINEER</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5">
                <a:latin typeface="Times New Roman"/>
                <a:cs typeface="Times New Roman"/>
              </a:rPr>
              <a:t>ANSTRUTHER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place sacred to the Muse; she inspired (really to </a:t>
            </a:r>
            <a:r>
              <a:rPr dirty="0" sz="1450" spc="-5">
                <a:latin typeface="Times New Roman"/>
                <a:cs typeface="Times New Roman"/>
              </a:rPr>
              <a:t>a  </a:t>
            </a:r>
            <a:r>
              <a:rPr dirty="0" sz="1450" spc="-10">
                <a:latin typeface="Times New Roman"/>
                <a:cs typeface="Times New Roman"/>
              </a:rPr>
              <a:t>considerable extent) </a:t>
            </a:r>
            <a:r>
              <a:rPr dirty="0" sz="1450" spc="-30">
                <a:latin typeface="Times New Roman"/>
                <a:cs typeface="Times New Roman"/>
              </a:rPr>
              <a:t>Tennant’s </a:t>
            </a:r>
            <a:r>
              <a:rPr dirty="0" sz="1450" spc="-10">
                <a:latin typeface="Times New Roman"/>
                <a:cs typeface="Times New Roman"/>
              </a:rPr>
              <a:t>vernacular poem Anst’er Fair; and </a:t>
            </a:r>
            <a:r>
              <a:rPr dirty="0" sz="1450" spc="-5">
                <a:latin typeface="Times New Roman"/>
                <a:cs typeface="Times New Roman"/>
              </a:rPr>
              <a:t>I </a:t>
            </a:r>
            <a:r>
              <a:rPr dirty="0" sz="1450" spc="-10">
                <a:latin typeface="Times New Roman"/>
                <a:cs typeface="Times New Roman"/>
              </a:rPr>
              <a:t>have there  waited </a:t>
            </a:r>
            <a:r>
              <a:rPr dirty="0" sz="1450" spc="-5">
                <a:latin typeface="Times New Roman"/>
                <a:cs typeface="Times New Roman"/>
              </a:rPr>
              <a:t>upon </a:t>
            </a:r>
            <a:r>
              <a:rPr dirty="0" sz="1450" spc="-10">
                <a:latin typeface="Times New Roman"/>
                <a:cs typeface="Times New Roman"/>
              </a:rPr>
              <a:t>her myself with much devotion. This was when </a:t>
            </a:r>
            <a:r>
              <a:rPr dirty="0" sz="1450" spc="-5">
                <a:latin typeface="Times New Roman"/>
                <a:cs typeface="Times New Roman"/>
              </a:rPr>
              <a:t>I </a:t>
            </a:r>
            <a:r>
              <a:rPr dirty="0" sz="1450" spc="-10">
                <a:latin typeface="Times New Roman"/>
                <a:cs typeface="Times New Roman"/>
              </a:rPr>
              <a:t>came as </a:t>
            </a:r>
            <a:r>
              <a:rPr dirty="0" sz="1450" spc="-5">
                <a:latin typeface="Times New Roman"/>
                <a:cs typeface="Times New Roman"/>
              </a:rPr>
              <a:t>a  young </a:t>
            </a:r>
            <a:r>
              <a:rPr dirty="0" sz="1450" spc="-10">
                <a:latin typeface="Times New Roman"/>
                <a:cs typeface="Times New Roman"/>
              </a:rPr>
              <a:t>man to glean engineering experience from the building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breakwater.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gleaned,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do not </a:t>
            </a:r>
            <a:r>
              <a:rPr dirty="0" sz="1450" spc="-10">
                <a:latin typeface="Times New Roman"/>
                <a:cs typeface="Times New Roman"/>
              </a:rPr>
              <a:t>know; </a:t>
            </a:r>
            <a:r>
              <a:rPr dirty="0" sz="1450" spc="-5">
                <a:latin typeface="Times New Roman"/>
                <a:cs typeface="Times New Roman"/>
              </a:rPr>
              <a:t>but </a:t>
            </a:r>
            <a:r>
              <a:rPr dirty="0" sz="1450" spc="-10">
                <a:latin typeface="Times New Roman"/>
                <a:cs typeface="Times New Roman"/>
              </a:rPr>
              <a:t>indeed </a:t>
            </a:r>
            <a:r>
              <a:rPr dirty="0" sz="1450" spc="-5">
                <a:latin typeface="Times New Roman"/>
                <a:cs typeface="Times New Roman"/>
              </a:rPr>
              <a:t>I </a:t>
            </a:r>
            <a:r>
              <a:rPr dirty="0" sz="1450" spc="-10">
                <a:latin typeface="Times New Roman"/>
                <a:cs typeface="Times New Roman"/>
              </a:rPr>
              <a:t>had already  my own private determination to </a:t>
            </a:r>
            <a:r>
              <a:rPr dirty="0" sz="1450" spc="-5">
                <a:latin typeface="Times New Roman"/>
                <a:cs typeface="Times New Roman"/>
              </a:rPr>
              <a:t>be </a:t>
            </a:r>
            <a:r>
              <a:rPr dirty="0" sz="1450" spc="-10">
                <a:latin typeface="Times New Roman"/>
                <a:cs typeface="Times New Roman"/>
              </a:rPr>
              <a:t>an author; </a:t>
            </a:r>
            <a:r>
              <a:rPr dirty="0" sz="1450" spc="-5">
                <a:latin typeface="Times New Roman"/>
                <a:cs typeface="Times New Roman"/>
              </a:rPr>
              <a:t>I </a:t>
            </a:r>
            <a:r>
              <a:rPr dirty="0" sz="1450" spc="-10">
                <a:latin typeface="Times New Roman"/>
                <a:cs typeface="Times New Roman"/>
              </a:rPr>
              <a:t>loved the art </a:t>
            </a:r>
            <a:r>
              <a:rPr dirty="0" sz="1450" spc="-5">
                <a:latin typeface="Times New Roman"/>
                <a:cs typeface="Times New Roman"/>
              </a:rPr>
              <a:t>of </a:t>
            </a:r>
            <a:r>
              <a:rPr dirty="0" sz="1450" spc="-10">
                <a:latin typeface="Times New Roman"/>
                <a:cs typeface="Times New Roman"/>
              </a:rPr>
              <a:t>words and the  appearances </a:t>
            </a:r>
            <a:r>
              <a:rPr dirty="0" sz="1450" spc="-5">
                <a:latin typeface="Times New Roman"/>
                <a:cs typeface="Times New Roman"/>
              </a:rPr>
              <a:t>of </a:t>
            </a:r>
            <a:r>
              <a:rPr dirty="0" sz="1450" spc="-10">
                <a:latin typeface="Times New Roman"/>
                <a:cs typeface="Times New Roman"/>
              </a:rPr>
              <a:t>life; and travellers, and headers, and rubble, and polished  </a:t>
            </a:r>
            <a:r>
              <a:rPr dirty="0" sz="1450" spc="-15">
                <a:latin typeface="Times New Roman"/>
                <a:cs typeface="Times New Roman"/>
              </a:rPr>
              <a:t>ashlar, </a:t>
            </a:r>
            <a:r>
              <a:rPr dirty="0" sz="1450" spc="-10">
                <a:latin typeface="Times New Roman"/>
                <a:cs typeface="Times New Roman"/>
              </a:rPr>
              <a:t>and pierres perdues, and even the thrilling question </a:t>
            </a:r>
            <a:r>
              <a:rPr dirty="0" sz="1450" spc="-5">
                <a:latin typeface="Times New Roman"/>
                <a:cs typeface="Times New Roman"/>
              </a:rPr>
              <a:t>of </a:t>
            </a:r>
            <a:r>
              <a:rPr dirty="0" sz="1450" spc="-10">
                <a:latin typeface="Times New Roman"/>
                <a:cs typeface="Times New Roman"/>
              </a:rPr>
              <a:t>the string-course,  interested me only (if they interested me at all) as properties for some possible  romance </a:t>
            </a:r>
            <a:r>
              <a:rPr dirty="0" sz="1450" spc="-5">
                <a:latin typeface="Times New Roman"/>
                <a:cs typeface="Times New Roman"/>
              </a:rPr>
              <a:t>or </a:t>
            </a:r>
            <a:r>
              <a:rPr dirty="0" sz="1450" spc="-10">
                <a:latin typeface="Times New Roman"/>
                <a:cs typeface="Times New Roman"/>
              </a:rPr>
              <a:t>as words to add to my </a:t>
            </a:r>
            <a:r>
              <a:rPr dirty="0" sz="1450" spc="-15">
                <a:latin typeface="Times New Roman"/>
                <a:cs typeface="Times New Roman"/>
              </a:rPr>
              <a:t>vocabulary. </a:t>
            </a:r>
            <a:r>
              <a:rPr dirty="0" sz="1450" spc="-60">
                <a:latin typeface="Times New Roman"/>
                <a:cs typeface="Times New Roman"/>
              </a:rPr>
              <a:t>To </a:t>
            </a:r>
            <a:r>
              <a:rPr dirty="0" sz="1450" spc="-10">
                <a:latin typeface="Times New Roman"/>
                <a:cs typeface="Times New Roman"/>
              </a:rPr>
              <a:t>grow </a:t>
            </a:r>
            <a:r>
              <a:rPr dirty="0" sz="1450" spc="-5">
                <a:latin typeface="Times New Roman"/>
                <a:cs typeface="Times New Roman"/>
              </a:rPr>
              <a:t>a </a:t>
            </a:r>
            <a:r>
              <a:rPr dirty="0" sz="1450" spc="-10">
                <a:latin typeface="Times New Roman"/>
                <a:cs typeface="Times New Roman"/>
              </a:rPr>
              <a:t>little catholic is the  compensation </a:t>
            </a:r>
            <a:r>
              <a:rPr dirty="0" sz="1450" spc="-5">
                <a:latin typeface="Times New Roman"/>
                <a:cs typeface="Times New Roman"/>
              </a:rPr>
              <a:t>of </a:t>
            </a:r>
            <a:r>
              <a:rPr dirty="0" sz="1450" spc="-10">
                <a:latin typeface="Times New Roman"/>
                <a:cs typeface="Times New Roman"/>
              </a:rPr>
              <a:t>years; youth is one-eyed; and in those days, though </a:t>
            </a:r>
            <a:r>
              <a:rPr dirty="0" sz="1450" spc="-5">
                <a:latin typeface="Times New Roman"/>
                <a:cs typeface="Times New Roman"/>
              </a:rPr>
              <a:t>I </a:t>
            </a:r>
            <a:r>
              <a:rPr dirty="0" sz="1450" spc="-10">
                <a:latin typeface="Times New Roman"/>
                <a:cs typeface="Times New Roman"/>
              </a:rPr>
              <a:t>haunted  the breakwater </a:t>
            </a:r>
            <a:r>
              <a:rPr dirty="0" sz="1450" spc="-5">
                <a:latin typeface="Times New Roman"/>
                <a:cs typeface="Times New Roman"/>
              </a:rPr>
              <a:t>by </a:t>
            </a:r>
            <a:r>
              <a:rPr dirty="0" sz="1450" spc="-30">
                <a:latin typeface="Times New Roman"/>
                <a:cs typeface="Times New Roman"/>
              </a:rPr>
              <a:t>day, </a:t>
            </a:r>
            <a:r>
              <a:rPr dirty="0" sz="1450" spc="-10">
                <a:latin typeface="Times New Roman"/>
                <a:cs typeface="Times New Roman"/>
              </a:rPr>
              <a:t>and even loved the place for the sake </a:t>
            </a:r>
            <a:r>
              <a:rPr dirty="0" sz="1450" spc="-5">
                <a:latin typeface="Times New Roman"/>
                <a:cs typeface="Times New Roman"/>
              </a:rPr>
              <a:t>of </a:t>
            </a:r>
            <a:r>
              <a:rPr dirty="0" sz="1450" spc="-10">
                <a:latin typeface="Times New Roman"/>
                <a:cs typeface="Times New Roman"/>
              </a:rPr>
              <a:t>the sunshine,  the thrilling seaside </a:t>
            </a:r>
            <a:r>
              <a:rPr dirty="0" sz="1450" spc="-25">
                <a:latin typeface="Times New Roman"/>
                <a:cs typeface="Times New Roman"/>
              </a:rPr>
              <a:t>air, </a:t>
            </a:r>
            <a:r>
              <a:rPr dirty="0" sz="1450" spc="-10">
                <a:latin typeface="Times New Roman"/>
                <a:cs typeface="Times New Roman"/>
              </a:rPr>
              <a:t>the wash </a:t>
            </a:r>
            <a:r>
              <a:rPr dirty="0" sz="1450" spc="-5">
                <a:latin typeface="Times New Roman"/>
                <a:cs typeface="Times New Roman"/>
              </a:rPr>
              <a:t>of </a:t>
            </a:r>
            <a:r>
              <a:rPr dirty="0" sz="1450" spc="-10">
                <a:latin typeface="Times New Roman"/>
                <a:cs typeface="Times New Roman"/>
              </a:rPr>
              <a:t>waves </a:t>
            </a:r>
            <a:r>
              <a:rPr dirty="0" sz="1450" spc="-5">
                <a:latin typeface="Times New Roman"/>
                <a:cs typeface="Times New Roman"/>
              </a:rPr>
              <a:t>on </a:t>
            </a:r>
            <a:r>
              <a:rPr dirty="0" sz="1450" spc="-10">
                <a:latin typeface="Times New Roman"/>
                <a:cs typeface="Times New Roman"/>
              </a:rPr>
              <a:t>the sea-face, the green glimmer  </a:t>
            </a:r>
            <a:r>
              <a:rPr dirty="0" sz="1450" spc="-5">
                <a:latin typeface="Times New Roman"/>
                <a:cs typeface="Times New Roman"/>
              </a:rPr>
              <a:t>of </a:t>
            </a:r>
            <a:r>
              <a:rPr dirty="0" sz="1450" spc="-10">
                <a:latin typeface="Times New Roman"/>
                <a:cs typeface="Times New Roman"/>
              </a:rPr>
              <a:t>the divers’ helmets far </a:t>
            </a:r>
            <a:r>
              <a:rPr dirty="0" sz="1450" spc="-25">
                <a:latin typeface="Times New Roman"/>
                <a:cs typeface="Times New Roman"/>
              </a:rPr>
              <a:t>below, </a:t>
            </a:r>
            <a:r>
              <a:rPr dirty="0" sz="1450" spc="-10">
                <a:latin typeface="Times New Roman"/>
                <a:cs typeface="Times New Roman"/>
              </a:rPr>
              <a:t>and the musical chinking </a:t>
            </a:r>
            <a:r>
              <a:rPr dirty="0" sz="1450" spc="-5">
                <a:latin typeface="Times New Roman"/>
                <a:cs typeface="Times New Roman"/>
              </a:rPr>
              <a:t>of </a:t>
            </a:r>
            <a:r>
              <a:rPr dirty="0" sz="1450" spc="-10">
                <a:latin typeface="Times New Roman"/>
                <a:cs typeface="Times New Roman"/>
              </a:rPr>
              <a:t>the masons, my  </a:t>
            </a:r>
            <a:r>
              <a:rPr dirty="0" sz="1450" spc="-5">
                <a:latin typeface="Times New Roman"/>
                <a:cs typeface="Times New Roman"/>
              </a:rPr>
              <a:t>one </a:t>
            </a:r>
            <a:r>
              <a:rPr dirty="0" sz="1450" spc="-10">
                <a:latin typeface="Times New Roman"/>
                <a:cs typeface="Times New Roman"/>
              </a:rPr>
              <a:t>genuine preoccupation lay elsewhere, and my only industry was in the  hours 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on </a:t>
            </a:r>
            <a:r>
              <a:rPr dirty="0" sz="1450" spc="-25">
                <a:latin typeface="Times New Roman"/>
                <a:cs typeface="Times New Roman"/>
              </a:rPr>
              <a:t>duty. </a:t>
            </a:r>
            <a:r>
              <a:rPr dirty="0" sz="1450" spc="-5">
                <a:latin typeface="Times New Roman"/>
                <a:cs typeface="Times New Roman"/>
              </a:rPr>
              <a:t>I </a:t>
            </a:r>
            <a:r>
              <a:rPr dirty="0" sz="1450" spc="-10">
                <a:latin typeface="Times New Roman"/>
                <a:cs typeface="Times New Roman"/>
              </a:rPr>
              <a:t>lodged with </a:t>
            </a:r>
            <a:r>
              <a:rPr dirty="0" sz="1450" spc="-5">
                <a:latin typeface="Times New Roman"/>
                <a:cs typeface="Times New Roman"/>
              </a:rPr>
              <a:t>a </a:t>
            </a:r>
            <a:r>
              <a:rPr dirty="0" sz="1450" spc="-10">
                <a:latin typeface="Times New Roman"/>
                <a:cs typeface="Times New Roman"/>
              </a:rPr>
              <a:t>certain Bailie Brown, </a:t>
            </a:r>
            <a:r>
              <a:rPr dirty="0" sz="1450" spc="-5">
                <a:latin typeface="Times New Roman"/>
                <a:cs typeface="Times New Roman"/>
              </a:rPr>
              <a:t>a  </a:t>
            </a:r>
            <a:r>
              <a:rPr dirty="0" sz="1450" spc="-10">
                <a:latin typeface="Times New Roman"/>
                <a:cs typeface="Times New Roman"/>
              </a:rPr>
              <a:t>carpenter </a:t>
            </a:r>
            <a:r>
              <a:rPr dirty="0" sz="1450" spc="-5">
                <a:latin typeface="Times New Roman"/>
                <a:cs typeface="Times New Roman"/>
              </a:rPr>
              <a:t>by </a:t>
            </a:r>
            <a:r>
              <a:rPr dirty="0" sz="1450" spc="-10">
                <a:latin typeface="Times New Roman"/>
                <a:cs typeface="Times New Roman"/>
              </a:rPr>
              <a:t>trade; and there, as soon as dinner was despatched, in </a:t>
            </a:r>
            <a:r>
              <a:rPr dirty="0" sz="1450" spc="-5">
                <a:latin typeface="Times New Roman"/>
                <a:cs typeface="Times New Roman"/>
              </a:rPr>
              <a:t>a </a:t>
            </a:r>
            <a:r>
              <a:rPr dirty="0" sz="1450" spc="-10">
                <a:latin typeface="Times New Roman"/>
                <a:cs typeface="Times New Roman"/>
              </a:rPr>
              <a:t>chamber  scented with dry rose-leaves, drew in my chair to the table and proceeded to  </a:t>
            </a:r>
            <a:r>
              <a:rPr dirty="0" sz="1450" spc="-5">
                <a:latin typeface="Times New Roman"/>
                <a:cs typeface="Times New Roman"/>
              </a:rPr>
              <a:t>pour </a:t>
            </a:r>
            <a:r>
              <a:rPr dirty="0" sz="1450" spc="-10">
                <a:latin typeface="Times New Roman"/>
                <a:cs typeface="Times New Roman"/>
              </a:rPr>
              <a:t>forth literature, at such </a:t>
            </a:r>
            <a:r>
              <a:rPr dirty="0" sz="1450" spc="-5">
                <a:latin typeface="Times New Roman"/>
                <a:cs typeface="Times New Roman"/>
              </a:rPr>
              <a:t>a </a:t>
            </a:r>
            <a:r>
              <a:rPr dirty="0" sz="1450" spc="-10">
                <a:latin typeface="Times New Roman"/>
                <a:cs typeface="Times New Roman"/>
              </a:rPr>
              <a:t>speed, and with such intimations </a:t>
            </a:r>
            <a:r>
              <a:rPr dirty="0" sz="1450" spc="-5">
                <a:latin typeface="Times New Roman"/>
                <a:cs typeface="Times New Roman"/>
              </a:rPr>
              <a:t>of </a:t>
            </a:r>
            <a:r>
              <a:rPr dirty="0" sz="1450" spc="-10">
                <a:latin typeface="Times New Roman"/>
                <a:cs typeface="Times New Roman"/>
              </a:rPr>
              <a:t>early death  and </a:t>
            </a:r>
            <a:r>
              <a:rPr dirty="0" sz="1450" spc="-20">
                <a:latin typeface="Times New Roman"/>
                <a:cs typeface="Times New Roman"/>
              </a:rPr>
              <a:t>immortality,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now look back </a:t>
            </a:r>
            <a:r>
              <a:rPr dirty="0" sz="1450" spc="-5">
                <a:latin typeface="Times New Roman"/>
                <a:cs typeface="Times New Roman"/>
              </a:rPr>
              <a:t>upon </a:t>
            </a:r>
            <a:r>
              <a:rPr dirty="0" sz="1450" spc="-10">
                <a:latin typeface="Times New Roman"/>
                <a:cs typeface="Times New Roman"/>
              </a:rPr>
              <a:t>with </a:t>
            </a:r>
            <a:r>
              <a:rPr dirty="0" sz="1450" spc="-20">
                <a:latin typeface="Times New Roman"/>
                <a:cs typeface="Times New Roman"/>
              </a:rPr>
              <a:t>wonder. </a:t>
            </a:r>
            <a:r>
              <a:rPr dirty="0" sz="1450" spc="-10">
                <a:latin typeface="Times New Roman"/>
                <a:cs typeface="Times New Roman"/>
              </a:rPr>
              <a:t>Then it was that </a:t>
            </a:r>
            <a:r>
              <a:rPr dirty="0" sz="1450" spc="-5">
                <a:latin typeface="Times New Roman"/>
                <a:cs typeface="Times New Roman"/>
              </a:rPr>
              <a:t>I  </a:t>
            </a:r>
            <a:r>
              <a:rPr dirty="0" sz="1450" spc="-10">
                <a:latin typeface="Times New Roman"/>
                <a:cs typeface="Times New Roman"/>
              </a:rPr>
              <a:t>wrote </a:t>
            </a:r>
            <a:r>
              <a:rPr dirty="0" sz="1450" spc="-45">
                <a:latin typeface="Times New Roman"/>
                <a:cs typeface="Times New Roman"/>
              </a:rPr>
              <a:t>Voces </a:t>
            </a:r>
            <a:r>
              <a:rPr dirty="0" sz="1450" spc="-10">
                <a:latin typeface="Times New Roman"/>
                <a:cs typeface="Times New Roman"/>
              </a:rPr>
              <a:t>Fidelium, </a:t>
            </a:r>
            <a:r>
              <a:rPr dirty="0" sz="1450" spc="-5">
                <a:latin typeface="Times New Roman"/>
                <a:cs typeface="Times New Roman"/>
              </a:rPr>
              <a:t>a </a:t>
            </a:r>
            <a:r>
              <a:rPr dirty="0" sz="1450" spc="-10">
                <a:latin typeface="Times New Roman"/>
                <a:cs typeface="Times New Roman"/>
              </a:rPr>
              <a:t>series </a:t>
            </a:r>
            <a:r>
              <a:rPr dirty="0" sz="1450" spc="-5">
                <a:latin typeface="Times New Roman"/>
                <a:cs typeface="Times New Roman"/>
              </a:rPr>
              <a:t>of </a:t>
            </a:r>
            <a:r>
              <a:rPr dirty="0" sz="1450" spc="-10">
                <a:latin typeface="Times New Roman"/>
                <a:cs typeface="Times New Roman"/>
              </a:rPr>
              <a:t>dramatic monologues in verse; then that </a:t>
            </a:r>
            <a:r>
              <a:rPr dirty="0" sz="1450" spc="-5">
                <a:latin typeface="Times New Roman"/>
                <a:cs typeface="Times New Roman"/>
              </a:rPr>
              <a:t>I  </a:t>
            </a:r>
            <a:r>
              <a:rPr dirty="0" sz="1450" spc="-10">
                <a:latin typeface="Times New Roman"/>
                <a:cs typeface="Times New Roman"/>
              </a:rPr>
              <a:t>indited the bulk </a:t>
            </a:r>
            <a:r>
              <a:rPr dirty="0" sz="1450" spc="-5">
                <a:latin typeface="Times New Roman"/>
                <a:cs typeface="Times New Roman"/>
              </a:rPr>
              <a:t>of a </a:t>
            </a:r>
            <a:r>
              <a:rPr dirty="0" sz="1450" spc="-10">
                <a:latin typeface="Times New Roman"/>
                <a:cs typeface="Times New Roman"/>
              </a:rPr>
              <a:t>covenanting novel—like so many others, never finished.  Late </a:t>
            </a:r>
            <a:r>
              <a:rPr dirty="0" sz="1450" spc="-5">
                <a:latin typeface="Times New Roman"/>
                <a:cs typeface="Times New Roman"/>
              </a:rPr>
              <a:t>I </a:t>
            </a:r>
            <a:r>
              <a:rPr dirty="0" sz="1450" spc="-10">
                <a:latin typeface="Times New Roman"/>
                <a:cs typeface="Times New Roman"/>
              </a:rPr>
              <a:t>sat into the night, toiling (as </a:t>
            </a:r>
            <a:r>
              <a:rPr dirty="0" sz="1450" spc="-5">
                <a:latin typeface="Times New Roman"/>
                <a:cs typeface="Times New Roman"/>
              </a:rPr>
              <a:t>I </a:t>
            </a:r>
            <a:r>
              <a:rPr dirty="0" sz="1450" spc="-10">
                <a:latin typeface="Times New Roman"/>
                <a:cs typeface="Times New Roman"/>
              </a:rPr>
              <a:t>thought) under the very dart </a:t>
            </a:r>
            <a:r>
              <a:rPr dirty="0" sz="1450" spc="-5">
                <a:latin typeface="Times New Roman"/>
                <a:cs typeface="Times New Roman"/>
              </a:rPr>
              <a:t>of </a:t>
            </a:r>
            <a:r>
              <a:rPr dirty="0" sz="1450" spc="-10">
                <a:latin typeface="Times New Roman"/>
                <a:cs typeface="Times New Roman"/>
              </a:rPr>
              <a:t>death,  toiling</a:t>
            </a:r>
            <a:r>
              <a:rPr dirty="0" sz="1450" spc="95">
                <a:latin typeface="Times New Roman"/>
                <a:cs typeface="Times New Roman"/>
              </a:rPr>
              <a:t> </a:t>
            </a:r>
            <a:r>
              <a:rPr dirty="0" sz="1450" spc="-10">
                <a:latin typeface="Times New Roman"/>
                <a:cs typeface="Times New Roman"/>
              </a:rPr>
              <a:t>to</a:t>
            </a:r>
            <a:r>
              <a:rPr dirty="0" sz="1450" spc="95">
                <a:latin typeface="Times New Roman"/>
                <a:cs typeface="Times New Roman"/>
              </a:rPr>
              <a:t> </a:t>
            </a:r>
            <a:r>
              <a:rPr dirty="0" sz="1450" spc="-10">
                <a:latin typeface="Times New Roman"/>
                <a:cs typeface="Times New Roman"/>
              </a:rPr>
              <a:t>leave</a:t>
            </a:r>
            <a:r>
              <a:rPr dirty="0" sz="1450" spc="95">
                <a:latin typeface="Times New Roman"/>
                <a:cs typeface="Times New Roman"/>
              </a:rPr>
              <a:t> </a:t>
            </a:r>
            <a:r>
              <a:rPr dirty="0" sz="1450" spc="-5">
                <a:latin typeface="Times New Roman"/>
                <a:cs typeface="Times New Roman"/>
              </a:rPr>
              <a:t>a</a:t>
            </a:r>
            <a:r>
              <a:rPr dirty="0" sz="1450" spc="95">
                <a:latin typeface="Times New Roman"/>
                <a:cs typeface="Times New Roman"/>
              </a:rPr>
              <a:t> </a:t>
            </a:r>
            <a:r>
              <a:rPr dirty="0" sz="1450" spc="-10">
                <a:latin typeface="Times New Roman"/>
                <a:cs typeface="Times New Roman"/>
              </a:rPr>
              <a:t>memory</a:t>
            </a:r>
            <a:r>
              <a:rPr dirty="0" sz="1450" spc="95">
                <a:latin typeface="Times New Roman"/>
                <a:cs typeface="Times New Roman"/>
              </a:rPr>
              <a:t> </a:t>
            </a:r>
            <a:r>
              <a:rPr dirty="0" sz="1450" spc="-10">
                <a:latin typeface="Times New Roman"/>
                <a:cs typeface="Times New Roman"/>
              </a:rPr>
              <a:t>behind</a:t>
            </a:r>
            <a:r>
              <a:rPr dirty="0" sz="1450" spc="100">
                <a:latin typeface="Times New Roman"/>
                <a:cs typeface="Times New Roman"/>
              </a:rPr>
              <a:t> </a:t>
            </a:r>
            <a:r>
              <a:rPr dirty="0" sz="1450" spc="-10">
                <a:latin typeface="Times New Roman"/>
                <a:cs typeface="Times New Roman"/>
              </a:rPr>
              <a:t>me.</a:t>
            </a:r>
            <a:r>
              <a:rPr dirty="0" sz="1450" spc="95">
                <a:latin typeface="Times New Roman"/>
                <a:cs typeface="Times New Roman"/>
              </a:rPr>
              <a:t> </a:t>
            </a:r>
            <a:r>
              <a:rPr dirty="0" sz="1450" spc="-5">
                <a:latin typeface="Times New Roman"/>
                <a:cs typeface="Times New Roman"/>
              </a:rPr>
              <a:t>I</a:t>
            </a:r>
            <a:r>
              <a:rPr dirty="0" sz="1450" spc="100">
                <a:latin typeface="Times New Roman"/>
                <a:cs typeface="Times New Roman"/>
              </a:rPr>
              <a:t> </a:t>
            </a:r>
            <a:r>
              <a:rPr dirty="0" sz="1450" spc="-10">
                <a:latin typeface="Times New Roman"/>
                <a:cs typeface="Times New Roman"/>
              </a:rPr>
              <a:t>feel</a:t>
            </a:r>
            <a:r>
              <a:rPr dirty="0" sz="1450" spc="105">
                <a:latin typeface="Times New Roman"/>
                <a:cs typeface="Times New Roman"/>
              </a:rPr>
              <a:t> </a:t>
            </a:r>
            <a:r>
              <a:rPr dirty="0" sz="1450" spc="-10">
                <a:latin typeface="Times New Roman"/>
                <a:cs typeface="Times New Roman"/>
              </a:rPr>
              <a:t>moved</a:t>
            </a:r>
            <a:r>
              <a:rPr dirty="0" sz="1450" spc="105">
                <a:latin typeface="Times New Roman"/>
                <a:cs typeface="Times New Roman"/>
              </a:rPr>
              <a:t> </a:t>
            </a:r>
            <a:r>
              <a:rPr dirty="0" sz="1450" spc="-10">
                <a:latin typeface="Times New Roman"/>
                <a:cs typeface="Times New Roman"/>
              </a:rPr>
              <a:t>to</a:t>
            </a:r>
            <a:r>
              <a:rPr dirty="0" sz="1450" spc="105">
                <a:latin typeface="Times New Roman"/>
                <a:cs typeface="Times New Roman"/>
              </a:rPr>
              <a:t> </a:t>
            </a:r>
            <a:r>
              <a:rPr dirty="0" sz="1450" spc="-10">
                <a:latin typeface="Times New Roman"/>
                <a:cs typeface="Times New Roman"/>
              </a:rPr>
              <a:t>thrust</a:t>
            </a:r>
            <a:r>
              <a:rPr dirty="0" sz="1450" spc="110">
                <a:latin typeface="Times New Roman"/>
                <a:cs typeface="Times New Roman"/>
              </a:rPr>
              <a:t> </a:t>
            </a:r>
            <a:r>
              <a:rPr dirty="0" sz="1450" spc="-10">
                <a:latin typeface="Times New Roman"/>
                <a:cs typeface="Times New Roman"/>
              </a:rPr>
              <a:t>aside</a:t>
            </a:r>
            <a:r>
              <a:rPr dirty="0" sz="1450" spc="105">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curtain</a:t>
            </a:r>
            <a:endParaRPr sz="145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mists lay thinly over the surface </a:t>
            </a:r>
            <a:r>
              <a:rPr dirty="0" sz="1450" spc="-5">
                <a:latin typeface="Times New Roman"/>
                <a:cs typeface="Times New Roman"/>
              </a:rPr>
              <a:t>of </a:t>
            </a:r>
            <a:r>
              <a:rPr dirty="0" sz="1450" spc="-10">
                <a:latin typeface="Times New Roman"/>
                <a:cs typeface="Times New Roman"/>
              </a:rPr>
              <a:t>the plain, as we see them more often </a:t>
            </a:r>
            <a:r>
              <a:rPr dirty="0" sz="1450" spc="-5">
                <a:latin typeface="Times New Roman"/>
                <a:cs typeface="Times New Roman"/>
              </a:rPr>
              <a:t>on a  </a:t>
            </a:r>
            <a:r>
              <a:rPr dirty="0" sz="1450" spc="-10">
                <a:latin typeface="Times New Roman"/>
                <a:cs typeface="Times New Roman"/>
              </a:rPr>
              <a:t>lake; and though the sun had soon dispersed and drunk them </a:t>
            </a:r>
            <a:r>
              <a:rPr dirty="0" sz="1450" spc="-5">
                <a:latin typeface="Times New Roman"/>
                <a:cs typeface="Times New Roman"/>
              </a:rPr>
              <a:t>up, </a:t>
            </a:r>
            <a:r>
              <a:rPr dirty="0" sz="1450" spc="-10">
                <a:latin typeface="Times New Roman"/>
                <a:cs typeface="Times New Roman"/>
              </a:rPr>
              <a:t>leaving an  atmosphere </a:t>
            </a:r>
            <a:r>
              <a:rPr dirty="0" sz="1450" spc="-5">
                <a:latin typeface="Times New Roman"/>
                <a:cs typeface="Times New Roman"/>
              </a:rPr>
              <a:t>of </a:t>
            </a:r>
            <a:r>
              <a:rPr dirty="0" sz="1450" spc="-10">
                <a:latin typeface="Times New Roman"/>
                <a:cs typeface="Times New Roman"/>
              </a:rPr>
              <a:t>fever heat and crystal pureness from horizon to horizon, the  mists had still been there, and we knew that this paradise was haunted </a:t>
            </a:r>
            <a:r>
              <a:rPr dirty="0" sz="1450" spc="-5">
                <a:latin typeface="Times New Roman"/>
                <a:cs typeface="Times New Roman"/>
              </a:rPr>
              <a:t>by  </a:t>
            </a:r>
            <a:r>
              <a:rPr dirty="0" sz="1450" spc="-10">
                <a:latin typeface="Times New Roman"/>
                <a:cs typeface="Times New Roman"/>
              </a:rPr>
              <a:t>killing damps and </a:t>
            </a:r>
            <a:r>
              <a:rPr dirty="0" sz="1450" spc="-5">
                <a:latin typeface="Times New Roman"/>
                <a:cs typeface="Times New Roman"/>
              </a:rPr>
              <a:t>foul </a:t>
            </a:r>
            <a:r>
              <a:rPr dirty="0" sz="1450" spc="-10">
                <a:latin typeface="Times New Roman"/>
                <a:cs typeface="Times New Roman"/>
              </a:rPr>
              <a:t>malaria. The fences along the line bore </a:t>
            </a:r>
            <a:r>
              <a:rPr dirty="0" sz="1450" spc="-5">
                <a:latin typeface="Times New Roman"/>
                <a:cs typeface="Times New Roman"/>
              </a:rPr>
              <a:t>but </a:t>
            </a:r>
            <a:r>
              <a:rPr dirty="0" sz="1450" spc="-10">
                <a:latin typeface="Times New Roman"/>
                <a:cs typeface="Times New Roman"/>
              </a:rPr>
              <a:t>two  descriptions </a:t>
            </a:r>
            <a:r>
              <a:rPr dirty="0" sz="1450" spc="-5">
                <a:latin typeface="Times New Roman"/>
                <a:cs typeface="Times New Roman"/>
              </a:rPr>
              <a:t>of </a:t>
            </a:r>
            <a:r>
              <a:rPr dirty="0" sz="1450" spc="-10">
                <a:latin typeface="Times New Roman"/>
                <a:cs typeface="Times New Roman"/>
              </a:rPr>
              <a:t>advertisement; </a:t>
            </a:r>
            <a:r>
              <a:rPr dirty="0" sz="1450" spc="-5">
                <a:latin typeface="Times New Roman"/>
                <a:cs typeface="Times New Roman"/>
              </a:rPr>
              <a:t>one </a:t>
            </a:r>
            <a:r>
              <a:rPr dirty="0" sz="1450" spc="-10">
                <a:latin typeface="Times New Roman"/>
                <a:cs typeface="Times New Roman"/>
              </a:rPr>
              <a:t>to recommend tobaccos, and the other to  vaunt remedies against the ague. At the </a:t>
            </a:r>
            <a:r>
              <a:rPr dirty="0" sz="1450" spc="-5">
                <a:latin typeface="Times New Roman"/>
                <a:cs typeface="Times New Roman"/>
              </a:rPr>
              <a:t>point of </a:t>
            </a:r>
            <a:r>
              <a:rPr dirty="0" sz="1450" spc="-30">
                <a:latin typeface="Times New Roman"/>
                <a:cs typeface="Times New Roman"/>
              </a:rPr>
              <a:t>day, </a:t>
            </a:r>
            <a:r>
              <a:rPr dirty="0" sz="1450" spc="-10">
                <a:latin typeface="Times New Roman"/>
                <a:cs typeface="Times New Roman"/>
              </a:rPr>
              <a:t>and while we were all in  the grasp </a:t>
            </a:r>
            <a:r>
              <a:rPr dirty="0" sz="1450" spc="-5">
                <a:latin typeface="Times New Roman"/>
                <a:cs typeface="Times New Roman"/>
              </a:rPr>
              <a:t>of </a:t>
            </a:r>
            <a:r>
              <a:rPr dirty="0" sz="1450" spc="-10">
                <a:latin typeface="Times New Roman"/>
                <a:cs typeface="Times New Roman"/>
              </a:rPr>
              <a:t>that first chill, </a:t>
            </a:r>
            <a:r>
              <a:rPr dirty="0" sz="1450" spc="-5">
                <a:latin typeface="Times New Roman"/>
                <a:cs typeface="Times New Roman"/>
              </a:rPr>
              <a:t>a </a:t>
            </a:r>
            <a:r>
              <a:rPr dirty="0" sz="1450" spc="-10">
                <a:latin typeface="Times New Roman"/>
                <a:cs typeface="Times New Roman"/>
              </a:rPr>
              <a:t>native </a:t>
            </a:r>
            <a:r>
              <a:rPr dirty="0" sz="1450" spc="-5">
                <a:latin typeface="Times New Roman"/>
                <a:cs typeface="Times New Roman"/>
              </a:rPr>
              <a:t>of </a:t>
            </a:r>
            <a:r>
              <a:rPr dirty="0" sz="1450" spc="-10">
                <a:latin typeface="Times New Roman"/>
                <a:cs typeface="Times New Roman"/>
              </a:rPr>
              <a:t>the state, who had </a:t>
            </a:r>
            <a:r>
              <a:rPr dirty="0" sz="1450" spc="-5">
                <a:latin typeface="Times New Roman"/>
                <a:cs typeface="Times New Roman"/>
              </a:rPr>
              <a:t>got </a:t>
            </a:r>
            <a:r>
              <a:rPr dirty="0" sz="1450" spc="-10">
                <a:latin typeface="Times New Roman"/>
                <a:cs typeface="Times New Roman"/>
              </a:rPr>
              <a:t>in at some way  station, pronounced it, with </a:t>
            </a:r>
            <a:r>
              <a:rPr dirty="0" sz="1450" spc="-5">
                <a:latin typeface="Times New Roman"/>
                <a:cs typeface="Times New Roman"/>
              </a:rPr>
              <a:t>a </a:t>
            </a:r>
            <a:r>
              <a:rPr dirty="0" sz="1450" spc="-10">
                <a:latin typeface="Times New Roman"/>
                <a:cs typeface="Times New Roman"/>
              </a:rPr>
              <a:t>doctoral </a:t>
            </a:r>
            <a:r>
              <a:rPr dirty="0" sz="1450" spc="-25">
                <a:latin typeface="Times New Roman"/>
                <a:cs typeface="Times New Roman"/>
              </a:rPr>
              <a:t>air, </a:t>
            </a:r>
            <a:r>
              <a:rPr dirty="0" sz="1450" spc="-10">
                <a:latin typeface="Times New Roman"/>
                <a:cs typeface="Times New Roman"/>
              </a:rPr>
              <a:t>“a fever and ague</a:t>
            </a:r>
            <a:r>
              <a:rPr dirty="0" sz="1450" spc="110">
                <a:latin typeface="Times New Roman"/>
                <a:cs typeface="Times New Roman"/>
              </a:rPr>
              <a:t> </a:t>
            </a:r>
            <a:r>
              <a:rPr dirty="0" sz="1450" spc="-10">
                <a:latin typeface="Times New Roman"/>
                <a:cs typeface="Times New Roman"/>
              </a:rPr>
              <a:t>morning.”</a:t>
            </a:r>
            <a:endParaRPr sz="1450">
              <a:latin typeface="Times New Roman"/>
              <a:cs typeface="Times New Roman"/>
            </a:endParaRPr>
          </a:p>
          <a:p>
            <a:pPr marL="12700" marR="15240">
              <a:lnSpc>
                <a:spcPts val="1730"/>
              </a:lnSpc>
              <a:spcBef>
                <a:spcPts val="560"/>
              </a:spcBef>
            </a:pPr>
            <a:r>
              <a:rPr dirty="0" sz="1450" spc="-10">
                <a:latin typeface="Times New Roman"/>
                <a:cs typeface="Times New Roman"/>
              </a:rPr>
              <a:t>The Dutch widow was </a:t>
            </a:r>
            <a:r>
              <a:rPr dirty="0" sz="1450" spc="-5">
                <a:latin typeface="Times New Roman"/>
                <a:cs typeface="Times New Roman"/>
              </a:rPr>
              <a:t>a </a:t>
            </a:r>
            <a:r>
              <a:rPr dirty="0" sz="1450" spc="-10">
                <a:latin typeface="Times New Roman"/>
                <a:cs typeface="Times New Roman"/>
              </a:rPr>
              <a:t>person </a:t>
            </a:r>
            <a:r>
              <a:rPr dirty="0" sz="1450" spc="-5">
                <a:latin typeface="Times New Roman"/>
                <a:cs typeface="Times New Roman"/>
              </a:rPr>
              <a:t>of </a:t>
            </a:r>
            <a:r>
              <a:rPr dirty="0" sz="1450" spc="-10">
                <a:latin typeface="Times New Roman"/>
                <a:cs typeface="Times New Roman"/>
              </a:rPr>
              <a:t>some </a:t>
            </a:r>
            <a:r>
              <a:rPr dirty="0" sz="1450" spc="-20">
                <a:latin typeface="Times New Roman"/>
                <a:cs typeface="Times New Roman"/>
              </a:rPr>
              <a:t>character. </a:t>
            </a:r>
            <a:r>
              <a:rPr dirty="0" sz="1450" spc="-10">
                <a:latin typeface="Times New Roman"/>
                <a:cs typeface="Times New Roman"/>
              </a:rPr>
              <a:t>She had conceived at first  sight </a:t>
            </a:r>
            <a:r>
              <a:rPr dirty="0" sz="1450" spc="-5">
                <a:latin typeface="Times New Roman"/>
                <a:cs typeface="Times New Roman"/>
              </a:rPr>
              <a:t>a </a:t>
            </a:r>
            <a:r>
              <a:rPr dirty="0" sz="1450" spc="-10">
                <a:latin typeface="Times New Roman"/>
                <a:cs typeface="Times New Roman"/>
              </a:rPr>
              <a:t>great aversion for the present </a:t>
            </a:r>
            <a:r>
              <a:rPr dirty="0" sz="1450" spc="-20">
                <a:latin typeface="Times New Roman"/>
                <a:cs typeface="Times New Roman"/>
              </a:rPr>
              <a:t>writer, </a:t>
            </a:r>
            <a:r>
              <a:rPr dirty="0" sz="1450" spc="-10">
                <a:latin typeface="Times New Roman"/>
                <a:cs typeface="Times New Roman"/>
              </a:rPr>
              <a:t>which she was at </a:t>
            </a:r>
            <a:r>
              <a:rPr dirty="0" sz="1450" spc="-5">
                <a:latin typeface="Times New Roman"/>
                <a:cs typeface="Times New Roman"/>
              </a:rPr>
              <a:t>no </a:t>
            </a:r>
            <a:r>
              <a:rPr dirty="0" sz="1450" spc="-10">
                <a:latin typeface="Times New Roman"/>
                <a:cs typeface="Times New Roman"/>
              </a:rPr>
              <a:t>pains to  conceal. But being </a:t>
            </a:r>
            <a:r>
              <a:rPr dirty="0" sz="1450" spc="-5">
                <a:latin typeface="Times New Roman"/>
                <a:cs typeface="Times New Roman"/>
              </a:rPr>
              <a:t>a </a:t>
            </a:r>
            <a:r>
              <a:rPr dirty="0" sz="1450" spc="-10">
                <a:latin typeface="Times New Roman"/>
                <a:cs typeface="Times New Roman"/>
              </a:rPr>
              <a:t>woman </a:t>
            </a:r>
            <a:r>
              <a:rPr dirty="0" sz="1450" spc="-5">
                <a:latin typeface="Times New Roman"/>
                <a:cs typeface="Times New Roman"/>
              </a:rPr>
              <a:t>of a </a:t>
            </a:r>
            <a:r>
              <a:rPr dirty="0" sz="1450" spc="-10">
                <a:latin typeface="Times New Roman"/>
                <a:cs typeface="Times New Roman"/>
              </a:rPr>
              <a:t>practical spirit, she made </a:t>
            </a:r>
            <a:r>
              <a:rPr dirty="0" sz="1450" spc="-5">
                <a:latin typeface="Times New Roman"/>
                <a:cs typeface="Times New Roman"/>
              </a:rPr>
              <a:t>no </a:t>
            </a:r>
            <a:r>
              <a:rPr dirty="0" sz="1450" spc="-10">
                <a:latin typeface="Times New Roman"/>
                <a:cs typeface="Times New Roman"/>
              </a:rPr>
              <a:t>difficulty about  accepting my attentions, and encouraged me to </a:t>
            </a:r>
            <a:r>
              <a:rPr dirty="0" sz="1450" spc="-5">
                <a:latin typeface="Times New Roman"/>
                <a:cs typeface="Times New Roman"/>
              </a:rPr>
              <a:t>buy </a:t>
            </a:r>
            <a:r>
              <a:rPr dirty="0" sz="1450" spc="-10">
                <a:latin typeface="Times New Roman"/>
                <a:cs typeface="Times New Roman"/>
              </a:rPr>
              <a:t>her children fruits and  candies, to carry all her parcels, and even to sleep </a:t>
            </a:r>
            <a:r>
              <a:rPr dirty="0" sz="1450" spc="-5">
                <a:latin typeface="Times New Roman"/>
                <a:cs typeface="Times New Roman"/>
              </a:rPr>
              <a:t>upon </a:t>
            </a:r>
            <a:r>
              <a:rPr dirty="0" sz="1450" spc="-10">
                <a:latin typeface="Times New Roman"/>
                <a:cs typeface="Times New Roman"/>
              </a:rPr>
              <a:t>the floor that she  might profit </a:t>
            </a:r>
            <a:r>
              <a:rPr dirty="0" sz="1450" spc="-5">
                <a:latin typeface="Times New Roman"/>
                <a:cs typeface="Times New Roman"/>
              </a:rPr>
              <a:t>by </a:t>
            </a:r>
            <a:r>
              <a:rPr dirty="0" sz="1450" spc="-10">
                <a:latin typeface="Times New Roman"/>
                <a:cs typeface="Times New Roman"/>
              </a:rPr>
              <a:t>my empty seat. </a:t>
            </a:r>
            <a:r>
              <a:rPr dirty="0" sz="1450" spc="-35">
                <a:latin typeface="Times New Roman"/>
                <a:cs typeface="Times New Roman"/>
              </a:rPr>
              <a:t>Nay, </a:t>
            </a:r>
            <a:r>
              <a:rPr dirty="0" sz="1450" spc="-10">
                <a:latin typeface="Times New Roman"/>
                <a:cs typeface="Times New Roman"/>
              </a:rPr>
              <a:t>she was such </a:t>
            </a:r>
            <a:r>
              <a:rPr dirty="0" sz="1450" spc="-5">
                <a:latin typeface="Times New Roman"/>
                <a:cs typeface="Times New Roman"/>
              </a:rPr>
              <a:t>a </a:t>
            </a:r>
            <a:r>
              <a:rPr dirty="0" sz="1450" spc="-10">
                <a:latin typeface="Times New Roman"/>
                <a:cs typeface="Times New Roman"/>
              </a:rPr>
              <a:t>rattle </a:t>
            </a:r>
            <a:r>
              <a:rPr dirty="0" sz="1450" spc="-5">
                <a:latin typeface="Times New Roman"/>
                <a:cs typeface="Times New Roman"/>
              </a:rPr>
              <a:t>by </a:t>
            </a:r>
            <a:r>
              <a:rPr dirty="0" sz="1450" spc="-10">
                <a:latin typeface="Times New Roman"/>
                <a:cs typeface="Times New Roman"/>
              </a:rPr>
              <a:t>nature, and, so  powerfully moved to autobiographical talk, that she was forced, for want </a:t>
            </a:r>
            <a:r>
              <a:rPr dirty="0" sz="1450" spc="-5">
                <a:latin typeface="Times New Roman"/>
                <a:cs typeface="Times New Roman"/>
              </a:rPr>
              <a:t>of a  </a:t>
            </a:r>
            <a:r>
              <a:rPr dirty="0" sz="1450" spc="-15">
                <a:latin typeface="Times New Roman"/>
                <a:cs typeface="Times New Roman"/>
              </a:rPr>
              <a:t>better, </a:t>
            </a:r>
            <a:r>
              <a:rPr dirty="0" sz="1450" spc="-10">
                <a:latin typeface="Times New Roman"/>
                <a:cs typeface="Times New Roman"/>
              </a:rPr>
              <a:t>to take me into confidence and tell me the story </a:t>
            </a:r>
            <a:r>
              <a:rPr dirty="0" sz="1450" spc="-5">
                <a:latin typeface="Times New Roman"/>
                <a:cs typeface="Times New Roman"/>
              </a:rPr>
              <a:t>of </a:t>
            </a:r>
            <a:r>
              <a:rPr dirty="0" sz="1450" spc="-10">
                <a:latin typeface="Times New Roman"/>
                <a:cs typeface="Times New Roman"/>
              </a:rPr>
              <a:t>her life. </a:t>
            </a:r>
            <a:r>
              <a:rPr dirty="0" sz="1450" spc="-5">
                <a:latin typeface="Times New Roman"/>
                <a:cs typeface="Times New Roman"/>
              </a:rPr>
              <a:t>I </a:t>
            </a:r>
            <a:r>
              <a:rPr dirty="0" sz="1450" spc="-10">
                <a:latin typeface="Times New Roman"/>
                <a:cs typeface="Times New Roman"/>
              </a:rPr>
              <a:t>heard  about her late husband, who seemed to have made his chief impression </a:t>
            </a:r>
            <a:r>
              <a:rPr dirty="0" sz="1450" spc="-5">
                <a:latin typeface="Times New Roman"/>
                <a:cs typeface="Times New Roman"/>
              </a:rPr>
              <a:t>by  </a:t>
            </a:r>
            <a:r>
              <a:rPr dirty="0" sz="1450" spc="-10">
                <a:latin typeface="Times New Roman"/>
                <a:cs typeface="Times New Roman"/>
              </a:rPr>
              <a:t>taking her </a:t>
            </a:r>
            <a:r>
              <a:rPr dirty="0" sz="1450" spc="-5">
                <a:latin typeface="Times New Roman"/>
                <a:cs typeface="Times New Roman"/>
              </a:rPr>
              <a:t>out </a:t>
            </a:r>
            <a:r>
              <a:rPr dirty="0" sz="1450" spc="-10">
                <a:latin typeface="Times New Roman"/>
                <a:cs typeface="Times New Roman"/>
              </a:rPr>
              <a:t>pleasuring </a:t>
            </a:r>
            <a:r>
              <a:rPr dirty="0" sz="1450" spc="-5">
                <a:latin typeface="Times New Roman"/>
                <a:cs typeface="Times New Roman"/>
              </a:rPr>
              <a:t>on </a:t>
            </a:r>
            <a:r>
              <a:rPr dirty="0" sz="1450" spc="-10">
                <a:latin typeface="Times New Roman"/>
                <a:cs typeface="Times New Roman"/>
              </a:rPr>
              <a:t>Sundays. </a:t>
            </a:r>
            <a:r>
              <a:rPr dirty="0" sz="1450" spc="-5">
                <a:latin typeface="Times New Roman"/>
                <a:cs typeface="Times New Roman"/>
              </a:rPr>
              <a:t>I </a:t>
            </a:r>
            <a:r>
              <a:rPr dirty="0" sz="1450" spc="-10">
                <a:latin typeface="Times New Roman"/>
                <a:cs typeface="Times New Roman"/>
              </a:rPr>
              <a:t>could tell </a:t>
            </a:r>
            <a:r>
              <a:rPr dirty="0" sz="1450" spc="-5">
                <a:latin typeface="Times New Roman"/>
                <a:cs typeface="Times New Roman"/>
              </a:rPr>
              <a:t>you </a:t>
            </a:r>
            <a:r>
              <a:rPr dirty="0" sz="1450" spc="-10">
                <a:latin typeface="Times New Roman"/>
                <a:cs typeface="Times New Roman"/>
              </a:rPr>
              <a:t>her prospects, her  hopes, the amount </a:t>
            </a:r>
            <a:r>
              <a:rPr dirty="0" sz="1450" spc="-5">
                <a:latin typeface="Times New Roman"/>
                <a:cs typeface="Times New Roman"/>
              </a:rPr>
              <a:t>of </a:t>
            </a:r>
            <a:r>
              <a:rPr dirty="0" sz="1450" spc="-10">
                <a:latin typeface="Times New Roman"/>
                <a:cs typeface="Times New Roman"/>
              </a:rPr>
              <a:t>her fortune, the cost </a:t>
            </a:r>
            <a:r>
              <a:rPr dirty="0" sz="1450" spc="-5">
                <a:latin typeface="Times New Roman"/>
                <a:cs typeface="Times New Roman"/>
              </a:rPr>
              <a:t>of </a:t>
            </a:r>
            <a:r>
              <a:rPr dirty="0" sz="1450" spc="-10">
                <a:latin typeface="Times New Roman"/>
                <a:cs typeface="Times New Roman"/>
              </a:rPr>
              <a:t>her housekeeping </a:t>
            </a:r>
            <a:r>
              <a:rPr dirty="0" sz="1450" spc="-5">
                <a:latin typeface="Times New Roman"/>
                <a:cs typeface="Times New Roman"/>
              </a:rPr>
              <a:t>by </a:t>
            </a:r>
            <a:r>
              <a:rPr dirty="0" sz="1450" spc="-10">
                <a:latin typeface="Times New Roman"/>
                <a:cs typeface="Times New Roman"/>
              </a:rPr>
              <a:t>the week,  and </a:t>
            </a:r>
            <a:r>
              <a:rPr dirty="0" sz="1450" spc="-5">
                <a:latin typeface="Times New Roman"/>
                <a:cs typeface="Times New Roman"/>
              </a:rPr>
              <a:t>a </a:t>
            </a:r>
            <a:r>
              <a:rPr dirty="0" sz="1450" spc="-10">
                <a:latin typeface="Times New Roman"/>
                <a:cs typeface="Times New Roman"/>
              </a:rPr>
              <a:t>variety </a:t>
            </a:r>
            <a:r>
              <a:rPr dirty="0" sz="1450" spc="-5">
                <a:latin typeface="Times New Roman"/>
                <a:cs typeface="Times New Roman"/>
              </a:rPr>
              <a:t>of </a:t>
            </a:r>
            <a:r>
              <a:rPr dirty="0" sz="1450" spc="-10">
                <a:latin typeface="Times New Roman"/>
                <a:cs typeface="Times New Roman"/>
              </a:rPr>
              <a:t>particular matters that are </a:t>
            </a:r>
            <a:r>
              <a:rPr dirty="0" sz="1450" spc="-5">
                <a:latin typeface="Times New Roman"/>
                <a:cs typeface="Times New Roman"/>
              </a:rPr>
              <a:t>not </a:t>
            </a:r>
            <a:r>
              <a:rPr dirty="0" sz="1450" spc="-10">
                <a:latin typeface="Times New Roman"/>
                <a:cs typeface="Times New Roman"/>
              </a:rPr>
              <a:t>usually disclosed except to  friends. At </a:t>
            </a:r>
            <a:r>
              <a:rPr dirty="0" sz="1450" spc="-5">
                <a:latin typeface="Times New Roman"/>
                <a:cs typeface="Times New Roman"/>
              </a:rPr>
              <a:t>one </a:t>
            </a:r>
            <a:r>
              <a:rPr dirty="0" sz="1450" spc="-10">
                <a:latin typeface="Times New Roman"/>
                <a:cs typeface="Times New Roman"/>
              </a:rPr>
              <a:t>station, she shook </a:t>
            </a:r>
            <a:r>
              <a:rPr dirty="0" sz="1450" spc="-5">
                <a:latin typeface="Times New Roman"/>
                <a:cs typeface="Times New Roman"/>
              </a:rPr>
              <a:t>up </a:t>
            </a:r>
            <a:r>
              <a:rPr dirty="0" sz="1450" spc="-10">
                <a:latin typeface="Times New Roman"/>
                <a:cs typeface="Times New Roman"/>
              </a:rPr>
              <a:t>her children to look at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on </a:t>
            </a:r>
            <a:r>
              <a:rPr dirty="0" sz="1450" spc="-10">
                <a:latin typeface="Times New Roman"/>
                <a:cs typeface="Times New Roman"/>
              </a:rPr>
              <a:t>the  platform and say if </a:t>
            </a:r>
            <a:r>
              <a:rPr dirty="0" sz="1450" spc="-5">
                <a:latin typeface="Times New Roman"/>
                <a:cs typeface="Times New Roman"/>
              </a:rPr>
              <a:t>he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like </a:t>
            </a:r>
            <a:r>
              <a:rPr dirty="0" sz="1450" spc="-35">
                <a:latin typeface="Times New Roman"/>
                <a:cs typeface="Times New Roman"/>
              </a:rPr>
              <a:t>Mr. </a:t>
            </a:r>
            <a:r>
              <a:rPr dirty="0" sz="1450" spc="-10">
                <a:latin typeface="Times New Roman"/>
                <a:cs typeface="Times New Roman"/>
              </a:rPr>
              <a:t>Z.; while to me she explained how she  had been keeping company with this </a:t>
            </a:r>
            <a:r>
              <a:rPr dirty="0" sz="1450" spc="-35">
                <a:latin typeface="Times New Roman"/>
                <a:cs typeface="Times New Roman"/>
              </a:rPr>
              <a:t>Mr. </a:t>
            </a:r>
            <a:r>
              <a:rPr dirty="0" sz="1450" spc="-10">
                <a:latin typeface="Times New Roman"/>
                <a:cs typeface="Times New Roman"/>
              </a:rPr>
              <a:t>Z., how far matters had proceeded,  and how it was because </a:t>
            </a:r>
            <a:r>
              <a:rPr dirty="0" sz="1450" spc="-5">
                <a:latin typeface="Times New Roman"/>
                <a:cs typeface="Times New Roman"/>
              </a:rPr>
              <a:t>of </a:t>
            </a:r>
            <a:r>
              <a:rPr dirty="0" sz="1450" spc="-10">
                <a:latin typeface="Times New Roman"/>
                <a:cs typeface="Times New Roman"/>
              </a:rPr>
              <a:t>his desistance that she was now travelling to the  </a:t>
            </a:r>
            <a:r>
              <a:rPr dirty="0" sz="1450" spc="-35">
                <a:latin typeface="Times New Roman"/>
                <a:cs typeface="Times New Roman"/>
              </a:rPr>
              <a:t>West. </a:t>
            </a:r>
            <a:r>
              <a:rPr dirty="0" sz="1450" spc="-10">
                <a:latin typeface="Times New Roman"/>
                <a:cs typeface="Times New Roman"/>
              </a:rPr>
              <a:t>Then, when </a:t>
            </a:r>
            <a:r>
              <a:rPr dirty="0" sz="1450" spc="-5">
                <a:latin typeface="Times New Roman"/>
                <a:cs typeface="Times New Roman"/>
              </a:rPr>
              <a:t>I </a:t>
            </a:r>
            <a:r>
              <a:rPr dirty="0" sz="1450" spc="-10">
                <a:latin typeface="Times New Roman"/>
                <a:cs typeface="Times New Roman"/>
              </a:rPr>
              <a:t>was thus </a:t>
            </a:r>
            <a:r>
              <a:rPr dirty="0" sz="1450" spc="-5">
                <a:latin typeface="Times New Roman"/>
                <a:cs typeface="Times New Roman"/>
              </a:rPr>
              <a:t>put </a:t>
            </a:r>
            <a:r>
              <a:rPr dirty="0" sz="1450" spc="-10">
                <a:latin typeface="Times New Roman"/>
                <a:cs typeface="Times New Roman"/>
              </a:rPr>
              <a:t>in possession </a:t>
            </a:r>
            <a:r>
              <a:rPr dirty="0" sz="1450" spc="-5">
                <a:latin typeface="Times New Roman"/>
                <a:cs typeface="Times New Roman"/>
              </a:rPr>
              <a:t>of </a:t>
            </a:r>
            <a:r>
              <a:rPr dirty="0" sz="1450" spc="-10">
                <a:latin typeface="Times New Roman"/>
                <a:cs typeface="Times New Roman"/>
              </a:rPr>
              <a:t>the facts, she asked my  judgment </a:t>
            </a:r>
            <a:r>
              <a:rPr dirty="0" sz="1450" spc="-5">
                <a:latin typeface="Times New Roman"/>
                <a:cs typeface="Times New Roman"/>
              </a:rPr>
              <a:t>on </a:t>
            </a:r>
            <a:r>
              <a:rPr dirty="0" sz="1450" spc="-10">
                <a:latin typeface="Times New Roman"/>
                <a:cs typeface="Times New Roman"/>
              </a:rPr>
              <a:t>that type </a:t>
            </a:r>
            <a:r>
              <a:rPr dirty="0" sz="1450" spc="-5">
                <a:latin typeface="Times New Roman"/>
                <a:cs typeface="Times New Roman"/>
              </a:rPr>
              <a:t>of </a:t>
            </a:r>
            <a:r>
              <a:rPr dirty="0" sz="1450" spc="-10">
                <a:latin typeface="Times New Roman"/>
                <a:cs typeface="Times New Roman"/>
              </a:rPr>
              <a:t>manly </a:t>
            </a:r>
            <a:r>
              <a:rPr dirty="0" sz="1450" spc="-20">
                <a:latin typeface="Times New Roman"/>
                <a:cs typeface="Times New Roman"/>
              </a:rPr>
              <a:t>beauty. </a:t>
            </a:r>
            <a:r>
              <a:rPr dirty="0" sz="1450" spc="-5">
                <a:latin typeface="Times New Roman"/>
                <a:cs typeface="Times New Roman"/>
              </a:rPr>
              <a:t>I </a:t>
            </a:r>
            <a:r>
              <a:rPr dirty="0" sz="1450" spc="-10">
                <a:latin typeface="Times New Roman"/>
                <a:cs typeface="Times New Roman"/>
              </a:rPr>
              <a:t>admired it to her </a:t>
            </a:r>
            <a:r>
              <a:rPr dirty="0" sz="1450" spc="-20">
                <a:latin typeface="Times New Roman"/>
                <a:cs typeface="Times New Roman"/>
              </a:rPr>
              <a:t>heart’s</a:t>
            </a:r>
            <a:r>
              <a:rPr dirty="0" sz="1450" spc="114">
                <a:latin typeface="Times New Roman"/>
                <a:cs typeface="Times New Roman"/>
              </a:rPr>
              <a:t> </a:t>
            </a:r>
            <a:r>
              <a:rPr dirty="0" sz="1450" spc="-10">
                <a:latin typeface="Times New Roman"/>
                <a:cs typeface="Times New Roman"/>
              </a:rPr>
              <a:t>content.</a:t>
            </a:r>
            <a:endParaRPr sz="1450">
              <a:latin typeface="Times New Roman"/>
              <a:cs typeface="Times New Roman"/>
            </a:endParaRPr>
          </a:p>
          <a:p>
            <a:pPr marL="12700">
              <a:lnSpc>
                <a:spcPts val="1639"/>
              </a:lnSpc>
            </a:pPr>
            <a:r>
              <a:rPr dirty="0" sz="1450" spc="-10">
                <a:latin typeface="Times New Roman"/>
                <a:cs typeface="Times New Roman"/>
              </a:rPr>
              <a:t>She was </a:t>
            </a:r>
            <a:r>
              <a:rPr dirty="0" sz="1450" spc="-5">
                <a:latin typeface="Times New Roman"/>
                <a:cs typeface="Times New Roman"/>
              </a:rPr>
              <a:t>not, I </a:t>
            </a:r>
            <a:r>
              <a:rPr dirty="0" sz="1450" spc="-10">
                <a:latin typeface="Times New Roman"/>
                <a:cs typeface="Times New Roman"/>
              </a:rPr>
              <a:t>think, remarkably veracious in talk, </a:t>
            </a:r>
            <a:r>
              <a:rPr dirty="0" sz="1450" spc="-5">
                <a:latin typeface="Times New Roman"/>
                <a:cs typeface="Times New Roman"/>
              </a:rPr>
              <a:t>but </a:t>
            </a:r>
            <a:r>
              <a:rPr dirty="0" sz="1450" spc="-10">
                <a:latin typeface="Times New Roman"/>
                <a:cs typeface="Times New Roman"/>
              </a:rPr>
              <a:t>broidered as</a:t>
            </a:r>
            <a:r>
              <a:rPr dirty="0" sz="1450" spc="75">
                <a:latin typeface="Times New Roman"/>
                <a:cs typeface="Times New Roman"/>
              </a:rPr>
              <a:t> </a:t>
            </a:r>
            <a:r>
              <a:rPr dirty="0" sz="1450" spc="-10">
                <a:latin typeface="Times New Roman"/>
                <a:cs typeface="Times New Roman"/>
              </a:rPr>
              <a:t>fancy</a:t>
            </a:r>
            <a:endParaRPr sz="1450">
              <a:latin typeface="Times New Roman"/>
              <a:cs typeface="Times New Roman"/>
            </a:endParaRPr>
          </a:p>
          <a:p>
            <a:pPr marL="12700" marR="5080">
              <a:lnSpc>
                <a:spcPts val="1730"/>
              </a:lnSpc>
              <a:spcBef>
                <a:spcPts val="60"/>
              </a:spcBef>
            </a:pPr>
            <a:r>
              <a:rPr dirty="0" sz="1450" spc="-10">
                <a:latin typeface="Times New Roman"/>
                <a:cs typeface="Times New Roman"/>
              </a:rPr>
              <a:t>prompted, and built castles in the air </a:t>
            </a:r>
            <a:r>
              <a:rPr dirty="0" sz="1450" spc="-5">
                <a:latin typeface="Times New Roman"/>
                <a:cs typeface="Times New Roman"/>
              </a:rPr>
              <a:t>out of </a:t>
            </a:r>
            <a:r>
              <a:rPr dirty="0" sz="1450" spc="-10">
                <a:latin typeface="Times New Roman"/>
                <a:cs typeface="Times New Roman"/>
              </a:rPr>
              <a:t>her past; yet she had that sort </a:t>
            </a:r>
            <a:r>
              <a:rPr dirty="0" sz="1450" spc="-5">
                <a:latin typeface="Times New Roman"/>
                <a:cs typeface="Times New Roman"/>
              </a:rPr>
              <a:t>of  </a:t>
            </a:r>
            <a:r>
              <a:rPr dirty="0" sz="1450" spc="-15">
                <a:latin typeface="Times New Roman"/>
                <a:cs typeface="Times New Roman"/>
              </a:rPr>
              <a:t>candour, </a:t>
            </a:r>
            <a:r>
              <a:rPr dirty="0" sz="1450" spc="-10">
                <a:latin typeface="Times New Roman"/>
                <a:cs typeface="Times New Roman"/>
              </a:rPr>
              <a:t>to keep me, in spite </a:t>
            </a:r>
            <a:r>
              <a:rPr dirty="0" sz="1450" spc="-5">
                <a:latin typeface="Times New Roman"/>
                <a:cs typeface="Times New Roman"/>
              </a:rPr>
              <a:t>of </a:t>
            </a:r>
            <a:r>
              <a:rPr dirty="0" sz="1450" spc="-10">
                <a:latin typeface="Times New Roman"/>
                <a:cs typeface="Times New Roman"/>
              </a:rPr>
              <a:t>all these confidences, steadily aware </a:t>
            </a:r>
            <a:r>
              <a:rPr dirty="0" sz="1450" spc="-5">
                <a:latin typeface="Times New Roman"/>
                <a:cs typeface="Times New Roman"/>
              </a:rPr>
              <a:t>of </a:t>
            </a:r>
            <a:r>
              <a:rPr dirty="0" sz="1450" spc="-10">
                <a:latin typeface="Times New Roman"/>
                <a:cs typeface="Times New Roman"/>
              </a:rPr>
              <a:t>her  aversion. Her parting words were ingeniously honest. “I am sure,” said she,  “we all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very much obliged to </a:t>
            </a:r>
            <a:r>
              <a:rPr dirty="0" sz="1450" spc="-5">
                <a:latin typeface="Times New Roman"/>
                <a:cs typeface="Times New Roman"/>
              </a:rPr>
              <a:t>you.” I </a:t>
            </a:r>
            <a:r>
              <a:rPr dirty="0" sz="1450" spc="-10">
                <a:latin typeface="Times New Roman"/>
                <a:cs typeface="Times New Roman"/>
              </a:rPr>
              <a:t>cannot pretend that she </a:t>
            </a:r>
            <a:r>
              <a:rPr dirty="0" sz="1450" spc="-5">
                <a:latin typeface="Times New Roman"/>
                <a:cs typeface="Times New Roman"/>
              </a:rPr>
              <a:t>put  </a:t>
            </a:r>
            <a:r>
              <a:rPr dirty="0" sz="1450" spc="-10">
                <a:latin typeface="Times New Roman"/>
                <a:cs typeface="Times New Roman"/>
              </a:rPr>
              <a:t>me at my ease; </a:t>
            </a:r>
            <a:r>
              <a:rPr dirty="0" sz="1450" spc="-5">
                <a:latin typeface="Times New Roman"/>
                <a:cs typeface="Times New Roman"/>
              </a:rPr>
              <a:t>but 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certain respect for such </a:t>
            </a:r>
            <a:r>
              <a:rPr dirty="0" sz="1450" spc="-5">
                <a:latin typeface="Times New Roman"/>
                <a:cs typeface="Times New Roman"/>
              </a:rPr>
              <a:t>a </a:t>
            </a:r>
            <a:r>
              <a:rPr dirty="0" sz="1450" spc="-10">
                <a:latin typeface="Times New Roman"/>
                <a:cs typeface="Times New Roman"/>
              </a:rPr>
              <a:t>genuine dislike. A </a:t>
            </a:r>
            <a:r>
              <a:rPr dirty="0" sz="1450" spc="-5">
                <a:latin typeface="Times New Roman"/>
                <a:cs typeface="Times New Roman"/>
              </a:rPr>
              <a:t>poor  </a:t>
            </a:r>
            <a:r>
              <a:rPr dirty="0" sz="1450" spc="-10">
                <a:latin typeface="Times New Roman"/>
                <a:cs typeface="Times New Roman"/>
              </a:rPr>
              <a:t>nature would have slipped, in the course </a:t>
            </a:r>
            <a:r>
              <a:rPr dirty="0" sz="1450" spc="-5">
                <a:latin typeface="Times New Roman"/>
                <a:cs typeface="Times New Roman"/>
              </a:rPr>
              <a:t>of </a:t>
            </a:r>
            <a:r>
              <a:rPr dirty="0" sz="1450" spc="-10">
                <a:latin typeface="Times New Roman"/>
                <a:cs typeface="Times New Roman"/>
              </a:rPr>
              <a:t>these familiarities, into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worthless toleration for</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a:lnSpc>
                <a:spcPts val="1730"/>
              </a:lnSpc>
              <a:spcBef>
                <a:spcPts val="565"/>
              </a:spcBef>
            </a:pPr>
            <a:r>
              <a:rPr dirty="0" sz="1450" spc="-70">
                <a:latin typeface="Times New Roman"/>
                <a:cs typeface="Times New Roman"/>
              </a:rPr>
              <a:t>We </a:t>
            </a:r>
            <a:r>
              <a:rPr dirty="0" sz="1450" spc="-10">
                <a:latin typeface="Times New Roman"/>
                <a:cs typeface="Times New Roman"/>
              </a:rPr>
              <a:t>reached Chicago in the evening. </a:t>
            </a:r>
            <a:r>
              <a:rPr dirty="0" sz="1450" spc="-5">
                <a:latin typeface="Times New Roman"/>
                <a:cs typeface="Times New Roman"/>
              </a:rPr>
              <a:t>I </a:t>
            </a:r>
            <a:r>
              <a:rPr dirty="0" sz="1450" spc="-10">
                <a:latin typeface="Times New Roman"/>
                <a:cs typeface="Times New Roman"/>
              </a:rPr>
              <a:t>was turned </a:t>
            </a:r>
            <a:r>
              <a:rPr dirty="0" sz="1450" spc="-5">
                <a:latin typeface="Times New Roman"/>
                <a:cs typeface="Times New Roman"/>
              </a:rPr>
              <a:t>out of </a:t>
            </a:r>
            <a:r>
              <a:rPr dirty="0" sz="1450" spc="-10">
                <a:latin typeface="Times New Roman"/>
                <a:cs typeface="Times New Roman"/>
              </a:rPr>
              <a:t>the cars, bundled into  an omnibus, and driven </a:t>
            </a:r>
            <a:r>
              <a:rPr dirty="0" sz="1450" spc="-15">
                <a:latin typeface="Times New Roman"/>
                <a:cs typeface="Times New Roman"/>
              </a:rPr>
              <a:t>off </a:t>
            </a:r>
            <a:r>
              <a:rPr dirty="0" sz="1450" spc="-10">
                <a:latin typeface="Times New Roman"/>
                <a:cs typeface="Times New Roman"/>
              </a:rPr>
              <a:t>through the streets to the station </a:t>
            </a:r>
            <a:r>
              <a:rPr dirty="0" sz="1450" spc="-5">
                <a:latin typeface="Times New Roman"/>
                <a:cs typeface="Times New Roman"/>
              </a:rPr>
              <a:t>of a </a:t>
            </a:r>
            <a:r>
              <a:rPr dirty="0" sz="1450" spc="-10">
                <a:latin typeface="Times New Roman"/>
                <a:cs typeface="Times New Roman"/>
              </a:rPr>
              <a:t>different  railroad. Chicago seemed </a:t>
            </a:r>
            <a:r>
              <a:rPr dirty="0" sz="1450" spc="-5">
                <a:latin typeface="Times New Roman"/>
                <a:cs typeface="Times New Roman"/>
              </a:rPr>
              <a:t>a </a:t>
            </a:r>
            <a:r>
              <a:rPr dirty="0" sz="1450" spc="-10">
                <a:latin typeface="Times New Roman"/>
                <a:cs typeface="Times New Roman"/>
              </a:rPr>
              <a:t>great and gloomy </a:t>
            </a:r>
            <a:r>
              <a:rPr dirty="0" sz="1450" spc="-30">
                <a:latin typeface="Times New Roman"/>
                <a:cs typeface="Times New Roman"/>
              </a:rPr>
              <a:t>city. </a:t>
            </a:r>
            <a:r>
              <a:rPr dirty="0" sz="1450" spc="-5">
                <a:latin typeface="Times New Roman"/>
                <a:cs typeface="Times New Roman"/>
              </a:rPr>
              <a:t>I </a:t>
            </a:r>
            <a:r>
              <a:rPr dirty="0" sz="1450" spc="-10">
                <a:latin typeface="Times New Roman"/>
                <a:cs typeface="Times New Roman"/>
              </a:rPr>
              <a:t>remember having  subscribed, let </a:t>
            </a:r>
            <a:r>
              <a:rPr dirty="0" sz="1450" spc="-5">
                <a:latin typeface="Times New Roman"/>
                <a:cs typeface="Times New Roman"/>
              </a:rPr>
              <a:t>us </a:t>
            </a:r>
            <a:r>
              <a:rPr dirty="0" sz="1450" spc="-10">
                <a:latin typeface="Times New Roman"/>
                <a:cs typeface="Times New Roman"/>
              </a:rPr>
              <a:t>say sixpence, towards its restoration at the period </a:t>
            </a:r>
            <a:r>
              <a:rPr dirty="0" sz="1450" spc="-5">
                <a:latin typeface="Times New Roman"/>
                <a:cs typeface="Times New Roman"/>
              </a:rPr>
              <a:t>of </a:t>
            </a:r>
            <a:r>
              <a:rPr dirty="0" sz="1450" spc="-10">
                <a:latin typeface="Times New Roman"/>
                <a:cs typeface="Times New Roman"/>
              </a:rPr>
              <a:t>the fire;  and now when </a:t>
            </a:r>
            <a:r>
              <a:rPr dirty="0" sz="1450" spc="-5">
                <a:latin typeface="Times New Roman"/>
                <a:cs typeface="Times New Roman"/>
              </a:rPr>
              <a:t>I </a:t>
            </a:r>
            <a:r>
              <a:rPr dirty="0" sz="1450" spc="-10">
                <a:latin typeface="Times New Roman"/>
                <a:cs typeface="Times New Roman"/>
              </a:rPr>
              <a:t>beheld street after street </a:t>
            </a:r>
            <a:r>
              <a:rPr dirty="0" sz="1450" spc="-5">
                <a:latin typeface="Times New Roman"/>
                <a:cs typeface="Times New Roman"/>
              </a:rPr>
              <a:t>of </a:t>
            </a:r>
            <a:r>
              <a:rPr dirty="0" sz="1450" spc="-10">
                <a:latin typeface="Times New Roman"/>
                <a:cs typeface="Times New Roman"/>
              </a:rPr>
              <a:t>ponderous houses and crowds </a:t>
            </a:r>
            <a:r>
              <a:rPr dirty="0" sz="1450" spc="-5">
                <a:latin typeface="Times New Roman"/>
                <a:cs typeface="Times New Roman"/>
              </a:rPr>
              <a:t>of  </a:t>
            </a:r>
            <a:r>
              <a:rPr dirty="0" sz="1450" spc="-10">
                <a:latin typeface="Times New Roman"/>
                <a:cs typeface="Times New Roman"/>
              </a:rPr>
              <a:t>comfortable burghers, </a:t>
            </a:r>
            <a:r>
              <a:rPr dirty="0" sz="1450" spc="-5">
                <a:latin typeface="Times New Roman"/>
                <a:cs typeface="Times New Roman"/>
              </a:rPr>
              <a:t>I thought </a:t>
            </a:r>
            <a:r>
              <a:rPr dirty="0" sz="1450" spc="-10">
                <a:latin typeface="Times New Roman"/>
                <a:cs typeface="Times New Roman"/>
              </a:rPr>
              <a:t>it would </a:t>
            </a:r>
            <a:r>
              <a:rPr dirty="0" sz="1450" spc="-5">
                <a:latin typeface="Times New Roman"/>
                <a:cs typeface="Times New Roman"/>
              </a:rPr>
              <a:t>be a </a:t>
            </a:r>
            <a:r>
              <a:rPr dirty="0" sz="1450" spc="-10">
                <a:latin typeface="Times New Roman"/>
                <a:cs typeface="Times New Roman"/>
              </a:rPr>
              <a:t>graceful act for the corporation  to</a:t>
            </a:r>
            <a:r>
              <a:rPr dirty="0" sz="1450" spc="170">
                <a:latin typeface="Times New Roman"/>
                <a:cs typeface="Times New Roman"/>
              </a:rPr>
              <a:t> </a:t>
            </a:r>
            <a:r>
              <a:rPr dirty="0" sz="1450" spc="-10">
                <a:latin typeface="Times New Roman"/>
                <a:cs typeface="Times New Roman"/>
              </a:rPr>
              <a:t>refund</a:t>
            </a:r>
            <a:r>
              <a:rPr dirty="0" sz="1450" spc="170">
                <a:latin typeface="Times New Roman"/>
                <a:cs typeface="Times New Roman"/>
              </a:rPr>
              <a:t> </a:t>
            </a:r>
            <a:r>
              <a:rPr dirty="0" sz="1450" spc="-10">
                <a:latin typeface="Times New Roman"/>
                <a:cs typeface="Times New Roman"/>
              </a:rPr>
              <a:t>that</a:t>
            </a:r>
            <a:r>
              <a:rPr dirty="0" sz="1450" spc="175">
                <a:latin typeface="Times New Roman"/>
                <a:cs typeface="Times New Roman"/>
              </a:rPr>
              <a:t> </a:t>
            </a:r>
            <a:r>
              <a:rPr dirty="0" sz="1450" spc="-10">
                <a:latin typeface="Times New Roman"/>
                <a:cs typeface="Times New Roman"/>
              </a:rPr>
              <a:t>sixpence,</a:t>
            </a:r>
            <a:r>
              <a:rPr dirty="0" sz="1450" spc="170">
                <a:latin typeface="Times New Roman"/>
                <a:cs typeface="Times New Roman"/>
              </a:rPr>
              <a:t> </a:t>
            </a:r>
            <a:r>
              <a:rPr dirty="0" sz="1450" spc="-25">
                <a:latin typeface="Times New Roman"/>
                <a:cs typeface="Times New Roman"/>
              </a:rPr>
              <a:t>or,</a:t>
            </a:r>
            <a:r>
              <a:rPr dirty="0" sz="1450" spc="175">
                <a:latin typeface="Times New Roman"/>
                <a:cs typeface="Times New Roman"/>
              </a:rPr>
              <a:t> </a:t>
            </a:r>
            <a:r>
              <a:rPr dirty="0" sz="1450" spc="-10">
                <a:latin typeface="Times New Roman"/>
                <a:cs typeface="Times New Roman"/>
              </a:rPr>
              <a:t>at</a:t>
            </a:r>
            <a:r>
              <a:rPr dirty="0" sz="1450" spc="170">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least,</a:t>
            </a:r>
            <a:r>
              <a:rPr dirty="0" sz="1450" spc="170">
                <a:latin typeface="Times New Roman"/>
                <a:cs typeface="Times New Roman"/>
              </a:rPr>
              <a:t> </a:t>
            </a:r>
            <a:r>
              <a:rPr dirty="0" sz="1450" spc="-10">
                <a:latin typeface="Times New Roman"/>
                <a:cs typeface="Times New Roman"/>
              </a:rPr>
              <a:t>to</a:t>
            </a:r>
            <a:r>
              <a:rPr dirty="0" sz="1450" spc="175">
                <a:latin typeface="Times New Roman"/>
                <a:cs typeface="Times New Roman"/>
              </a:rPr>
              <a:t> </a:t>
            </a:r>
            <a:r>
              <a:rPr dirty="0" sz="1450" spc="-10">
                <a:latin typeface="Times New Roman"/>
                <a:cs typeface="Times New Roman"/>
              </a:rPr>
              <a:t>entertain</a:t>
            </a:r>
            <a:r>
              <a:rPr dirty="0" sz="1450" spc="170">
                <a:latin typeface="Times New Roman"/>
                <a:cs typeface="Times New Roman"/>
              </a:rPr>
              <a:t> </a:t>
            </a:r>
            <a:r>
              <a:rPr dirty="0" sz="1450" spc="-10">
                <a:latin typeface="Times New Roman"/>
                <a:cs typeface="Times New Roman"/>
              </a:rPr>
              <a:t>me</a:t>
            </a:r>
            <a:r>
              <a:rPr dirty="0" sz="1450" spc="170">
                <a:latin typeface="Times New Roman"/>
                <a:cs typeface="Times New Roman"/>
              </a:rPr>
              <a:t> </a:t>
            </a:r>
            <a:r>
              <a:rPr dirty="0" sz="1450" spc="-10">
                <a:latin typeface="Times New Roman"/>
                <a:cs typeface="Times New Roman"/>
              </a:rPr>
              <a:t>to</a:t>
            </a:r>
            <a:r>
              <a:rPr dirty="0" sz="1450" spc="175">
                <a:latin typeface="Times New Roman"/>
                <a:cs typeface="Times New Roman"/>
              </a:rPr>
              <a:t> </a:t>
            </a:r>
            <a:r>
              <a:rPr dirty="0" sz="1450" spc="-5">
                <a:latin typeface="Times New Roman"/>
                <a:cs typeface="Times New Roman"/>
              </a:rPr>
              <a:t>a</a:t>
            </a:r>
            <a:r>
              <a:rPr dirty="0" sz="1450" spc="170">
                <a:latin typeface="Times New Roman"/>
                <a:cs typeface="Times New Roman"/>
              </a:rPr>
              <a:t> </a:t>
            </a:r>
            <a:r>
              <a:rPr dirty="0" sz="1450" spc="-10">
                <a:latin typeface="Times New Roman"/>
                <a:cs typeface="Times New Roman"/>
              </a:rPr>
              <a:t>cheerful</a:t>
            </a:r>
            <a:r>
              <a:rPr dirty="0" sz="1450" spc="175">
                <a:latin typeface="Times New Roman"/>
                <a:cs typeface="Times New Roman"/>
              </a:rPr>
              <a:t> </a:t>
            </a:r>
            <a:r>
              <a:rPr dirty="0" sz="1450" spc="-20">
                <a:latin typeface="Times New Roman"/>
                <a:cs typeface="Times New Roman"/>
              </a:rPr>
              <a:t>dinner.</a:t>
            </a:r>
            <a:endParaRPr sz="145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of </a:t>
            </a:r>
            <a:r>
              <a:rPr dirty="0" sz="1450" spc="-10">
                <a:latin typeface="Times New Roman"/>
                <a:cs typeface="Times New Roman"/>
              </a:rPr>
              <a:t>the years, to hail that </a:t>
            </a:r>
            <a:r>
              <a:rPr dirty="0" sz="1450" spc="-5">
                <a:latin typeface="Times New Roman"/>
                <a:cs typeface="Times New Roman"/>
              </a:rPr>
              <a:t>poor </a:t>
            </a:r>
            <a:r>
              <a:rPr dirty="0" sz="1450" spc="-10">
                <a:latin typeface="Times New Roman"/>
                <a:cs typeface="Times New Roman"/>
              </a:rPr>
              <a:t>feverish idiot, to bid him </a:t>
            </a:r>
            <a:r>
              <a:rPr dirty="0" sz="1450" spc="-5">
                <a:latin typeface="Times New Roman"/>
                <a:cs typeface="Times New Roman"/>
              </a:rPr>
              <a:t>go </a:t>
            </a:r>
            <a:r>
              <a:rPr dirty="0" sz="1450" spc="-10">
                <a:latin typeface="Times New Roman"/>
                <a:cs typeface="Times New Roman"/>
              </a:rPr>
              <a:t>to bed and clap  </a:t>
            </a:r>
            <a:r>
              <a:rPr dirty="0" sz="1450" spc="-45">
                <a:latin typeface="Times New Roman"/>
                <a:cs typeface="Times New Roman"/>
              </a:rPr>
              <a:t>Voces </a:t>
            </a:r>
            <a:r>
              <a:rPr dirty="0" sz="1450" spc="-10">
                <a:latin typeface="Times New Roman"/>
                <a:cs typeface="Times New Roman"/>
              </a:rPr>
              <a:t>Fidelium </a:t>
            </a:r>
            <a:r>
              <a:rPr dirty="0" sz="1450" spc="-5">
                <a:latin typeface="Times New Roman"/>
                <a:cs typeface="Times New Roman"/>
              </a:rPr>
              <a:t>on </a:t>
            </a:r>
            <a:r>
              <a:rPr dirty="0" sz="1450" spc="-10">
                <a:latin typeface="Times New Roman"/>
                <a:cs typeface="Times New Roman"/>
              </a:rPr>
              <a:t>the fire before </a:t>
            </a:r>
            <a:r>
              <a:rPr dirty="0" sz="1450" spc="-5">
                <a:latin typeface="Times New Roman"/>
                <a:cs typeface="Times New Roman"/>
              </a:rPr>
              <a:t>he </a:t>
            </a:r>
            <a:r>
              <a:rPr dirty="0" sz="1450" spc="-10">
                <a:latin typeface="Times New Roman"/>
                <a:cs typeface="Times New Roman"/>
              </a:rPr>
              <a:t>goes; so clear does </a:t>
            </a:r>
            <a:r>
              <a:rPr dirty="0" sz="1450" spc="-5">
                <a:latin typeface="Times New Roman"/>
                <a:cs typeface="Times New Roman"/>
              </a:rPr>
              <a:t>he </a:t>
            </a:r>
            <a:r>
              <a:rPr dirty="0" sz="1450" spc="-10">
                <a:latin typeface="Times New Roman"/>
                <a:cs typeface="Times New Roman"/>
              </a:rPr>
              <a:t>appear before me,  sitting there between his candles in the rose-scented room and the late night;  so ridiculous </a:t>
            </a:r>
            <a:r>
              <a:rPr dirty="0" sz="1450" spc="-5">
                <a:latin typeface="Times New Roman"/>
                <a:cs typeface="Times New Roman"/>
              </a:rPr>
              <a:t>a </a:t>
            </a:r>
            <a:r>
              <a:rPr dirty="0" sz="1450" spc="-10">
                <a:latin typeface="Times New Roman"/>
                <a:cs typeface="Times New Roman"/>
              </a:rPr>
              <a:t>picture (to my elderly wisdom) does the </a:t>
            </a:r>
            <a:r>
              <a:rPr dirty="0" sz="1450" spc="-5">
                <a:latin typeface="Times New Roman"/>
                <a:cs typeface="Times New Roman"/>
              </a:rPr>
              <a:t>fool </a:t>
            </a:r>
            <a:r>
              <a:rPr dirty="0" sz="1450" spc="-10">
                <a:latin typeface="Times New Roman"/>
                <a:cs typeface="Times New Roman"/>
              </a:rPr>
              <a:t>present! But </a:t>
            </a:r>
            <a:r>
              <a:rPr dirty="0" sz="1450" spc="-5">
                <a:latin typeface="Times New Roman"/>
                <a:cs typeface="Times New Roman"/>
              </a:rPr>
              <a:t>he  </a:t>
            </a:r>
            <a:r>
              <a:rPr dirty="0" sz="1450" spc="-10">
                <a:latin typeface="Times New Roman"/>
                <a:cs typeface="Times New Roman"/>
              </a:rPr>
              <a:t>was driven to his bed at last without miraculous intervention; and the manner  </a:t>
            </a:r>
            <a:r>
              <a:rPr dirty="0" sz="1450" spc="-5">
                <a:latin typeface="Times New Roman"/>
                <a:cs typeface="Times New Roman"/>
              </a:rPr>
              <a:t>of </a:t>
            </a:r>
            <a:r>
              <a:rPr dirty="0" sz="1450" spc="-10">
                <a:latin typeface="Times New Roman"/>
                <a:cs typeface="Times New Roman"/>
              </a:rPr>
              <a:t>his driving sets the last touch </a:t>
            </a:r>
            <a:r>
              <a:rPr dirty="0" sz="1450" spc="-5">
                <a:latin typeface="Times New Roman"/>
                <a:cs typeface="Times New Roman"/>
              </a:rPr>
              <a:t>upon </a:t>
            </a:r>
            <a:r>
              <a:rPr dirty="0" sz="1450" spc="-10">
                <a:latin typeface="Times New Roman"/>
                <a:cs typeface="Times New Roman"/>
              </a:rPr>
              <a:t>this eminently youthful business. The  weather was then so warm that </a:t>
            </a:r>
            <a:r>
              <a:rPr dirty="0" sz="1450" spc="-5">
                <a:latin typeface="Times New Roman"/>
                <a:cs typeface="Times New Roman"/>
              </a:rPr>
              <a:t>I </a:t>
            </a:r>
            <a:r>
              <a:rPr dirty="0" sz="1450" spc="-10">
                <a:latin typeface="Times New Roman"/>
                <a:cs typeface="Times New Roman"/>
              </a:rPr>
              <a:t>must keep the windows open; the </a:t>
            </a:r>
            <a:r>
              <a:rPr dirty="0" sz="1450" spc="-5">
                <a:latin typeface="Times New Roman"/>
                <a:cs typeface="Times New Roman"/>
              </a:rPr>
              <a:t>night  </a:t>
            </a:r>
            <a:r>
              <a:rPr dirty="0" sz="1450" spc="-10">
                <a:latin typeface="Times New Roman"/>
                <a:cs typeface="Times New Roman"/>
              </a:rPr>
              <a:t>without was </a:t>
            </a:r>
            <a:r>
              <a:rPr dirty="0" sz="1450" spc="-5">
                <a:latin typeface="Times New Roman"/>
                <a:cs typeface="Times New Roman"/>
              </a:rPr>
              <a:t>populous </a:t>
            </a:r>
            <a:r>
              <a:rPr dirty="0" sz="1450" spc="-10">
                <a:latin typeface="Times New Roman"/>
                <a:cs typeface="Times New Roman"/>
              </a:rPr>
              <a:t>with moths. As the late darkness deepened, my literary  tapers beaconed forth more brightly; thicker and thicker came the dusty night-  fliers, to gyrate for </a:t>
            </a:r>
            <a:r>
              <a:rPr dirty="0" sz="1450" spc="-5">
                <a:latin typeface="Times New Roman"/>
                <a:cs typeface="Times New Roman"/>
              </a:rPr>
              <a:t>one </a:t>
            </a:r>
            <a:r>
              <a:rPr dirty="0" sz="1450" spc="-10">
                <a:latin typeface="Times New Roman"/>
                <a:cs typeface="Times New Roman"/>
              </a:rPr>
              <a:t>brilliant instant round the flame and fall in agonies  </a:t>
            </a:r>
            <a:r>
              <a:rPr dirty="0" sz="1450" spc="-5">
                <a:latin typeface="Times New Roman"/>
                <a:cs typeface="Times New Roman"/>
              </a:rPr>
              <a:t>upon </a:t>
            </a:r>
            <a:r>
              <a:rPr dirty="0" sz="1450" spc="-10">
                <a:latin typeface="Times New Roman"/>
                <a:cs typeface="Times New Roman"/>
              </a:rPr>
              <a:t>my </a:t>
            </a:r>
            <a:r>
              <a:rPr dirty="0" sz="1450" spc="-20">
                <a:latin typeface="Times New Roman"/>
                <a:cs typeface="Times New Roman"/>
              </a:rPr>
              <a:t>paper. </a:t>
            </a:r>
            <a:r>
              <a:rPr dirty="0" sz="1450" spc="-10">
                <a:latin typeface="Times New Roman"/>
                <a:cs typeface="Times New Roman"/>
              </a:rPr>
              <a:t>Flesh and blood could </a:t>
            </a:r>
            <a:r>
              <a:rPr dirty="0" sz="1450" spc="-5">
                <a:latin typeface="Times New Roman"/>
                <a:cs typeface="Times New Roman"/>
              </a:rPr>
              <a:t>not </a:t>
            </a:r>
            <a:r>
              <a:rPr dirty="0" sz="1450" spc="-10">
                <a:latin typeface="Times New Roman"/>
                <a:cs typeface="Times New Roman"/>
              </a:rPr>
              <a:t>endure the spectacle; to capture  immortality was doubtless </a:t>
            </a:r>
            <a:r>
              <a:rPr dirty="0" sz="1450" spc="-5">
                <a:latin typeface="Times New Roman"/>
                <a:cs typeface="Times New Roman"/>
              </a:rPr>
              <a:t>a </a:t>
            </a:r>
            <a:r>
              <a:rPr dirty="0" sz="1450" spc="-10">
                <a:latin typeface="Times New Roman"/>
                <a:cs typeface="Times New Roman"/>
              </a:rPr>
              <a:t>noble enterprise, </a:t>
            </a:r>
            <a:r>
              <a:rPr dirty="0" sz="1450" spc="-5">
                <a:latin typeface="Times New Roman"/>
                <a:cs typeface="Times New Roman"/>
              </a:rPr>
              <a:t>but not </a:t>
            </a:r>
            <a:r>
              <a:rPr dirty="0" sz="1450" spc="-10">
                <a:latin typeface="Times New Roman"/>
                <a:cs typeface="Times New Roman"/>
              </a:rPr>
              <a:t>to capture it at such </a:t>
            </a:r>
            <a:r>
              <a:rPr dirty="0" sz="1450" spc="-5">
                <a:latin typeface="Times New Roman"/>
                <a:cs typeface="Times New Roman"/>
              </a:rPr>
              <a:t>a  </a:t>
            </a:r>
            <a:r>
              <a:rPr dirty="0" sz="1450" spc="-10">
                <a:latin typeface="Times New Roman"/>
                <a:cs typeface="Times New Roman"/>
              </a:rPr>
              <a:t>cost </a:t>
            </a:r>
            <a:r>
              <a:rPr dirty="0" sz="1450" spc="-5">
                <a:latin typeface="Times New Roman"/>
                <a:cs typeface="Times New Roman"/>
              </a:rPr>
              <a:t>of </a:t>
            </a:r>
            <a:r>
              <a:rPr dirty="0" sz="1450" spc="-10">
                <a:latin typeface="Times New Roman"/>
                <a:cs typeface="Times New Roman"/>
              </a:rPr>
              <a:t>suffering; and </a:t>
            </a:r>
            <a:r>
              <a:rPr dirty="0" sz="1450" spc="-5">
                <a:latin typeface="Times New Roman"/>
                <a:cs typeface="Times New Roman"/>
              </a:rPr>
              <a:t>out </a:t>
            </a:r>
            <a:r>
              <a:rPr dirty="0" sz="1450" spc="-10">
                <a:latin typeface="Times New Roman"/>
                <a:cs typeface="Times New Roman"/>
              </a:rPr>
              <a:t>would </a:t>
            </a:r>
            <a:r>
              <a:rPr dirty="0" sz="1450" spc="-5">
                <a:latin typeface="Times New Roman"/>
                <a:cs typeface="Times New Roman"/>
              </a:rPr>
              <a:t>go </a:t>
            </a:r>
            <a:r>
              <a:rPr dirty="0" sz="1450" spc="-10">
                <a:latin typeface="Times New Roman"/>
                <a:cs typeface="Times New Roman"/>
              </a:rPr>
              <a:t>the candles, and </a:t>
            </a:r>
            <a:r>
              <a:rPr dirty="0" sz="1450" spc="-15">
                <a:latin typeface="Times New Roman"/>
                <a:cs typeface="Times New Roman"/>
              </a:rPr>
              <a:t>off </a:t>
            </a:r>
            <a:r>
              <a:rPr dirty="0" sz="1450" spc="-10">
                <a:latin typeface="Times New Roman"/>
                <a:cs typeface="Times New Roman"/>
              </a:rPr>
              <a:t>would </a:t>
            </a:r>
            <a:r>
              <a:rPr dirty="0" sz="1450" spc="-5">
                <a:latin typeface="Times New Roman"/>
                <a:cs typeface="Times New Roman"/>
              </a:rPr>
              <a:t>I go </a:t>
            </a:r>
            <a:r>
              <a:rPr dirty="0" sz="1450" spc="-10">
                <a:latin typeface="Times New Roman"/>
                <a:cs typeface="Times New Roman"/>
              </a:rPr>
              <a:t>to bed in  the darkness raging to think that the blow might fall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morrow, </a:t>
            </a:r>
            <a:r>
              <a:rPr dirty="0" sz="1450" spc="-10">
                <a:latin typeface="Times New Roman"/>
                <a:cs typeface="Times New Roman"/>
              </a:rPr>
              <a:t>and there  was </a:t>
            </a:r>
            <a:r>
              <a:rPr dirty="0" sz="1450" spc="-45">
                <a:latin typeface="Times New Roman"/>
                <a:cs typeface="Times New Roman"/>
              </a:rPr>
              <a:t>Voces </a:t>
            </a:r>
            <a:r>
              <a:rPr dirty="0" sz="1450" spc="-10">
                <a:latin typeface="Times New Roman"/>
                <a:cs typeface="Times New Roman"/>
              </a:rPr>
              <a:t>Fidelium still incomplete. </a:t>
            </a:r>
            <a:r>
              <a:rPr dirty="0" sz="1450" spc="-35">
                <a:latin typeface="Times New Roman"/>
                <a:cs typeface="Times New Roman"/>
              </a:rPr>
              <a:t>Well, </a:t>
            </a:r>
            <a:r>
              <a:rPr dirty="0" sz="1450" spc="-10">
                <a:latin typeface="Times New Roman"/>
                <a:cs typeface="Times New Roman"/>
              </a:rPr>
              <a:t>the moths are—all gone, and </a:t>
            </a:r>
            <a:r>
              <a:rPr dirty="0" sz="1450" spc="-45">
                <a:latin typeface="Times New Roman"/>
                <a:cs typeface="Times New Roman"/>
              </a:rPr>
              <a:t>Voces  </a:t>
            </a:r>
            <a:r>
              <a:rPr dirty="0" sz="1450" spc="-10">
                <a:latin typeface="Times New Roman"/>
                <a:cs typeface="Times New Roman"/>
              </a:rPr>
              <a:t>Fidelium along with them; only the </a:t>
            </a:r>
            <a:r>
              <a:rPr dirty="0" sz="1450" spc="-5">
                <a:latin typeface="Times New Roman"/>
                <a:cs typeface="Times New Roman"/>
              </a:rPr>
              <a:t>fool </a:t>
            </a:r>
            <a:r>
              <a:rPr dirty="0" sz="1450" spc="-10">
                <a:latin typeface="Times New Roman"/>
                <a:cs typeface="Times New Roman"/>
              </a:rPr>
              <a:t>is still </a:t>
            </a:r>
            <a:r>
              <a:rPr dirty="0" sz="1450" spc="-5">
                <a:latin typeface="Times New Roman"/>
                <a:cs typeface="Times New Roman"/>
              </a:rPr>
              <a:t>on </a:t>
            </a:r>
            <a:r>
              <a:rPr dirty="0" sz="1450" spc="-10">
                <a:latin typeface="Times New Roman"/>
                <a:cs typeface="Times New Roman"/>
              </a:rPr>
              <a:t>hand and practises new  follies.</a:t>
            </a:r>
            <a:endParaRPr sz="1450">
              <a:latin typeface="Times New Roman"/>
              <a:cs typeface="Times New Roman"/>
            </a:endParaRPr>
          </a:p>
          <a:p>
            <a:pPr algn="just" marL="12700" marR="5080">
              <a:lnSpc>
                <a:spcPts val="1730"/>
              </a:lnSpc>
              <a:spcBef>
                <a:spcPts val="550"/>
              </a:spcBef>
            </a:pPr>
            <a:r>
              <a:rPr dirty="0" sz="1450" spc="-10">
                <a:latin typeface="Times New Roman"/>
                <a:cs typeface="Times New Roman"/>
              </a:rPr>
              <a:t>Only </a:t>
            </a:r>
            <a:r>
              <a:rPr dirty="0" sz="1450" spc="-5">
                <a:latin typeface="Times New Roman"/>
                <a:cs typeface="Times New Roman"/>
              </a:rPr>
              <a:t>one </a:t>
            </a:r>
            <a:r>
              <a:rPr dirty="0" sz="1450" spc="-10">
                <a:latin typeface="Times New Roman"/>
                <a:cs typeface="Times New Roman"/>
              </a:rPr>
              <a:t>thing in connection with the harbour tempted me, and that was the  diving, an experience </a:t>
            </a:r>
            <a:r>
              <a:rPr dirty="0" sz="1450" spc="-5">
                <a:latin typeface="Times New Roman"/>
                <a:cs typeface="Times New Roman"/>
              </a:rPr>
              <a:t>I </a:t>
            </a:r>
            <a:r>
              <a:rPr dirty="0" sz="1450" spc="-10">
                <a:latin typeface="Times New Roman"/>
                <a:cs typeface="Times New Roman"/>
              </a:rPr>
              <a:t>burned to taste </a:t>
            </a:r>
            <a:r>
              <a:rPr dirty="0" sz="1450" spc="-5">
                <a:latin typeface="Times New Roman"/>
                <a:cs typeface="Times New Roman"/>
              </a:rPr>
              <a:t>of. </a:t>
            </a:r>
            <a:r>
              <a:rPr dirty="0" sz="1450" spc="-10">
                <a:latin typeface="Times New Roman"/>
                <a:cs typeface="Times New Roman"/>
              </a:rPr>
              <a:t>But this was </a:t>
            </a:r>
            <a:r>
              <a:rPr dirty="0" sz="1450" spc="-5">
                <a:latin typeface="Times New Roman"/>
                <a:cs typeface="Times New Roman"/>
              </a:rPr>
              <a:t>not </a:t>
            </a:r>
            <a:r>
              <a:rPr dirty="0" sz="1450" spc="-10">
                <a:latin typeface="Times New Roman"/>
                <a:cs typeface="Times New Roman"/>
              </a:rPr>
              <a:t>to be, at least in  Anstruther; and the subject involves </a:t>
            </a:r>
            <a:r>
              <a:rPr dirty="0" sz="1450" spc="-5">
                <a:latin typeface="Times New Roman"/>
                <a:cs typeface="Times New Roman"/>
              </a:rPr>
              <a:t>a </a:t>
            </a:r>
            <a:r>
              <a:rPr dirty="0" sz="1450" spc="-10">
                <a:latin typeface="Times New Roman"/>
                <a:cs typeface="Times New Roman"/>
              </a:rPr>
              <a:t>change </a:t>
            </a:r>
            <a:r>
              <a:rPr dirty="0" sz="1450" spc="-5">
                <a:latin typeface="Times New Roman"/>
                <a:cs typeface="Times New Roman"/>
              </a:rPr>
              <a:t>of </a:t>
            </a:r>
            <a:r>
              <a:rPr dirty="0" sz="1450" spc="-10">
                <a:latin typeface="Times New Roman"/>
                <a:cs typeface="Times New Roman"/>
              </a:rPr>
              <a:t>scene to the sub-arctic town  </a:t>
            </a:r>
            <a:r>
              <a:rPr dirty="0" sz="1450" spc="-5">
                <a:latin typeface="Times New Roman"/>
                <a:cs typeface="Times New Roman"/>
              </a:rPr>
              <a:t>of </a:t>
            </a:r>
            <a:r>
              <a:rPr dirty="0" sz="1450" spc="-20">
                <a:latin typeface="Times New Roman"/>
                <a:cs typeface="Times New Roman"/>
              </a:rPr>
              <a:t>Wick. </a:t>
            </a:r>
            <a:r>
              <a:rPr dirty="0" sz="1450" spc="-60">
                <a:latin typeface="Times New Roman"/>
                <a:cs typeface="Times New Roman"/>
              </a:rPr>
              <a:t>You </a:t>
            </a:r>
            <a:r>
              <a:rPr dirty="0" sz="1450" spc="-10">
                <a:latin typeface="Times New Roman"/>
                <a:cs typeface="Times New Roman"/>
              </a:rPr>
              <a:t>can never have dwelt in </a:t>
            </a:r>
            <a:r>
              <a:rPr dirty="0" sz="1450" spc="-5">
                <a:latin typeface="Times New Roman"/>
                <a:cs typeface="Times New Roman"/>
              </a:rPr>
              <a:t>a </a:t>
            </a:r>
            <a:r>
              <a:rPr dirty="0" sz="1450" spc="-10">
                <a:latin typeface="Times New Roman"/>
                <a:cs typeface="Times New Roman"/>
              </a:rPr>
              <a:t>country more unsightly than that part  </a:t>
            </a:r>
            <a:r>
              <a:rPr dirty="0" sz="1450" spc="-5">
                <a:latin typeface="Times New Roman"/>
                <a:cs typeface="Times New Roman"/>
              </a:rPr>
              <a:t>of </a:t>
            </a:r>
            <a:r>
              <a:rPr dirty="0" sz="1450" spc="-10">
                <a:latin typeface="Times New Roman"/>
                <a:cs typeface="Times New Roman"/>
              </a:rPr>
              <a:t>Caithness, the land faintly swelling, faintly falling, </a:t>
            </a:r>
            <a:r>
              <a:rPr dirty="0" sz="1450" spc="-5">
                <a:latin typeface="Times New Roman"/>
                <a:cs typeface="Times New Roman"/>
              </a:rPr>
              <a:t>not a </a:t>
            </a:r>
            <a:r>
              <a:rPr dirty="0" sz="1450" spc="-10">
                <a:latin typeface="Times New Roman"/>
                <a:cs typeface="Times New Roman"/>
              </a:rPr>
              <a:t>tree, </a:t>
            </a:r>
            <a:r>
              <a:rPr dirty="0" sz="1450" spc="-5">
                <a:latin typeface="Times New Roman"/>
                <a:cs typeface="Times New Roman"/>
              </a:rPr>
              <a:t>not a  </a:t>
            </a:r>
            <a:r>
              <a:rPr dirty="0" sz="1450" spc="-20">
                <a:latin typeface="Times New Roman"/>
                <a:cs typeface="Times New Roman"/>
              </a:rPr>
              <a:t>hedgerow, </a:t>
            </a:r>
            <a:r>
              <a:rPr dirty="0" sz="1450" spc="-10">
                <a:latin typeface="Times New Roman"/>
                <a:cs typeface="Times New Roman"/>
              </a:rPr>
              <a:t>the fields divided </a:t>
            </a:r>
            <a:r>
              <a:rPr dirty="0" sz="1450" spc="-5">
                <a:latin typeface="Times New Roman"/>
                <a:cs typeface="Times New Roman"/>
              </a:rPr>
              <a:t>by </a:t>
            </a:r>
            <a:r>
              <a:rPr dirty="0" sz="1450" spc="-10">
                <a:latin typeface="Times New Roman"/>
                <a:cs typeface="Times New Roman"/>
              </a:rPr>
              <a:t>single slate stones set </a:t>
            </a:r>
            <a:r>
              <a:rPr dirty="0" sz="1450" spc="-5">
                <a:latin typeface="Times New Roman"/>
                <a:cs typeface="Times New Roman"/>
              </a:rPr>
              <a:t>upon </a:t>
            </a:r>
            <a:r>
              <a:rPr dirty="0" sz="1450" spc="-10">
                <a:latin typeface="Times New Roman"/>
                <a:cs typeface="Times New Roman"/>
              </a:rPr>
              <a:t>their edge, the  wind always singing in </a:t>
            </a:r>
            <a:r>
              <a:rPr dirty="0" sz="1450" spc="-5">
                <a:latin typeface="Times New Roman"/>
                <a:cs typeface="Times New Roman"/>
              </a:rPr>
              <a:t>your </a:t>
            </a:r>
            <a:r>
              <a:rPr dirty="0" sz="1450" spc="-10">
                <a:latin typeface="Times New Roman"/>
                <a:cs typeface="Times New Roman"/>
              </a:rPr>
              <a:t>ears and (down the long road that led nowhere)  thrumming in the telegraph wires. Only as </a:t>
            </a:r>
            <a:r>
              <a:rPr dirty="0" sz="1450" spc="-5">
                <a:latin typeface="Times New Roman"/>
                <a:cs typeface="Times New Roman"/>
              </a:rPr>
              <a:t>you </a:t>
            </a:r>
            <a:r>
              <a:rPr dirty="0" sz="1450" spc="-10">
                <a:latin typeface="Times New Roman"/>
                <a:cs typeface="Times New Roman"/>
              </a:rPr>
              <a:t>approached the coast was there  anything to stir the heart. The plateau broke down to the North Sea in  formidable </a:t>
            </a:r>
            <a:r>
              <a:rPr dirty="0" sz="1450" spc="-15">
                <a:latin typeface="Times New Roman"/>
                <a:cs typeface="Times New Roman"/>
              </a:rPr>
              <a:t>cliffs, </a:t>
            </a:r>
            <a:r>
              <a:rPr dirty="0" sz="1450" spc="-10">
                <a:latin typeface="Times New Roman"/>
                <a:cs typeface="Times New Roman"/>
              </a:rPr>
              <a:t>the tall out-stacks rose like pillars ringed about with surf, the  coves were over-brimmed with clamorous froth, the sea-birds screamed, the  wind sang in the thyme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cliff’s </a:t>
            </a:r>
            <a:r>
              <a:rPr dirty="0" sz="1450" spc="-10">
                <a:latin typeface="Times New Roman"/>
                <a:cs typeface="Times New Roman"/>
              </a:rPr>
              <a:t>edge; here and there, small ancient  castles toppled </a:t>
            </a:r>
            <a:r>
              <a:rPr dirty="0" sz="1450" spc="-5">
                <a:latin typeface="Times New Roman"/>
                <a:cs typeface="Times New Roman"/>
              </a:rPr>
              <a:t>on </a:t>
            </a:r>
            <a:r>
              <a:rPr dirty="0" sz="1450" spc="-10">
                <a:latin typeface="Times New Roman"/>
                <a:cs typeface="Times New Roman"/>
              </a:rPr>
              <a:t>the brim; here and there, it was possible to dip into </a:t>
            </a:r>
            <a:r>
              <a:rPr dirty="0" sz="1450" spc="-5">
                <a:latin typeface="Times New Roman"/>
                <a:cs typeface="Times New Roman"/>
              </a:rPr>
              <a:t>a </a:t>
            </a:r>
            <a:r>
              <a:rPr dirty="0" sz="1450" spc="-10">
                <a:latin typeface="Times New Roman"/>
                <a:cs typeface="Times New Roman"/>
              </a:rPr>
              <a:t>dell </a:t>
            </a:r>
            <a:r>
              <a:rPr dirty="0" sz="1450" spc="-5">
                <a:latin typeface="Times New Roman"/>
                <a:cs typeface="Times New Roman"/>
              </a:rPr>
              <a:t>of  </a:t>
            </a:r>
            <a:r>
              <a:rPr dirty="0" sz="1450" spc="-15">
                <a:latin typeface="Times New Roman"/>
                <a:cs typeface="Times New Roman"/>
              </a:rPr>
              <a:t>shelter, </a:t>
            </a:r>
            <a:r>
              <a:rPr dirty="0" sz="1450" spc="-10">
                <a:latin typeface="Times New Roman"/>
                <a:cs typeface="Times New Roman"/>
              </a:rPr>
              <a:t>where </a:t>
            </a:r>
            <a:r>
              <a:rPr dirty="0" sz="1450" spc="-5">
                <a:latin typeface="Times New Roman"/>
                <a:cs typeface="Times New Roman"/>
              </a:rPr>
              <a:t>you </a:t>
            </a:r>
            <a:r>
              <a:rPr dirty="0" sz="1450" spc="-10">
                <a:latin typeface="Times New Roman"/>
                <a:cs typeface="Times New Roman"/>
              </a:rPr>
              <a:t>might lie and tell yourself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little warm, and hear  (near at hand) the whin-pods bursting in the afternoon </a:t>
            </a:r>
            <a:r>
              <a:rPr dirty="0" sz="1450" spc="-5">
                <a:latin typeface="Times New Roman"/>
                <a:cs typeface="Times New Roman"/>
              </a:rPr>
              <a:t>sun, </a:t>
            </a:r>
            <a:r>
              <a:rPr dirty="0" sz="1450" spc="-10">
                <a:latin typeface="Times New Roman"/>
                <a:cs typeface="Times New Roman"/>
              </a:rPr>
              <a:t>and (farther </a:t>
            </a:r>
            <a:r>
              <a:rPr dirty="0" sz="1450" spc="-15">
                <a:latin typeface="Times New Roman"/>
                <a:cs typeface="Times New Roman"/>
              </a:rPr>
              <a:t>off)  </a:t>
            </a:r>
            <a:r>
              <a:rPr dirty="0" sz="1450" spc="-10">
                <a:latin typeface="Times New Roman"/>
                <a:cs typeface="Times New Roman"/>
              </a:rPr>
              <a:t>the rumour </a:t>
            </a:r>
            <a:r>
              <a:rPr dirty="0" sz="1450" spc="-5">
                <a:latin typeface="Times New Roman"/>
                <a:cs typeface="Times New Roman"/>
              </a:rPr>
              <a:t>of </a:t>
            </a:r>
            <a:r>
              <a:rPr dirty="0" sz="1450" spc="-10">
                <a:latin typeface="Times New Roman"/>
                <a:cs typeface="Times New Roman"/>
              </a:rPr>
              <a:t>the turbulent sea. As for </a:t>
            </a:r>
            <a:r>
              <a:rPr dirty="0" sz="1450" spc="-25">
                <a:latin typeface="Times New Roman"/>
                <a:cs typeface="Times New Roman"/>
              </a:rPr>
              <a:t>Wick </a:t>
            </a:r>
            <a:r>
              <a:rPr dirty="0" sz="1450" spc="-10">
                <a:latin typeface="Times New Roman"/>
                <a:cs typeface="Times New Roman"/>
              </a:rPr>
              <a:t>itself, it is </a:t>
            </a:r>
            <a:r>
              <a:rPr dirty="0" sz="1450" spc="-5">
                <a:latin typeface="Times New Roman"/>
                <a:cs typeface="Times New Roman"/>
              </a:rPr>
              <a:t>one of </a:t>
            </a:r>
            <a:r>
              <a:rPr dirty="0" sz="1450" spc="-10">
                <a:latin typeface="Times New Roman"/>
                <a:cs typeface="Times New Roman"/>
              </a:rPr>
              <a:t>the meanest </a:t>
            </a:r>
            <a:r>
              <a:rPr dirty="0" sz="1450" spc="-5">
                <a:latin typeface="Times New Roman"/>
                <a:cs typeface="Times New Roman"/>
              </a:rPr>
              <a:t>of  </a:t>
            </a:r>
            <a:r>
              <a:rPr dirty="0" sz="1450" spc="-25">
                <a:latin typeface="Times New Roman"/>
                <a:cs typeface="Times New Roman"/>
              </a:rPr>
              <a:t>man’s </a:t>
            </a:r>
            <a:r>
              <a:rPr dirty="0" sz="1450" spc="-10">
                <a:latin typeface="Times New Roman"/>
                <a:cs typeface="Times New Roman"/>
              </a:rPr>
              <a:t>towns, and situate certainly </a:t>
            </a:r>
            <a:r>
              <a:rPr dirty="0" sz="1450" spc="-5">
                <a:latin typeface="Times New Roman"/>
                <a:cs typeface="Times New Roman"/>
              </a:rPr>
              <a:t>on </a:t>
            </a:r>
            <a:r>
              <a:rPr dirty="0" sz="1450" spc="-10">
                <a:latin typeface="Times New Roman"/>
                <a:cs typeface="Times New Roman"/>
              </a:rPr>
              <a:t>the baldest </a:t>
            </a:r>
            <a:r>
              <a:rPr dirty="0" sz="1450" spc="-5">
                <a:latin typeface="Times New Roman"/>
                <a:cs typeface="Times New Roman"/>
              </a:rPr>
              <a:t>of </a:t>
            </a:r>
            <a:r>
              <a:rPr dirty="0" sz="1450" spc="-25">
                <a:latin typeface="Times New Roman"/>
                <a:cs typeface="Times New Roman"/>
              </a:rPr>
              <a:t>God’s </a:t>
            </a:r>
            <a:r>
              <a:rPr dirty="0" sz="1450" spc="-10">
                <a:latin typeface="Times New Roman"/>
                <a:cs typeface="Times New Roman"/>
              </a:rPr>
              <a:t>bays. It lives for  herring, and </a:t>
            </a:r>
            <a:r>
              <a:rPr dirty="0" sz="1450" spc="-5">
                <a:latin typeface="Times New Roman"/>
                <a:cs typeface="Times New Roman"/>
              </a:rPr>
              <a:t>a </a:t>
            </a:r>
            <a:r>
              <a:rPr dirty="0" sz="1450" spc="-10">
                <a:latin typeface="Times New Roman"/>
                <a:cs typeface="Times New Roman"/>
              </a:rPr>
              <a:t>strange sight it is to see (of an afternoon) the heights </a:t>
            </a:r>
            <a:r>
              <a:rPr dirty="0" sz="1450" spc="-5">
                <a:latin typeface="Times New Roman"/>
                <a:cs typeface="Times New Roman"/>
              </a:rPr>
              <a:t>of </a:t>
            </a:r>
            <a:r>
              <a:rPr dirty="0" sz="1450" spc="-10">
                <a:latin typeface="Times New Roman"/>
                <a:cs typeface="Times New Roman"/>
              </a:rPr>
              <a:t>Pulteney  blackened </a:t>
            </a:r>
            <a:r>
              <a:rPr dirty="0" sz="1450" spc="-5">
                <a:latin typeface="Times New Roman"/>
                <a:cs typeface="Times New Roman"/>
              </a:rPr>
              <a:t>by </a:t>
            </a:r>
            <a:r>
              <a:rPr dirty="0" sz="1450" spc="-10">
                <a:latin typeface="Times New Roman"/>
                <a:cs typeface="Times New Roman"/>
              </a:rPr>
              <a:t>seaward-looking fishers, as when </a:t>
            </a:r>
            <a:r>
              <a:rPr dirty="0" sz="1450" spc="-5">
                <a:latin typeface="Times New Roman"/>
                <a:cs typeface="Times New Roman"/>
              </a:rPr>
              <a:t>a </a:t>
            </a:r>
            <a:r>
              <a:rPr dirty="0" sz="1450" spc="-10">
                <a:latin typeface="Times New Roman"/>
                <a:cs typeface="Times New Roman"/>
              </a:rPr>
              <a:t>city crowds to </a:t>
            </a:r>
            <a:r>
              <a:rPr dirty="0" sz="1450" spc="-5">
                <a:latin typeface="Times New Roman"/>
                <a:cs typeface="Times New Roman"/>
              </a:rPr>
              <a:t>a </a:t>
            </a:r>
            <a:r>
              <a:rPr dirty="0" sz="1450" spc="-15">
                <a:latin typeface="Times New Roman"/>
                <a:cs typeface="Times New Roman"/>
              </a:rPr>
              <a:t>review—or,  </a:t>
            </a:r>
            <a:r>
              <a:rPr dirty="0" sz="1450" spc="-10">
                <a:latin typeface="Times New Roman"/>
                <a:cs typeface="Times New Roman"/>
              </a:rPr>
              <a:t>as when bees have swarmed, the ground is horrible with lumps and clusters;  and </a:t>
            </a:r>
            <a:r>
              <a:rPr dirty="0" sz="1450" spc="-5">
                <a:latin typeface="Times New Roman"/>
                <a:cs typeface="Times New Roman"/>
              </a:rPr>
              <a:t>a </a:t>
            </a:r>
            <a:r>
              <a:rPr dirty="0" sz="1450" spc="-10">
                <a:latin typeface="Times New Roman"/>
                <a:cs typeface="Times New Roman"/>
              </a:rPr>
              <a:t>strange sight, and </a:t>
            </a:r>
            <a:r>
              <a:rPr dirty="0" sz="1450" spc="-5">
                <a:latin typeface="Times New Roman"/>
                <a:cs typeface="Times New Roman"/>
              </a:rPr>
              <a:t>a </a:t>
            </a:r>
            <a:r>
              <a:rPr dirty="0" sz="1450" spc="-10">
                <a:latin typeface="Times New Roman"/>
                <a:cs typeface="Times New Roman"/>
              </a:rPr>
              <a:t>beautiful, to see the fleet </a:t>
            </a:r>
            <a:r>
              <a:rPr dirty="0" sz="1450" spc="-5">
                <a:latin typeface="Times New Roman"/>
                <a:cs typeface="Times New Roman"/>
              </a:rPr>
              <a:t>put </a:t>
            </a:r>
            <a:r>
              <a:rPr dirty="0" sz="1450" spc="-10">
                <a:latin typeface="Times New Roman"/>
                <a:cs typeface="Times New Roman"/>
              </a:rPr>
              <a:t>silently </a:t>
            </a:r>
            <a:r>
              <a:rPr dirty="0" sz="1450" spc="-5">
                <a:latin typeface="Times New Roman"/>
                <a:cs typeface="Times New Roman"/>
              </a:rPr>
              <a:t>out </a:t>
            </a:r>
            <a:r>
              <a:rPr dirty="0" sz="1450" spc="-10">
                <a:latin typeface="Times New Roman"/>
                <a:cs typeface="Times New Roman"/>
              </a:rPr>
              <a:t>against </a:t>
            </a:r>
            <a:r>
              <a:rPr dirty="0" sz="1450" spc="-5">
                <a:latin typeface="Times New Roman"/>
                <a:cs typeface="Times New Roman"/>
              </a:rPr>
              <a:t>a  </a:t>
            </a:r>
            <a:r>
              <a:rPr dirty="0" sz="1450" spc="-10">
                <a:latin typeface="Times New Roman"/>
                <a:cs typeface="Times New Roman"/>
              </a:rPr>
              <a:t>rising moon, the sea-line rough as </a:t>
            </a:r>
            <a:r>
              <a:rPr dirty="0" sz="1450" spc="-5">
                <a:latin typeface="Times New Roman"/>
                <a:cs typeface="Times New Roman"/>
              </a:rPr>
              <a:t>a </a:t>
            </a:r>
            <a:r>
              <a:rPr dirty="0" sz="1450" spc="-10">
                <a:latin typeface="Times New Roman"/>
                <a:cs typeface="Times New Roman"/>
              </a:rPr>
              <a:t>wood with sails, and ever and again and  </a:t>
            </a:r>
            <a:r>
              <a:rPr dirty="0" sz="1450" spc="-5">
                <a:latin typeface="Times New Roman"/>
                <a:cs typeface="Times New Roman"/>
              </a:rPr>
              <a:t>one </a:t>
            </a:r>
            <a:r>
              <a:rPr dirty="0" sz="1450" spc="-10">
                <a:latin typeface="Times New Roman"/>
                <a:cs typeface="Times New Roman"/>
              </a:rPr>
              <a:t>after </a:t>
            </a:r>
            <a:r>
              <a:rPr dirty="0" sz="1450" spc="-15">
                <a:latin typeface="Times New Roman"/>
                <a:cs typeface="Times New Roman"/>
              </a:rPr>
              <a:t>another, </a:t>
            </a:r>
            <a:r>
              <a:rPr dirty="0" sz="1450" spc="-5">
                <a:latin typeface="Times New Roman"/>
                <a:cs typeface="Times New Roman"/>
              </a:rPr>
              <a:t>a </a:t>
            </a:r>
            <a:r>
              <a:rPr dirty="0" sz="1450" spc="-10">
                <a:latin typeface="Times New Roman"/>
                <a:cs typeface="Times New Roman"/>
              </a:rPr>
              <a:t>boat flitting swiftly </a:t>
            </a:r>
            <a:r>
              <a:rPr dirty="0" sz="1450" spc="-5">
                <a:latin typeface="Times New Roman"/>
                <a:cs typeface="Times New Roman"/>
              </a:rPr>
              <a:t>by </a:t>
            </a:r>
            <a:r>
              <a:rPr dirty="0" sz="1450" spc="-10">
                <a:latin typeface="Times New Roman"/>
                <a:cs typeface="Times New Roman"/>
              </a:rPr>
              <a:t>the silver disk. This mass </a:t>
            </a:r>
            <a:r>
              <a:rPr dirty="0" sz="1450" spc="-5">
                <a:latin typeface="Times New Roman"/>
                <a:cs typeface="Times New Roman"/>
              </a:rPr>
              <a:t>of </a:t>
            </a:r>
            <a:r>
              <a:rPr dirty="0" sz="1450" spc="-10">
                <a:latin typeface="Times New Roman"/>
                <a:cs typeface="Times New Roman"/>
              </a:rPr>
              <a:t>fishers,  this great fleet </a:t>
            </a:r>
            <a:r>
              <a:rPr dirty="0" sz="1450" spc="-5">
                <a:latin typeface="Times New Roman"/>
                <a:cs typeface="Times New Roman"/>
              </a:rPr>
              <a:t>of </a:t>
            </a:r>
            <a:r>
              <a:rPr dirty="0" sz="1450" spc="-10">
                <a:latin typeface="Times New Roman"/>
                <a:cs typeface="Times New Roman"/>
              </a:rPr>
              <a:t>boats, is </a:t>
            </a:r>
            <a:r>
              <a:rPr dirty="0" sz="1450" spc="-5">
                <a:latin typeface="Times New Roman"/>
                <a:cs typeface="Times New Roman"/>
              </a:rPr>
              <a:t>out of </a:t>
            </a:r>
            <a:r>
              <a:rPr dirty="0" sz="1450" spc="-10">
                <a:latin typeface="Times New Roman"/>
                <a:cs typeface="Times New Roman"/>
              </a:rPr>
              <a:t>all proportion to the town itself; and the oars  are</a:t>
            </a:r>
            <a:r>
              <a:rPr dirty="0" sz="1450" spc="155">
                <a:latin typeface="Times New Roman"/>
                <a:cs typeface="Times New Roman"/>
              </a:rPr>
              <a:t> </a:t>
            </a:r>
            <a:r>
              <a:rPr dirty="0" sz="1450" spc="-10">
                <a:latin typeface="Times New Roman"/>
                <a:cs typeface="Times New Roman"/>
              </a:rPr>
              <a:t>manned</a:t>
            </a:r>
            <a:r>
              <a:rPr dirty="0" sz="1450" spc="155">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nets</a:t>
            </a:r>
            <a:r>
              <a:rPr dirty="0" sz="1450" spc="160">
                <a:latin typeface="Times New Roman"/>
                <a:cs typeface="Times New Roman"/>
              </a:rPr>
              <a:t> </a:t>
            </a:r>
            <a:r>
              <a:rPr dirty="0" sz="1450" spc="-10">
                <a:latin typeface="Times New Roman"/>
                <a:cs typeface="Times New Roman"/>
              </a:rPr>
              <a:t>hauled</a:t>
            </a:r>
            <a:r>
              <a:rPr dirty="0" sz="1450" spc="155">
                <a:latin typeface="Times New Roman"/>
                <a:cs typeface="Times New Roman"/>
              </a:rPr>
              <a:t> </a:t>
            </a:r>
            <a:r>
              <a:rPr dirty="0" sz="1450" spc="-5">
                <a:latin typeface="Times New Roman"/>
                <a:cs typeface="Times New Roman"/>
              </a:rPr>
              <a:t>by</a:t>
            </a:r>
            <a:r>
              <a:rPr dirty="0" sz="1450" spc="155">
                <a:latin typeface="Times New Roman"/>
                <a:cs typeface="Times New Roman"/>
              </a:rPr>
              <a:t> </a:t>
            </a:r>
            <a:r>
              <a:rPr dirty="0" sz="1450" spc="-10">
                <a:latin typeface="Times New Roman"/>
                <a:cs typeface="Times New Roman"/>
              </a:rPr>
              <a:t>immigrants</a:t>
            </a:r>
            <a:r>
              <a:rPr dirty="0" sz="1450" spc="155">
                <a:latin typeface="Times New Roman"/>
                <a:cs typeface="Times New Roman"/>
              </a:rPr>
              <a:t> </a:t>
            </a:r>
            <a:r>
              <a:rPr dirty="0" sz="1450" spc="-10">
                <a:latin typeface="Times New Roman"/>
                <a:cs typeface="Times New Roman"/>
              </a:rPr>
              <a:t>from</a:t>
            </a:r>
            <a:r>
              <a:rPr dirty="0" sz="1450" spc="155">
                <a:latin typeface="Times New Roman"/>
                <a:cs typeface="Times New Roman"/>
              </a:rPr>
              <a:t> </a:t>
            </a:r>
            <a:r>
              <a:rPr dirty="0" sz="1450" spc="-10">
                <a:latin typeface="Times New Roman"/>
                <a:cs typeface="Times New Roman"/>
              </a:rPr>
              <a:t>the</a:t>
            </a:r>
            <a:r>
              <a:rPr dirty="0" sz="1450" spc="160">
                <a:latin typeface="Times New Roman"/>
                <a:cs typeface="Times New Roman"/>
              </a:rPr>
              <a:t> </a:t>
            </a:r>
            <a:r>
              <a:rPr dirty="0" sz="1450" spc="-10">
                <a:latin typeface="Times New Roman"/>
                <a:cs typeface="Times New Roman"/>
              </a:rPr>
              <a:t>Long</a:t>
            </a:r>
            <a:r>
              <a:rPr dirty="0" sz="1450" spc="155">
                <a:latin typeface="Times New Roman"/>
                <a:cs typeface="Times New Roman"/>
              </a:rPr>
              <a:t> </a:t>
            </a:r>
            <a:r>
              <a:rPr dirty="0" sz="1450" spc="-10">
                <a:latin typeface="Times New Roman"/>
                <a:cs typeface="Times New Roman"/>
              </a:rPr>
              <a:t>Island</a:t>
            </a:r>
            <a:r>
              <a:rPr dirty="0" sz="1450" spc="155">
                <a:latin typeface="Times New Roman"/>
                <a:cs typeface="Times New Roman"/>
              </a:rPr>
              <a:t> </a:t>
            </a:r>
            <a:r>
              <a:rPr dirty="0" sz="1450" spc="-10">
                <a:latin typeface="Times New Roman"/>
                <a:cs typeface="Times New Roman"/>
              </a:rPr>
              <a:t>(as</a:t>
            </a:r>
            <a:r>
              <a:rPr dirty="0" sz="1450" spc="155">
                <a:latin typeface="Times New Roman"/>
                <a:cs typeface="Times New Roman"/>
              </a:rPr>
              <a:t> </a:t>
            </a:r>
            <a:r>
              <a:rPr dirty="0" sz="1450" spc="-10">
                <a:latin typeface="Times New Roman"/>
                <a:cs typeface="Times New Roman"/>
              </a:rPr>
              <a:t>we</a:t>
            </a:r>
            <a:endParaRPr sz="145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call the outer Hebrides), who come for that season </a:t>
            </a:r>
            <a:r>
              <a:rPr dirty="0" sz="1450" spc="-25">
                <a:latin typeface="Times New Roman"/>
                <a:cs typeface="Times New Roman"/>
              </a:rPr>
              <a:t>only, </a:t>
            </a:r>
            <a:r>
              <a:rPr dirty="0" sz="1450" spc="-10">
                <a:latin typeface="Times New Roman"/>
                <a:cs typeface="Times New Roman"/>
              </a:rPr>
              <a:t>and depart again, if  “the take” </a:t>
            </a:r>
            <a:r>
              <a:rPr dirty="0" sz="1450" spc="-5">
                <a:latin typeface="Times New Roman"/>
                <a:cs typeface="Times New Roman"/>
              </a:rPr>
              <a:t>be </a:t>
            </a:r>
            <a:r>
              <a:rPr dirty="0" sz="1450" spc="-20">
                <a:latin typeface="Times New Roman"/>
                <a:cs typeface="Times New Roman"/>
              </a:rPr>
              <a:t>poor, </a:t>
            </a:r>
            <a:r>
              <a:rPr dirty="0" sz="1450" spc="-10">
                <a:latin typeface="Times New Roman"/>
                <a:cs typeface="Times New Roman"/>
              </a:rPr>
              <a:t>leaving debts behind them. In </a:t>
            </a:r>
            <a:r>
              <a:rPr dirty="0" sz="1450" spc="-5">
                <a:latin typeface="Times New Roman"/>
                <a:cs typeface="Times New Roman"/>
              </a:rPr>
              <a:t>a </a:t>
            </a:r>
            <a:r>
              <a:rPr dirty="0" sz="1450" spc="-10">
                <a:latin typeface="Times New Roman"/>
                <a:cs typeface="Times New Roman"/>
              </a:rPr>
              <a:t>bad </a:t>
            </a:r>
            <a:r>
              <a:rPr dirty="0" sz="1450" spc="-20">
                <a:latin typeface="Times New Roman"/>
                <a:cs typeface="Times New Roman"/>
              </a:rPr>
              <a:t>year, </a:t>
            </a:r>
            <a:r>
              <a:rPr dirty="0" sz="1450" spc="-10">
                <a:latin typeface="Times New Roman"/>
                <a:cs typeface="Times New Roman"/>
              </a:rPr>
              <a:t>the end </a:t>
            </a:r>
            <a:r>
              <a:rPr dirty="0" sz="1450" spc="-5">
                <a:latin typeface="Times New Roman"/>
                <a:cs typeface="Times New Roman"/>
              </a:rPr>
              <a:t>of </a:t>
            </a:r>
            <a:r>
              <a:rPr dirty="0" sz="1450" spc="-10">
                <a:latin typeface="Times New Roman"/>
                <a:cs typeface="Times New Roman"/>
              </a:rPr>
              <a:t>the  herring fishery is therefore an exciting time; fights are common, riots often  possible; an apple knocked from </a:t>
            </a:r>
            <a:r>
              <a:rPr dirty="0" sz="1450" spc="-5">
                <a:latin typeface="Times New Roman"/>
                <a:cs typeface="Times New Roman"/>
              </a:rPr>
              <a:t>a </a:t>
            </a:r>
            <a:r>
              <a:rPr dirty="0" sz="1450" spc="-20">
                <a:latin typeface="Times New Roman"/>
                <a:cs typeface="Times New Roman"/>
              </a:rPr>
              <a:t>child’s </a:t>
            </a:r>
            <a:r>
              <a:rPr dirty="0" sz="1450" spc="-10">
                <a:latin typeface="Times New Roman"/>
                <a:cs typeface="Times New Roman"/>
              </a:rPr>
              <a:t>hand was once the signal for  something like </a:t>
            </a:r>
            <a:r>
              <a:rPr dirty="0" sz="1450" spc="-5">
                <a:latin typeface="Times New Roman"/>
                <a:cs typeface="Times New Roman"/>
              </a:rPr>
              <a:t>a </a:t>
            </a:r>
            <a:r>
              <a:rPr dirty="0" sz="1450" spc="-10">
                <a:latin typeface="Times New Roman"/>
                <a:cs typeface="Times New Roman"/>
              </a:rPr>
              <a:t>war; and even when </a:t>
            </a:r>
            <a:r>
              <a:rPr dirty="0" sz="1450" spc="-5">
                <a:latin typeface="Times New Roman"/>
                <a:cs typeface="Times New Roman"/>
              </a:rPr>
              <a:t>I </a:t>
            </a:r>
            <a:r>
              <a:rPr dirty="0" sz="1450" spc="-10">
                <a:latin typeface="Times New Roman"/>
                <a:cs typeface="Times New Roman"/>
              </a:rPr>
              <a:t>was there, </a:t>
            </a:r>
            <a:r>
              <a:rPr dirty="0" sz="1450" spc="-5">
                <a:latin typeface="Times New Roman"/>
                <a:cs typeface="Times New Roman"/>
              </a:rPr>
              <a:t>a gunboat </a:t>
            </a:r>
            <a:r>
              <a:rPr dirty="0" sz="1450" spc="-10">
                <a:latin typeface="Times New Roman"/>
                <a:cs typeface="Times New Roman"/>
              </a:rPr>
              <a:t>lay in the bay to  assist the authorities. </a:t>
            </a:r>
            <a:r>
              <a:rPr dirty="0" sz="1450" spc="-60">
                <a:latin typeface="Times New Roman"/>
                <a:cs typeface="Times New Roman"/>
              </a:rPr>
              <a:t>To </a:t>
            </a:r>
            <a:r>
              <a:rPr dirty="0" sz="1450" spc="-10">
                <a:latin typeface="Times New Roman"/>
                <a:cs typeface="Times New Roman"/>
              </a:rPr>
              <a:t>contrary interests, it should </a:t>
            </a:r>
            <a:r>
              <a:rPr dirty="0" sz="1450" spc="-5">
                <a:latin typeface="Times New Roman"/>
                <a:cs typeface="Times New Roman"/>
              </a:rPr>
              <a:t>be </a:t>
            </a:r>
            <a:r>
              <a:rPr dirty="0" sz="1450" spc="-10">
                <a:latin typeface="Times New Roman"/>
                <a:cs typeface="Times New Roman"/>
              </a:rPr>
              <a:t>observed, the curse </a:t>
            </a:r>
            <a:r>
              <a:rPr dirty="0" sz="1450" spc="-5">
                <a:latin typeface="Times New Roman"/>
                <a:cs typeface="Times New Roman"/>
              </a:rPr>
              <a:t>of  </a:t>
            </a:r>
            <a:r>
              <a:rPr dirty="0" sz="1450" spc="-10">
                <a:latin typeface="Times New Roman"/>
                <a:cs typeface="Times New Roman"/>
              </a:rPr>
              <a:t>Babel is here added; the Lews men are Gaelic speakers. Caithness has adopted  English; an </a:t>
            </a:r>
            <a:r>
              <a:rPr dirty="0" sz="1450" spc="-5">
                <a:latin typeface="Times New Roman"/>
                <a:cs typeface="Times New Roman"/>
              </a:rPr>
              <a:t>odd </a:t>
            </a:r>
            <a:r>
              <a:rPr dirty="0" sz="1450" spc="-10">
                <a:latin typeface="Times New Roman"/>
                <a:cs typeface="Times New Roman"/>
              </a:rPr>
              <a:t>circumstance, if </a:t>
            </a:r>
            <a:r>
              <a:rPr dirty="0" sz="1450" spc="-5">
                <a:latin typeface="Times New Roman"/>
                <a:cs typeface="Times New Roman"/>
              </a:rPr>
              <a:t>you </a:t>
            </a:r>
            <a:r>
              <a:rPr dirty="0" sz="1450" spc="-10">
                <a:latin typeface="Times New Roman"/>
                <a:cs typeface="Times New Roman"/>
              </a:rPr>
              <a:t>reflect that both must </a:t>
            </a:r>
            <a:r>
              <a:rPr dirty="0" sz="1450" spc="-5">
                <a:latin typeface="Times New Roman"/>
                <a:cs typeface="Times New Roman"/>
              </a:rPr>
              <a:t>be </a:t>
            </a:r>
            <a:r>
              <a:rPr dirty="0" sz="1450" spc="-15">
                <a:latin typeface="Times New Roman"/>
                <a:cs typeface="Times New Roman"/>
              </a:rPr>
              <a:t>largely  </a:t>
            </a:r>
            <a:r>
              <a:rPr dirty="0" sz="1450" spc="-10">
                <a:latin typeface="Times New Roman"/>
                <a:cs typeface="Times New Roman"/>
              </a:rPr>
              <a:t>Norsemen </a:t>
            </a:r>
            <a:r>
              <a:rPr dirty="0" sz="1450" spc="-5">
                <a:latin typeface="Times New Roman"/>
                <a:cs typeface="Times New Roman"/>
              </a:rPr>
              <a:t>by </a:t>
            </a:r>
            <a:r>
              <a:rPr dirty="0" sz="1450" spc="-10">
                <a:latin typeface="Times New Roman"/>
                <a:cs typeface="Times New Roman"/>
              </a:rPr>
              <a:t>descent. </a:t>
            </a:r>
            <a:r>
              <a:rPr dirty="0" sz="1450" spc="-5">
                <a:latin typeface="Times New Roman"/>
                <a:cs typeface="Times New Roman"/>
              </a:rPr>
              <a:t>I </a:t>
            </a:r>
            <a:r>
              <a:rPr dirty="0" sz="1450" spc="-10">
                <a:latin typeface="Times New Roman"/>
                <a:cs typeface="Times New Roman"/>
              </a:rPr>
              <a:t>remember seeing </a:t>
            </a:r>
            <a:r>
              <a:rPr dirty="0" sz="1450" spc="-5">
                <a:latin typeface="Times New Roman"/>
                <a:cs typeface="Times New Roman"/>
              </a:rPr>
              <a:t>one of </a:t>
            </a:r>
            <a:r>
              <a:rPr dirty="0" sz="1450" spc="-10">
                <a:latin typeface="Times New Roman"/>
                <a:cs typeface="Times New Roman"/>
              </a:rPr>
              <a:t>the strongest instances </a:t>
            </a:r>
            <a:r>
              <a:rPr dirty="0" sz="1450" spc="-5">
                <a:latin typeface="Times New Roman"/>
                <a:cs typeface="Times New Roman"/>
              </a:rPr>
              <a:t>of </a:t>
            </a:r>
            <a:r>
              <a:rPr dirty="0" sz="1450" spc="-10">
                <a:latin typeface="Times New Roman"/>
                <a:cs typeface="Times New Roman"/>
              </a:rPr>
              <a:t>this  division: </a:t>
            </a:r>
            <a:r>
              <a:rPr dirty="0" sz="1450" spc="-5">
                <a:latin typeface="Times New Roman"/>
                <a:cs typeface="Times New Roman"/>
              </a:rPr>
              <a:t>a </a:t>
            </a:r>
            <a:r>
              <a:rPr dirty="0" sz="1450" spc="-10">
                <a:latin typeface="Times New Roman"/>
                <a:cs typeface="Times New Roman"/>
              </a:rPr>
              <a:t>thing like </a:t>
            </a:r>
            <a:r>
              <a:rPr dirty="0" sz="1450" spc="-5">
                <a:latin typeface="Times New Roman"/>
                <a:cs typeface="Times New Roman"/>
              </a:rPr>
              <a:t>a </a:t>
            </a:r>
            <a:r>
              <a:rPr dirty="0" sz="1450" spc="-10">
                <a:latin typeface="Times New Roman"/>
                <a:cs typeface="Times New Roman"/>
              </a:rPr>
              <a:t>Punch-and-Judy </a:t>
            </a:r>
            <a:r>
              <a:rPr dirty="0" sz="1450" spc="-5">
                <a:latin typeface="Times New Roman"/>
                <a:cs typeface="Times New Roman"/>
              </a:rPr>
              <a:t>box </a:t>
            </a:r>
            <a:r>
              <a:rPr dirty="0" sz="1450" spc="-10">
                <a:latin typeface="Times New Roman"/>
                <a:cs typeface="Times New Roman"/>
              </a:rPr>
              <a:t>erected </a:t>
            </a:r>
            <a:r>
              <a:rPr dirty="0" sz="1450" spc="-5">
                <a:latin typeface="Times New Roman"/>
                <a:cs typeface="Times New Roman"/>
              </a:rPr>
              <a:t>on </a:t>
            </a:r>
            <a:r>
              <a:rPr dirty="0" sz="1450" spc="-10">
                <a:latin typeface="Times New Roman"/>
                <a:cs typeface="Times New Roman"/>
              </a:rPr>
              <a:t>the flat grave-stones </a:t>
            </a:r>
            <a:r>
              <a:rPr dirty="0" sz="1450" spc="-5">
                <a:latin typeface="Times New Roman"/>
                <a:cs typeface="Times New Roman"/>
              </a:rPr>
              <a:t>of  </a:t>
            </a:r>
            <a:r>
              <a:rPr dirty="0" sz="1450" spc="-10">
                <a:latin typeface="Times New Roman"/>
                <a:cs typeface="Times New Roman"/>
              </a:rPr>
              <a:t>the churchyard; from the hutch </a:t>
            </a:r>
            <a:r>
              <a:rPr dirty="0" sz="1450" spc="-5">
                <a:latin typeface="Times New Roman"/>
                <a:cs typeface="Times New Roman"/>
              </a:rPr>
              <a:t>or </a:t>
            </a:r>
            <a:r>
              <a:rPr dirty="0" sz="1450" spc="-10">
                <a:latin typeface="Times New Roman"/>
                <a:cs typeface="Times New Roman"/>
              </a:rPr>
              <a:t>proscenium—I know </a:t>
            </a:r>
            <a:r>
              <a:rPr dirty="0" sz="1450" spc="-5">
                <a:latin typeface="Times New Roman"/>
                <a:cs typeface="Times New Roman"/>
              </a:rPr>
              <a:t>not </a:t>
            </a:r>
            <a:r>
              <a:rPr dirty="0" sz="1450" spc="-10">
                <a:latin typeface="Times New Roman"/>
                <a:cs typeface="Times New Roman"/>
              </a:rPr>
              <a:t>what to call it—an  eldritch-looking preacher laying down the law in Gaelic about some </a:t>
            </a:r>
            <a:r>
              <a:rPr dirty="0" sz="1450" spc="-5">
                <a:latin typeface="Times New Roman"/>
                <a:cs typeface="Times New Roman"/>
              </a:rPr>
              <a:t>one of </a:t>
            </a:r>
            <a:r>
              <a:rPr dirty="0" sz="1450" spc="-10">
                <a:latin typeface="Times New Roman"/>
                <a:cs typeface="Times New Roman"/>
              </a:rPr>
              <a:t>the  name ofPowl, whom </a:t>
            </a:r>
            <a:r>
              <a:rPr dirty="0" sz="1450" spc="-5">
                <a:latin typeface="Times New Roman"/>
                <a:cs typeface="Times New Roman"/>
              </a:rPr>
              <a:t>I </a:t>
            </a:r>
            <a:r>
              <a:rPr dirty="0" sz="1450" spc="-10">
                <a:latin typeface="Times New Roman"/>
                <a:cs typeface="Times New Roman"/>
              </a:rPr>
              <a:t>at last divined to </a:t>
            </a:r>
            <a:r>
              <a:rPr dirty="0" sz="1450" spc="-5">
                <a:latin typeface="Times New Roman"/>
                <a:cs typeface="Times New Roman"/>
              </a:rPr>
              <a:t>be </a:t>
            </a:r>
            <a:r>
              <a:rPr dirty="0" sz="1450" spc="-10">
                <a:latin typeface="Times New Roman"/>
                <a:cs typeface="Times New Roman"/>
              </a:rPr>
              <a:t>the apostle to the Gentiles;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congregation </a:t>
            </a:r>
            <a:r>
              <a:rPr dirty="0" sz="1450" spc="-5">
                <a:latin typeface="Times New Roman"/>
                <a:cs typeface="Times New Roman"/>
              </a:rPr>
              <a:t>of </a:t>
            </a:r>
            <a:r>
              <a:rPr dirty="0" sz="1450" spc="-10">
                <a:latin typeface="Times New Roman"/>
                <a:cs typeface="Times New Roman"/>
              </a:rPr>
              <a:t>the Lews men very devoutly listening; and </a:t>
            </a:r>
            <a:r>
              <a:rPr dirty="0" sz="1450" spc="-5">
                <a:latin typeface="Times New Roman"/>
                <a:cs typeface="Times New Roman"/>
              </a:rPr>
              <a:t>on </a:t>
            </a:r>
            <a:r>
              <a:rPr dirty="0" sz="1450" spc="-10">
                <a:latin typeface="Times New Roman"/>
                <a:cs typeface="Times New Roman"/>
              </a:rPr>
              <a:t>the outskirts </a:t>
            </a:r>
            <a:r>
              <a:rPr dirty="0" sz="1450" spc="-5">
                <a:latin typeface="Times New Roman"/>
                <a:cs typeface="Times New Roman"/>
              </a:rPr>
              <a:t>of  </a:t>
            </a:r>
            <a:r>
              <a:rPr dirty="0" sz="1450" spc="-10">
                <a:latin typeface="Times New Roman"/>
                <a:cs typeface="Times New Roman"/>
              </a:rPr>
              <a:t>the crowd, some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town’s </a:t>
            </a:r>
            <a:r>
              <a:rPr dirty="0" sz="1450" spc="-10">
                <a:latin typeface="Times New Roman"/>
                <a:cs typeface="Times New Roman"/>
              </a:rPr>
              <a:t>children (to whom the whole </a:t>
            </a:r>
            <a:r>
              <a:rPr dirty="0" sz="1450" spc="-15">
                <a:latin typeface="Times New Roman"/>
                <a:cs typeface="Times New Roman"/>
              </a:rPr>
              <a:t>affair </a:t>
            </a:r>
            <a:r>
              <a:rPr dirty="0" sz="1450" spc="-10">
                <a:latin typeface="Times New Roman"/>
                <a:cs typeface="Times New Roman"/>
              </a:rPr>
              <a:t>was Greek  and Hebrew) profanely playing tigg. The same descent, the same </a:t>
            </a:r>
            <a:r>
              <a:rPr dirty="0" sz="1450" spc="-20">
                <a:latin typeface="Times New Roman"/>
                <a:cs typeface="Times New Roman"/>
              </a:rPr>
              <a:t>country, </a:t>
            </a:r>
            <a:r>
              <a:rPr dirty="0" sz="1450" spc="-10">
                <a:latin typeface="Times New Roman"/>
                <a:cs typeface="Times New Roman"/>
              </a:rPr>
              <a:t>the  same narrow sect </a:t>
            </a:r>
            <a:r>
              <a:rPr dirty="0" sz="1450" spc="-5">
                <a:latin typeface="Times New Roman"/>
                <a:cs typeface="Times New Roman"/>
              </a:rPr>
              <a:t>of </a:t>
            </a:r>
            <a:r>
              <a:rPr dirty="0" sz="1450" spc="-10">
                <a:latin typeface="Times New Roman"/>
                <a:cs typeface="Times New Roman"/>
              </a:rPr>
              <a:t>the same religion, and all these </a:t>
            </a:r>
            <a:r>
              <a:rPr dirty="0" sz="1450" spc="-5">
                <a:latin typeface="Times New Roman"/>
                <a:cs typeface="Times New Roman"/>
              </a:rPr>
              <a:t>bonds </a:t>
            </a:r>
            <a:r>
              <a:rPr dirty="0" sz="1450" spc="-10">
                <a:latin typeface="Times New Roman"/>
                <a:cs typeface="Times New Roman"/>
              </a:rPr>
              <a:t>made very </a:t>
            </a:r>
            <a:r>
              <a:rPr dirty="0" sz="1450" spc="-15">
                <a:latin typeface="Times New Roman"/>
                <a:cs typeface="Times New Roman"/>
              </a:rPr>
              <a:t>largely  </a:t>
            </a:r>
            <a:r>
              <a:rPr dirty="0" sz="1450" spc="-10">
                <a:latin typeface="Times New Roman"/>
                <a:cs typeface="Times New Roman"/>
              </a:rPr>
              <a:t>nugatory </a:t>
            </a:r>
            <a:r>
              <a:rPr dirty="0" sz="1450" spc="-5">
                <a:latin typeface="Times New Roman"/>
                <a:cs typeface="Times New Roman"/>
              </a:rPr>
              <a:t>by </a:t>
            </a:r>
            <a:r>
              <a:rPr dirty="0" sz="1450" spc="-10">
                <a:latin typeface="Times New Roman"/>
                <a:cs typeface="Times New Roman"/>
              </a:rPr>
              <a:t>an accidental difference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dialect!</a:t>
            </a:r>
            <a:endParaRPr sz="1450">
              <a:latin typeface="Times New Roman"/>
              <a:cs typeface="Times New Roman"/>
            </a:endParaRPr>
          </a:p>
          <a:p>
            <a:pPr algn="just" marL="12700" marR="5080">
              <a:lnSpc>
                <a:spcPts val="1730"/>
              </a:lnSpc>
              <a:spcBef>
                <a:spcPts val="550"/>
              </a:spcBef>
            </a:pPr>
            <a:r>
              <a:rPr dirty="0" sz="1450" spc="-10">
                <a:latin typeface="Times New Roman"/>
                <a:cs typeface="Times New Roman"/>
              </a:rPr>
              <a:t>Into the bay </a:t>
            </a:r>
            <a:r>
              <a:rPr dirty="0" sz="1450" spc="-5">
                <a:latin typeface="Times New Roman"/>
                <a:cs typeface="Times New Roman"/>
              </a:rPr>
              <a:t>of </a:t>
            </a:r>
            <a:r>
              <a:rPr dirty="0" sz="1450" spc="-25">
                <a:latin typeface="Times New Roman"/>
                <a:cs typeface="Times New Roman"/>
              </a:rPr>
              <a:t>Wick </a:t>
            </a:r>
            <a:r>
              <a:rPr dirty="0" sz="1450" spc="-10">
                <a:latin typeface="Times New Roman"/>
                <a:cs typeface="Times New Roman"/>
              </a:rPr>
              <a:t>stretched the dark length </a:t>
            </a:r>
            <a:r>
              <a:rPr dirty="0" sz="1450" spc="-5">
                <a:latin typeface="Times New Roman"/>
                <a:cs typeface="Times New Roman"/>
              </a:rPr>
              <a:t>of </a:t>
            </a:r>
            <a:r>
              <a:rPr dirty="0" sz="1450" spc="-10">
                <a:latin typeface="Times New Roman"/>
                <a:cs typeface="Times New Roman"/>
              </a:rPr>
              <a:t>the unfinished </a:t>
            </a:r>
            <a:r>
              <a:rPr dirty="0" sz="1450" spc="-15">
                <a:latin typeface="Times New Roman"/>
                <a:cs typeface="Times New Roman"/>
              </a:rPr>
              <a:t>breakwater, </a:t>
            </a:r>
            <a:r>
              <a:rPr dirty="0" sz="1450" spc="-10">
                <a:latin typeface="Times New Roman"/>
                <a:cs typeface="Times New Roman"/>
              </a:rPr>
              <a:t>in  its cage </a:t>
            </a:r>
            <a:r>
              <a:rPr dirty="0" sz="1450" spc="-5">
                <a:latin typeface="Times New Roman"/>
                <a:cs typeface="Times New Roman"/>
              </a:rPr>
              <a:t>of </a:t>
            </a:r>
            <a:r>
              <a:rPr dirty="0" sz="1450" spc="-10">
                <a:latin typeface="Times New Roman"/>
                <a:cs typeface="Times New Roman"/>
              </a:rPr>
              <a:t>open staging; the travellers (like frames </a:t>
            </a:r>
            <a:r>
              <a:rPr dirty="0" sz="1450" spc="-5">
                <a:latin typeface="Times New Roman"/>
                <a:cs typeface="Times New Roman"/>
              </a:rPr>
              <a:t>of </a:t>
            </a:r>
            <a:r>
              <a:rPr dirty="0" sz="1450" spc="-10">
                <a:latin typeface="Times New Roman"/>
                <a:cs typeface="Times New Roman"/>
              </a:rPr>
              <a:t>churches) over-plumbing  all; and away at the extreme end, the divers toiling unseen </a:t>
            </a:r>
            <a:r>
              <a:rPr dirty="0" sz="1450" spc="-5">
                <a:latin typeface="Times New Roman"/>
                <a:cs typeface="Times New Roman"/>
              </a:rPr>
              <a:t>on </a:t>
            </a:r>
            <a:r>
              <a:rPr dirty="0" sz="1450" spc="-10">
                <a:latin typeface="Times New Roman"/>
                <a:cs typeface="Times New Roman"/>
              </a:rPr>
              <a:t>the foundation.  On </a:t>
            </a:r>
            <a:r>
              <a:rPr dirty="0" sz="1450" spc="-5">
                <a:latin typeface="Times New Roman"/>
                <a:cs typeface="Times New Roman"/>
              </a:rPr>
              <a:t>a </a:t>
            </a:r>
            <a:r>
              <a:rPr dirty="0" sz="1450" spc="-10">
                <a:latin typeface="Times New Roman"/>
                <a:cs typeface="Times New Roman"/>
              </a:rPr>
              <a:t>platform </a:t>
            </a:r>
            <a:r>
              <a:rPr dirty="0" sz="1450" spc="-5">
                <a:latin typeface="Times New Roman"/>
                <a:cs typeface="Times New Roman"/>
              </a:rPr>
              <a:t>of </a:t>
            </a:r>
            <a:r>
              <a:rPr dirty="0" sz="1450" spc="-10">
                <a:latin typeface="Times New Roman"/>
                <a:cs typeface="Times New Roman"/>
              </a:rPr>
              <a:t>loose planks, the assistants turned their </a:t>
            </a:r>
            <a:r>
              <a:rPr dirty="0" sz="1450" spc="-15">
                <a:latin typeface="Times New Roman"/>
                <a:cs typeface="Times New Roman"/>
              </a:rPr>
              <a:t>air-mills; </a:t>
            </a:r>
            <a:r>
              <a:rPr dirty="0" sz="1450" spc="-5">
                <a:latin typeface="Times New Roman"/>
                <a:cs typeface="Times New Roman"/>
              </a:rPr>
              <a:t>a </a:t>
            </a:r>
            <a:r>
              <a:rPr dirty="0" sz="1450" spc="-10">
                <a:latin typeface="Times New Roman"/>
                <a:cs typeface="Times New Roman"/>
              </a:rPr>
              <a:t>stone  might </a:t>
            </a:r>
            <a:r>
              <a:rPr dirty="0" sz="1450" spc="-5">
                <a:latin typeface="Times New Roman"/>
                <a:cs typeface="Times New Roman"/>
              </a:rPr>
              <a:t>be </a:t>
            </a:r>
            <a:r>
              <a:rPr dirty="0" sz="1450" spc="-10">
                <a:latin typeface="Times New Roman"/>
                <a:cs typeface="Times New Roman"/>
              </a:rPr>
              <a:t>swinging between wind and water; underneath the swell ran gaily;  and from time to time, </a:t>
            </a:r>
            <a:r>
              <a:rPr dirty="0" sz="1450" spc="-5">
                <a:latin typeface="Times New Roman"/>
                <a:cs typeface="Times New Roman"/>
              </a:rPr>
              <a:t>a </a:t>
            </a:r>
            <a:r>
              <a:rPr dirty="0" sz="1450" spc="-10">
                <a:latin typeface="Times New Roman"/>
                <a:cs typeface="Times New Roman"/>
              </a:rPr>
              <a:t>mailed dragon with </a:t>
            </a:r>
            <a:r>
              <a:rPr dirty="0" sz="1450" spc="-5">
                <a:latin typeface="Times New Roman"/>
                <a:cs typeface="Times New Roman"/>
              </a:rPr>
              <a:t>a </a:t>
            </a:r>
            <a:r>
              <a:rPr dirty="0" sz="1450" spc="-10">
                <a:latin typeface="Times New Roman"/>
                <a:cs typeface="Times New Roman"/>
              </a:rPr>
              <a:t>window-glass </a:t>
            </a:r>
            <a:r>
              <a:rPr dirty="0" sz="1450" spc="-5">
                <a:latin typeface="Times New Roman"/>
                <a:cs typeface="Times New Roman"/>
              </a:rPr>
              <a:t>snout </a:t>
            </a:r>
            <a:r>
              <a:rPr dirty="0" sz="1450" spc="-10">
                <a:latin typeface="Times New Roman"/>
                <a:cs typeface="Times New Roman"/>
              </a:rPr>
              <a:t>came  dripping </a:t>
            </a:r>
            <a:r>
              <a:rPr dirty="0" sz="1450" spc="-5">
                <a:latin typeface="Times New Roman"/>
                <a:cs typeface="Times New Roman"/>
              </a:rPr>
              <a:t>up </a:t>
            </a:r>
            <a:r>
              <a:rPr dirty="0" sz="1450" spc="-10">
                <a:latin typeface="Times New Roman"/>
                <a:cs typeface="Times New Roman"/>
              </a:rPr>
              <a:t>the </a:t>
            </a:r>
            <a:r>
              <a:rPr dirty="0" sz="1450" spc="-20">
                <a:latin typeface="Times New Roman"/>
                <a:cs typeface="Times New Roman"/>
              </a:rPr>
              <a:t>ladder. </a:t>
            </a:r>
            <a:r>
              <a:rPr dirty="0" sz="1450" spc="-40">
                <a:latin typeface="Times New Roman"/>
                <a:cs typeface="Times New Roman"/>
              </a:rPr>
              <a:t>Youth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blessed season after all; my stay at </a:t>
            </a:r>
            <a:r>
              <a:rPr dirty="0" sz="1450" spc="-25">
                <a:latin typeface="Times New Roman"/>
                <a:cs typeface="Times New Roman"/>
              </a:rPr>
              <a:t>Wick </a:t>
            </a:r>
            <a:r>
              <a:rPr dirty="0" sz="1450" spc="-10">
                <a:latin typeface="Times New Roman"/>
                <a:cs typeface="Times New Roman"/>
              </a:rPr>
              <a:t>was  in the year </a:t>
            </a:r>
            <a:r>
              <a:rPr dirty="0" sz="1450" spc="-5">
                <a:latin typeface="Times New Roman"/>
                <a:cs typeface="Times New Roman"/>
              </a:rPr>
              <a:t>of </a:t>
            </a:r>
            <a:r>
              <a:rPr dirty="0" sz="1450" spc="-45">
                <a:latin typeface="Times New Roman"/>
                <a:cs typeface="Times New Roman"/>
              </a:rPr>
              <a:t>Voces </a:t>
            </a:r>
            <a:r>
              <a:rPr dirty="0" sz="1450" spc="-10">
                <a:latin typeface="Times New Roman"/>
                <a:cs typeface="Times New Roman"/>
              </a:rPr>
              <a:t>Fidelium and the rose-leaf room at Bailie </a:t>
            </a:r>
            <a:r>
              <a:rPr dirty="0" sz="1450" spc="-20">
                <a:latin typeface="Times New Roman"/>
                <a:cs typeface="Times New Roman"/>
              </a:rPr>
              <a:t>Brown’s; </a:t>
            </a:r>
            <a:r>
              <a:rPr dirty="0" sz="1450" spc="-10">
                <a:latin typeface="Times New Roman"/>
                <a:cs typeface="Times New Roman"/>
              </a:rPr>
              <a:t>and  already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care two straws for literary </a:t>
            </a:r>
            <a:r>
              <a:rPr dirty="0" sz="1450" spc="-25">
                <a:latin typeface="Times New Roman"/>
                <a:cs typeface="Times New Roman"/>
              </a:rPr>
              <a:t>glory. </a:t>
            </a:r>
            <a:r>
              <a:rPr dirty="0" sz="1450" spc="-10">
                <a:latin typeface="Times New Roman"/>
                <a:cs typeface="Times New Roman"/>
              </a:rPr>
              <a:t>Posthumous ambition  perhaps requires an atmosphere </a:t>
            </a:r>
            <a:r>
              <a:rPr dirty="0" sz="1450" spc="-5">
                <a:latin typeface="Times New Roman"/>
                <a:cs typeface="Times New Roman"/>
              </a:rPr>
              <a:t>of </a:t>
            </a:r>
            <a:r>
              <a:rPr dirty="0" sz="1450" spc="-10">
                <a:latin typeface="Times New Roman"/>
                <a:cs typeface="Times New Roman"/>
              </a:rPr>
              <a:t>roses; and the more rugged excitant </a:t>
            </a:r>
            <a:r>
              <a:rPr dirty="0" sz="1450" spc="-5">
                <a:latin typeface="Times New Roman"/>
                <a:cs typeface="Times New Roman"/>
              </a:rPr>
              <a:t>of  </a:t>
            </a:r>
            <a:r>
              <a:rPr dirty="0" sz="1450" spc="-25">
                <a:latin typeface="Times New Roman"/>
                <a:cs typeface="Times New Roman"/>
              </a:rPr>
              <a:t>Wick </a:t>
            </a:r>
            <a:r>
              <a:rPr dirty="0" sz="1450" spc="-10">
                <a:latin typeface="Times New Roman"/>
                <a:cs typeface="Times New Roman"/>
              </a:rPr>
              <a:t>east winds had made another </a:t>
            </a:r>
            <a:r>
              <a:rPr dirty="0" sz="1450" spc="-5">
                <a:latin typeface="Times New Roman"/>
                <a:cs typeface="Times New Roman"/>
              </a:rPr>
              <a:t>boy of </a:t>
            </a:r>
            <a:r>
              <a:rPr dirty="0" sz="1450" spc="-10">
                <a:latin typeface="Times New Roman"/>
                <a:cs typeface="Times New Roman"/>
              </a:rPr>
              <a:t>me. </a:t>
            </a:r>
            <a:r>
              <a:rPr dirty="0" sz="1450" spc="-60">
                <a:latin typeface="Times New Roman"/>
                <a:cs typeface="Times New Roman"/>
              </a:rPr>
              <a:t>To </a:t>
            </a:r>
            <a:r>
              <a:rPr dirty="0" sz="1450" spc="-5">
                <a:latin typeface="Times New Roman"/>
                <a:cs typeface="Times New Roman"/>
              </a:rPr>
              <a:t>go </a:t>
            </a:r>
            <a:r>
              <a:rPr dirty="0" sz="1450" spc="-10">
                <a:latin typeface="Times New Roman"/>
                <a:cs typeface="Times New Roman"/>
              </a:rPr>
              <a:t>down in the diving-dress,  that was my absorbing fancy; and with the countenance </a:t>
            </a:r>
            <a:r>
              <a:rPr dirty="0" sz="1450" spc="-5">
                <a:latin typeface="Times New Roman"/>
                <a:cs typeface="Times New Roman"/>
              </a:rPr>
              <a:t>of a </a:t>
            </a:r>
            <a:r>
              <a:rPr dirty="0" sz="1450" spc="-10">
                <a:latin typeface="Times New Roman"/>
                <a:cs typeface="Times New Roman"/>
              </a:rPr>
              <a:t>certain handsome  scamp </a:t>
            </a:r>
            <a:r>
              <a:rPr dirty="0" sz="1450" spc="-5">
                <a:latin typeface="Times New Roman"/>
                <a:cs typeface="Times New Roman"/>
              </a:rPr>
              <a:t>of a </a:t>
            </a:r>
            <a:r>
              <a:rPr dirty="0" sz="1450" spc="-20">
                <a:latin typeface="Times New Roman"/>
                <a:cs typeface="Times New Roman"/>
              </a:rPr>
              <a:t>diver, </a:t>
            </a:r>
            <a:r>
              <a:rPr dirty="0" sz="1450" spc="-10">
                <a:latin typeface="Times New Roman"/>
                <a:cs typeface="Times New Roman"/>
              </a:rPr>
              <a:t>Bob Bain </a:t>
            </a:r>
            <a:r>
              <a:rPr dirty="0" sz="1450" spc="-5">
                <a:latin typeface="Times New Roman"/>
                <a:cs typeface="Times New Roman"/>
              </a:rPr>
              <a:t>by </a:t>
            </a:r>
            <a:r>
              <a:rPr dirty="0" sz="1450" spc="-10">
                <a:latin typeface="Times New Roman"/>
                <a:cs typeface="Times New Roman"/>
              </a:rPr>
              <a:t>name, </a:t>
            </a:r>
            <a:r>
              <a:rPr dirty="0" sz="1450" spc="-5">
                <a:latin typeface="Times New Roman"/>
                <a:cs typeface="Times New Roman"/>
              </a:rPr>
              <a:t>I </a:t>
            </a:r>
            <a:r>
              <a:rPr dirty="0" sz="1450" spc="-10">
                <a:latin typeface="Times New Roman"/>
                <a:cs typeface="Times New Roman"/>
              </a:rPr>
              <a:t>gratified the</a:t>
            </a:r>
            <a:r>
              <a:rPr dirty="0" sz="1450" spc="35">
                <a:latin typeface="Times New Roman"/>
                <a:cs typeface="Times New Roman"/>
              </a:rPr>
              <a:t> </a:t>
            </a:r>
            <a:r>
              <a:rPr dirty="0" sz="1450" spc="-10">
                <a:latin typeface="Times New Roman"/>
                <a:cs typeface="Times New Roman"/>
              </a:rPr>
              <a:t>whim.</a:t>
            </a:r>
            <a:endParaRPr sz="1450">
              <a:latin typeface="Times New Roman"/>
              <a:cs typeface="Times New Roman"/>
            </a:endParaRPr>
          </a:p>
          <a:p>
            <a:pPr algn="just" marL="12700" marR="5715">
              <a:lnSpc>
                <a:spcPts val="1730"/>
              </a:lnSpc>
              <a:spcBef>
                <a:spcPts val="555"/>
              </a:spcBef>
            </a:pPr>
            <a:r>
              <a:rPr dirty="0" sz="1450" spc="-10">
                <a:latin typeface="Times New Roman"/>
                <a:cs typeface="Times New Roman"/>
              </a:rPr>
              <a:t>It was </a:t>
            </a:r>
            <a:r>
              <a:rPr dirty="0" sz="1450" spc="-25">
                <a:latin typeface="Times New Roman"/>
                <a:cs typeface="Times New Roman"/>
              </a:rPr>
              <a:t>gray, </a:t>
            </a:r>
            <a:r>
              <a:rPr dirty="0" sz="1450" spc="-10">
                <a:latin typeface="Times New Roman"/>
                <a:cs typeface="Times New Roman"/>
              </a:rPr>
              <a:t>harsh, easterly </a:t>
            </a:r>
            <a:r>
              <a:rPr dirty="0" sz="1450" spc="-15">
                <a:latin typeface="Times New Roman"/>
                <a:cs typeface="Times New Roman"/>
              </a:rPr>
              <a:t>weather, </a:t>
            </a:r>
            <a:r>
              <a:rPr dirty="0" sz="1450" spc="-10">
                <a:latin typeface="Times New Roman"/>
                <a:cs typeface="Times New Roman"/>
              </a:rPr>
              <a:t>the swell ran pretty </a:t>
            </a:r>
            <a:r>
              <a:rPr dirty="0" sz="1450" spc="-5">
                <a:latin typeface="Times New Roman"/>
                <a:cs typeface="Times New Roman"/>
              </a:rPr>
              <a:t>high, </a:t>
            </a:r>
            <a:r>
              <a:rPr dirty="0" sz="1450" spc="-10">
                <a:latin typeface="Times New Roman"/>
                <a:cs typeface="Times New Roman"/>
              </a:rPr>
              <a:t>and </a:t>
            </a:r>
            <a:r>
              <a:rPr dirty="0" sz="1450" spc="-5">
                <a:latin typeface="Times New Roman"/>
                <a:cs typeface="Times New Roman"/>
              </a:rPr>
              <a:t>out </a:t>
            </a:r>
            <a:r>
              <a:rPr dirty="0" sz="1450" spc="-10">
                <a:latin typeface="Times New Roman"/>
                <a:cs typeface="Times New Roman"/>
              </a:rPr>
              <a:t>in the  open there were “skipper’s daughters,” when </a:t>
            </a:r>
            <a:r>
              <a:rPr dirty="0" sz="1450" spc="-5">
                <a:latin typeface="Times New Roman"/>
                <a:cs typeface="Times New Roman"/>
              </a:rPr>
              <a:t>I </a:t>
            </a:r>
            <a:r>
              <a:rPr dirty="0" sz="1450" spc="-10">
                <a:latin typeface="Times New Roman"/>
                <a:cs typeface="Times New Roman"/>
              </a:rPr>
              <a:t>found myself at last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diver’s </a:t>
            </a:r>
            <a:r>
              <a:rPr dirty="0" sz="1450" spc="-10">
                <a:latin typeface="Times New Roman"/>
                <a:cs typeface="Times New Roman"/>
              </a:rPr>
              <a:t>platform, twenty </a:t>
            </a:r>
            <a:r>
              <a:rPr dirty="0" sz="1450" spc="-5">
                <a:latin typeface="Times New Roman"/>
                <a:cs typeface="Times New Roman"/>
              </a:rPr>
              <a:t>pounds of </a:t>
            </a:r>
            <a:r>
              <a:rPr dirty="0" sz="1450" spc="-10">
                <a:latin typeface="Times New Roman"/>
                <a:cs typeface="Times New Roman"/>
              </a:rPr>
              <a:t>lead </a:t>
            </a:r>
            <a:r>
              <a:rPr dirty="0" sz="1450" spc="-5">
                <a:latin typeface="Times New Roman"/>
                <a:cs typeface="Times New Roman"/>
              </a:rPr>
              <a:t>upon </a:t>
            </a:r>
            <a:r>
              <a:rPr dirty="0" sz="1450" spc="-10">
                <a:latin typeface="Times New Roman"/>
                <a:cs typeface="Times New Roman"/>
              </a:rPr>
              <a:t>each </a:t>
            </a:r>
            <a:r>
              <a:rPr dirty="0" sz="1450" spc="-5">
                <a:latin typeface="Times New Roman"/>
                <a:cs typeface="Times New Roman"/>
              </a:rPr>
              <a:t>foot </a:t>
            </a:r>
            <a:r>
              <a:rPr dirty="0" sz="1450" spc="-10">
                <a:latin typeface="Times New Roman"/>
                <a:cs typeface="Times New Roman"/>
              </a:rPr>
              <a:t>and my whole person  swollen with ply and ply </a:t>
            </a:r>
            <a:r>
              <a:rPr dirty="0" sz="1450" spc="-5">
                <a:latin typeface="Times New Roman"/>
                <a:cs typeface="Times New Roman"/>
              </a:rPr>
              <a:t>of </a:t>
            </a:r>
            <a:r>
              <a:rPr dirty="0" sz="1450" spc="-10">
                <a:latin typeface="Times New Roman"/>
                <a:cs typeface="Times New Roman"/>
              </a:rPr>
              <a:t>woollen underclothing. One moment, the salt wind  was whistling round my night-capped head; the next, </a:t>
            </a:r>
            <a:r>
              <a:rPr dirty="0" sz="1450" spc="-5">
                <a:latin typeface="Times New Roman"/>
                <a:cs typeface="Times New Roman"/>
              </a:rPr>
              <a:t>I </a:t>
            </a:r>
            <a:r>
              <a:rPr dirty="0" sz="1450" spc="-10">
                <a:latin typeface="Times New Roman"/>
                <a:cs typeface="Times New Roman"/>
              </a:rPr>
              <a:t>was crushed almost  </a:t>
            </a:r>
            <a:r>
              <a:rPr dirty="0" sz="1450" spc="-5">
                <a:latin typeface="Times New Roman"/>
                <a:cs typeface="Times New Roman"/>
              </a:rPr>
              <a:t>double </a:t>
            </a:r>
            <a:r>
              <a:rPr dirty="0" sz="1450" spc="-10">
                <a:latin typeface="Times New Roman"/>
                <a:cs typeface="Times New Roman"/>
              </a:rPr>
              <a:t>under the weight </a:t>
            </a:r>
            <a:r>
              <a:rPr dirty="0" sz="1450" spc="-5">
                <a:latin typeface="Times New Roman"/>
                <a:cs typeface="Times New Roman"/>
              </a:rPr>
              <a:t>of </a:t>
            </a:r>
            <a:r>
              <a:rPr dirty="0" sz="1450" spc="-10">
                <a:latin typeface="Times New Roman"/>
                <a:cs typeface="Times New Roman"/>
              </a:rPr>
              <a:t>the helmet. As that intolerable burthern was laid  </a:t>
            </a:r>
            <a:r>
              <a:rPr dirty="0" sz="1450" spc="-5">
                <a:latin typeface="Times New Roman"/>
                <a:cs typeface="Times New Roman"/>
              </a:rPr>
              <a:t>upon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could have found it in my heart (only for </a:t>
            </a:r>
            <a:r>
              <a:rPr dirty="0" sz="1450" spc="-20">
                <a:latin typeface="Times New Roman"/>
                <a:cs typeface="Times New Roman"/>
              </a:rPr>
              <a:t>shame’s </a:t>
            </a:r>
            <a:r>
              <a:rPr dirty="0" sz="1450" spc="-10">
                <a:latin typeface="Times New Roman"/>
                <a:cs typeface="Times New Roman"/>
              </a:rPr>
              <a:t>sake) to cry </a:t>
            </a:r>
            <a:r>
              <a:rPr dirty="0" sz="1450" spc="-15">
                <a:latin typeface="Times New Roman"/>
                <a:cs typeface="Times New Roman"/>
              </a:rPr>
              <a:t>off  </a:t>
            </a:r>
            <a:r>
              <a:rPr dirty="0" sz="1450" spc="-10">
                <a:latin typeface="Times New Roman"/>
                <a:cs typeface="Times New Roman"/>
              </a:rPr>
              <a:t>from the whole enterprise. But it was too late. The attendants began to turn the  </a:t>
            </a:r>
            <a:r>
              <a:rPr dirty="0" sz="1450" spc="-15">
                <a:latin typeface="Times New Roman"/>
                <a:cs typeface="Times New Roman"/>
              </a:rPr>
              <a:t>hurdy-gurdy, </a:t>
            </a:r>
            <a:r>
              <a:rPr dirty="0" sz="1450" spc="-10">
                <a:latin typeface="Times New Roman"/>
                <a:cs typeface="Times New Roman"/>
              </a:rPr>
              <a:t>and the air to whistle through the tube; some </a:t>
            </a:r>
            <a:r>
              <a:rPr dirty="0" sz="1450" spc="-5">
                <a:latin typeface="Times New Roman"/>
                <a:cs typeface="Times New Roman"/>
              </a:rPr>
              <a:t>one </a:t>
            </a:r>
            <a:r>
              <a:rPr dirty="0" sz="1450" spc="-10">
                <a:latin typeface="Times New Roman"/>
                <a:cs typeface="Times New Roman"/>
              </a:rPr>
              <a:t>screwed in the  barred window </a:t>
            </a:r>
            <a:r>
              <a:rPr dirty="0" sz="1450" spc="-5">
                <a:latin typeface="Times New Roman"/>
                <a:cs typeface="Times New Roman"/>
              </a:rPr>
              <a:t>of </a:t>
            </a:r>
            <a:r>
              <a:rPr dirty="0" sz="1450" spc="-10">
                <a:latin typeface="Times New Roman"/>
                <a:cs typeface="Times New Roman"/>
              </a:rPr>
              <a:t>the vizor; and </a:t>
            </a:r>
            <a:r>
              <a:rPr dirty="0" sz="1450" spc="-5">
                <a:latin typeface="Times New Roman"/>
                <a:cs typeface="Times New Roman"/>
              </a:rPr>
              <a:t>I </a:t>
            </a:r>
            <a:r>
              <a:rPr dirty="0" sz="1450" spc="-10">
                <a:latin typeface="Times New Roman"/>
                <a:cs typeface="Times New Roman"/>
              </a:rPr>
              <a:t>was cut </a:t>
            </a:r>
            <a:r>
              <a:rPr dirty="0" sz="1450" spc="-15">
                <a:latin typeface="Times New Roman"/>
                <a:cs typeface="Times New Roman"/>
              </a:rPr>
              <a:t>off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moment from my fellow-  men; standing there in their midst, </a:t>
            </a:r>
            <a:r>
              <a:rPr dirty="0" sz="1450" spc="-5">
                <a:latin typeface="Times New Roman"/>
                <a:cs typeface="Times New Roman"/>
              </a:rPr>
              <a:t>but </a:t>
            </a:r>
            <a:r>
              <a:rPr dirty="0" sz="1450" spc="-10">
                <a:latin typeface="Times New Roman"/>
                <a:cs typeface="Times New Roman"/>
              </a:rPr>
              <a:t>quite divorced from intercourse:</a:t>
            </a:r>
            <a:r>
              <a:rPr dirty="0" sz="1450" spc="21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creature deaf and dumb, pathetically looking forth </a:t>
            </a:r>
            <a:r>
              <a:rPr dirty="0" sz="1450" spc="-5">
                <a:latin typeface="Times New Roman"/>
                <a:cs typeface="Times New Roman"/>
              </a:rPr>
              <a:t>upon </a:t>
            </a:r>
            <a:r>
              <a:rPr dirty="0" sz="1450" spc="-10">
                <a:latin typeface="Times New Roman"/>
                <a:cs typeface="Times New Roman"/>
              </a:rPr>
              <a:t>them from </a:t>
            </a:r>
            <a:r>
              <a:rPr dirty="0" sz="1450" spc="-5">
                <a:latin typeface="Times New Roman"/>
                <a:cs typeface="Times New Roman"/>
              </a:rPr>
              <a:t>a </a:t>
            </a:r>
            <a:r>
              <a:rPr dirty="0" sz="1450" spc="-10">
                <a:latin typeface="Times New Roman"/>
                <a:cs typeface="Times New Roman"/>
              </a:rPr>
              <a:t>climate  </a:t>
            </a:r>
            <a:r>
              <a:rPr dirty="0" sz="1450" spc="-5">
                <a:latin typeface="Times New Roman"/>
                <a:cs typeface="Times New Roman"/>
              </a:rPr>
              <a:t>of </a:t>
            </a:r>
            <a:r>
              <a:rPr dirty="0" sz="1450" spc="-10">
                <a:latin typeface="Times New Roman"/>
                <a:cs typeface="Times New Roman"/>
              </a:rPr>
              <a:t>his own. Except that </a:t>
            </a:r>
            <a:r>
              <a:rPr dirty="0" sz="1450" spc="-5">
                <a:latin typeface="Times New Roman"/>
                <a:cs typeface="Times New Roman"/>
              </a:rPr>
              <a:t>I </a:t>
            </a:r>
            <a:r>
              <a:rPr dirty="0" sz="1450" spc="-10">
                <a:latin typeface="Times New Roman"/>
                <a:cs typeface="Times New Roman"/>
              </a:rPr>
              <a:t>could move and feel, </a:t>
            </a:r>
            <a:r>
              <a:rPr dirty="0" sz="1450" spc="-5">
                <a:latin typeface="Times New Roman"/>
                <a:cs typeface="Times New Roman"/>
              </a:rPr>
              <a:t>I </a:t>
            </a:r>
            <a:r>
              <a:rPr dirty="0" sz="1450" spc="-10">
                <a:latin typeface="Times New Roman"/>
                <a:cs typeface="Times New Roman"/>
              </a:rPr>
              <a:t>was like </a:t>
            </a:r>
            <a:r>
              <a:rPr dirty="0" sz="1450" spc="-5">
                <a:latin typeface="Times New Roman"/>
                <a:cs typeface="Times New Roman"/>
              </a:rPr>
              <a:t>a </a:t>
            </a:r>
            <a:r>
              <a:rPr dirty="0" sz="1450" spc="-10">
                <a:latin typeface="Times New Roman"/>
                <a:cs typeface="Times New Roman"/>
              </a:rPr>
              <a:t>man fallen in </a:t>
            </a:r>
            <a:r>
              <a:rPr dirty="0" sz="1450" spc="-5">
                <a:latin typeface="Times New Roman"/>
                <a:cs typeface="Times New Roman"/>
              </a:rPr>
              <a:t>a  </a:t>
            </a:r>
            <a:r>
              <a:rPr dirty="0" sz="1450" spc="-20">
                <a:latin typeface="Times New Roman"/>
                <a:cs typeface="Times New Roman"/>
              </a:rPr>
              <a:t>catalepsy. </a:t>
            </a:r>
            <a:r>
              <a:rPr dirty="0" sz="1450" spc="-10">
                <a:latin typeface="Times New Roman"/>
                <a:cs typeface="Times New Roman"/>
              </a:rPr>
              <a:t>But time was scarce given me to realise my isolation; the weights  were </a:t>
            </a:r>
            <a:r>
              <a:rPr dirty="0" sz="1450" spc="-5">
                <a:latin typeface="Times New Roman"/>
                <a:cs typeface="Times New Roman"/>
              </a:rPr>
              <a:t>hung upon </a:t>
            </a:r>
            <a:r>
              <a:rPr dirty="0" sz="1450" spc="-10">
                <a:latin typeface="Times New Roman"/>
                <a:cs typeface="Times New Roman"/>
              </a:rPr>
              <a:t>my back and breast, the signal rope was thrust into my  unresisting hand; and setting </a:t>
            </a:r>
            <a:r>
              <a:rPr dirty="0" sz="1450" spc="-5">
                <a:latin typeface="Times New Roman"/>
                <a:cs typeface="Times New Roman"/>
              </a:rPr>
              <a:t>a </a:t>
            </a:r>
            <a:r>
              <a:rPr dirty="0" sz="1450" spc="-10">
                <a:latin typeface="Times New Roman"/>
                <a:cs typeface="Times New Roman"/>
              </a:rPr>
              <a:t>twenty-pound </a:t>
            </a:r>
            <a:r>
              <a:rPr dirty="0" sz="1450" spc="-5">
                <a:latin typeface="Times New Roman"/>
                <a:cs typeface="Times New Roman"/>
              </a:rPr>
              <a:t>foot upon </a:t>
            </a:r>
            <a:r>
              <a:rPr dirty="0" sz="1450" spc="-10">
                <a:latin typeface="Times New Roman"/>
                <a:cs typeface="Times New Roman"/>
              </a:rPr>
              <a:t>the </a:t>
            </a:r>
            <a:r>
              <a:rPr dirty="0" sz="1450" spc="-15">
                <a:latin typeface="Times New Roman"/>
                <a:cs typeface="Times New Roman"/>
              </a:rPr>
              <a:t>ladder, </a:t>
            </a:r>
            <a:r>
              <a:rPr dirty="0" sz="1450" spc="-5">
                <a:latin typeface="Times New Roman"/>
                <a:cs typeface="Times New Roman"/>
              </a:rPr>
              <a:t>I </a:t>
            </a:r>
            <a:r>
              <a:rPr dirty="0" sz="1450" spc="-10">
                <a:latin typeface="Times New Roman"/>
                <a:cs typeface="Times New Roman"/>
              </a:rPr>
              <a:t>began  ponderously to</a:t>
            </a:r>
            <a:r>
              <a:rPr dirty="0" sz="1450" spc="-5">
                <a:latin typeface="Times New Roman"/>
                <a:cs typeface="Times New Roman"/>
              </a:rPr>
              <a:t> </a:t>
            </a:r>
            <a:r>
              <a:rPr dirty="0" sz="1450" spc="-10">
                <a:latin typeface="Times New Roman"/>
                <a:cs typeface="Times New Roman"/>
              </a:rPr>
              <a:t>descend.</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Some twenty </a:t>
            </a:r>
            <a:r>
              <a:rPr dirty="0" sz="1450" spc="-5">
                <a:latin typeface="Times New Roman"/>
                <a:cs typeface="Times New Roman"/>
              </a:rPr>
              <a:t>rounds </a:t>
            </a:r>
            <a:r>
              <a:rPr dirty="0" sz="1450" spc="-10">
                <a:latin typeface="Times New Roman"/>
                <a:cs typeface="Times New Roman"/>
              </a:rPr>
              <a:t>below the platform, twilight fell. Looking </a:t>
            </a:r>
            <a:r>
              <a:rPr dirty="0" sz="1450" spc="-5">
                <a:latin typeface="Times New Roman"/>
                <a:cs typeface="Times New Roman"/>
              </a:rPr>
              <a:t>up, I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low  green heaven mottled with vanishing bells </a:t>
            </a:r>
            <a:r>
              <a:rPr dirty="0" sz="1450" spc="-5">
                <a:latin typeface="Times New Roman"/>
                <a:cs typeface="Times New Roman"/>
              </a:rPr>
              <a:t>of </a:t>
            </a:r>
            <a:r>
              <a:rPr dirty="0" sz="1450" spc="-10">
                <a:latin typeface="Times New Roman"/>
                <a:cs typeface="Times New Roman"/>
              </a:rPr>
              <a:t>white; looking around, except for  the weedy spokes and shafts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ladder, </a:t>
            </a:r>
            <a:r>
              <a:rPr dirty="0" sz="1450" spc="-10">
                <a:latin typeface="Times New Roman"/>
                <a:cs typeface="Times New Roman"/>
              </a:rPr>
              <a:t>nothing </a:t>
            </a:r>
            <a:r>
              <a:rPr dirty="0" sz="1450" spc="-5">
                <a:latin typeface="Times New Roman"/>
                <a:cs typeface="Times New Roman"/>
              </a:rPr>
              <a:t>but a </a:t>
            </a:r>
            <a:r>
              <a:rPr dirty="0" sz="1450" spc="-10">
                <a:latin typeface="Times New Roman"/>
                <a:cs typeface="Times New Roman"/>
              </a:rPr>
              <a:t>green gloaming,  somewhat opaque </a:t>
            </a:r>
            <a:r>
              <a:rPr dirty="0" sz="1450" spc="-5">
                <a:latin typeface="Times New Roman"/>
                <a:cs typeface="Times New Roman"/>
              </a:rPr>
              <a:t>but </a:t>
            </a:r>
            <a:r>
              <a:rPr dirty="0" sz="1450" spc="-10">
                <a:latin typeface="Times New Roman"/>
                <a:cs typeface="Times New Roman"/>
              </a:rPr>
              <a:t>very restful and delicious. Thirty </a:t>
            </a:r>
            <a:r>
              <a:rPr dirty="0" sz="1450" spc="-5">
                <a:latin typeface="Times New Roman"/>
                <a:cs typeface="Times New Roman"/>
              </a:rPr>
              <a:t>rounds </a:t>
            </a:r>
            <a:r>
              <a:rPr dirty="0" sz="1450" spc="-20">
                <a:latin typeface="Times New Roman"/>
                <a:cs typeface="Times New Roman"/>
              </a:rPr>
              <a:t>lower,</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stepped </a:t>
            </a:r>
            <a:r>
              <a:rPr dirty="0" sz="1450" spc="-15">
                <a:latin typeface="Times New Roman"/>
                <a:cs typeface="Times New Roman"/>
              </a:rPr>
              <a:t>off </a:t>
            </a:r>
            <a:r>
              <a:rPr dirty="0" sz="1450" spc="-5">
                <a:latin typeface="Times New Roman"/>
                <a:cs typeface="Times New Roman"/>
              </a:rPr>
              <a:t>on </a:t>
            </a:r>
            <a:r>
              <a:rPr dirty="0" sz="1450" spc="-10">
                <a:latin typeface="Times New Roman"/>
                <a:cs typeface="Times New Roman"/>
              </a:rPr>
              <a:t>the pierres perdues </a:t>
            </a:r>
            <a:r>
              <a:rPr dirty="0" sz="1450" spc="-5">
                <a:latin typeface="Times New Roman"/>
                <a:cs typeface="Times New Roman"/>
              </a:rPr>
              <a:t>of </a:t>
            </a:r>
            <a:r>
              <a:rPr dirty="0" sz="1450" spc="-10">
                <a:latin typeface="Times New Roman"/>
                <a:cs typeface="Times New Roman"/>
              </a:rPr>
              <a:t>the foundation; </a:t>
            </a:r>
            <a:r>
              <a:rPr dirty="0" sz="1450" spc="-5">
                <a:latin typeface="Times New Roman"/>
                <a:cs typeface="Times New Roman"/>
              </a:rPr>
              <a:t>a </a:t>
            </a:r>
            <a:r>
              <a:rPr dirty="0" sz="1450" spc="-10">
                <a:latin typeface="Times New Roman"/>
                <a:cs typeface="Times New Roman"/>
              </a:rPr>
              <a:t>dumb helmeted figure  took me </a:t>
            </a:r>
            <a:r>
              <a:rPr dirty="0" sz="1450" spc="-5">
                <a:latin typeface="Times New Roman"/>
                <a:cs typeface="Times New Roman"/>
              </a:rPr>
              <a:t>by </a:t>
            </a:r>
            <a:r>
              <a:rPr dirty="0" sz="1450" spc="-10">
                <a:latin typeface="Times New Roman"/>
                <a:cs typeface="Times New Roman"/>
              </a:rPr>
              <a:t>the hand, and made </a:t>
            </a:r>
            <a:r>
              <a:rPr dirty="0" sz="1450" spc="-5">
                <a:latin typeface="Times New Roman"/>
                <a:cs typeface="Times New Roman"/>
              </a:rPr>
              <a:t>a </a:t>
            </a:r>
            <a:r>
              <a:rPr dirty="0" sz="1450" spc="-10">
                <a:latin typeface="Times New Roman"/>
                <a:cs typeface="Times New Roman"/>
              </a:rPr>
              <a:t>gesture (as </a:t>
            </a:r>
            <a:r>
              <a:rPr dirty="0" sz="1450" spc="-5">
                <a:latin typeface="Times New Roman"/>
                <a:cs typeface="Times New Roman"/>
              </a:rPr>
              <a:t>I </a:t>
            </a:r>
            <a:r>
              <a:rPr dirty="0" sz="1450" spc="-10">
                <a:latin typeface="Times New Roman"/>
                <a:cs typeface="Times New Roman"/>
              </a:rPr>
              <a:t>read it) </a:t>
            </a:r>
            <a:r>
              <a:rPr dirty="0" sz="1450" spc="-5">
                <a:latin typeface="Times New Roman"/>
                <a:cs typeface="Times New Roman"/>
              </a:rPr>
              <a:t>of </a:t>
            </a:r>
            <a:r>
              <a:rPr dirty="0" sz="1450" spc="-10">
                <a:latin typeface="Times New Roman"/>
                <a:cs typeface="Times New Roman"/>
              </a:rPr>
              <a:t>encouragement; and  looking in at the </a:t>
            </a:r>
            <a:r>
              <a:rPr dirty="0" sz="1450" spc="-20">
                <a:latin typeface="Times New Roman"/>
                <a:cs typeface="Times New Roman"/>
              </a:rPr>
              <a:t>creature’s window, </a:t>
            </a:r>
            <a:r>
              <a:rPr dirty="0" sz="1450" spc="-5">
                <a:latin typeface="Times New Roman"/>
                <a:cs typeface="Times New Roman"/>
              </a:rPr>
              <a:t>I </a:t>
            </a:r>
            <a:r>
              <a:rPr dirty="0" sz="1450" spc="-10">
                <a:latin typeface="Times New Roman"/>
                <a:cs typeface="Times New Roman"/>
              </a:rPr>
              <a:t>beheld the face </a:t>
            </a:r>
            <a:r>
              <a:rPr dirty="0" sz="1450" spc="-5">
                <a:latin typeface="Times New Roman"/>
                <a:cs typeface="Times New Roman"/>
              </a:rPr>
              <a:t>of </a:t>
            </a:r>
            <a:r>
              <a:rPr dirty="0" sz="1450" spc="-10">
                <a:latin typeface="Times New Roman"/>
                <a:cs typeface="Times New Roman"/>
              </a:rPr>
              <a:t>Bain. There we were,  hand to hand and (when it pleased us) eye to eye; and either might have burst  himself with shouting, and </a:t>
            </a:r>
            <a:r>
              <a:rPr dirty="0" sz="1450" spc="-5">
                <a:latin typeface="Times New Roman"/>
                <a:cs typeface="Times New Roman"/>
              </a:rPr>
              <a:t>not a </a:t>
            </a:r>
            <a:r>
              <a:rPr dirty="0" sz="1450" spc="-10">
                <a:latin typeface="Times New Roman"/>
                <a:cs typeface="Times New Roman"/>
              </a:rPr>
              <a:t>whisper come to his </a:t>
            </a:r>
            <a:r>
              <a:rPr dirty="0" sz="1450" spc="-15">
                <a:latin typeface="Times New Roman"/>
                <a:cs typeface="Times New Roman"/>
              </a:rPr>
              <a:t>companion’s </a:t>
            </a:r>
            <a:r>
              <a:rPr dirty="0" sz="1450" spc="-10">
                <a:latin typeface="Times New Roman"/>
                <a:cs typeface="Times New Roman"/>
              </a:rPr>
              <a:t>hearing.  Each, in his own little world </a:t>
            </a:r>
            <a:r>
              <a:rPr dirty="0" sz="1450" spc="-5">
                <a:latin typeface="Times New Roman"/>
                <a:cs typeface="Times New Roman"/>
              </a:rPr>
              <a:t>of </a:t>
            </a:r>
            <a:r>
              <a:rPr dirty="0" sz="1450" spc="-25">
                <a:latin typeface="Times New Roman"/>
                <a:cs typeface="Times New Roman"/>
              </a:rPr>
              <a:t>air, </a:t>
            </a:r>
            <a:r>
              <a:rPr dirty="0" sz="1450" spc="-10">
                <a:latin typeface="Times New Roman"/>
                <a:cs typeface="Times New Roman"/>
              </a:rPr>
              <a:t>stood incommunicably</a:t>
            </a:r>
            <a:r>
              <a:rPr dirty="0" sz="1450" spc="75">
                <a:latin typeface="Times New Roman"/>
                <a:cs typeface="Times New Roman"/>
              </a:rPr>
              <a:t> </a:t>
            </a:r>
            <a:r>
              <a:rPr dirty="0" sz="1450" spc="-10">
                <a:latin typeface="Times New Roman"/>
                <a:cs typeface="Times New Roman"/>
              </a:rPr>
              <a:t>separate.</a:t>
            </a:r>
            <a:endParaRPr sz="1450">
              <a:latin typeface="Times New Roman"/>
              <a:cs typeface="Times New Roman"/>
            </a:endParaRPr>
          </a:p>
          <a:p>
            <a:pPr algn="just" marL="12700" marR="5715">
              <a:lnSpc>
                <a:spcPts val="1730"/>
              </a:lnSpc>
              <a:spcBef>
                <a:spcPts val="560"/>
              </a:spcBef>
            </a:pPr>
            <a:r>
              <a:rPr dirty="0" sz="1450" spc="-10">
                <a:latin typeface="Times New Roman"/>
                <a:cs typeface="Times New Roman"/>
              </a:rPr>
              <a:t>Bob had told me ere this </a:t>
            </a:r>
            <a:r>
              <a:rPr dirty="0" sz="1450" spc="-5">
                <a:latin typeface="Times New Roman"/>
                <a:cs typeface="Times New Roman"/>
              </a:rPr>
              <a:t>a </a:t>
            </a:r>
            <a:r>
              <a:rPr dirty="0" sz="1450" spc="-10">
                <a:latin typeface="Times New Roman"/>
                <a:cs typeface="Times New Roman"/>
              </a:rPr>
              <a:t>little tale, </a:t>
            </a:r>
            <a:r>
              <a:rPr dirty="0" sz="1450" spc="-5">
                <a:latin typeface="Times New Roman"/>
                <a:cs typeface="Times New Roman"/>
              </a:rPr>
              <a:t>a </a:t>
            </a:r>
            <a:r>
              <a:rPr dirty="0" sz="1450" spc="-10">
                <a:latin typeface="Times New Roman"/>
                <a:cs typeface="Times New Roman"/>
              </a:rPr>
              <a:t>five minutes’ drama at the bottom </a:t>
            </a:r>
            <a:r>
              <a:rPr dirty="0" sz="1450" spc="-5">
                <a:latin typeface="Times New Roman"/>
                <a:cs typeface="Times New Roman"/>
              </a:rPr>
              <a:t>of </a:t>
            </a:r>
            <a:r>
              <a:rPr dirty="0" sz="1450" spc="-10">
                <a:latin typeface="Times New Roman"/>
                <a:cs typeface="Times New Roman"/>
              </a:rPr>
              <a:t>the  sea, which at that moment possibly shot across my mind. He was down with  </a:t>
            </a:r>
            <a:r>
              <a:rPr dirty="0" sz="1450" spc="-15">
                <a:latin typeface="Times New Roman"/>
                <a:cs typeface="Times New Roman"/>
              </a:rPr>
              <a:t>another, </a:t>
            </a:r>
            <a:r>
              <a:rPr dirty="0" sz="1450" spc="-10">
                <a:latin typeface="Times New Roman"/>
                <a:cs typeface="Times New Roman"/>
              </a:rPr>
              <a:t>settling </a:t>
            </a:r>
            <a:r>
              <a:rPr dirty="0" sz="1450" spc="-5">
                <a:latin typeface="Times New Roman"/>
                <a:cs typeface="Times New Roman"/>
              </a:rPr>
              <a:t>a </a:t>
            </a:r>
            <a:r>
              <a:rPr dirty="0" sz="1450" spc="-10">
                <a:latin typeface="Times New Roman"/>
                <a:cs typeface="Times New Roman"/>
              </a:rPr>
              <a:t>stone </a:t>
            </a:r>
            <a:r>
              <a:rPr dirty="0" sz="1450" spc="-5">
                <a:latin typeface="Times New Roman"/>
                <a:cs typeface="Times New Roman"/>
              </a:rPr>
              <a:t>of </a:t>
            </a:r>
            <a:r>
              <a:rPr dirty="0" sz="1450" spc="-10">
                <a:latin typeface="Times New Roman"/>
                <a:cs typeface="Times New Roman"/>
              </a:rPr>
              <a:t>the sea-wall. They had it well adjusted, Bob gave  the signal, the scissors were slipped, the stone set home; and it was time to  turn to something else. But still his companion remained bowed over the block  like </a:t>
            </a:r>
            <a:r>
              <a:rPr dirty="0" sz="1450" spc="-5">
                <a:latin typeface="Times New Roman"/>
                <a:cs typeface="Times New Roman"/>
              </a:rPr>
              <a:t>a </a:t>
            </a:r>
            <a:r>
              <a:rPr dirty="0" sz="1450" spc="-10">
                <a:latin typeface="Times New Roman"/>
                <a:cs typeface="Times New Roman"/>
              </a:rPr>
              <a:t>mourner </a:t>
            </a:r>
            <a:r>
              <a:rPr dirty="0" sz="1450" spc="-5">
                <a:latin typeface="Times New Roman"/>
                <a:cs typeface="Times New Roman"/>
              </a:rPr>
              <a:t>on a </a:t>
            </a:r>
            <a:r>
              <a:rPr dirty="0" sz="1450" spc="-10">
                <a:latin typeface="Times New Roman"/>
                <a:cs typeface="Times New Roman"/>
              </a:rPr>
              <a:t>tomb, </a:t>
            </a:r>
            <a:r>
              <a:rPr dirty="0" sz="1450" spc="-5">
                <a:latin typeface="Times New Roman"/>
                <a:cs typeface="Times New Roman"/>
              </a:rPr>
              <a:t>or </a:t>
            </a:r>
            <a:r>
              <a:rPr dirty="0" sz="1450" spc="-10">
                <a:latin typeface="Times New Roman"/>
                <a:cs typeface="Times New Roman"/>
              </a:rPr>
              <a:t>only raised himself to make absurd contortions  and mysterious signs unknown to the vocabulary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diver. </a:t>
            </a:r>
            <a:r>
              <a:rPr dirty="0" sz="1450" spc="-10">
                <a:latin typeface="Times New Roman"/>
                <a:cs typeface="Times New Roman"/>
              </a:rPr>
              <a:t>There, then,  these two stood for awhile, like the dead and the living; till there flashed </a:t>
            </a:r>
            <a:r>
              <a:rPr dirty="0" sz="1450" spc="-5">
                <a:latin typeface="Times New Roman"/>
                <a:cs typeface="Times New Roman"/>
              </a:rPr>
              <a:t>a  </a:t>
            </a:r>
            <a:r>
              <a:rPr dirty="0" sz="1450" spc="-10">
                <a:latin typeface="Times New Roman"/>
                <a:cs typeface="Times New Roman"/>
              </a:rPr>
              <a:t>fortunate </a:t>
            </a:r>
            <a:r>
              <a:rPr dirty="0" sz="1450" spc="-5">
                <a:latin typeface="Times New Roman"/>
                <a:cs typeface="Times New Roman"/>
              </a:rPr>
              <a:t>thought </a:t>
            </a:r>
            <a:r>
              <a:rPr dirty="0" sz="1450" spc="-10">
                <a:latin typeface="Times New Roman"/>
                <a:cs typeface="Times New Roman"/>
              </a:rPr>
              <a:t>into </a:t>
            </a:r>
            <a:r>
              <a:rPr dirty="0" sz="1450" spc="-25">
                <a:latin typeface="Times New Roman"/>
                <a:cs typeface="Times New Roman"/>
              </a:rPr>
              <a:t>Bob’s </a:t>
            </a:r>
            <a:r>
              <a:rPr dirty="0" sz="1450" spc="-10">
                <a:latin typeface="Times New Roman"/>
                <a:cs typeface="Times New Roman"/>
              </a:rPr>
              <a:t>mind, and </a:t>
            </a:r>
            <a:r>
              <a:rPr dirty="0" sz="1450" spc="-5">
                <a:latin typeface="Times New Roman"/>
                <a:cs typeface="Times New Roman"/>
              </a:rPr>
              <a:t>he </a:t>
            </a:r>
            <a:r>
              <a:rPr dirty="0" sz="1450" spc="-10">
                <a:latin typeface="Times New Roman"/>
                <a:cs typeface="Times New Roman"/>
              </a:rPr>
              <a:t>stooped, peered through the window  </a:t>
            </a:r>
            <a:r>
              <a:rPr dirty="0" sz="1450" spc="-5">
                <a:latin typeface="Times New Roman"/>
                <a:cs typeface="Times New Roman"/>
              </a:rPr>
              <a:t>of </a:t>
            </a:r>
            <a:r>
              <a:rPr dirty="0" sz="1450" spc="-10">
                <a:latin typeface="Times New Roman"/>
                <a:cs typeface="Times New Roman"/>
              </a:rPr>
              <a:t>that other world, and beheld the face </a:t>
            </a:r>
            <a:r>
              <a:rPr dirty="0" sz="1450" spc="-5">
                <a:latin typeface="Times New Roman"/>
                <a:cs typeface="Times New Roman"/>
              </a:rPr>
              <a:t>of </a:t>
            </a:r>
            <a:r>
              <a:rPr dirty="0" sz="1450" spc="-10">
                <a:latin typeface="Times New Roman"/>
                <a:cs typeface="Times New Roman"/>
              </a:rPr>
              <a:t>its inhabitant wet with streaming  tears. Ah! the man was in pain! And Bob, glancing downward, saw what was  the trouble: the block had been lowered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foot of </a:t>
            </a:r>
            <a:r>
              <a:rPr dirty="0" sz="1450" spc="-10">
                <a:latin typeface="Times New Roman"/>
                <a:cs typeface="Times New Roman"/>
              </a:rPr>
              <a:t>that unfortunate—he  was caught alive at the bottom </a:t>
            </a:r>
            <a:r>
              <a:rPr dirty="0" sz="1450" spc="-5">
                <a:latin typeface="Times New Roman"/>
                <a:cs typeface="Times New Roman"/>
              </a:rPr>
              <a:t>of </a:t>
            </a:r>
            <a:r>
              <a:rPr dirty="0" sz="1450" spc="-10">
                <a:latin typeface="Times New Roman"/>
                <a:cs typeface="Times New Roman"/>
              </a:rPr>
              <a:t>the sea under fifteen tons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rock.</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That two men should handle </a:t>
            </a:r>
            <a:r>
              <a:rPr dirty="0" sz="1450" spc="-5">
                <a:latin typeface="Times New Roman"/>
                <a:cs typeface="Times New Roman"/>
              </a:rPr>
              <a:t>a </a:t>
            </a:r>
            <a:r>
              <a:rPr dirty="0" sz="1450" spc="-10">
                <a:latin typeface="Times New Roman"/>
                <a:cs typeface="Times New Roman"/>
              </a:rPr>
              <a:t>stone so </a:t>
            </a:r>
            <a:r>
              <a:rPr dirty="0" sz="1450" spc="-25">
                <a:latin typeface="Times New Roman"/>
                <a:cs typeface="Times New Roman"/>
              </a:rPr>
              <a:t>heavy, </a:t>
            </a:r>
            <a:r>
              <a:rPr dirty="0" sz="1450" spc="-10">
                <a:latin typeface="Times New Roman"/>
                <a:cs typeface="Times New Roman"/>
              </a:rPr>
              <a:t>even swinging in the scissors,  may appear strange to the inexpert. These must bear in mind the great density  </a:t>
            </a:r>
            <a:r>
              <a:rPr dirty="0" sz="1450" spc="-5">
                <a:latin typeface="Times New Roman"/>
                <a:cs typeface="Times New Roman"/>
              </a:rPr>
              <a:t>of </a:t>
            </a:r>
            <a:r>
              <a:rPr dirty="0" sz="1450" spc="-10">
                <a:latin typeface="Times New Roman"/>
                <a:cs typeface="Times New Roman"/>
              </a:rPr>
              <a:t>the water </a:t>
            </a:r>
            <a:r>
              <a:rPr dirty="0" sz="1450" spc="-5">
                <a:latin typeface="Times New Roman"/>
                <a:cs typeface="Times New Roman"/>
              </a:rPr>
              <a:t>of </a:t>
            </a:r>
            <a:r>
              <a:rPr dirty="0" sz="1450" spc="-10">
                <a:latin typeface="Times New Roman"/>
                <a:cs typeface="Times New Roman"/>
              </a:rPr>
              <a:t>the sea, and the surprising results </a:t>
            </a:r>
            <a:r>
              <a:rPr dirty="0" sz="1450" spc="-5">
                <a:latin typeface="Times New Roman"/>
                <a:cs typeface="Times New Roman"/>
              </a:rPr>
              <a:t>of </a:t>
            </a:r>
            <a:r>
              <a:rPr dirty="0" sz="1450" spc="-10">
                <a:latin typeface="Times New Roman"/>
                <a:cs typeface="Times New Roman"/>
              </a:rPr>
              <a:t>transplantation to that  medium. </a:t>
            </a:r>
            <a:r>
              <a:rPr dirty="0" sz="1450" spc="-60">
                <a:latin typeface="Times New Roman"/>
                <a:cs typeface="Times New Roman"/>
              </a:rPr>
              <a:t>To </a:t>
            </a:r>
            <a:r>
              <a:rPr dirty="0" sz="1450" spc="-10">
                <a:latin typeface="Times New Roman"/>
                <a:cs typeface="Times New Roman"/>
              </a:rPr>
              <a:t>understand </a:t>
            </a:r>
            <a:r>
              <a:rPr dirty="0" sz="1450" spc="-5">
                <a:latin typeface="Times New Roman"/>
                <a:cs typeface="Times New Roman"/>
              </a:rPr>
              <a:t>a </a:t>
            </a:r>
            <a:r>
              <a:rPr dirty="0" sz="1450" spc="-10">
                <a:latin typeface="Times New Roman"/>
                <a:cs typeface="Times New Roman"/>
              </a:rPr>
              <a:t>little what these are, and how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weight, so far  from being an encumbrance, is the very ground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agility, </a:t>
            </a:r>
            <a:r>
              <a:rPr dirty="0" sz="1450" spc="-10">
                <a:latin typeface="Times New Roman"/>
                <a:cs typeface="Times New Roman"/>
              </a:rPr>
              <a:t>was the chief  lesson </a:t>
            </a:r>
            <a:r>
              <a:rPr dirty="0" sz="1450" spc="-5">
                <a:latin typeface="Times New Roman"/>
                <a:cs typeface="Times New Roman"/>
              </a:rPr>
              <a:t>of </a:t>
            </a:r>
            <a:r>
              <a:rPr dirty="0" sz="1450" spc="-10">
                <a:latin typeface="Times New Roman"/>
                <a:cs typeface="Times New Roman"/>
              </a:rPr>
              <a:t>my submarine experience. The knowledge came </a:t>
            </a:r>
            <a:r>
              <a:rPr dirty="0" sz="1450" spc="-5">
                <a:latin typeface="Times New Roman"/>
                <a:cs typeface="Times New Roman"/>
              </a:rPr>
              <a:t>upon </a:t>
            </a:r>
            <a:r>
              <a:rPr dirty="0" sz="1450" spc="-10">
                <a:latin typeface="Times New Roman"/>
                <a:cs typeface="Times New Roman"/>
              </a:rPr>
              <a:t>me </a:t>
            </a:r>
            <a:r>
              <a:rPr dirty="0" sz="1450" spc="-5">
                <a:latin typeface="Times New Roman"/>
                <a:cs typeface="Times New Roman"/>
              </a:rPr>
              <a:t>by  </a:t>
            </a:r>
            <a:r>
              <a:rPr dirty="0" sz="1450" spc="-10">
                <a:latin typeface="Times New Roman"/>
                <a:cs typeface="Times New Roman"/>
              </a:rPr>
              <a:t>degrees. As </a:t>
            </a:r>
            <a:r>
              <a:rPr dirty="0" sz="1450" spc="-5">
                <a:latin typeface="Times New Roman"/>
                <a:cs typeface="Times New Roman"/>
              </a:rPr>
              <a:t>I </a:t>
            </a:r>
            <a:r>
              <a:rPr dirty="0" sz="1450" spc="-10">
                <a:latin typeface="Times New Roman"/>
                <a:cs typeface="Times New Roman"/>
              </a:rPr>
              <a:t>began to </a:t>
            </a:r>
            <a:r>
              <a:rPr dirty="0" sz="1450" spc="-5">
                <a:latin typeface="Times New Roman"/>
                <a:cs typeface="Times New Roman"/>
              </a:rPr>
              <a:t>go </a:t>
            </a:r>
            <a:r>
              <a:rPr dirty="0" sz="1450" spc="-10">
                <a:latin typeface="Times New Roman"/>
                <a:cs typeface="Times New Roman"/>
              </a:rPr>
              <a:t>forward with the hand </a:t>
            </a:r>
            <a:r>
              <a:rPr dirty="0" sz="1450" spc="-5">
                <a:latin typeface="Times New Roman"/>
                <a:cs typeface="Times New Roman"/>
              </a:rPr>
              <a:t>of </a:t>
            </a:r>
            <a:r>
              <a:rPr dirty="0" sz="1450" spc="-10">
                <a:latin typeface="Times New Roman"/>
                <a:cs typeface="Times New Roman"/>
              </a:rPr>
              <a:t>my estranged companion, </a:t>
            </a:r>
            <a:r>
              <a:rPr dirty="0" sz="1450" spc="-5">
                <a:latin typeface="Times New Roman"/>
                <a:cs typeface="Times New Roman"/>
              </a:rPr>
              <a:t>a  </a:t>
            </a:r>
            <a:r>
              <a:rPr dirty="0" sz="1450" spc="-10">
                <a:latin typeface="Times New Roman"/>
                <a:cs typeface="Times New Roman"/>
              </a:rPr>
              <a:t>world </a:t>
            </a:r>
            <a:r>
              <a:rPr dirty="0" sz="1450" spc="-5">
                <a:latin typeface="Times New Roman"/>
                <a:cs typeface="Times New Roman"/>
              </a:rPr>
              <a:t>of </a:t>
            </a:r>
            <a:r>
              <a:rPr dirty="0" sz="1450" spc="-10">
                <a:latin typeface="Times New Roman"/>
                <a:cs typeface="Times New Roman"/>
              </a:rPr>
              <a:t>tumbled stones was visible, pillared with the weedy uprights </a:t>
            </a:r>
            <a:r>
              <a:rPr dirty="0" sz="1450" spc="-5">
                <a:latin typeface="Times New Roman"/>
                <a:cs typeface="Times New Roman"/>
              </a:rPr>
              <a:t>of </a:t>
            </a:r>
            <a:r>
              <a:rPr dirty="0" sz="1450" spc="-10">
                <a:latin typeface="Times New Roman"/>
                <a:cs typeface="Times New Roman"/>
              </a:rPr>
              <a:t>the  staging: overhead, </a:t>
            </a:r>
            <a:r>
              <a:rPr dirty="0" sz="1450" spc="-5">
                <a:latin typeface="Times New Roman"/>
                <a:cs typeface="Times New Roman"/>
              </a:rPr>
              <a:t>a </a:t>
            </a:r>
            <a:r>
              <a:rPr dirty="0" sz="1450" spc="-10">
                <a:latin typeface="Times New Roman"/>
                <a:cs typeface="Times New Roman"/>
              </a:rPr>
              <a:t>flat roof </a:t>
            </a:r>
            <a:r>
              <a:rPr dirty="0" sz="1450" spc="-5">
                <a:latin typeface="Times New Roman"/>
                <a:cs typeface="Times New Roman"/>
              </a:rPr>
              <a:t>of </a:t>
            </a:r>
            <a:r>
              <a:rPr dirty="0" sz="1450" spc="-10">
                <a:latin typeface="Times New Roman"/>
                <a:cs typeface="Times New Roman"/>
              </a:rPr>
              <a:t>green: </a:t>
            </a:r>
            <a:r>
              <a:rPr dirty="0" sz="1450" spc="-5">
                <a:latin typeface="Times New Roman"/>
                <a:cs typeface="Times New Roman"/>
              </a:rPr>
              <a:t>a </a:t>
            </a:r>
            <a:r>
              <a:rPr dirty="0" sz="1450" spc="-10">
                <a:latin typeface="Times New Roman"/>
                <a:cs typeface="Times New Roman"/>
              </a:rPr>
              <a:t>little in front, the sea-wall, like an  unfinished rampart. And presently in </a:t>
            </a:r>
            <a:r>
              <a:rPr dirty="0" sz="1450" spc="-5">
                <a:latin typeface="Times New Roman"/>
                <a:cs typeface="Times New Roman"/>
              </a:rPr>
              <a:t>our </a:t>
            </a:r>
            <a:r>
              <a:rPr dirty="0" sz="1450" spc="-10">
                <a:latin typeface="Times New Roman"/>
                <a:cs typeface="Times New Roman"/>
              </a:rPr>
              <a:t>upward progress, Bob motioned me  to leap </a:t>
            </a:r>
            <a:r>
              <a:rPr dirty="0" sz="1450" spc="-5">
                <a:latin typeface="Times New Roman"/>
                <a:cs typeface="Times New Roman"/>
              </a:rPr>
              <a:t>upon a </a:t>
            </a:r>
            <a:r>
              <a:rPr dirty="0" sz="1450" spc="-10">
                <a:latin typeface="Times New Roman"/>
                <a:cs typeface="Times New Roman"/>
              </a:rPr>
              <a:t>stone; </a:t>
            </a:r>
            <a:r>
              <a:rPr dirty="0" sz="1450" spc="-5">
                <a:latin typeface="Times New Roman"/>
                <a:cs typeface="Times New Roman"/>
              </a:rPr>
              <a:t>I </a:t>
            </a:r>
            <a:r>
              <a:rPr dirty="0" sz="1450" spc="-10">
                <a:latin typeface="Times New Roman"/>
                <a:cs typeface="Times New Roman"/>
              </a:rPr>
              <a:t>looked to see if </a:t>
            </a:r>
            <a:r>
              <a:rPr dirty="0" sz="1450" spc="-5">
                <a:latin typeface="Times New Roman"/>
                <a:cs typeface="Times New Roman"/>
              </a:rPr>
              <a:t>he </a:t>
            </a:r>
            <a:r>
              <a:rPr dirty="0" sz="1450" spc="-10">
                <a:latin typeface="Times New Roman"/>
                <a:cs typeface="Times New Roman"/>
              </a:rPr>
              <a:t>were possibly in earnest, and </a:t>
            </a:r>
            <a:r>
              <a:rPr dirty="0" sz="1450" spc="-5">
                <a:latin typeface="Times New Roman"/>
                <a:cs typeface="Times New Roman"/>
              </a:rPr>
              <a:t>he </a:t>
            </a:r>
            <a:r>
              <a:rPr dirty="0" sz="1450" spc="-10">
                <a:latin typeface="Times New Roman"/>
                <a:cs typeface="Times New Roman"/>
              </a:rPr>
              <a:t>only  signed</a:t>
            </a:r>
            <a:r>
              <a:rPr dirty="0" sz="1450" spc="285">
                <a:latin typeface="Times New Roman"/>
                <a:cs typeface="Times New Roman"/>
              </a:rPr>
              <a:t> </a:t>
            </a:r>
            <a:r>
              <a:rPr dirty="0" sz="1450" spc="-10">
                <a:latin typeface="Times New Roman"/>
                <a:cs typeface="Times New Roman"/>
              </a:rPr>
              <a:t>to</a:t>
            </a:r>
            <a:r>
              <a:rPr dirty="0" sz="1450" spc="285">
                <a:latin typeface="Times New Roman"/>
                <a:cs typeface="Times New Roman"/>
              </a:rPr>
              <a:t> </a:t>
            </a:r>
            <a:r>
              <a:rPr dirty="0" sz="1450" spc="-10">
                <a:latin typeface="Times New Roman"/>
                <a:cs typeface="Times New Roman"/>
              </a:rPr>
              <a:t>me</a:t>
            </a:r>
            <a:r>
              <a:rPr dirty="0" sz="1450" spc="285">
                <a:latin typeface="Times New Roman"/>
                <a:cs typeface="Times New Roman"/>
              </a:rPr>
              <a:t> </a:t>
            </a:r>
            <a:r>
              <a:rPr dirty="0" sz="1450" spc="-10">
                <a:latin typeface="Times New Roman"/>
                <a:cs typeface="Times New Roman"/>
              </a:rPr>
              <a:t>the</a:t>
            </a:r>
            <a:r>
              <a:rPr dirty="0" sz="1450" spc="290">
                <a:latin typeface="Times New Roman"/>
                <a:cs typeface="Times New Roman"/>
              </a:rPr>
              <a:t> </a:t>
            </a:r>
            <a:r>
              <a:rPr dirty="0" sz="1450" spc="-10">
                <a:latin typeface="Times New Roman"/>
                <a:cs typeface="Times New Roman"/>
              </a:rPr>
              <a:t>more</a:t>
            </a:r>
            <a:r>
              <a:rPr dirty="0" sz="1450" spc="285">
                <a:latin typeface="Times New Roman"/>
                <a:cs typeface="Times New Roman"/>
              </a:rPr>
              <a:t> </a:t>
            </a:r>
            <a:r>
              <a:rPr dirty="0" sz="1450" spc="-15">
                <a:latin typeface="Times New Roman"/>
                <a:cs typeface="Times New Roman"/>
              </a:rPr>
              <a:t>imperiously.</a:t>
            </a:r>
            <a:r>
              <a:rPr dirty="0" sz="1450" spc="285">
                <a:latin typeface="Times New Roman"/>
                <a:cs typeface="Times New Roman"/>
              </a:rPr>
              <a:t> </a:t>
            </a:r>
            <a:r>
              <a:rPr dirty="0" sz="1450" spc="-10">
                <a:latin typeface="Times New Roman"/>
                <a:cs typeface="Times New Roman"/>
              </a:rPr>
              <a:t>Now</a:t>
            </a:r>
            <a:r>
              <a:rPr dirty="0" sz="1450" spc="295">
                <a:latin typeface="Times New Roman"/>
                <a:cs typeface="Times New Roman"/>
              </a:rPr>
              <a:t> </a:t>
            </a:r>
            <a:r>
              <a:rPr dirty="0" sz="1450" spc="-10">
                <a:latin typeface="Times New Roman"/>
                <a:cs typeface="Times New Roman"/>
              </a:rPr>
              <a:t>the</a:t>
            </a:r>
            <a:r>
              <a:rPr dirty="0" sz="1450" spc="300">
                <a:latin typeface="Times New Roman"/>
                <a:cs typeface="Times New Roman"/>
              </a:rPr>
              <a:t> </a:t>
            </a:r>
            <a:r>
              <a:rPr dirty="0" sz="1450" spc="-10">
                <a:latin typeface="Times New Roman"/>
                <a:cs typeface="Times New Roman"/>
              </a:rPr>
              <a:t>block</a:t>
            </a:r>
            <a:r>
              <a:rPr dirty="0" sz="1450" spc="295">
                <a:latin typeface="Times New Roman"/>
                <a:cs typeface="Times New Roman"/>
              </a:rPr>
              <a:t> </a:t>
            </a:r>
            <a:r>
              <a:rPr dirty="0" sz="1450" spc="-10">
                <a:latin typeface="Times New Roman"/>
                <a:cs typeface="Times New Roman"/>
              </a:rPr>
              <a:t>stood</a:t>
            </a:r>
            <a:r>
              <a:rPr dirty="0" sz="1450" spc="295">
                <a:latin typeface="Times New Roman"/>
                <a:cs typeface="Times New Roman"/>
              </a:rPr>
              <a:t> </a:t>
            </a:r>
            <a:r>
              <a:rPr dirty="0" sz="1450" spc="-10">
                <a:latin typeface="Times New Roman"/>
                <a:cs typeface="Times New Roman"/>
              </a:rPr>
              <a:t>six</a:t>
            </a:r>
            <a:r>
              <a:rPr dirty="0" sz="1450" spc="300">
                <a:latin typeface="Times New Roman"/>
                <a:cs typeface="Times New Roman"/>
              </a:rPr>
              <a:t> </a:t>
            </a:r>
            <a:r>
              <a:rPr dirty="0" sz="1450" spc="-10">
                <a:latin typeface="Times New Roman"/>
                <a:cs typeface="Times New Roman"/>
              </a:rPr>
              <a:t>feet</a:t>
            </a:r>
            <a:r>
              <a:rPr dirty="0" sz="1450" spc="295">
                <a:latin typeface="Times New Roman"/>
                <a:cs typeface="Times New Roman"/>
              </a:rPr>
              <a:t> </a:t>
            </a:r>
            <a:r>
              <a:rPr dirty="0" sz="1450" spc="-5">
                <a:latin typeface="Times New Roman"/>
                <a:cs typeface="Times New Roman"/>
              </a:rPr>
              <a:t>high;</a:t>
            </a:r>
            <a:r>
              <a:rPr dirty="0" sz="1450" spc="295">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would have been quite </a:t>
            </a:r>
            <a:r>
              <a:rPr dirty="0" sz="1450" spc="-5">
                <a:latin typeface="Times New Roman"/>
                <a:cs typeface="Times New Roman"/>
              </a:rPr>
              <a:t>a </a:t>
            </a:r>
            <a:r>
              <a:rPr dirty="0" sz="1450" spc="-10">
                <a:latin typeface="Times New Roman"/>
                <a:cs typeface="Times New Roman"/>
              </a:rPr>
              <a:t>leap to me unencumbered; with the breast and back  weights, and the twenty </a:t>
            </a:r>
            <a:r>
              <a:rPr dirty="0" sz="1450" spc="-5">
                <a:latin typeface="Times New Roman"/>
                <a:cs typeface="Times New Roman"/>
              </a:rPr>
              <a:t>pounds upon </a:t>
            </a:r>
            <a:r>
              <a:rPr dirty="0" sz="1450" spc="-10">
                <a:latin typeface="Times New Roman"/>
                <a:cs typeface="Times New Roman"/>
              </a:rPr>
              <a:t>each foot, and the staggering load </a:t>
            </a:r>
            <a:r>
              <a:rPr dirty="0" sz="1450" spc="-5">
                <a:latin typeface="Times New Roman"/>
                <a:cs typeface="Times New Roman"/>
              </a:rPr>
              <a:t>of </a:t>
            </a:r>
            <a:r>
              <a:rPr dirty="0" sz="1450" spc="-10">
                <a:latin typeface="Times New Roman"/>
                <a:cs typeface="Times New Roman"/>
              </a:rPr>
              <a:t>the  helmet, the thing was </a:t>
            </a:r>
            <a:r>
              <a:rPr dirty="0" sz="1450" spc="-5">
                <a:latin typeface="Times New Roman"/>
                <a:cs typeface="Times New Roman"/>
              </a:rPr>
              <a:t>out of </a:t>
            </a:r>
            <a:r>
              <a:rPr dirty="0" sz="1450" spc="-10">
                <a:latin typeface="Times New Roman"/>
                <a:cs typeface="Times New Roman"/>
              </a:rPr>
              <a:t>reason. </a:t>
            </a:r>
            <a:r>
              <a:rPr dirty="0" sz="1450" spc="-5">
                <a:latin typeface="Times New Roman"/>
                <a:cs typeface="Times New Roman"/>
              </a:rPr>
              <a:t>I </a:t>
            </a:r>
            <a:r>
              <a:rPr dirty="0" sz="1450" spc="-10">
                <a:latin typeface="Times New Roman"/>
                <a:cs typeface="Times New Roman"/>
              </a:rPr>
              <a:t>laughed aloud in my tomb; and to prove  to Bob how far </a:t>
            </a:r>
            <a:r>
              <a:rPr dirty="0" sz="1450" spc="-5">
                <a:latin typeface="Times New Roman"/>
                <a:cs typeface="Times New Roman"/>
              </a:rPr>
              <a:t>he </a:t>
            </a:r>
            <a:r>
              <a:rPr dirty="0" sz="1450" spc="-10">
                <a:latin typeface="Times New Roman"/>
                <a:cs typeface="Times New Roman"/>
              </a:rPr>
              <a:t>was </a:t>
            </a:r>
            <a:r>
              <a:rPr dirty="0" sz="1450" spc="-25">
                <a:latin typeface="Times New Roman"/>
                <a:cs typeface="Times New Roman"/>
              </a:rPr>
              <a:t>astray, </a:t>
            </a:r>
            <a:r>
              <a:rPr dirty="0" sz="1450" spc="-5">
                <a:latin typeface="Times New Roman"/>
                <a:cs typeface="Times New Roman"/>
              </a:rPr>
              <a:t>I </a:t>
            </a:r>
            <a:r>
              <a:rPr dirty="0" sz="1450" spc="-10">
                <a:latin typeface="Times New Roman"/>
                <a:cs typeface="Times New Roman"/>
              </a:rPr>
              <a:t>gave </a:t>
            </a:r>
            <a:r>
              <a:rPr dirty="0" sz="1450" spc="-5">
                <a:latin typeface="Times New Roman"/>
                <a:cs typeface="Times New Roman"/>
              </a:rPr>
              <a:t>a </a:t>
            </a:r>
            <a:r>
              <a:rPr dirty="0" sz="1450" spc="-10">
                <a:latin typeface="Times New Roman"/>
                <a:cs typeface="Times New Roman"/>
              </a:rPr>
              <a:t>little impulse from my toes. Up </a:t>
            </a:r>
            <a:r>
              <a:rPr dirty="0" sz="1450" spc="-5">
                <a:latin typeface="Times New Roman"/>
                <a:cs typeface="Times New Roman"/>
              </a:rPr>
              <a:t>I </a:t>
            </a:r>
            <a:r>
              <a:rPr dirty="0" sz="1450" spc="-10">
                <a:latin typeface="Times New Roman"/>
                <a:cs typeface="Times New Roman"/>
              </a:rPr>
              <a:t>soared  like </a:t>
            </a:r>
            <a:r>
              <a:rPr dirty="0" sz="1450" spc="-5">
                <a:latin typeface="Times New Roman"/>
                <a:cs typeface="Times New Roman"/>
              </a:rPr>
              <a:t>a </a:t>
            </a:r>
            <a:r>
              <a:rPr dirty="0" sz="1450" spc="-10">
                <a:latin typeface="Times New Roman"/>
                <a:cs typeface="Times New Roman"/>
              </a:rPr>
              <a:t>bird, my companion soaring at my side. As high as to the stone, and then  </a:t>
            </a:r>
            <a:r>
              <a:rPr dirty="0" sz="1450" spc="-15">
                <a:latin typeface="Times New Roman"/>
                <a:cs typeface="Times New Roman"/>
              </a:rPr>
              <a:t>higher, </a:t>
            </a:r>
            <a:r>
              <a:rPr dirty="0" sz="1450" spc="-5">
                <a:latin typeface="Times New Roman"/>
                <a:cs typeface="Times New Roman"/>
              </a:rPr>
              <a:t>I </a:t>
            </a:r>
            <a:r>
              <a:rPr dirty="0" sz="1450" spc="-10">
                <a:latin typeface="Times New Roman"/>
                <a:cs typeface="Times New Roman"/>
              </a:rPr>
              <a:t>pursued my impotent and empty flight. Even when the strong arm </a:t>
            </a:r>
            <a:r>
              <a:rPr dirty="0" sz="1450" spc="-5">
                <a:latin typeface="Times New Roman"/>
                <a:cs typeface="Times New Roman"/>
              </a:rPr>
              <a:t>of  </a:t>
            </a:r>
            <a:r>
              <a:rPr dirty="0" sz="1450" spc="-10">
                <a:latin typeface="Times New Roman"/>
                <a:cs typeface="Times New Roman"/>
              </a:rPr>
              <a:t>Bob had checked my shoulders, my heels continued their ascent; so that </a:t>
            </a:r>
            <a:r>
              <a:rPr dirty="0" sz="1450" spc="-5">
                <a:latin typeface="Times New Roman"/>
                <a:cs typeface="Times New Roman"/>
              </a:rPr>
              <a:t>I </a:t>
            </a:r>
            <a:r>
              <a:rPr dirty="0" sz="1450" spc="-10">
                <a:latin typeface="Times New Roman"/>
                <a:cs typeface="Times New Roman"/>
              </a:rPr>
              <a:t>blew  </a:t>
            </a:r>
            <a:r>
              <a:rPr dirty="0" sz="1450" spc="-5">
                <a:latin typeface="Times New Roman"/>
                <a:cs typeface="Times New Roman"/>
              </a:rPr>
              <a:t>out </a:t>
            </a:r>
            <a:r>
              <a:rPr dirty="0" sz="1450" spc="-10">
                <a:latin typeface="Times New Roman"/>
                <a:cs typeface="Times New Roman"/>
              </a:rPr>
              <a:t>sideways like an autumn leaf, and must </a:t>
            </a:r>
            <a:r>
              <a:rPr dirty="0" sz="1450" spc="-5">
                <a:latin typeface="Times New Roman"/>
                <a:cs typeface="Times New Roman"/>
              </a:rPr>
              <a:t>be </a:t>
            </a:r>
            <a:r>
              <a:rPr dirty="0" sz="1450" spc="-10">
                <a:latin typeface="Times New Roman"/>
                <a:cs typeface="Times New Roman"/>
              </a:rPr>
              <a:t>hauled </a:t>
            </a:r>
            <a:r>
              <a:rPr dirty="0" sz="1450" spc="-5">
                <a:latin typeface="Times New Roman"/>
                <a:cs typeface="Times New Roman"/>
              </a:rPr>
              <a:t>in, </a:t>
            </a:r>
            <a:r>
              <a:rPr dirty="0" sz="1450" spc="-10">
                <a:latin typeface="Times New Roman"/>
                <a:cs typeface="Times New Roman"/>
              </a:rPr>
              <a:t>hand over hand, as  sailors haul in the slack </a:t>
            </a:r>
            <a:r>
              <a:rPr dirty="0" sz="1450" spc="-5">
                <a:latin typeface="Times New Roman"/>
                <a:cs typeface="Times New Roman"/>
              </a:rPr>
              <a:t>of a </a:t>
            </a:r>
            <a:r>
              <a:rPr dirty="0" sz="1450" spc="-10">
                <a:latin typeface="Times New Roman"/>
                <a:cs typeface="Times New Roman"/>
              </a:rPr>
              <a:t>sail, and propped </a:t>
            </a:r>
            <a:r>
              <a:rPr dirty="0" sz="1450" spc="-5">
                <a:latin typeface="Times New Roman"/>
                <a:cs typeface="Times New Roman"/>
              </a:rPr>
              <a:t>upon </a:t>
            </a:r>
            <a:r>
              <a:rPr dirty="0" sz="1450" spc="-10">
                <a:latin typeface="Times New Roman"/>
                <a:cs typeface="Times New Roman"/>
              </a:rPr>
              <a:t>my feet again like an  intoxicated </a:t>
            </a:r>
            <a:r>
              <a:rPr dirty="0" sz="1450" spc="-20">
                <a:latin typeface="Times New Roman"/>
                <a:cs typeface="Times New Roman"/>
              </a:rPr>
              <a:t>sparrow. </a:t>
            </a:r>
            <a:r>
              <a:rPr dirty="0" sz="1450" spc="-60">
                <a:latin typeface="Times New Roman"/>
                <a:cs typeface="Times New Roman"/>
              </a:rPr>
              <a:t>Yet </a:t>
            </a:r>
            <a:r>
              <a:rPr dirty="0" sz="1450" spc="-5">
                <a:latin typeface="Times New Roman"/>
                <a:cs typeface="Times New Roman"/>
              </a:rPr>
              <a:t>a </a:t>
            </a:r>
            <a:r>
              <a:rPr dirty="0" sz="1450" spc="-10">
                <a:latin typeface="Times New Roman"/>
                <a:cs typeface="Times New Roman"/>
              </a:rPr>
              <a:t>little higher </a:t>
            </a:r>
            <a:r>
              <a:rPr dirty="0" sz="1450" spc="-5">
                <a:latin typeface="Times New Roman"/>
                <a:cs typeface="Times New Roman"/>
              </a:rPr>
              <a:t>on </a:t>
            </a:r>
            <a:r>
              <a:rPr dirty="0" sz="1450" spc="-10">
                <a:latin typeface="Times New Roman"/>
                <a:cs typeface="Times New Roman"/>
              </a:rPr>
              <a:t>the foundation, and we began to </a:t>
            </a:r>
            <a:r>
              <a:rPr dirty="0" sz="1450" spc="-5">
                <a:latin typeface="Times New Roman"/>
                <a:cs typeface="Times New Roman"/>
              </a:rPr>
              <a:t>be  </a:t>
            </a:r>
            <a:r>
              <a:rPr dirty="0" sz="1450" spc="-15">
                <a:latin typeface="Times New Roman"/>
                <a:cs typeface="Times New Roman"/>
              </a:rPr>
              <a:t>affected </a:t>
            </a:r>
            <a:r>
              <a:rPr dirty="0" sz="1450" spc="-5">
                <a:latin typeface="Times New Roman"/>
                <a:cs typeface="Times New Roman"/>
              </a:rPr>
              <a:t>by </a:t>
            </a:r>
            <a:r>
              <a:rPr dirty="0" sz="1450" spc="-10">
                <a:latin typeface="Times New Roman"/>
                <a:cs typeface="Times New Roman"/>
              </a:rPr>
              <a:t>the bottom </a:t>
            </a:r>
            <a:r>
              <a:rPr dirty="0" sz="1450" spc="-5">
                <a:latin typeface="Times New Roman"/>
                <a:cs typeface="Times New Roman"/>
              </a:rPr>
              <a:t>of </a:t>
            </a:r>
            <a:r>
              <a:rPr dirty="0" sz="1450" spc="-10">
                <a:latin typeface="Times New Roman"/>
                <a:cs typeface="Times New Roman"/>
              </a:rPr>
              <a:t>the swell, running there like </a:t>
            </a:r>
            <a:r>
              <a:rPr dirty="0" sz="1450" spc="-5">
                <a:latin typeface="Times New Roman"/>
                <a:cs typeface="Times New Roman"/>
              </a:rPr>
              <a:t>a </a:t>
            </a:r>
            <a:r>
              <a:rPr dirty="0" sz="1450" spc="-10">
                <a:latin typeface="Times New Roman"/>
                <a:cs typeface="Times New Roman"/>
              </a:rPr>
              <a:t>strong breeze </a:t>
            </a:r>
            <a:r>
              <a:rPr dirty="0" sz="1450" spc="-5">
                <a:latin typeface="Times New Roman"/>
                <a:cs typeface="Times New Roman"/>
              </a:rPr>
              <a:t>of </a:t>
            </a:r>
            <a:r>
              <a:rPr dirty="0" sz="1450" spc="-10">
                <a:latin typeface="Times New Roman"/>
                <a:cs typeface="Times New Roman"/>
              </a:rPr>
              <a:t>wind.  Or so </a:t>
            </a:r>
            <a:r>
              <a:rPr dirty="0" sz="1450" spc="-5">
                <a:latin typeface="Times New Roman"/>
                <a:cs typeface="Times New Roman"/>
              </a:rPr>
              <a:t>I </a:t>
            </a:r>
            <a:r>
              <a:rPr dirty="0" sz="1450" spc="-10">
                <a:latin typeface="Times New Roman"/>
                <a:cs typeface="Times New Roman"/>
              </a:rPr>
              <a:t>must suppose; </a:t>
            </a:r>
            <a:r>
              <a:rPr dirty="0" sz="1450" spc="-20">
                <a:latin typeface="Times New Roman"/>
                <a:cs typeface="Times New Roman"/>
              </a:rPr>
              <a:t>for, </a:t>
            </a:r>
            <a:r>
              <a:rPr dirty="0" sz="1450" spc="-10">
                <a:latin typeface="Times New Roman"/>
                <a:cs typeface="Times New Roman"/>
              </a:rPr>
              <a:t>safe in my cushion </a:t>
            </a:r>
            <a:r>
              <a:rPr dirty="0" sz="1450" spc="-5">
                <a:latin typeface="Times New Roman"/>
                <a:cs typeface="Times New Roman"/>
              </a:rPr>
              <a:t>of </a:t>
            </a:r>
            <a:r>
              <a:rPr dirty="0" sz="1450" spc="-25">
                <a:latin typeface="Times New Roman"/>
                <a:cs typeface="Times New Roman"/>
              </a:rPr>
              <a:t>air, </a:t>
            </a:r>
            <a:r>
              <a:rPr dirty="0" sz="1450" spc="-5">
                <a:latin typeface="Times New Roman"/>
                <a:cs typeface="Times New Roman"/>
              </a:rPr>
              <a:t>I </a:t>
            </a:r>
            <a:r>
              <a:rPr dirty="0" sz="1450" spc="-10">
                <a:latin typeface="Times New Roman"/>
                <a:cs typeface="Times New Roman"/>
              </a:rPr>
              <a:t>was conscious </a:t>
            </a:r>
            <a:r>
              <a:rPr dirty="0" sz="1450" spc="-5">
                <a:latin typeface="Times New Roman"/>
                <a:cs typeface="Times New Roman"/>
              </a:rPr>
              <a:t>of no  </a:t>
            </a:r>
            <a:r>
              <a:rPr dirty="0" sz="1450" spc="-10">
                <a:latin typeface="Times New Roman"/>
                <a:cs typeface="Times New Roman"/>
              </a:rPr>
              <a:t>impact; only swayed idly like </a:t>
            </a:r>
            <a:r>
              <a:rPr dirty="0" sz="1450" spc="-5">
                <a:latin typeface="Times New Roman"/>
                <a:cs typeface="Times New Roman"/>
              </a:rPr>
              <a:t>a </a:t>
            </a:r>
            <a:r>
              <a:rPr dirty="0" sz="1450" spc="-10">
                <a:latin typeface="Times New Roman"/>
                <a:cs typeface="Times New Roman"/>
              </a:rPr>
              <a:t>weed, and was now borne helplessly abroad,  and now swiftly—and yet with dream-like gentleness—impelled against my  guide. So does </a:t>
            </a:r>
            <a:r>
              <a:rPr dirty="0" sz="1450" spc="-5">
                <a:latin typeface="Times New Roman"/>
                <a:cs typeface="Times New Roman"/>
              </a:rPr>
              <a:t>a </a:t>
            </a:r>
            <a:r>
              <a:rPr dirty="0" sz="1450" spc="-20">
                <a:latin typeface="Times New Roman"/>
                <a:cs typeface="Times New Roman"/>
              </a:rPr>
              <a:t>child’s </a:t>
            </a:r>
            <a:r>
              <a:rPr dirty="0" sz="1450" spc="-10">
                <a:latin typeface="Times New Roman"/>
                <a:cs typeface="Times New Roman"/>
              </a:rPr>
              <a:t>balloon divagate </a:t>
            </a:r>
            <a:r>
              <a:rPr dirty="0" sz="1450" spc="-5">
                <a:latin typeface="Times New Roman"/>
                <a:cs typeface="Times New Roman"/>
              </a:rPr>
              <a:t>upon </a:t>
            </a:r>
            <a:r>
              <a:rPr dirty="0" sz="1450" spc="-10">
                <a:latin typeface="Times New Roman"/>
                <a:cs typeface="Times New Roman"/>
              </a:rPr>
              <a:t>the currents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air, </a:t>
            </a:r>
            <a:r>
              <a:rPr dirty="0" sz="1450" spc="-10">
                <a:latin typeface="Times New Roman"/>
                <a:cs typeface="Times New Roman"/>
              </a:rPr>
              <a:t>and  touch, and slide </a:t>
            </a:r>
            <a:r>
              <a:rPr dirty="0" sz="1450" spc="-15">
                <a:latin typeface="Times New Roman"/>
                <a:cs typeface="Times New Roman"/>
              </a:rPr>
              <a:t>off </a:t>
            </a:r>
            <a:r>
              <a:rPr dirty="0" sz="1450" spc="-10">
                <a:latin typeface="Times New Roman"/>
                <a:cs typeface="Times New Roman"/>
              </a:rPr>
              <a:t>again from every obstacle. So must have ineffectually  swung, so resented their </a:t>
            </a:r>
            <a:r>
              <a:rPr dirty="0" sz="1450" spc="-20">
                <a:latin typeface="Times New Roman"/>
                <a:cs typeface="Times New Roman"/>
              </a:rPr>
              <a:t>inefficiency, </a:t>
            </a:r>
            <a:r>
              <a:rPr dirty="0" sz="1450" spc="-10">
                <a:latin typeface="Times New Roman"/>
                <a:cs typeface="Times New Roman"/>
              </a:rPr>
              <a:t>those light crowds that followed the Star  </a:t>
            </a:r>
            <a:r>
              <a:rPr dirty="0" sz="1450" spc="-5">
                <a:latin typeface="Times New Roman"/>
                <a:cs typeface="Times New Roman"/>
              </a:rPr>
              <a:t>of </a:t>
            </a:r>
            <a:r>
              <a:rPr dirty="0" sz="1450" spc="-10">
                <a:latin typeface="Times New Roman"/>
                <a:cs typeface="Times New Roman"/>
              </a:rPr>
              <a:t>Hades, and uttered exiguous voices in the land beyond</a:t>
            </a:r>
            <a:r>
              <a:rPr dirty="0" sz="1450" spc="65">
                <a:latin typeface="Times New Roman"/>
                <a:cs typeface="Times New Roman"/>
              </a:rPr>
              <a:t> </a:t>
            </a:r>
            <a:r>
              <a:rPr dirty="0" sz="1450" spc="-10">
                <a:latin typeface="Times New Roman"/>
                <a:cs typeface="Times New Roman"/>
              </a:rPr>
              <a:t>Cocytus.</a:t>
            </a:r>
            <a:endParaRPr sz="1450">
              <a:latin typeface="Times New Roman"/>
              <a:cs typeface="Times New Roman"/>
            </a:endParaRPr>
          </a:p>
          <a:p>
            <a:pPr algn="just" marL="12700" marR="6350">
              <a:lnSpc>
                <a:spcPts val="1730"/>
              </a:lnSpc>
              <a:spcBef>
                <a:spcPts val="550"/>
              </a:spcBef>
            </a:pPr>
            <a:r>
              <a:rPr dirty="0" sz="1450" spc="-10">
                <a:latin typeface="Times New Roman"/>
                <a:cs typeface="Times New Roman"/>
              </a:rPr>
              <a:t>There was something strangely exasperating, as well as strangely wearying, in  these uncommanded evolutions. It is bitter to return to </a:t>
            </a:r>
            <a:r>
              <a:rPr dirty="0" sz="1450" spc="-20">
                <a:latin typeface="Times New Roman"/>
                <a:cs typeface="Times New Roman"/>
              </a:rPr>
              <a:t>infancy,</a:t>
            </a:r>
            <a:r>
              <a:rPr dirty="0" sz="1450" spc="320">
                <a:latin typeface="Times New Roman"/>
                <a:cs typeface="Times New Roman"/>
              </a:rPr>
              <a: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supported, and directed, and perpetually set </a:t>
            </a:r>
            <a:r>
              <a:rPr dirty="0" sz="1450" spc="-5">
                <a:latin typeface="Times New Roman"/>
                <a:cs typeface="Times New Roman"/>
              </a:rPr>
              <a:t>upon your </a:t>
            </a:r>
            <a:r>
              <a:rPr dirty="0" sz="1450" spc="-10">
                <a:latin typeface="Times New Roman"/>
                <a:cs typeface="Times New Roman"/>
              </a:rPr>
              <a:t>feet, </a:t>
            </a:r>
            <a:r>
              <a:rPr dirty="0" sz="1450" spc="-5">
                <a:latin typeface="Times New Roman"/>
                <a:cs typeface="Times New Roman"/>
              </a:rPr>
              <a:t>by </a:t>
            </a:r>
            <a:r>
              <a:rPr dirty="0" sz="1450" spc="-10">
                <a:latin typeface="Times New Roman"/>
                <a:cs typeface="Times New Roman"/>
              </a:rPr>
              <a:t>the hand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one </a:t>
            </a:r>
            <a:r>
              <a:rPr dirty="0" sz="1450" spc="-10">
                <a:latin typeface="Times New Roman"/>
                <a:cs typeface="Times New Roman"/>
              </a:rPr>
              <a:t>else. The air besides, as it is supplied to </a:t>
            </a:r>
            <a:r>
              <a:rPr dirty="0" sz="1450" spc="-5">
                <a:latin typeface="Times New Roman"/>
                <a:cs typeface="Times New Roman"/>
              </a:rPr>
              <a:t>you by </a:t>
            </a:r>
            <a:r>
              <a:rPr dirty="0" sz="1450" spc="-10">
                <a:latin typeface="Times New Roman"/>
                <a:cs typeface="Times New Roman"/>
              </a:rPr>
              <a:t>the busy millers </a:t>
            </a:r>
            <a:r>
              <a:rPr dirty="0" sz="1450" spc="-5">
                <a:latin typeface="Times New Roman"/>
                <a:cs typeface="Times New Roman"/>
              </a:rPr>
              <a:t>on  </a:t>
            </a:r>
            <a:r>
              <a:rPr dirty="0" sz="1450" spc="-10">
                <a:latin typeface="Times New Roman"/>
                <a:cs typeface="Times New Roman"/>
              </a:rPr>
              <a:t>the platform, closes the eustachian tubes and keeps the neophyte perpetually  swallowing, till his throat is grown so dry that </a:t>
            </a:r>
            <a:r>
              <a:rPr dirty="0" sz="1450" spc="-5">
                <a:latin typeface="Times New Roman"/>
                <a:cs typeface="Times New Roman"/>
              </a:rPr>
              <a:t>he </a:t>
            </a:r>
            <a:r>
              <a:rPr dirty="0" sz="1450" spc="-10">
                <a:latin typeface="Times New Roman"/>
                <a:cs typeface="Times New Roman"/>
              </a:rPr>
              <a:t>can swallow </a:t>
            </a:r>
            <a:r>
              <a:rPr dirty="0" sz="1450" spc="-5">
                <a:latin typeface="Times New Roman"/>
                <a:cs typeface="Times New Roman"/>
              </a:rPr>
              <a:t>no </a:t>
            </a:r>
            <a:r>
              <a:rPr dirty="0" sz="1450" spc="-20">
                <a:latin typeface="Times New Roman"/>
                <a:cs typeface="Times New Roman"/>
              </a:rPr>
              <a:t>longer. </a:t>
            </a:r>
            <a:r>
              <a:rPr dirty="0" sz="1450" spc="-10">
                <a:latin typeface="Times New Roman"/>
                <a:cs typeface="Times New Roman"/>
              </a:rPr>
              <a:t>And  for all these reasons-although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fine, </a:t>
            </a:r>
            <a:r>
              <a:rPr dirty="0" sz="1450" spc="-25">
                <a:latin typeface="Times New Roman"/>
                <a:cs typeface="Times New Roman"/>
              </a:rPr>
              <a:t>dizzy, </a:t>
            </a:r>
            <a:r>
              <a:rPr dirty="0" sz="1450" spc="-10">
                <a:latin typeface="Times New Roman"/>
                <a:cs typeface="Times New Roman"/>
              </a:rPr>
              <a:t>muddle-headed joy in my  surroundings, and longed, and tried, and always failed, to lay hands </a:t>
            </a:r>
            <a:r>
              <a:rPr dirty="0" sz="1450" spc="-5">
                <a:latin typeface="Times New Roman"/>
                <a:cs typeface="Times New Roman"/>
              </a:rPr>
              <a:t>on </a:t>
            </a:r>
            <a:r>
              <a:rPr dirty="0" sz="1450" spc="-10">
                <a:latin typeface="Times New Roman"/>
                <a:cs typeface="Times New Roman"/>
              </a:rPr>
              <a:t>the fish  that darted here and there about me, swift as humming-birds—yet </a:t>
            </a:r>
            <a:r>
              <a:rPr dirty="0" sz="1450" spc="-5">
                <a:latin typeface="Times New Roman"/>
                <a:cs typeface="Times New Roman"/>
              </a:rPr>
              <a:t>I </a:t>
            </a:r>
            <a:r>
              <a:rPr dirty="0" sz="1450" spc="-10">
                <a:latin typeface="Times New Roman"/>
                <a:cs typeface="Times New Roman"/>
              </a:rPr>
              <a:t>fancy </a:t>
            </a:r>
            <a:r>
              <a:rPr dirty="0" sz="1450" spc="-5">
                <a:latin typeface="Times New Roman"/>
                <a:cs typeface="Times New Roman"/>
              </a:rPr>
              <a:t>I  </a:t>
            </a:r>
            <a:r>
              <a:rPr dirty="0" sz="1450" spc="-10">
                <a:latin typeface="Times New Roman"/>
                <a:cs typeface="Times New Roman"/>
              </a:rPr>
              <a:t>was rather relieved than otherwise when Bain </a:t>
            </a:r>
            <a:r>
              <a:rPr dirty="0" sz="1450" spc="-5">
                <a:latin typeface="Times New Roman"/>
                <a:cs typeface="Times New Roman"/>
              </a:rPr>
              <a:t>brought </a:t>
            </a:r>
            <a:r>
              <a:rPr dirty="0" sz="1450" spc="-10">
                <a:latin typeface="Times New Roman"/>
                <a:cs typeface="Times New Roman"/>
              </a:rPr>
              <a:t>me back to the ladder  and signed to me to mount. And there was </a:t>
            </a:r>
            <a:r>
              <a:rPr dirty="0" sz="1450" spc="-5">
                <a:latin typeface="Times New Roman"/>
                <a:cs typeface="Times New Roman"/>
              </a:rPr>
              <a:t>one </a:t>
            </a:r>
            <a:r>
              <a:rPr dirty="0" sz="1450" spc="-10">
                <a:latin typeface="Times New Roman"/>
                <a:cs typeface="Times New Roman"/>
              </a:rPr>
              <a:t>more experience before me  even then. Of </a:t>
            </a:r>
            <a:r>
              <a:rPr dirty="0" sz="1450" spc="-5">
                <a:latin typeface="Times New Roman"/>
                <a:cs typeface="Times New Roman"/>
              </a:rPr>
              <a:t>a </a:t>
            </a:r>
            <a:r>
              <a:rPr dirty="0" sz="1450" spc="-10">
                <a:latin typeface="Times New Roman"/>
                <a:cs typeface="Times New Roman"/>
              </a:rPr>
              <a:t>sudden, my ascending head passed into the trough </a:t>
            </a:r>
            <a:r>
              <a:rPr dirty="0" sz="1450" spc="-5">
                <a:latin typeface="Times New Roman"/>
                <a:cs typeface="Times New Roman"/>
              </a:rPr>
              <a:t>of a </a:t>
            </a:r>
            <a:r>
              <a:rPr dirty="0" sz="1450" spc="-10">
                <a:latin typeface="Times New Roman"/>
                <a:cs typeface="Times New Roman"/>
              </a:rPr>
              <a:t>swell.  Out </a:t>
            </a:r>
            <a:r>
              <a:rPr dirty="0" sz="1450" spc="-5">
                <a:latin typeface="Times New Roman"/>
                <a:cs typeface="Times New Roman"/>
              </a:rPr>
              <a:t>of </a:t>
            </a:r>
            <a:r>
              <a:rPr dirty="0" sz="1450" spc="-10">
                <a:latin typeface="Times New Roman"/>
                <a:cs typeface="Times New Roman"/>
              </a:rPr>
              <a:t>the green, </a:t>
            </a:r>
            <a:r>
              <a:rPr dirty="0" sz="1450" spc="-5">
                <a:latin typeface="Times New Roman"/>
                <a:cs typeface="Times New Roman"/>
              </a:rPr>
              <a:t>I </a:t>
            </a:r>
            <a:r>
              <a:rPr dirty="0" sz="1450" spc="-10">
                <a:latin typeface="Times New Roman"/>
                <a:cs typeface="Times New Roman"/>
              </a:rPr>
              <a:t>shot at once into </a:t>
            </a:r>
            <a:r>
              <a:rPr dirty="0" sz="1450" spc="-5">
                <a:latin typeface="Times New Roman"/>
                <a:cs typeface="Times New Roman"/>
              </a:rPr>
              <a:t>a </a:t>
            </a:r>
            <a:r>
              <a:rPr dirty="0" sz="1450" spc="-10">
                <a:latin typeface="Times New Roman"/>
                <a:cs typeface="Times New Roman"/>
              </a:rPr>
              <a:t>glory </a:t>
            </a:r>
            <a:r>
              <a:rPr dirty="0" sz="1450" spc="-5">
                <a:latin typeface="Times New Roman"/>
                <a:cs typeface="Times New Roman"/>
              </a:rPr>
              <a:t>of </a:t>
            </a:r>
            <a:r>
              <a:rPr dirty="0" sz="1450" spc="-25">
                <a:latin typeface="Times New Roman"/>
                <a:cs typeface="Times New Roman"/>
              </a:rPr>
              <a:t>rosy, </a:t>
            </a:r>
            <a:r>
              <a:rPr dirty="0" sz="1450" spc="-10">
                <a:latin typeface="Times New Roman"/>
                <a:cs typeface="Times New Roman"/>
              </a:rPr>
              <a:t>almost </a:t>
            </a:r>
            <a:r>
              <a:rPr dirty="0" sz="1450" spc="-5">
                <a:latin typeface="Times New Roman"/>
                <a:cs typeface="Times New Roman"/>
              </a:rPr>
              <a:t>of </a:t>
            </a:r>
            <a:r>
              <a:rPr dirty="0" sz="1450" spc="-10">
                <a:latin typeface="Times New Roman"/>
                <a:cs typeface="Times New Roman"/>
              </a:rPr>
              <a:t>sanguine light—  the multitudinous seas incarnadined, the heaven above </a:t>
            </a:r>
            <a:r>
              <a:rPr dirty="0" sz="1450" spc="-5">
                <a:latin typeface="Times New Roman"/>
                <a:cs typeface="Times New Roman"/>
              </a:rPr>
              <a:t>a </a:t>
            </a:r>
            <a:r>
              <a:rPr dirty="0" sz="1450" spc="-10">
                <a:latin typeface="Times New Roman"/>
                <a:cs typeface="Times New Roman"/>
              </a:rPr>
              <a:t>vault </a:t>
            </a:r>
            <a:r>
              <a:rPr dirty="0" sz="1450" spc="-5">
                <a:latin typeface="Times New Roman"/>
                <a:cs typeface="Times New Roman"/>
              </a:rPr>
              <a:t>of </a:t>
            </a:r>
            <a:r>
              <a:rPr dirty="0" sz="1450" spc="-10">
                <a:latin typeface="Times New Roman"/>
                <a:cs typeface="Times New Roman"/>
              </a:rPr>
              <a:t>crimson. And  then the glory faded into the hard, ugly daylight </a:t>
            </a:r>
            <a:r>
              <a:rPr dirty="0" sz="1450" spc="-5">
                <a:latin typeface="Times New Roman"/>
                <a:cs typeface="Times New Roman"/>
              </a:rPr>
              <a:t>of a </a:t>
            </a:r>
            <a:r>
              <a:rPr dirty="0" sz="1450" spc="-10">
                <a:latin typeface="Times New Roman"/>
                <a:cs typeface="Times New Roman"/>
              </a:rPr>
              <a:t>Caithness autumn, with </a:t>
            </a:r>
            <a:r>
              <a:rPr dirty="0" sz="1450" spc="-5">
                <a:latin typeface="Times New Roman"/>
                <a:cs typeface="Times New Roman"/>
              </a:rPr>
              <a:t>a  </a:t>
            </a:r>
            <a:r>
              <a:rPr dirty="0" sz="1450" spc="-10">
                <a:latin typeface="Times New Roman"/>
                <a:cs typeface="Times New Roman"/>
              </a:rPr>
              <a:t>low </a:t>
            </a:r>
            <a:r>
              <a:rPr dirty="0" sz="1450" spc="-30">
                <a:latin typeface="Times New Roman"/>
                <a:cs typeface="Times New Roman"/>
              </a:rPr>
              <a:t>sky, </a:t>
            </a:r>
            <a:r>
              <a:rPr dirty="0" sz="1450" spc="-5">
                <a:latin typeface="Times New Roman"/>
                <a:cs typeface="Times New Roman"/>
              </a:rPr>
              <a:t>a </a:t>
            </a:r>
            <a:r>
              <a:rPr dirty="0" sz="1450" spc="-10">
                <a:latin typeface="Times New Roman"/>
                <a:cs typeface="Times New Roman"/>
              </a:rPr>
              <a:t>gray sea, and </a:t>
            </a:r>
            <a:r>
              <a:rPr dirty="0" sz="1450" spc="-5">
                <a:latin typeface="Times New Roman"/>
                <a:cs typeface="Times New Roman"/>
              </a:rPr>
              <a:t>a </a:t>
            </a:r>
            <a:r>
              <a:rPr dirty="0" sz="1450" spc="-10">
                <a:latin typeface="Times New Roman"/>
                <a:cs typeface="Times New Roman"/>
              </a:rPr>
              <a:t>whistling</a:t>
            </a:r>
            <a:r>
              <a:rPr dirty="0" sz="1450" spc="35">
                <a:latin typeface="Times New Roman"/>
                <a:cs typeface="Times New Roman"/>
              </a:rPr>
              <a:t> </a:t>
            </a:r>
            <a:r>
              <a:rPr dirty="0" sz="1450" spc="-10">
                <a:latin typeface="Times New Roman"/>
                <a:cs typeface="Times New Roman"/>
              </a:rPr>
              <a:t>wind.</a:t>
            </a:r>
            <a:endParaRPr sz="1450">
              <a:latin typeface="Times New Roman"/>
              <a:cs typeface="Times New Roman"/>
            </a:endParaRPr>
          </a:p>
          <a:p>
            <a:pPr algn="just" marL="12700" marR="5715">
              <a:lnSpc>
                <a:spcPts val="1730"/>
              </a:lnSpc>
              <a:spcBef>
                <a:spcPts val="550"/>
              </a:spcBef>
            </a:pPr>
            <a:r>
              <a:rPr dirty="0" sz="1450" spc="-10">
                <a:latin typeface="Times New Roman"/>
                <a:cs typeface="Times New Roman"/>
              </a:rPr>
              <a:t>Bob Bain had five shillings for his trouble, and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desired. It  was </a:t>
            </a:r>
            <a:r>
              <a:rPr dirty="0" sz="1450" spc="-5">
                <a:latin typeface="Times New Roman"/>
                <a:cs typeface="Times New Roman"/>
              </a:rPr>
              <a:t>one of </a:t>
            </a:r>
            <a:r>
              <a:rPr dirty="0" sz="1450" spc="-10">
                <a:latin typeface="Times New Roman"/>
                <a:cs typeface="Times New Roman"/>
              </a:rPr>
              <a:t>the best things </a:t>
            </a:r>
            <a:r>
              <a:rPr dirty="0" sz="1450" spc="-5">
                <a:latin typeface="Times New Roman"/>
                <a:cs typeface="Times New Roman"/>
              </a:rPr>
              <a:t>I got </a:t>
            </a:r>
            <a:r>
              <a:rPr dirty="0" sz="1450" spc="-10">
                <a:latin typeface="Times New Roman"/>
                <a:cs typeface="Times New Roman"/>
              </a:rPr>
              <a:t>from my education as an engineer: </a:t>
            </a:r>
            <a:r>
              <a:rPr dirty="0" sz="1450" spc="-5">
                <a:latin typeface="Times New Roman"/>
                <a:cs typeface="Times New Roman"/>
              </a:rPr>
              <a:t>of </a:t>
            </a:r>
            <a:r>
              <a:rPr dirty="0" sz="1450" spc="-10">
                <a:latin typeface="Times New Roman"/>
                <a:cs typeface="Times New Roman"/>
              </a:rPr>
              <a:t>which,  </a:t>
            </a:r>
            <a:r>
              <a:rPr dirty="0" sz="1450" spc="-15">
                <a:latin typeface="Times New Roman"/>
                <a:cs typeface="Times New Roman"/>
              </a:rPr>
              <a:t>however,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I </a:t>
            </a:r>
            <a:r>
              <a:rPr dirty="0" sz="1450" spc="-10">
                <a:latin typeface="Times New Roman"/>
                <a:cs typeface="Times New Roman"/>
              </a:rPr>
              <a:t>wish to speak with </a:t>
            </a:r>
            <a:r>
              <a:rPr dirty="0" sz="1450" spc="-20">
                <a:latin typeface="Times New Roman"/>
                <a:cs typeface="Times New Roman"/>
              </a:rPr>
              <a:t>sympathy. </a:t>
            </a:r>
            <a:r>
              <a:rPr dirty="0" sz="1450" spc="-10">
                <a:latin typeface="Times New Roman"/>
                <a:cs typeface="Times New Roman"/>
              </a:rPr>
              <a:t>It takes </a:t>
            </a:r>
            <a:r>
              <a:rPr dirty="0" sz="1450" spc="-5">
                <a:latin typeface="Times New Roman"/>
                <a:cs typeface="Times New Roman"/>
              </a:rPr>
              <a:t>a </a:t>
            </a:r>
            <a:r>
              <a:rPr dirty="0" sz="1450" spc="-10">
                <a:latin typeface="Times New Roman"/>
                <a:cs typeface="Times New Roman"/>
              </a:rPr>
              <a:t>man into  the open air; it keeps him hanging about harbour-sides, which is the richest  form </a:t>
            </a:r>
            <a:r>
              <a:rPr dirty="0" sz="1450" spc="-5">
                <a:latin typeface="Times New Roman"/>
                <a:cs typeface="Times New Roman"/>
              </a:rPr>
              <a:t>of </a:t>
            </a:r>
            <a:r>
              <a:rPr dirty="0" sz="1450" spc="-10">
                <a:latin typeface="Times New Roman"/>
                <a:cs typeface="Times New Roman"/>
              </a:rPr>
              <a:t>idling; it carries him to wild islands; it gives him </a:t>
            </a:r>
            <a:r>
              <a:rPr dirty="0" sz="1450" spc="-5">
                <a:latin typeface="Times New Roman"/>
                <a:cs typeface="Times New Roman"/>
              </a:rPr>
              <a:t>a </a:t>
            </a:r>
            <a:r>
              <a:rPr dirty="0" sz="1450" spc="-10">
                <a:latin typeface="Times New Roman"/>
                <a:cs typeface="Times New Roman"/>
              </a:rPr>
              <a:t>taste </a:t>
            </a:r>
            <a:r>
              <a:rPr dirty="0" sz="1450" spc="-5">
                <a:latin typeface="Times New Roman"/>
                <a:cs typeface="Times New Roman"/>
              </a:rPr>
              <a:t>of </a:t>
            </a:r>
            <a:r>
              <a:rPr dirty="0" sz="1450" spc="-10">
                <a:latin typeface="Times New Roman"/>
                <a:cs typeface="Times New Roman"/>
              </a:rPr>
              <a:t>the genial  dangers </a:t>
            </a:r>
            <a:r>
              <a:rPr dirty="0" sz="1450" spc="-5">
                <a:latin typeface="Times New Roman"/>
                <a:cs typeface="Times New Roman"/>
              </a:rPr>
              <a:t>of </a:t>
            </a:r>
            <a:r>
              <a:rPr dirty="0" sz="1450" spc="-10">
                <a:latin typeface="Times New Roman"/>
                <a:cs typeface="Times New Roman"/>
              </a:rPr>
              <a:t>the sea; it supplies him with dexterities to exercise; it makes  demands </a:t>
            </a:r>
            <a:r>
              <a:rPr dirty="0" sz="1450" spc="-5">
                <a:latin typeface="Times New Roman"/>
                <a:cs typeface="Times New Roman"/>
              </a:rPr>
              <a:t>upon </a:t>
            </a:r>
            <a:r>
              <a:rPr dirty="0" sz="1450" spc="-10">
                <a:latin typeface="Times New Roman"/>
                <a:cs typeface="Times New Roman"/>
              </a:rPr>
              <a:t>his ingenuity; it will </a:t>
            </a:r>
            <a:r>
              <a:rPr dirty="0" sz="1450" spc="-5">
                <a:latin typeface="Times New Roman"/>
                <a:cs typeface="Times New Roman"/>
              </a:rPr>
              <a:t>go </a:t>
            </a:r>
            <a:r>
              <a:rPr dirty="0" sz="1450" spc="-10">
                <a:latin typeface="Times New Roman"/>
                <a:cs typeface="Times New Roman"/>
              </a:rPr>
              <a:t>far to cure him </a:t>
            </a:r>
            <a:r>
              <a:rPr dirty="0" sz="1450" spc="-5">
                <a:latin typeface="Times New Roman"/>
                <a:cs typeface="Times New Roman"/>
              </a:rPr>
              <a:t>of </a:t>
            </a:r>
            <a:r>
              <a:rPr dirty="0" sz="1450" spc="-10">
                <a:latin typeface="Times New Roman"/>
                <a:cs typeface="Times New Roman"/>
              </a:rPr>
              <a:t>any taste (if ever </a:t>
            </a:r>
            <a:r>
              <a:rPr dirty="0" sz="1450" spc="-5">
                <a:latin typeface="Times New Roman"/>
                <a:cs typeface="Times New Roman"/>
              </a:rPr>
              <a:t>he  </a:t>
            </a:r>
            <a:r>
              <a:rPr dirty="0" sz="1450" spc="-10">
                <a:latin typeface="Times New Roman"/>
                <a:cs typeface="Times New Roman"/>
              </a:rPr>
              <a:t>had</a:t>
            </a:r>
            <a:r>
              <a:rPr dirty="0" sz="1450" spc="160">
                <a:latin typeface="Times New Roman"/>
                <a:cs typeface="Times New Roman"/>
              </a:rPr>
              <a:t> </a:t>
            </a:r>
            <a:r>
              <a:rPr dirty="0" sz="1450" spc="-10">
                <a:latin typeface="Times New Roman"/>
                <a:cs typeface="Times New Roman"/>
              </a:rPr>
              <a:t>one)</a:t>
            </a:r>
            <a:r>
              <a:rPr dirty="0" sz="1450" spc="160">
                <a:latin typeface="Times New Roman"/>
                <a:cs typeface="Times New Roman"/>
              </a:rPr>
              <a:t> </a:t>
            </a:r>
            <a:r>
              <a:rPr dirty="0" sz="1450" spc="-10">
                <a:latin typeface="Times New Roman"/>
                <a:cs typeface="Times New Roman"/>
              </a:rPr>
              <a:t>for</a:t>
            </a:r>
            <a:r>
              <a:rPr dirty="0" sz="1450" spc="160">
                <a:latin typeface="Times New Roman"/>
                <a:cs typeface="Times New Roman"/>
              </a:rPr>
              <a:t> </a:t>
            </a:r>
            <a:r>
              <a:rPr dirty="0" sz="1450" spc="-10">
                <a:latin typeface="Times New Roman"/>
                <a:cs typeface="Times New Roman"/>
              </a:rPr>
              <a:t>the</a:t>
            </a:r>
            <a:r>
              <a:rPr dirty="0" sz="1450" spc="160">
                <a:latin typeface="Times New Roman"/>
                <a:cs typeface="Times New Roman"/>
              </a:rPr>
              <a:t> </a:t>
            </a:r>
            <a:r>
              <a:rPr dirty="0" sz="1450" spc="-10">
                <a:latin typeface="Times New Roman"/>
                <a:cs typeface="Times New Roman"/>
              </a:rPr>
              <a:t>miserable</a:t>
            </a:r>
            <a:r>
              <a:rPr dirty="0" sz="1450" spc="160">
                <a:latin typeface="Times New Roman"/>
                <a:cs typeface="Times New Roman"/>
              </a:rPr>
              <a:t> </a:t>
            </a:r>
            <a:r>
              <a:rPr dirty="0" sz="1450" spc="-10">
                <a:latin typeface="Times New Roman"/>
                <a:cs typeface="Times New Roman"/>
              </a:rPr>
              <a:t>life</a:t>
            </a:r>
            <a:r>
              <a:rPr dirty="0" sz="1450" spc="165">
                <a:latin typeface="Times New Roman"/>
                <a:cs typeface="Times New Roman"/>
              </a:rPr>
              <a:t> </a:t>
            </a:r>
            <a:r>
              <a:rPr dirty="0" sz="1450" spc="-5">
                <a:latin typeface="Times New Roman"/>
                <a:cs typeface="Times New Roman"/>
              </a:rPr>
              <a:t>of</a:t>
            </a:r>
            <a:r>
              <a:rPr dirty="0" sz="1450" spc="160">
                <a:latin typeface="Times New Roman"/>
                <a:cs typeface="Times New Roman"/>
              </a:rPr>
              <a:t> </a:t>
            </a:r>
            <a:r>
              <a:rPr dirty="0" sz="1450" spc="-10">
                <a:latin typeface="Times New Roman"/>
                <a:cs typeface="Times New Roman"/>
              </a:rPr>
              <a:t>cities.</a:t>
            </a:r>
            <a:r>
              <a:rPr dirty="0" sz="1450" spc="165">
                <a:latin typeface="Times New Roman"/>
                <a:cs typeface="Times New Roman"/>
              </a:rPr>
              <a:t> </a:t>
            </a:r>
            <a:r>
              <a:rPr dirty="0" sz="1450" spc="-10">
                <a:latin typeface="Times New Roman"/>
                <a:cs typeface="Times New Roman"/>
              </a:rPr>
              <a:t>And</a:t>
            </a:r>
            <a:r>
              <a:rPr dirty="0" sz="1450" spc="175">
                <a:latin typeface="Times New Roman"/>
                <a:cs typeface="Times New Roman"/>
              </a:rPr>
              <a:t> </a:t>
            </a:r>
            <a:r>
              <a:rPr dirty="0" sz="1450" spc="-10">
                <a:latin typeface="Times New Roman"/>
                <a:cs typeface="Times New Roman"/>
              </a:rPr>
              <a:t>when</a:t>
            </a:r>
            <a:r>
              <a:rPr dirty="0" sz="1450" spc="180">
                <a:latin typeface="Times New Roman"/>
                <a:cs typeface="Times New Roman"/>
              </a:rPr>
              <a:t> </a:t>
            </a:r>
            <a:r>
              <a:rPr dirty="0" sz="1450" spc="-10">
                <a:latin typeface="Times New Roman"/>
                <a:cs typeface="Times New Roman"/>
              </a:rPr>
              <a:t>it</a:t>
            </a:r>
            <a:r>
              <a:rPr dirty="0" sz="1450" spc="175">
                <a:latin typeface="Times New Roman"/>
                <a:cs typeface="Times New Roman"/>
              </a:rPr>
              <a:t> </a:t>
            </a:r>
            <a:r>
              <a:rPr dirty="0" sz="1450" spc="-10">
                <a:latin typeface="Times New Roman"/>
                <a:cs typeface="Times New Roman"/>
              </a:rPr>
              <a:t>has</a:t>
            </a:r>
            <a:r>
              <a:rPr dirty="0" sz="1450" spc="175">
                <a:latin typeface="Times New Roman"/>
                <a:cs typeface="Times New Roman"/>
              </a:rPr>
              <a:t> </a:t>
            </a:r>
            <a:r>
              <a:rPr dirty="0" sz="1450" spc="-5">
                <a:latin typeface="Times New Roman"/>
                <a:cs typeface="Times New Roman"/>
              </a:rPr>
              <a:t>done</a:t>
            </a:r>
            <a:r>
              <a:rPr dirty="0" sz="1450" spc="175">
                <a:latin typeface="Times New Roman"/>
                <a:cs typeface="Times New Roman"/>
              </a:rPr>
              <a:t> </a:t>
            </a:r>
            <a:r>
              <a:rPr dirty="0" sz="1450" spc="-10">
                <a:latin typeface="Times New Roman"/>
                <a:cs typeface="Times New Roman"/>
              </a:rPr>
              <a:t>so,</a:t>
            </a:r>
            <a:r>
              <a:rPr dirty="0" sz="1450" spc="175">
                <a:latin typeface="Times New Roman"/>
                <a:cs typeface="Times New Roman"/>
              </a:rPr>
              <a:t> </a:t>
            </a:r>
            <a:r>
              <a:rPr dirty="0" sz="1450" spc="-10">
                <a:latin typeface="Times New Roman"/>
                <a:cs typeface="Times New Roman"/>
              </a:rPr>
              <a:t>it</a:t>
            </a:r>
            <a:r>
              <a:rPr dirty="0" sz="1450" spc="180">
                <a:latin typeface="Times New Roman"/>
                <a:cs typeface="Times New Roman"/>
              </a:rPr>
              <a:t> </a:t>
            </a:r>
            <a:r>
              <a:rPr dirty="0" sz="1450" spc="-10">
                <a:latin typeface="Times New Roman"/>
                <a:cs typeface="Times New Roman"/>
              </a:rPr>
              <a:t>carries</a:t>
            </a:r>
            <a:endParaRPr sz="145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him back and shuts him in an </a:t>
            </a:r>
            <a:r>
              <a:rPr dirty="0" sz="1450" spc="-15">
                <a:latin typeface="Times New Roman"/>
                <a:cs typeface="Times New Roman"/>
              </a:rPr>
              <a:t>office! </a:t>
            </a:r>
            <a:r>
              <a:rPr dirty="0" sz="1450" spc="-10">
                <a:latin typeface="Times New Roman"/>
                <a:cs typeface="Times New Roman"/>
              </a:rPr>
              <a:t>From the roaring skerry and the wet  thwart </a:t>
            </a:r>
            <a:r>
              <a:rPr dirty="0" sz="1450" spc="-5">
                <a:latin typeface="Times New Roman"/>
                <a:cs typeface="Times New Roman"/>
              </a:rPr>
              <a:t>of </a:t>
            </a:r>
            <a:r>
              <a:rPr dirty="0" sz="1450" spc="-10">
                <a:latin typeface="Times New Roman"/>
                <a:cs typeface="Times New Roman"/>
              </a:rPr>
              <a:t>the tossing boat, </a:t>
            </a:r>
            <a:r>
              <a:rPr dirty="0" sz="1450" spc="-5">
                <a:latin typeface="Times New Roman"/>
                <a:cs typeface="Times New Roman"/>
              </a:rPr>
              <a:t>he </a:t>
            </a:r>
            <a:r>
              <a:rPr dirty="0" sz="1450" spc="-10">
                <a:latin typeface="Times New Roman"/>
                <a:cs typeface="Times New Roman"/>
              </a:rPr>
              <a:t>passes to the stool and desk; and with </a:t>
            </a:r>
            <a:r>
              <a:rPr dirty="0" sz="1450" spc="-5">
                <a:latin typeface="Times New Roman"/>
                <a:cs typeface="Times New Roman"/>
              </a:rPr>
              <a:t>a </a:t>
            </a:r>
            <a:r>
              <a:rPr dirty="0" sz="1450" spc="-10">
                <a:latin typeface="Times New Roman"/>
                <a:cs typeface="Times New Roman"/>
              </a:rPr>
              <a:t>memory  full </a:t>
            </a:r>
            <a:r>
              <a:rPr dirty="0" sz="1450" spc="-5">
                <a:latin typeface="Times New Roman"/>
                <a:cs typeface="Times New Roman"/>
              </a:rPr>
              <a:t>of </a:t>
            </a:r>
            <a:r>
              <a:rPr dirty="0" sz="1450" spc="-10">
                <a:latin typeface="Times New Roman"/>
                <a:cs typeface="Times New Roman"/>
              </a:rPr>
              <a:t>ships, and seas, and perilous headlands, and the shining pharos, </a:t>
            </a:r>
            <a:r>
              <a:rPr dirty="0" sz="1450" spc="-5">
                <a:latin typeface="Times New Roman"/>
                <a:cs typeface="Times New Roman"/>
              </a:rPr>
              <a:t>he </a:t>
            </a:r>
            <a:r>
              <a:rPr dirty="0" sz="1450" spc="-10">
                <a:latin typeface="Times New Roman"/>
                <a:cs typeface="Times New Roman"/>
              </a:rPr>
              <a:t>must  apply his long-sighted eyes to the petty niceties </a:t>
            </a:r>
            <a:r>
              <a:rPr dirty="0" sz="1450" spc="-5">
                <a:latin typeface="Times New Roman"/>
                <a:cs typeface="Times New Roman"/>
              </a:rPr>
              <a:t>of </a:t>
            </a:r>
            <a:r>
              <a:rPr dirty="0" sz="1450" spc="-10">
                <a:latin typeface="Times New Roman"/>
                <a:cs typeface="Times New Roman"/>
              </a:rPr>
              <a:t>drawing, </a:t>
            </a:r>
            <a:r>
              <a:rPr dirty="0" sz="1450" spc="-5">
                <a:latin typeface="Times New Roman"/>
                <a:cs typeface="Times New Roman"/>
              </a:rPr>
              <a:t>or </a:t>
            </a:r>
            <a:r>
              <a:rPr dirty="0" sz="1450" spc="-10">
                <a:latin typeface="Times New Roman"/>
                <a:cs typeface="Times New Roman"/>
              </a:rPr>
              <a:t>measure his  inaccurate mind with several pages </a:t>
            </a:r>
            <a:r>
              <a:rPr dirty="0" sz="1450" spc="-5">
                <a:latin typeface="Times New Roman"/>
                <a:cs typeface="Times New Roman"/>
              </a:rPr>
              <a:t>of </a:t>
            </a:r>
            <a:r>
              <a:rPr dirty="0" sz="1450" spc="-10">
                <a:latin typeface="Times New Roman"/>
                <a:cs typeface="Times New Roman"/>
              </a:rPr>
              <a:t>consecutive figures. He is </a:t>
            </a:r>
            <a:r>
              <a:rPr dirty="0" sz="1450" spc="-5">
                <a:latin typeface="Times New Roman"/>
                <a:cs typeface="Times New Roman"/>
              </a:rPr>
              <a:t>a </a:t>
            </a:r>
            <a:r>
              <a:rPr dirty="0" sz="1450" spc="-10">
                <a:latin typeface="Times New Roman"/>
                <a:cs typeface="Times New Roman"/>
              </a:rPr>
              <a:t>wise </a:t>
            </a:r>
            <a:r>
              <a:rPr dirty="0" sz="1450" spc="-5">
                <a:latin typeface="Times New Roman"/>
                <a:cs typeface="Times New Roman"/>
              </a:rPr>
              <a:t>youth,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sure, who can balance </a:t>
            </a:r>
            <a:r>
              <a:rPr dirty="0" sz="1450" spc="-5">
                <a:latin typeface="Times New Roman"/>
                <a:cs typeface="Times New Roman"/>
              </a:rPr>
              <a:t>one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genuine life against two parts </a:t>
            </a:r>
            <a:r>
              <a:rPr dirty="0" sz="1450" spc="-5">
                <a:latin typeface="Times New Roman"/>
                <a:cs typeface="Times New Roman"/>
              </a:rPr>
              <a:t>of  </a:t>
            </a:r>
            <a:r>
              <a:rPr dirty="0" sz="1450" spc="-10">
                <a:latin typeface="Times New Roman"/>
                <a:cs typeface="Times New Roman"/>
              </a:rPr>
              <a:t>drudgery between four walls, and for the sake </a:t>
            </a:r>
            <a:r>
              <a:rPr dirty="0" sz="1450" spc="-5">
                <a:latin typeface="Times New Roman"/>
                <a:cs typeface="Times New Roman"/>
              </a:rPr>
              <a:t>of </a:t>
            </a:r>
            <a:r>
              <a:rPr dirty="0" sz="1450" spc="-10">
                <a:latin typeface="Times New Roman"/>
                <a:cs typeface="Times New Roman"/>
              </a:rPr>
              <a:t>the one, manfully accept the  </a:t>
            </a:r>
            <a:r>
              <a:rPr dirty="0" sz="1450" spc="-20">
                <a:latin typeface="Times New Roman"/>
                <a:cs typeface="Times New Roman"/>
              </a:rPr>
              <a:t>other.</a:t>
            </a:r>
            <a:endParaRPr sz="1450">
              <a:latin typeface="Times New Roman"/>
              <a:cs typeface="Times New Roman"/>
            </a:endParaRPr>
          </a:p>
          <a:p>
            <a:pPr algn="just" marL="12700" marR="5080">
              <a:lnSpc>
                <a:spcPts val="1730"/>
              </a:lnSpc>
              <a:spcBef>
                <a:spcPts val="565"/>
              </a:spcBef>
            </a:pPr>
            <a:r>
              <a:rPr dirty="0" sz="1450" spc="-25">
                <a:latin typeface="Times New Roman"/>
                <a:cs typeface="Times New Roman"/>
              </a:rPr>
              <a:t>Wick </a:t>
            </a:r>
            <a:r>
              <a:rPr dirty="0" sz="1450" spc="-10">
                <a:latin typeface="Times New Roman"/>
                <a:cs typeface="Times New Roman"/>
              </a:rPr>
              <a:t>was scarce an eligible place </a:t>
            </a:r>
            <a:r>
              <a:rPr dirty="0" sz="1450" spc="-5">
                <a:latin typeface="Times New Roman"/>
                <a:cs typeface="Times New Roman"/>
              </a:rPr>
              <a:t>of </a:t>
            </a:r>
            <a:r>
              <a:rPr dirty="0" sz="1450" spc="-30">
                <a:latin typeface="Times New Roman"/>
                <a:cs typeface="Times New Roman"/>
              </a:rPr>
              <a:t>stay. </a:t>
            </a:r>
            <a:r>
              <a:rPr dirty="0" sz="1450" spc="-10">
                <a:latin typeface="Times New Roman"/>
                <a:cs typeface="Times New Roman"/>
              </a:rPr>
              <a:t>But how much better it was to hang  in the cold wind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pier, </a:t>
            </a:r>
            <a:r>
              <a:rPr dirty="0" sz="1450" spc="-10">
                <a:latin typeface="Times New Roman"/>
                <a:cs typeface="Times New Roman"/>
              </a:rPr>
              <a:t>to </a:t>
            </a:r>
            <a:r>
              <a:rPr dirty="0" sz="1450" spc="-5">
                <a:latin typeface="Times New Roman"/>
                <a:cs typeface="Times New Roman"/>
              </a:rPr>
              <a:t>go </a:t>
            </a:r>
            <a:r>
              <a:rPr dirty="0" sz="1450" spc="-10">
                <a:latin typeface="Times New Roman"/>
                <a:cs typeface="Times New Roman"/>
              </a:rPr>
              <a:t>down with Bob Bain among the roots </a:t>
            </a:r>
            <a:r>
              <a:rPr dirty="0" sz="1450" spc="-5">
                <a:latin typeface="Times New Roman"/>
                <a:cs typeface="Times New Roman"/>
              </a:rPr>
              <a:t>of  </a:t>
            </a:r>
            <a:r>
              <a:rPr dirty="0" sz="1450" spc="-10">
                <a:latin typeface="Times New Roman"/>
                <a:cs typeface="Times New Roman"/>
              </a:rPr>
              <a:t>the staging, to </a:t>
            </a:r>
            <a:r>
              <a:rPr dirty="0" sz="1450" spc="-5">
                <a:latin typeface="Times New Roman"/>
                <a:cs typeface="Times New Roman"/>
              </a:rPr>
              <a:t>be </a:t>
            </a:r>
            <a:r>
              <a:rPr dirty="0" sz="1450" spc="-10">
                <a:latin typeface="Times New Roman"/>
                <a:cs typeface="Times New Roman"/>
              </a:rPr>
              <a:t>all day in </a:t>
            </a:r>
            <a:r>
              <a:rPr dirty="0" sz="1450" spc="-5">
                <a:latin typeface="Times New Roman"/>
                <a:cs typeface="Times New Roman"/>
              </a:rPr>
              <a:t>a </a:t>
            </a:r>
            <a:r>
              <a:rPr dirty="0" sz="1450" spc="-10">
                <a:latin typeface="Times New Roman"/>
                <a:cs typeface="Times New Roman"/>
              </a:rPr>
              <a:t>boat coiling </a:t>
            </a:r>
            <a:r>
              <a:rPr dirty="0" sz="1450" spc="-5">
                <a:latin typeface="Times New Roman"/>
                <a:cs typeface="Times New Roman"/>
              </a:rPr>
              <a:t>a </a:t>
            </a:r>
            <a:r>
              <a:rPr dirty="0" sz="1450" spc="-10">
                <a:latin typeface="Times New Roman"/>
                <a:cs typeface="Times New Roman"/>
              </a:rPr>
              <a:t>wet rope and shouting orders—not  always very wise—than to </a:t>
            </a:r>
            <a:r>
              <a:rPr dirty="0" sz="1450" spc="-5">
                <a:latin typeface="Times New Roman"/>
                <a:cs typeface="Times New Roman"/>
              </a:rPr>
              <a:t>be </a:t>
            </a:r>
            <a:r>
              <a:rPr dirty="0" sz="1450" spc="-10">
                <a:latin typeface="Times New Roman"/>
                <a:cs typeface="Times New Roman"/>
              </a:rPr>
              <a:t>warm and </a:t>
            </a:r>
            <a:r>
              <a:rPr dirty="0" sz="1450" spc="-30">
                <a:latin typeface="Times New Roman"/>
                <a:cs typeface="Times New Roman"/>
              </a:rPr>
              <a:t>dry, </a:t>
            </a:r>
            <a:r>
              <a:rPr dirty="0" sz="1450" spc="-10">
                <a:latin typeface="Times New Roman"/>
                <a:cs typeface="Times New Roman"/>
              </a:rPr>
              <a:t>and dull, and dead-alive, in the  most comfortable </a:t>
            </a:r>
            <a:r>
              <a:rPr dirty="0" sz="1450" spc="-15">
                <a:latin typeface="Times New Roman"/>
                <a:cs typeface="Times New Roman"/>
              </a:rPr>
              <a:t>office. </a:t>
            </a:r>
            <a:r>
              <a:rPr dirty="0" sz="1450" spc="-10">
                <a:latin typeface="Times New Roman"/>
                <a:cs typeface="Times New Roman"/>
              </a:rPr>
              <a:t>And </a:t>
            </a:r>
            <a:r>
              <a:rPr dirty="0" sz="1450" spc="-25">
                <a:latin typeface="Times New Roman"/>
                <a:cs typeface="Times New Roman"/>
              </a:rPr>
              <a:t>Wick </a:t>
            </a:r>
            <a:r>
              <a:rPr dirty="0" sz="1450" spc="-10">
                <a:latin typeface="Times New Roman"/>
                <a:cs typeface="Times New Roman"/>
              </a:rPr>
              <a:t>itself had in those days </a:t>
            </a:r>
            <a:r>
              <a:rPr dirty="0" sz="1450" spc="-5">
                <a:latin typeface="Times New Roman"/>
                <a:cs typeface="Times New Roman"/>
              </a:rPr>
              <a:t>a </a:t>
            </a:r>
            <a:r>
              <a:rPr dirty="0" sz="1450" spc="-10">
                <a:latin typeface="Times New Roman"/>
                <a:cs typeface="Times New Roman"/>
              </a:rPr>
              <a:t>note </a:t>
            </a:r>
            <a:r>
              <a:rPr dirty="0" sz="1450" spc="-5">
                <a:latin typeface="Times New Roman"/>
                <a:cs typeface="Times New Roman"/>
              </a:rPr>
              <a:t>of  </a:t>
            </a:r>
            <a:r>
              <a:rPr dirty="0" sz="1450" spc="-15">
                <a:latin typeface="Times New Roman"/>
                <a:cs typeface="Times New Roman"/>
              </a:rPr>
              <a:t>originality. </a:t>
            </a:r>
            <a:r>
              <a:rPr dirty="0" sz="1450" spc="-10">
                <a:latin typeface="Times New Roman"/>
                <a:cs typeface="Times New Roman"/>
              </a:rPr>
              <a:t>It may have still, </a:t>
            </a:r>
            <a:r>
              <a:rPr dirty="0" sz="1450" spc="-5">
                <a:latin typeface="Times New Roman"/>
                <a:cs typeface="Times New Roman"/>
              </a:rPr>
              <a:t>but I </a:t>
            </a:r>
            <a:r>
              <a:rPr dirty="0" sz="1450" spc="-10">
                <a:latin typeface="Times New Roman"/>
                <a:cs typeface="Times New Roman"/>
              </a:rPr>
              <a:t>misdoubt it much. The old minister </a:t>
            </a:r>
            <a:r>
              <a:rPr dirty="0" sz="1450" spc="-5">
                <a:latin typeface="Times New Roman"/>
                <a:cs typeface="Times New Roman"/>
              </a:rPr>
              <a:t>of </a:t>
            </a:r>
            <a:r>
              <a:rPr dirty="0" sz="1450" spc="-10">
                <a:latin typeface="Times New Roman"/>
                <a:cs typeface="Times New Roman"/>
              </a:rPr>
              <a:t>Keiss  would </a:t>
            </a:r>
            <a:r>
              <a:rPr dirty="0" sz="1450" spc="-5">
                <a:latin typeface="Times New Roman"/>
                <a:cs typeface="Times New Roman"/>
              </a:rPr>
              <a:t>not </a:t>
            </a:r>
            <a:r>
              <a:rPr dirty="0" sz="1450" spc="-10">
                <a:latin typeface="Times New Roman"/>
                <a:cs typeface="Times New Roman"/>
              </a:rPr>
              <a:t>preach, in these degenerate times, for an </a:t>
            </a:r>
            <a:r>
              <a:rPr dirty="0" sz="1450" spc="-5">
                <a:latin typeface="Times New Roman"/>
                <a:cs typeface="Times New Roman"/>
              </a:rPr>
              <a:t>hour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half </a:t>
            </a:r>
            <a:r>
              <a:rPr dirty="0" sz="1450" spc="-5">
                <a:latin typeface="Times New Roman"/>
                <a:cs typeface="Times New Roman"/>
              </a:rPr>
              <a:t>upon </a:t>
            </a:r>
            <a:r>
              <a:rPr dirty="0" sz="1450" spc="-10">
                <a:latin typeface="Times New Roman"/>
                <a:cs typeface="Times New Roman"/>
              </a:rPr>
              <a:t>the  clock. The gipsies must </a:t>
            </a:r>
            <a:r>
              <a:rPr dirty="0" sz="1450" spc="-5">
                <a:latin typeface="Times New Roman"/>
                <a:cs typeface="Times New Roman"/>
              </a:rPr>
              <a:t>be gone </a:t>
            </a:r>
            <a:r>
              <a:rPr dirty="0" sz="1450" spc="-10">
                <a:latin typeface="Times New Roman"/>
                <a:cs typeface="Times New Roman"/>
              </a:rPr>
              <a:t>from their cavern; where </a:t>
            </a:r>
            <a:r>
              <a:rPr dirty="0" sz="1450" spc="-5">
                <a:latin typeface="Times New Roman"/>
                <a:cs typeface="Times New Roman"/>
              </a:rPr>
              <a:t>you </a:t>
            </a:r>
            <a:r>
              <a:rPr dirty="0" sz="1450" spc="-10">
                <a:latin typeface="Times New Roman"/>
                <a:cs typeface="Times New Roman"/>
              </a:rPr>
              <a:t>might see, from  the mouth, the women tending their fire, like Meg Merrilies, and the men  sleeping </a:t>
            </a:r>
            <a:r>
              <a:rPr dirty="0" sz="1450" spc="-15">
                <a:latin typeface="Times New Roman"/>
                <a:cs typeface="Times New Roman"/>
              </a:rPr>
              <a:t>off </a:t>
            </a:r>
            <a:r>
              <a:rPr dirty="0" sz="1450" spc="-10">
                <a:latin typeface="Times New Roman"/>
                <a:cs typeface="Times New Roman"/>
              </a:rPr>
              <a:t>their coarse potations; and where, in winter gales, the surf would  beleaguer them </a:t>
            </a:r>
            <a:r>
              <a:rPr dirty="0" sz="1450" spc="-20">
                <a:latin typeface="Times New Roman"/>
                <a:cs typeface="Times New Roman"/>
              </a:rPr>
              <a:t>closely, </a:t>
            </a:r>
            <a:r>
              <a:rPr dirty="0" sz="1450" spc="-10">
                <a:latin typeface="Times New Roman"/>
                <a:cs typeface="Times New Roman"/>
              </a:rPr>
              <a:t>bursting in their very </a:t>
            </a:r>
            <a:r>
              <a:rPr dirty="0" sz="1450" spc="-25">
                <a:latin typeface="Times New Roman"/>
                <a:cs typeface="Times New Roman"/>
              </a:rPr>
              <a:t>door. </a:t>
            </a:r>
            <a:r>
              <a:rPr dirty="0" sz="1450" spc="-10">
                <a:latin typeface="Times New Roman"/>
                <a:cs typeface="Times New Roman"/>
              </a:rPr>
              <a:t>A traveller to-day </a:t>
            </a:r>
            <a:r>
              <a:rPr dirty="0" sz="1450" spc="-5">
                <a:latin typeface="Times New Roman"/>
                <a:cs typeface="Times New Roman"/>
              </a:rPr>
              <a:t>upon </a:t>
            </a:r>
            <a:r>
              <a:rPr dirty="0" sz="1450" spc="-10">
                <a:latin typeface="Times New Roman"/>
                <a:cs typeface="Times New Roman"/>
              </a:rPr>
              <a:t>the  Thurso coach would scarce observe </a:t>
            </a:r>
            <a:r>
              <a:rPr dirty="0" sz="1450" spc="-5">
                <a:latin typeface="Times New Roman"/>
                <a:cs typeface="Times New Roman"/>
              </a:rPr>
              <a:t>a </a:t>
            </a:r>
            <a:r>
              <a:rPr dirty="0" sz="1450" spc="-10">
                <a:latin typeface="Times New Roman"/>
                <a:cs typeface="Times New Roman"/>
              </a:rPr>
              <a:t>little cloud </a:t>
            </a:r>
            <a:r>
              <a:rPr dirty="0" sz="1450" spc="-5">
                <a:latin typeface="Times New Roman"/>
                <a:cs typeface="Times New Roman"/>
              </a:rPr>
              <a:t>of </a:t>
            </a:r>
            <a:r>
              <a:rPr dirty="0" sz="1450" spc="-10">
                <a:latin typeface="Times New Roman"/>
                <a:cs typeface="Times New Roman"/>
              </a:rPr>
              <a:t>smoke among the  moorlands, and </a:t>
            </a:r>
            <a:r>
              <a:rPr dirty="0" sz="1450" spc="-5">
                <a:latin typeface="Times New Roman"/>
                <a:cs typeface="Times New Roman"/>
              </a:rPr>
              <a:t>be </a:t>
            </a:r>
            <a:r>
              <a:rPr dirty="0" sz="1450" spc="-10">
                <a:latin typeface="Times New Roman"/>
                <a:cs typeface="Times New Roman"/>
              </a:rPr>
              <a:t>told, quite </a:t>
            </a:r>
            <a:r>
              <a:rPr dirty="0" sz="1450" spc="-20">
                <a:latin typeface="Times New Roman"/>
                <a:cs typeface="Times New Roman"/>
              </a:rPr>
              <a:t>openly, </a:t>
            </a:r>
            <a:r>
              <a:rPr dirty="0" sz="1450" spc="-10">
                <a:latin typeface="Times New Roman"/>
                <a:cs typeface="Times New Roman"/>
              </a:rPr>
              <a:t>it marked </a:t>
            </a:r>
            <a:r>
              <a:rPr dirty="0" sz="1450" spc="-5">
                <a:latin typeface="Times New Roman"/>
                <a:cs typeface="Times New Roman"/>
              </a:rPr>
              <a:t>a </a:t>
            </a:r>
            <a:r>
              <a:rPr dirty="0" sz="1450" spc="-10">
                <a:latin typeface="Times New Roman"/>
                <a:cs typeface="Times New Roman"/>
              </a:rPr>
              <a:t>private still. He would </a:t>
            </a:r>
            <a:r>
              <a:rPr dirty="0" sz="1450" spc="-5">
                <a:latin typeface="Times New Roman"/>
                <a:cs typeface="Times New Roman"/>
              </a:rPr>
              <a:t>not  </a:t>
            </a:r>
            <a:r>
              <a:rPr dirty="0" sz="1450" spc="-10">
                <a:latin typeface="Times New Roman"/>
                <a:cs typeface="Times New Roman"/>
              </a:rPr>
              <a:t>indeed make that </a:t>
            </a:r>
            <a:r>
              <a:rPr dirty="0" sz="1450" spc="-20">
                <a:latin typeface="Times New Roman"/>
                <a:cs typeface="Times New Roman"/>
              </a:rPr>
              <a:t>journey, </a:t>
            </a:r>
            <a:r>
              <a:rPr dirty="0" sz="1450" spc="-10">
                <a:latin typeface="Times New Roman"/>
                <a:cs typeface="Times New Roman"/>
              </a:rPr>
              <a:t>for there is now </a:t>
            </a:r>
            <a:r>
              <a:rPr dirty="0" sz="1450" spc="-5">
                <a:latin typeface="Times New Roman"/>
                <a:cs typeface="Times New Roman"/>
              </a:rPr>
              <a:t>no </a:t>
            </a:r>
            <a:r>
              <a:rPr dirty="0" sz="1450" spc="-10">
                <a:latin typeface="Times New Roman"/>
                <a:cs typeface="Times New Roman"/>
              </a:rPr>
              <a:t>Thurso coach. And even if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one </a:t>
            </a:r>
            <a:r>
              <a:rPr dirty="0" sz="1450" spc="-10">
                <a:latin typeface="Times New Roman"/>
                <a:cs typeface="Times New Roman"/>
              </a:rPr>
              <a:t>little thing that happened to me could never happen to him, </a:t>
            </a:r>
            <a:r>
              <a:rPr dirty="0" sz="1450" spc="-5">
                <a:latin typeface="Times New Roman"/>
                <a:cs typeface="Times New Roman"/>
              </a:rPr>
              <a:t>or not  </a:t>
            </a:r>
            <a:r>
              <a:rPr dirty="0" sz="1450" spc="-10">
                <a:latin typeface="Times New Roman"/>
                <a:cs typeface="Times New Roman"/>
              </a:rPr>
              <a:t>with the same trenchancy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contrast.</a:t>
            </a:r>
            <a:endParaRPr sz="1450">
              <a:latin typeface="Times New Roman"/>
              <a:cs typeface="Times New Roman"/>
            </a:endParaRPr>
          </a:p>
          <a:p>
            <a:pPr algn="just" marL="12700" marR="5080">
              <a:lnSpc>
                <a:spcPts val="1730"/>
              </a:lnSpc>
              <a:spcBef>
                <a:spcPts val="550"/>
              </a:spcBef>
            </a:pPr>
            <a:r>
              <a:rPr dirty="0" sz="1450" spc="-70">
                <a:latin typeface="Times New Roman"/>
                <a:cs typeface="Times New Roman"/>
              </a:rPr>
              <a:t>We </a:t>
            </a:r>
            <a:r>
              <a:rPr dirty="0" sz="1450" spc="-10">
                <a:latin typeface="Times New Roman"/>
                <a:cs typeface="Times New Roman"/>
              </a:rPr>
              <a:t>had been </a:t>
            </a:r>
            <a:r>
              <a:rPr dirty="0" sz="1450" spc="-5">
                <a:latin typeface="Times New Roman"/>
                <a:cs typeface="Times New Roman"/>
              </a:rPr>
              <a:t>upon </a:t>
            </a:r>
            <a:r>
              <a:rPr dirty="0" sz="1450" spc="-10">
                <a:latin typeface="Times New Roman"/>
                <a:cs typeface="Times New Roman"/>
              </a:rPr>
              <a:t>the road all evening; the coach-top was crowded with Lews  fishers going home, scarce anything </a:t>
            </a:r>
            <a:r>
              <a:rPr dirty="0" sz="1450" spc="-5">
                <a:latin typeface="Times New Roman"/>
                <a:cs typeface="Times New Roman"/>
              </a:rPr>
              <a:t>but </a:t>
            </a:r>
            <a:r>
              <a:rPr dirty="0" sz="1450" spc="-10">
                <a:latin typeface="Times New Roman"/>
                <a:cs typeface="Times New Roman"/>
              </a:rPr>
              <a:t>Gaelic had sounded in my ears; and  </a:t>
            </a:r>
            <a:r>
              <a:rPr dirty="0" sz="1450" spc="-5">
                <a:latin typeface="Times New Roman"/>
                <a:cs typeface="Times New Roman"/>
              </a:rPr>
              <a:t>our </a:t>
            </a:r>
            <a:r>
              <a:rPr dirty="0" sz="1450" spc="-10">
                <a:latin typeface="Times New Roman"/>
                <a:cs typeface="Times New Roman"/>
              </a:rPr>
              <a:t>way had lain throughout over </a:t>
            </a:r>
            <a:r>
              <a:rPr dirty="0" sz="1450" spc="-5">
                <a:latin typeface="Times New Roman"/>
                <a:cs typeface="Times New Roman"/>
              </a:rPr>
              <a:t>a </a:t>
            </a:r>
            <a:r>
              <a:rPr dirty="0" sz="1450" spc="-10">
                <a:latin typeface="Times New Roman"/>
                <a:cs typeface="Times New Roman"/>
              </a:rPr>
              <a:t>moorish country very northern to behold.  Latish at night, though it was still broad day in </a:t>
            </a:r>
            <a:r>
              <a:rPr dirty="0" sz="1450" spc="-5">
                <a:latin typeface="Times New Roman"/>
                <a:cs typeface="Times New Roman"/>
              </a:rPr>
              <a:t>our </a:t>
            </a:r>
            <a:r>
              <a:rPr dirty="0" sz="1450" spc="-10">
                <a:latin typeface="Times New Roman"/>
                <a:cs typeface="Times New Roman"/>
              </a:rPr>
              <a:t>subarctic latitude, we came  down </a:t>
            </a:r>
            <a:r>
              <a:rPr dirty="0" sz="1450" spc="-5">
                <a:latin typeface="Times New Roman"/>
                <a:cs typeface="Times New Roman"/>
              </a:rPr>
              <a:t>upon </a:t>
            </a:r>
            <a:r>
              <a:rPr dirty="0" sz="1450" spc="-10">
                <a:latin typeface="Times New Roman"/>
                <a:cs typeface="Times New Roman"/>
              </a:rPr>
              <a:t>the shores </a:t>
            </a:r>
            <a:r>
              <a:rPr dirty="0" sz="1450" spc="-5">
                <a:latin typeface="Times New Roman"/>
                <a:cs typeface="Times New Roman"/>
              </a:rPr>
              <a:t>of </a:t>
            </a:r>
            <a:r>
              <a:rPr dirty="0" sz="1450" spc="-10">
                <a:latin typeface="Times New Roman"/>
                <a:cs typeface="Times New Roman"/>
              </a:rPr>
              <a:t>the roaring Pentland Firth, that grave </a:t>
            </a:r>
            <a:r>
              <a:rPr dirty="0" sz="1450" spc="-5">
                <a:latin typeface="Times New Roman"/>
                <a:cs typeface="Times New Roman"/>
              </a:rPr>
              <a:t>of </a:t>
            </a:r>
            <a:r>
              <a:rPr dirty="0" sz="1450" spc="-10">
                <a:latin typeface="Times New Roman"/>
                <a:cs typeface="Times New Roman"/>
              </a:rPr>
              <a:t>mariners; </a:t>
            </a:r>
            <a:r>
              <a:rPr dirty="0" sz="1450" spc="-5">
                <a:latin typeface="Times New Roman"/>
                <a:cs typeface="Times New Roman"/>
              </a:rPr>
              <a:t>on  one </a:t>
            </a:r>
            <a:r>
              <a:rPr dirty="0" sz="1450" spc="-10">
                <a:latin typeface="Times New Roman"/>
                <a:cs typeface="Times New Roman"/>
              </a:rPr>
              <a:t>hand, the </a:t>
            </a:r>
            <a:r>
              <a:rPr dirty="0" sz="1450" spc="-15">
                <a:latin typeface="Times New Roman"/>
                <a:cs typeface="Times New Roman"/>
              </a:rPr>
              <a:t>cliffs </a:t>
            </a:r>
            <a:r>
              <a:rPr dirty="0" sz="1450" spc="-5">
                <a:latin typeface="Times New Roman"/>
                <a:cs typeface="Times New Roman"/>
              </a:rPr>
              <a:t>of </a:t>
            </a:r>
            <a:r>
              <a:rPr dirty="0" sz="1450" spc="-10">
                <a:latin typeface="Times New Roman"/>
                <a:cs typeface="Times New Roman"/>
              </a:rPr>
              <a:t>Dunnet Head ran seaward; in front was the little bare,  white town </a:t>
            </a:r>
            <a:r>
              <a:rPr dirty="0" sz="1450" spc="-5">
                <a:latin typeface="Times New Roman"/>
                <a:cs typeface="Times New Roman"/>
              </a:rPr>
              <a:t>of </a:t>
            </a:r>
            <a:r>
              <a:rPr dirty="0" sz="1450" spc="-10">
                <a:latin typeface="Times New Roman"/>
                <a:cs typeface="Times New Roman"/>
              </a:rPr>
              <a:t>Castleton, its streets full </a:t>
            </a:r>
            <a:r>
              <a:rPr dirty="0" sz="1450" spc="-5">
                <a:latin typeface="Times New Roman"/>
                <a:cs typeface="Times New Roman"/>
              </a:rPr>
              <a:t>of </a:t>
            </a:r>
            <a:r>
              <a:rPr dirty="0" sz="1450" spc="-10">
                <a:latin typeface="Times New Roman"/>
                <a:cs typeface="Times New Roman"/>
              </a:rPr>
              <a:t>blowing sand; nothing </a:t>
            </a:r>
            <a:r>
              <a:rPr dirty="0" sz="1450" spc="-5">
                <a:latin typeface="Times New Roman"/>
                <a:cs typeface="Times New Roman"/>
              </a:rPr>
              <a:t>beyond, but  </a:t>
            </a:r>
            <a:r>
              <a:rPr dirty="0" sz="1450" spc="-10">
                <a:latin typeface="Times New Roman"/>
                <a:cs typeface="Times New Roman"/>
              </a:rPr>
              <a:t>the North Islands, the great deep, and the perennial ice-fields </a:t>
            </a:r>
            <a:r>
              <a:rPr dirty="0" sz="1450" spc="-5">
                <a:latin typeface="Times New Roman"/>
                <a:cs typeface="Times New Roman"/>
              </a:rPr>
              <a:t>of </a:t>
            </a:r>
            <a:r>
              <a:rPr dirty="0" sz="1450" spc="-10">
                <a:latin typeface="Times New Roman"/>
                <a:cs typeface="Times New Roman"/>
              </a:rPr>
              <a:t>the Pole. And  here, in the last imaginable place, there sprang </a:t>
            </a:r>
            <a:r>
              <a:rPr dirty="0" sz="1450" spc="-5">
                <a:latin typeface="Times New Roman"/>
                <a:cs typeface="Times New Roman"/>
              </a:rPr>
              <a:t>up young </a:t>
            </a:r>
            <a:r>
              <a:rPr dirty="0" sz="1450" spc="-10">
                <a:latin typeface="Times New Roman"/>
                <a:cs typeface="Times New Roman"/>
              </a:rPr>
              <a:t>outlandish voices and  </a:t>
            </a:r>
            <a:r>
              <a:rPr dirty="0" sz="1450" spc="-5">
                <a:latin typeface="Times New Roman"/>
                <a:cs typeface="Times New Roman"/>
              </a:rPr>
              <a:t>a </a:t>
            </a:r>
            <a:r>
              <a:rPr dirty="0" sz="1450" spc="-10">
                <a:latin typeface="Times New Roman"/>
                <a:cs typeface="Times New Roman"/>
              </a:rPr>
              <a:t>chatter </a:t>
            </a:r>
            <a:r>
              <a:rPr dirty="0" sz="1450" spc="-5">
                <a:latin typeface="Times New Roman"/>
                <a:cs typeface="Times New Roman"/>
              </a:rPr>
              <a:t>of </a:t>
            </a:r>
            <a:r>
              <a:rPr dirty="0" sz="1450" spc="-10">
                <a:latin typeface="Times New Roman"/>
                <a:cs typeface="Times New Roman"/>
              </a:rPr>
              <a:t>some foreign speech; and </a:t>
            </a:r>
            <a:r>
              <a:rPr dirty="0" sz="1450" spc="-5">
                <a:latin typeface="Times New Roman"/>
                <a:cs typeface="Times New Roman"/>
              </a:rPr>
              <a:t>I </a:t>
            </a:r>
            <a:r>
              <a:rPr dirty="0" sz="1450" spc="-35">
                <a:latin typeface="Times New Roman"/>
                <a:cs typeface="Times New Roman"/>
              </a:rPr>
              <a:t>saw, </a:t>
            </a:r>
            <a:r>
              <a:rPr dirty="0" sz="1450" spc="-10">
                <a:latin typeface="Times New Roman"/>
                <a:cs typeface="Times New Roman"/>
              </a:rPr>
              <a:t>pursuing the coach with its load </a:t>
            </a:r>
            <a:r>
              <a:rPr dirty="0" sz="1450" spc="-5">
                <a:latin typeface="Times New Roman"/>
                <a:cs typeface="Times New Roman"/>
              </a:rPr>
              <a:t>of  </a:t>
            </a:r>
            <a:r>
              <a:rPr dirty="0" sz="1450" spc="-10">
                <a:latin typeface="Times New Roman"/>
                <a:cs typeface="Times New Roman"/>
              </a:rPr>
              <a:t>Hebridean fishers—as they had pursued vetturini </a:t>
            </a:r>
            <a:r>
              <a:rPr dirty="0" sz="1450" spc="-5">
                <a:latin typeface="Times New Roman"/>
                <a:cs typeface="Times New Roman"/>
              </a:rPr>
              <a:t>up </a:t>
            </a:r>
            <a:r>
              <a:rPr dirty="0" sz="1450" spc="-10">
                <a:latin typeface="Times New Roman"/>
                <a:cs typeface="Times New Roman"/>
              </a:rPr>
              <a:t>the passes </a:t>
            </a:r>
            <a:r>
              <a:rPr dirty="0" sz="1450" spc="-5">
                <a:latin typeface="Times New Roman"/>
                <a:cs typeface="Times New Roman"/>
              </a:rPr>
              <a:t>of </a:t>
            </a:r>
            <a:r>
              <a:rPr dirty="0" sz="1450" spc="-10">
                <a:latin typeface="Times New Roman"/>
                <a:cs typeface="Times New Roman"/>
              </a:rPr>
              <a:t>the  Apennines </a:t>
            </a:r>
            <a:r>
              <a:rPr dirty="0" sz="1450" spc="-5">
                <a:latin typeface="Times New Roman"/>
                <a:cs typeface="Times New Roman"/>
              </a:rPr>
              <a:t>or </a:t>
            </a:r>
            <a:r>
              <a:rPr dirty="0" sz="1450" spc="-10">
                <a:latin typeface="Times New Roman"/>
                <a:cs typeface="Times New Roman"/>
              </a:rPr>
              <a:t>perhaps along the grotto under </a:t>
            </a:r>
            <a:r>
              <a:rPr dirty="0" sz="1450" spc="-35">
                <a:latin typeface="Times New Roman"/>
                <a:cs typeface="Times New Roman"/>
              </a:rPr>
              <a:t>Virgil’s </a:t>
            </a:r>
            <a:r>
              <a:rPr dirty="0" sz="1450" spc="-10">
                <a:latin typeface="Times New Roman"/>
                <a:cs typeface="Times New Roman"/>
              </a:rPr>
              <a:t>tomb—two little dark-  eyed, white-toothed Italian vagabonds, </a:t>
            </a:r>
            <a:r>
              <a:rPr dirty="0" sz="1450" spc="-5">
                <a:latin typeface="Times New Roman"/>
                <a:cs typeface="Times New Roman"/>
              </a:rPr>
              <a:t>of </a:t>
            </a:r>
            <a:r>
              <a:rPr dirty="0" sz="1450" spc="-10">
                <a:latin typeface="Times New Roman"/>
                <a:cs typeface="Times New Roman"/>
              </a:rPr>
              <a:t>twelve to fourteen years </a:t>
            </a:r>
            <a:r>
              <a:rPr dirty="0" sz="1450" spc="-5">
                <a:latin typeface="Times New Roman"/>
                <a:cs typeface="Times New Roman"/>
              </a:rPr>
              <a:t>of </a:t>
            </a:r>
            <a:r>
              <a:rPr dirty="0" sz="1450" spc="-10">
                <a:latin typeface="Times New Roman"/>
                <a:cs typeface="Times New Roman"/>
              </a:rPr>
              <a:t>age, </a:t>
            </a:r>
            <a:r>
              <a:rPr dirty="0" sz="1450" spc="-5">
                <a:latin typeface="Times New Roman"/>
                <a:cs typeface="Times New Roman"/>
              </a:rPr>
              <a:t>one  </a:t>
            </a:r>
            <a:r>
              <a:rPr dirty="0" sz="1450" spc="-10">
                <a:latin typeface="Times New Roman"/>
                <a:cs typeface="Times New Roman"/>
              </a:rPr>
              <a:t>with </a:t>
            </a:r>
            <a:r>
              <a:rPr dirty="0" sz="1450" spc="-5">
                <a:latin typeface="Times New Roman"/>
                <a:cs typeface="Times New Roman"/>
              </a:rPr>
              <a:t>a </a:t>
            </a:r>
            <a:r>
              <a:rPr dirty="0" sz="1450" spc="-15">
                <a:latin typeface="Times New Roman"/>
                <a:cs typeface="Times New Roman"/>
              </a:rPr>
              <a:t>hurdy-gurdy, </a:t>
            </a:r>
            <a:r>
              <a:rPr dirty="0" sz="1450" spc="-10">
                <a:latin typeface="Times New Roman"/>
                <a:cs typeface="Times New Roman"/>
              </a:rPr>
              <a:t>the other with </a:t>
            </a:r>
            <a:r>
              <a:rPr dirty="0" sz="1450" spc="-5">
                <a:latin typeface="Times New Roman"/>
                <a:cs typeface="Times New Roman"/>
              </a:rPr>
              <a:t>a </a:t>
            </a:r>
            <a:r>
              <a:rPr dirty="0" sz="1450" spc="-10">
                <a:latin typeface="Times New Roman"/>
                <a:cs typeface="Times New Roman"/>
              </a:rPr>
              <a:t>cage </a:t>
            </a:r>
            <a:r>
              <a:rPr dirty="0" sz="1450" spc="-5">
                <a:latin typeface="Times New Roman"/>
                <a:cs typeface="Times New Roman"/>
              </a:rPr>
              <a:t>of </a:t>
            </a:r>
            <a:r>
              <a:rPr dirty="0" sz="1450" spc="-10">
                <a:latin typeface="Times New Roman"/>
                <a:cs typeface="Times New Roman"/>
              </a:rPr>
              <a:t>white mice. The coach passed </a:t>
            </a:r>
            <a:r>
              <a:rPr dirty="0" sz="1450" spc="-5">
                <a:latin typeface="Times New Roman"/>
                <a:cs typeface="Times New Roman"/>
              </a:rPr>
              <a:t>on,  </a:t>
            </a:r>
            <a:r>
              <a:rPr dirty="0" sz="1450" spc="-10">
                <a:latin typeface="Times New Roman"/>
                <a:cs typeface="Times New Roman"/>
              </a:rPr>
              <a:t>and their small Italian chatter died in the distance; and </a:t>
            </a:r>
            <a:r>
              <a:rPr dirty="0" sz="1450" spc="-5">
                <a:latin typeface="Times New Roman"/>
                <a:cs typeface="Times New Roman"/>
              </a:rPr>
              <a:t>I </a:t>
            </a:r>
            <a:r>
              <a:rPr dirty="0" sz="1450" spc="-10">
                <a:latin typeface="Times New Roman"/>
                <a:cs typeface="Times New Roman"/>
              </a:rPr>
              <a:t>was left to marvel  how they had wandered into that </a:t>
            </a:r>
            <a:r>
              <a:rPr dirty="0" sz="1450" spc="-20">
                <a:latin typeface="Times New Roman"/>
                <a:cs typeface="Times New Roman"/>
              </a:rPr>
              <a:t>country, </a:t>
            </a:r>
            <a:r>
              <a:rPr dirty="0" sz="1450" spc="-10">
                <a:latin typeface="Times New Roman"/>
                <a:cs typeface="Times New Roman"/>
              </a:rPr>
              <a:t>and how they fared in it, and what  they </a:t>
            </a:r>
            <a:r>
              <a:rPr dirty="0" sz="1450" spc="-5">
                <a:latin typeface="Times New Roman"/>
                <a:cs typeface="Times New Roman"/>
              </a:rPr>
              <a:t>thought of </a:t>
            </a:r>
            <a:r>
              <a:rPr dirty="0" sz="1450" spc="-10">
                <a:latin typeface="Times New Roman"/>
                <a:cs typeface="Times New Roman"/>
              </a:rPr>
              <a:t>it, and when (if ever) they should see again the silver wind-  breaks</a:t>
            </a:r>
            <a:r>
              <a:rPr dirty="0" sz="1450" spc="210">
                <a:latin typeface="Times New Roman"/>
                <a:cs typeface="Times New Roman"/>
              </a:rPr>
              <a:t> </a:t>
            </a:r>
            <a:r>
              <a:rPr dirty="0" sz="1450" spc="-10">
                <a:latin typeface="Times New Roman"/>
                <a:cs typeface="Times New Roman"/>
              </a:rPr>
              <a:t>run</a:t>
            </a:r>
            <a:r>
              <a:rPr dirty="0" sz="1450" spc="210">
                <a:latin typeface="Times New Roman"/>
                <a:cs typeface="Times New Roman"/>
              </a:rPr>
              <a:t> </a:t>
            </a:r>
            <a:r>
              <a:rPr dirty="0" sz="1450" spc="-10">
                <a:latin typeface="Times New Roman"/>
                <a:cs typeface="Times New Roman"/>
              </a:rPr>
              <a:t>among</a:t>
            </a:r>
            <a:r>
              <a:rPr dirty="0" sz="1450" spc="210">
                <a:latin typeface="Times New Roman"/>
                <a:cs typeface="Times New Roman"/>
              </a:rPr>
              <a:t> </a:t>
            </a:r>
            <a:r>
              <a:rPr dirty="0" sz="1450" spc="-10">
                <a:latin typeface="Times New Roman"/>
                <a:cs typeface="Times New Roman"/>
              </a:rPr>
              <a:t>the</a:t>
            </a:r>
            <a:r>
              <a:rPr dirty="0" sz="1450" spc="215">
                <a:latin typeface="Times New Roman"/>
                <a:cs typeface="Times New Roman"/>
              </a:rPr>
              <a:t> </a:t>
            </a:r>
            <a:r>
              <a:rPr dirty="0" sz="1450" spc="-10">
                <a:latin typeface="Times New Roman"/>
                <a:cs typeface="Times New Roman"/>
              </a:rPr>
              <a:t>olives,</a:t>
            </a:r>
            <a:r>
              <a:rPr dirty="0" sz="1450" spc="210">
                <a:latin typeface="Times New Roman"/>
                <a:cs typeface="Times New Roman"/>
              </a:rPr>
              <a:t> </a:t>
            </a:r>
            <a:r>
              <a:rPr dirty="0" sz="1450" spc="-10">
                <a:latin typeface="Times New Roman"/>
                <a:cs typeface="Times New Roman"/>
              </a:rPr>
              <a:t>and</a:t>
            </a:r>
            <a:r>
              <a:rPr dirty="0" sz="1450" spc="215">
                <a:latin typeface="Times New Roman"/>
                <a:cs typeface="Times New Roman"/>
              </a:rPr>
              <a:t> </a:t>
            </a:r>
            <a:r>
              <a:rPr dirty="0" sz="1450" spc="-10">
                <a:latin typeface="Times New Roman"/>
                <a:cs typeface="Times New Roman"/>
              </a:rPr>
              <a:t>the</a:t>
            </a:r>
            <a:r>
              <a:rPr dirty="0" sz="1450" spc="215">
                <a:latin typeface="Times New Roman"/>
                <a:cs typeface="Times New Roman"/>
              </a:rPr>
              <a:t> </a:t>
            </a:r>
            <a:r>
              <a:rPr dirty="0" sz="1450" spc="-10">
                <a:latin typeface="Times New Roman"/>
                <a:cs typeface="Times New Roman"/>
              </a:rPr>
              <a:t>stone-pine</a:t>
            </a:r>
            <a:r>
              <a:rPr dirty="0" sz="1450" spc="210">
                <a:latin typeface="Times New Roman"/>
                <a:cs typeface="Times New Roman"/>
              </a:rPr>
              <a:t> </a:t>
            </a:r>
            <a:r>
              <a:rPr dirty="0" sz="1450" spc="-10">
                <a:latin typeface="Times New Roman"/>
                <a:cs typeface="Times New Roman"/>
              </a:rPr>
              <a:t>stand</a:t>
            </a:r>
            <a:r>
              <a:rPr dirty="0" sz="1450" spc="210">
                <a:latin typeface="Times New Roman"/>
                <a:cs typeface="Times New Roman"/>
              </a:rPr>
              <a:t> </a:t>
            </a:r>
            <a:r>
              <a:rPr dirty="0" sz="1450" spc="-10">
                <a:latin typeface="Times New Roman"/>
                <a:cs typeface="Times New Roman"/>
              </a:rPr>
              <a:t>guard</a:t>
            </a:r>
            <a:r>
              <a:rPr dirty="0" sz="1450" spc="215">
                <a:latin typeface="Times New Roman"/>
                <a:cs typeface="Times New Roman"/>
              </a:rPr>
              <a:t> </a:t>
            </a:r>
            <a:r>
              <a:rPr dirty="0" sz="1450" spc="-5">
                <a:latin typeface="Times New Roman"/>
                <a:cs typeface="Times New Roman"/>
              </a:rPr>
              <a:t>upon</a:t>
            </a:r>
            <a:r>
              <a:rPr dirty="0" sz="1450" spc="215">
                <a:latin typeface="Times New Roman"/>
                <a:cs typeface="Times New Roman"/>
              </a:rPr>
              <a:t> </a:t>
            </a:r>
            <a:r>
              <a:rPr dirty="0" sz="1450" spc="-10">
                <a:latin typeface="Times New Roman"/>
                <a:cs typeface="Times New Roman"/>
              </a:rPr>
              <a:t>Etruscan</a:t>
            </a:r>
            <a:endParaRPr sz="145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464675"/>
          </a:xfrm>
          <a:prstGeom prst="rect">
            <a:avLst/>
          </a:prstGeom>
        </p:spPr>
        <p:txBody>
          <a:bodyPr wrap="square" lIns="0" tIns="84455" rIns="0" bIns="0" rtlCol="0" vert="horz">
            <a:spAutoFit/>
          </a:bodyPr>
          <a:lstStyle/>
          <a:p>
            <a:pPr marL="12700">
              <a:lnSpc>
                <a:spcPct val="100000"/>
              </a:lnSpc>
              <a:spcBef>
                <a:spcPts val="665"/>
              </a:spcBef>
            </a:pPr>
            <a:r>
              <a:rPr dirty="0" sz="1450" spc="-10">
                <a:latin typeface="Times New Roman"/>
                <a:cs typeface="Times New Roman"/>
              </a:rPr>
              <a:t>sepulchres.</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Upon any American, the strangeness </a:t>
            </a:r>
            <a:r>
              <a:rPr dirty="0" sz="1450" spc="-5">
                <a:latin typeface="Times New Roman"/>
                <a:cs typeface="Times New Roman"/>
              </a:rPr>
              <a:t>of </a:t>
            </a:r>
            <a:r>
              <a:rPr dirty="0" sz="1450" spc="-10">
                <a:latin typeface="Times New Roman"/>
                <a:cs typeface="Times New Roman"/>
              </a:rPr>
              <a:t>this incident is somewhat lost. For as  far back as </a:t>
            </a:r>
            <a:r>
              <a:rPr dirty="0" sz="1450" spc="-5">
                <a:latin typeface="Times New Roman"/>
                <a:cs typeface="Times New Roman"/>
              </a:rPr>
              <a:t>he </a:t>
            </a:r>
            <a:r>
              <a:rPr dirty="0" sz="1450" spc="-10">
                <a:latin typeface="Times New Roman"/>
                <a:cs typeface="Times New Roman"/>
              </a:rPr>
              <a:t>goes in his own land, </a:t>
            </a:r>
            <a:r>
              <a:rPr dirty="0" sz="1450" spc="-5">
                <a:latin typeface="Times New Roman"/>
                <a:cs typeface="Times New Roman"/>
              </a:rPr>
              <a:t>he </a:t>
            </a:r>
            <a:r>
              <a:rPr dirty="0" sz="1450" spc="-10">
                <a:latin typeface="Times New Roman"/>
                <a:cs typeface="Times New Roman"/>
              </a:rPr>
              <a:t>will find some alien camping there; the  Cornish </a:t>
            </a:r>
            <a:r>
              <a:rPr dirty="0" sz="1450" spc="-20">
                <a:latin typeface="Times New Roman"/>
                <a:cs typeface="Times New Roman"/>
              </a:rPr>
              <a:t>miner, </a:t>
            </a:r>
            <a:r>
              <a:rPr dirty="0" sz="1450" spc="-10">
                <a:latin typeface="Times New Roman"/>
                <a:cs typeface="Times New Roman"/>
              </a:rPr>
              <a:t>the French </a:t>
            </a:r>
            <a:r>
              <a:rPr dirty="0" sz="1450" spc="-5">
                <a:latin typeface="Times New Roman"/>
                <a:cs typeface="Times New Roman"/>
              </a:rPr>
              <a:t>or </a:t>
            </a:r>
            <a:r>
              <a:rPr dirty="0" sz="1450" spc="-10">
                <a:latin typeface="Times New Roman"/>
                <a:cs typeface="Times New Roman"/>
              </a:rPr>
              <a:t>Mexican half-blood, the negro in the South, these  are deep in the woods and far among the mountains. But in an </a:t>
            </a:r>
            <a:r>
              <a:rPr dirty="0" sz="1450" spc="-5">
                <a:latin typeface="Times New Roman"/>
                <a:cs typeface="Times New Roman"/>
              </a:rPr>
              <a:t>old, </a:t>
            </a:r>
            <a:r>
              <a:rPr dirty="0" sz="1450" spc="-10">
                <a:latin typeface="Times New Roman"/>
                <a:cs typeface="Times New Roman"/>
              </a:rPr>
              <a:t>cold, and  rugged country such as mine, the days </a:t>
            </a:r>
            <a:r>
              <a:rPr dirty="0" sz="1450" spc="-5">
                <a:latin typeface="Times New Roman"/>
                <a:cs typeface="Times New Roman"/>
              </a:rPr>
              <a:t>of </a:t>
            </a:r>
            <a:r>
              <a:rPr dirty="0" sz="1450" spc="-10">
                <a:latin typeface="Times New Roman"/>
                <a:cs typeface="Times New Roman"/>
              </a:rPr>
              <a:t>immigration are long at an end; and  away </a:t>
            </a:r>
            <a:r>
              <a:rPr dirty="0" sz="1450" spc="-5">
                <a:latin typeface="Times New Roman"/>
                <a:cs typeface="Times New Roman"/>
              </a:rPr>
              <a:t>up </a:t>
            </a:r>
            <a:r>
              <a:rPr dirty="0" sz="1450" spc="-10">
                <a:latin typeface="Times New Roman"/>
                <a:cs typeface="Times New Roman"/>
              </a:rPr>
              <a:t>there, which was at that time far beyond the northernmost extreme </a:t>
            </a:r>
            <a:r>
              <a:rPr dirty="0" sz="1450" spc="-5">
                <a:latin typeface="Times New Roman"/>
                <a:cs typeface="Times New Roman"/>
              </a:rPr>
              <a:t>of  </a:t>
            </a:r>
            <a:r>
              <a:rPr dirty="0" sz="1450" spc="-10">
                <a:latin typeface="Times New Roman"/>
                <a:cs typeface="Times New Roman"/>
              </a:rPr>
              <a:t>railways, hard </a:t>
            </a:r>
            <a:r>
              <a:rPr dirty="0" sz="1450" spc="-5">
                <a:latin typeface="Times New Roman"/>
                <a:cs typeface="Times New Roman"/>
              </a:rPr>
              <a:t>upon </a:t>
            </a:r>
            <a:r>
              <a:rPr dirty="0" sz="1450" spc="-10">
                <a:latin typeface="Times New Roman"/>
                <a:cs typeface="Times New Roman"/>
              </a:rPr>
              <a:t>the shore </a:t>
            </a:r>
            <a:r>
              <a:rPr dirty="0" sz="1450" spc="-5">
                <a:latin typeface="Times New Roman"/>
                <a:cs typeface="Times New Roman"/>
              </a:rPr>
              <a:t>of </a:t>
            </a:r>
            <a:r>
              <a:rPr dirty="0" sz="1450" spc="-10">
                <a:latin typeface="Times New Roman"/>
                <a:cs typeface="Times New Roman"/>
              </a:rPr>
              <a:t>that ill-omened strait </a:t>
            </a:r>
            <a:r>
              <a:rPr dirty="0" sz="1450" spc="-5">
                <a:latin typeface="Times New Roman"/>
                <a:cs typeface="Times New Roman"/>
              </a:rPr>
              <a:t>of </a:t>
            </a:r>
            <a:r>
              <a:rPr dirty="0" sz="1450" spc="-10">
                <a:latin typeface="Times New Roman"/>
                <a:cs typeface="Times New Roman"/>
              </a:rPr>
              <a:t>whirlpools, in </a:t>
            </a:r>
            <a:r>
              <a:rPr dirty="0" sz="1450" spc="-5">
                <a:latin typeface="Times New Roman"/>
                <a:cs typeface="Times New Roman"/>
              </a:rPr>
              <a:t>a </a:t>
            </a:r>
            <a:r>
              <a:rPr dirty="0" sz="1450" spc="-10">
                <a:latin typeface="Times New Roman"/>
                <a:cs typeface="Times New Roman"/>
              </a:rPr>
              <a:t>land  </a:t>
            </a:r>
            <a:r>
              <a:rPr dirty="0" sz="1450" spc="-5">
                <a:latin typeface="Times New Roman"/>
                <a:cs typeface="Times New Roman"/>
              </a:rPr>
              <a:t>of </a:t>
            </a:r>
            <a:r>
              <a:rPr dirty="0" sz="1450" spc="-10">
                <a:latin typeface="Times New Roman"/>
                <a:cs typeface="Times New Roman"/>
              </a:rPr>
              <a:t>moors where </a:t>
            </a:r>
            <a:r>
              <a:rPr dirty="0" sz="1450" spc="-5">
                <a:latin typeface="Times New Roman"/>
                <a:cs typeface="Times New Roman"/>
              </a:rPr>
              <a:t>no </a:t>
            </a:r>
            <a:r>
              <a:rPr dirty="0" sz="1450" spc="-10">
                <a:latin typeface="Times New Roman"/>
                <a:cs typeface="Times New Roman"/>
              </a:rPr>
              <a:t>stranger came, unless it should </a:t>
            </a:r>
            <a:r>
              <a:rPr dirty="0" sz="1450" spc="-5">
                <a:latin typeface="Times New Roman"/>
                <a:cs typeface="Times New Roman"/>
              </a:rPr>
              <a:t>be a </a:t>
            </a:r>
            <a:r>
              <a:rPr dirty="0" sz="1450" spc="-10">
                <a:latin typeface="Times New Roman"/>
                <a:cs typeface="Times New Roman"/>
              </a:rPr>
              <a:t>sportsman to </a:t>
            </a:r>
            <a:r>
              <a:rPr dirty="0" sz="1450" spc="-5">
                <a:latin typeface="Times New Roman"/>
                <a:cs typeface="Times New Roman"/>
              </a:rPr>
              <a:t>shoot  </a:t>
            </a:r>
            <a:r>
              <a:rPr dirty="0" sz="1450" spc="-10">
                <a:latin typeface="Times New Roman"/>
                <a:cs typeface="Times New Roman"/>
              </a:rPr>
              <a:t>grouse </a:t>
            </a:r>
            <a:r>
              <a:rPr dirty="0" sz="1450" spc="-5">
                <a:latin typeface="Times New Roman"/>
                <a:cs typeface="Times New Roman"/>
              </a:rPr>
              <a:t>or </a:t>
            </a:r>
            <a:r>
              <a:rPr dirty="0" sz="1450" spc="-10">
                <a:latin typeface="Times New Roman"/>
                <a:cs typeface="Times New Roman"/>
              </a:rPr>
              <a:t>an antiquary to decipher runes, the presence </a:t>
            </a:r>
            <a:r>
              <a:rPr dirty="0" sz="1450" spc="-5">
                <a:latin typeface="Times New Roman"/>
                <a:cs typeface="Times New Roman"/>
              </a:rPr>
              <a:t>of </a:t>
            </a:r>
            <a:r>
              <a:rPr dirty="0" sz="1450" spc="-10">
                <a:latin typeface="Times New Roman"/>
                <a:cs typeface="Times New Roman"/>
              </a:rPr>
              <a:t>these small  pedestrians struck the mind as though </a:t>
            </a:r>
            <a:r>
              <a:rPr dirty="0" sz="1450" spc="-5">
                <a:latin typeface="Times New Roman"/>
                <a:cs typeface="Times New Roman"/>
              </a:rPr>
              <a:t>a </a:t>
            </a:r>
            <a:r>
              <a:rPr dirty="0" sz="1450" spc="-10">
                <a:latin typeface="Times New Roman"/>
                <a:cs typeface="Times New Roman"/>
              </a:rPr>
              <a:t>bird-of-paradise had risen from the  heather </a:t>
            </a:r>
            <a:r>
              <a:rPr dirty="0" sz="1450" spc="-5">
                <a:latin typeface="Times New Roman"/>
                <a:cs typeface="Times New Roman"/>
              </a:rPr>
              <a:t>or </a:t>
            </a:r>
            <a:r>
              <a:rPr dirty="0" sz="1450" spc="-10">
                <a:latin typeface="Times New Roman"/>
                <a:cs typeface="Times New Roman"/>
              </a:rPr>
              <a:t>an albatross come fishing in the bay </a:t>
            </a:r>
            <a:r>
              <a:rPr dirty="0" sz="1450" spc="-5">
                <a:latin typeface="Times New Roman"/>
                <a:cs typeface="Times New Roman"/>
              </a:rPr>
              <a:t>of </a:t>
            </a:r>
            <a:r>
              <a:rPr dirty="0" sz="1450" spc="-20">
                <a:latin typeface="Times New Roman"/>
                <a:cs typeface="Times New Roman"/>
              </a:rPr>
              <a:t>Wick. </a:t>
            </a:r>
            <a:r>
              <a:rPr dirty="0" sz="1450" spc="-10">
                <a:latin typeface="Times New Roman"/>
                <a:cs typeface="Times New Roman"/>
              </a:rPr>
              <a:t>They were as strange  to their surroundings as my lordly evangelist </a:t>
            </a:r>
            <a:r>
              <a:rPr dirty="0" sz="1450" spc="-5">
                <a:latin typeface="Times New Roman"/>
                <a:cs typeface="Times New Roman"/>
              </a:rPr>
              <a:t>or </a:t>
            </a:r>
            <a:r>
              <a:rPr dirty="0" sz="1450" spc="-10">
                <a:latin typeface="Times New Roman"/>
                <a:cs typeface="Times New Roman"/>
              </a:rPr>
              <a:t>the old Spanish grandee </a:t>
            </a:r>
            <a:r>
              <a:rPr dirty="0" sz="1450" spc="-5">
                <a:latin typeface="Times New Roman"/>
                <a:cs typeface="Times New Roman"/>
              </a:rPr>
              <a:t>on </a:t>
            </a:r>
            <a:r>
              <a:rPr dirty="0" sz="1450" spc="-10">
                <a:latin typeface="Times New Roman"/>
                <a:cs typeface="Times New Roman"/>
              </a:rPr>
              <a:t>the  Fair Isle.</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5"/>
              </a:spcBef>
            </a:pPr>
            <a:endParaRPr sz="1800">
              <a:latin typeface="Times New Roman"/>
              <a:cs typeface="Times New Roman"/>
            </a:endParaRPr>
          </a:p>
          <a:p>
            <a:pPr algn="ctr">
              <a:lnSpc>
                <a:spcPct val="100000"/>
              </a:lnSpc>
              <a:spcBef>
                <a:spcPts val="5"/>
              </a:spcBef>
            </a:pPr>
            <a:r>
              <a:rPr dirty="0" sz="1450" spc="-10" b="1">
                <a:latin typeface="Times New Roman"/>
                <a:cs typeface="Times New Roman"/>
              </a:rPr>
              <a:t>VII</a:t>
            </a:r>
            <a:endParaRPr sz="1450">
              <a:latin typeface="Times New Roman"/>
              <a:cs typeface="Times New Roman"/>
            </a:endParaRPr>
          </a:p>
          <a:p>
            <a:pPr algn="ctr" marL="1778000" marR="1770380">
              <a:lnSpc>
                <a:spcPct val="132400"/>
              </a:lnSpc>
            </a:pPr>
            <a:r>
              <a:rPr dirty="0" sz="1450" spc="-10" b="1">
                <a:latin typeface="Times New Roman"/>
                <a:cs typeface="Times New Roman"/>
              </a:rPr>
              <a:t>THE </a:t>
            </a:r>
            <a:r>
              <a:rPr dirty="0" sz="1450" spc="-15" b="1">
                <a:latin typeface="Times New Roman"/>
                <a:cs typeface="Times New Roman"/>
              </a:rPr>
              <a:t>LANTERN-BEARERS  </a:t>
            </a:r>
            <a:r>
              <a:rPr dirty="0" sz="1450" spc="-5" b="1">
                <a:latin typeface="Times New Roman"/>
                <a:cs typeface="Times New Roman"/>
              </a:rPr>
              <a:t>I</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THESE </a:t>
            </a:r>
            <a:r>
              <a:rPr dirty="0" sz="1450" spc="-5">
                <a:latin typeface="Times New Roman"/>
                <a:cs typeface="Times New Roman"/>
              </a:rPr>
              <a:t>boys </a:t>
            </a:r>
            <a:r>
              <a:rPr dirty="0" sz="1450" spc="-10">
                <a:latin typeface="Times New Roman"/>
                <a:cs typeface="Times New Roman"/>
              </a:rPr>
              <a:t>congregated every autumn about </a:t>
            </a:r>
            <a:r>
              <a:rPr dirty="0" sz="1450" spc="-5">
                <a:latin typeface="Times New Roman"/>
                <a:cs typeface="Times New Roman"/>
              </a:rPr>
              <a:t>a </a:t>
            </a:r>
            <a:r>
              <a:rPr dirty="0" sz="1450" spc="-10">
                <a:latin typeface="Times New Roman"/>
                <a:cs typeface="Times New Roman"/>
              </a:rPr>
              <a:t>certain easterly fisher-village,  where they tasted in </a:t>
            </a:r>
            <a:r>
              <a:rPr dirty="0" sz="1450" spc="-5">
                <a:latin typeface="Times New Roman"/>
                <a:cs typeface="Times New Roman"/>
              </a:rPr>
              <a:t>a </a:t>
            </a:r>
            <a:r>
              <a:rPr dirty="0" sz="1450" spc="-10">
                <a:latin typeface="Times New Roman"/>
                <a:cs typeface="Times New Roman"/>
              </a:rPr>
              <a:t>high degree the glory </a:t>
            </a:r>
            <a:r>
              <a:rPr dirty="0" sz="1450" spc="-5">
                <a:latin typeface="Times New Roman"/>
                <a:cs typeface="Times New Roman"/>
              </a:rPr>
              <a:t>of </a:t>
            </a:r>
            <a:r>
              <a:rPr dirty="0" sz="1450" spc="-10">
                <a:latin typeface="Times New Roman"/>
                <a:cs typeface="Times New Roman"/>
              </a:rPr>
              <a:t>existence. The place was  created seemingly </a:t>
            </a:r>
            <a:r>
              <a:rPr dirty="0" sz="1450" spc="-5">
                <a:latin typeface="Times New Roman"/>
                <a:cs typeface="Times New Roman"/>
              </a:rPr>
              <a:t>on </a:t>
            </a:r>
            <a:r>
              <a:rPr dirty="0" sz="1450" spc="-10">
                <a:latin typeface="Times New Roman"/>
                <a:cs typeface="Times New Roman"/>
              </a:rPr>
              <a:t>purpose for the diversion </a:t>
            </a:r>
            <a:r>
              <a:rPr dirty="0" sz="1450" spc="-5">
                <a:latin typeface="Times New Roman"/>
                <a:cs typeface="Times New Roman"/>
              </a:rPr>
              <a:t>of young </a:t>
            </a:r>
            <a:r>
              <a:rPr dirty="0" sz="1450" spc="-10">
                <a:latin typeface="Times New Roman"/>
                <a:cs typeface="Times New Roman"/>
              </a:rPr>
              <a:t>gentlemen. A street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of </a:t>
            </a:r>
            <a:r>
              <a:rPr dirty="0" sz="1450" spc="-10">
                <a:latin typeface="Times New Roman"/>
                <a:cs typeface="Times New Roman"/>
              </a:rPr>
              <a:t>houses, mostly red and many </a:t>
            </a:r>
            <a:r>
              <a:rPr dirty="0" sz="1450" spc="-5">
                <a:latin typeface="Times New Roman"/>
                <a:cs typeface="Times New Roman"/>
              </a:rPr>
              <a:t>of, </a:t>
            </a:r>
            <a:r>
              <a:rPr dirty="0" sz="1450" spc="-10">
                <a:latin typeface="Times New Roman"/>
                <a:cs typeface="Times New Roman"/>
              </a:rPr>
              <a:t>them tiled; </a:t>
            </a:r>
            <a:r>
              <a:rPr dirty="0" sz="1450" spc="-5">
                <a:latin typeface="Times New Roman"/>
                <a:cs typeface="Times New Roman"/>
              </a:rPr>
              <a:t>a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fine trees  clustered about the manse and the kirkyard, and turning the chief street into </a:t>
            </a:r>
            <a:r>
              <a:rPr dirty="0" sz="1450" spc="-5">
                <a:latin typeface="Times New Roman"/>
                <a:cs typeface="Times New Roman"/>
              </a:rPr>
              <a:t>a  </a:t>
            </a:r>
            <a:r>
              <a:rPr dirty="0" sz="1450" spc="-10">
                <a:latin typeface="Times New Roman"/>
                <a:cs typeface="Times New Roman"/>
              </a:rPr>
              <a:t>shady alley; many little gardens more than usually bright with flowers; nets a-  drying, and fisher-wives scolding in the backward parts; </a:t>
            </a:r>
            <a:r>
              <a:rPr dirty="0" sz="1450" spc="-5">
                <a:latin typeface="Times New Roman"/>
                <a:cs typeface="Times New Roman"/>
              </a:rPr>
              <a:t>a </a:t>
            </a:r>
            <a:r>
              <a:rPr dirty="0" sz="1450" spc="-10">
                <a:latin typeface="Times New Roman"/>
                <a:cs typeface="Times New Roman"/>
              </a:rPr>
              <a:t>smell </a:t>
            </a:r>
            <a:r>
              <a:rPr dirty="0" sz="1450" spc="-5">
                <a:latin typeface="Times New Roman"/>
                <a:cs typeface="Times New Roman"/>
              </a:rPr>
              <a:t>of </a:t>
            </a:r>
            <a:r>
              <a:rPr dirty="0" sz="1450" spc="-10">
                <a:latin typeface="Times New Roman"/>
                <a:cs typeface="Times New Roman"/>
              </a:rPr>
              <a:t>fish, </a:t>
            </a:r>
            <a:r>
              <a:rPr dirty="0" sz="1450" spc="-5">
                <a:latin typeface="Times New Roman"/>
                <a:cs typeface="Times New Roman"/>
              </a:rPr>
              <a:t>a  </a:t>
            </a:r>
            <a:r>
              <a:rPr dirty="0" sz="1450" spc="-10">
                <a:latin typeface="Times New Roman"/>
                <a:cs typeface="Times New Roman"/>
              </a:rPr>
              <a:t>genial smell </a:t>
            </a:r>
            <a:r>
              <a:rPr dirty="0" sz="1450" spc="-5">
                <a:latin typeface="Times New Roman"/>
                <a:cs typeface="Times New Roman"/>
              </a:rPr>
              <a:t>of </a:t>
            </a:r>
            <a:r>
              <a:rPr dirty="0" sz="1450" spc="-10">
                <a:latin typeface="Times New Roman"/>
                <a:cs typeface="Times New Roman"/>
              </a:rPr>
              <a:t>seaweed; </a:t>
            </a:r>
            <a:r>
              <a:rPr dirty="0" sz="1450" spc="-15">
                <a:latin typeface="Times New Roman"/>
                <a:cs typeface="Times New Roman"/>
              </a:rPr>
              <a:t>whiffs </a:t>
            </a:r>
            <a:r>
              <a:rPr dirty="0" sz="1450" spc="-5">
                <a:latin typeface="Times New Roman"/>
                <a:cs typeface="Times New Roman"/>
              </a:rPr>
              <a:t>of </a:t>
            </a:r>
            <a:r>
              <a:rPr dirty="0" sz="1450" spc="-10">
                <a:latin typeface="Times New Roman"/>
                <a:cs typeface="Times New Roman"/>
              </a:rPr>
              <a:t>blowing sand at the street-corners; shops  with golf-balls and bottled lollipops; another shop with penny pickwicks (that  remarkable cigar) and the London Journal, dear to me for its startling pictures,  and </a:t>
            </a:r>
            <a:r>
              <a:rPr dirty="0" sz="1450" spc="-5">
                <a:latin typeface="Times New Roman"/>
                <a:cs typeface="Times New Roman"/>
              </a:rPr>
              <a:t>a </a:t>
            </a:r>
            <a:r>
              <a:rPr dirty="0" sz="1450" spc="-10">
                <a:latin typeface="Times New Roman"/>
                <a:cs typeface="Times New Roman"/>
              </a:rPr>
              <a:t>few novels, dear for their suggestive names: such, as well as memory  serves me, were the ingredients </a:t>
            </a:r>
            <a:r>
              <a:rPr dirty="0" sz="1450" spc="-5">
                <a:latin typeface="Times New Roman"/>
                <a:cs typeface="Times New Roman"/>
              </a:rPr>
              <a:t>of </a:t>
            </a:r>
            <a:r>
              <a:rPr dirty="0" sz="1450" spc="-10">
                <a:latin typeface="Times New Roman"/>
                <a:cs typeface="Times New Roman"/>
              </a:rPr>
              <a:t>the town. These, </a:t>
            </a:r>
            <a:r>
              <a:rPr dirty="0" sz="1450" spc="-5">
                <a:latin typeface="Times New Roman"/>
                <a:cs typeface="Times New Roman"/>
              </a:rPr>
              <a:t>you </a:t>
            </a:r>
            <a:r>
              <a:rPr dirty="0" sz="1450" spc="-10">
                <a:latin typeface="Times New Roman"/>
                <a:cs typeface="Times New Roman"/>
              </a:rPr>
              <a:t>are to conceive posted  </a:t>
            </a:r>
            <a:r>
              <a:rPr dirty="0" sz="1450" spc="-5">
                <a:latin typeface="Times New Roman"/>
                <a:cs typeface="Times New Roman"/>
              </a:rPr>
              <a:t>on a </a:t>
            </a:r>
            <a:r>
              <a:rPr dirty="0" sz="1450" spc="-10">
                <a:latin typeface="Times New Roman"/>
                <a:cs typeface="Times New Roman"/>
              </a:rPr>
              <a:t>spit between two sandy bays, and sparsely flanked with villas enough for  the </a:t>
            </a:r>
            <a:r>
              <a:rPr dirty="0" sz="1450" spc="-5">
                <a:latin typeface="Times New Roman"/>
                <a:cs typeface="Times New Roman"/>
              </a:rPr>
              <a:t>boys </a:t>
            </a:r>
            <a:r>
              <a:rPr dirty="0" sz="1450" spc="-10">
                <a:latin typeface="Times New Roman"/>
                <a:cs typeface="Times New Roman"/>
              </a:rPr>
              <a:t>to lodge in with their subsidiary parents, </a:t>
            </a:r>
            <a:r>
              <a:rPr dirty="0" sz="1450" spc="-5">
                <a:latin typeface="Times New Roman"/>
                <a:cs typeface="Times New Roman"/>
              </a:rPr>
              <a:t>not </a:t>
            </a:r>
            <a:r>
              <a:rPr dirty="0" sz="1450" spc="-10">
                <a:latin typeface="Times New Roman"/>
                <a:cs typeface="Times New Roman"/>
              </a:rPr>
              <a:t>enough </a:t>
            </a:r>
            <a:r>
              <a:rPr dirty="0" sz="1450" spc="-5">
                <a:latin typeface="Times New Roman"/>
                <a:cs typeface="Times New Roman"/>
              </a:rPr>
              <a:t>(not </a:t>
            </a:r>
            <a:r>
              <a:rPr dirty="0" sz="1450" spc="-10">
                <a:latin typeface="Times New Roman"/>
                <a:cs typeface="Times New Roman"/>
              </a:rPr>
              <a:t>yet </a:t>
            </a:r>
            <a:r>
              <a:rPr dirty="0" sz="1450" spc="-5">
                <a:latin typeface="Times New Roman"/>
                <a:cs typeface="Times New Roman"/>
              </a:rPr>
              <a:t>enough)  </a:t>
            </a:r>
            <a:r>
              <a:rPr dirty="0" sz="1450" spc="-10">
                <a:latin typeface="Times New Roman"/>
                <a:cs typeface="Times New Roman"/>
              </a:rPr>
              <a:t>to cocknify the scene: </a:t>
            </a:r>
            <a:r>
              <a:rPr dirty="0" sz="1450" spc="-5">
                <a:latin typeface="Times New Roman"/>
                <a:cs typeface="Times New Roman"/>
              </a:rPr>
              <a:t>a </a:t>
            </a:r>
            <a:r>
              <a:rPr dirty="0" sz="1450" spc="-10">
                <a:latin typeface="Times New Roman"/>
                <a:cs typeface="Times New Roman"/>
              </a:rPr>
              <a:t>haven in the rocks in front: in front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a </a:t>
            </a:r>
            <a:r>
              <a:rPr dirty="0" sz="1450" spc="-10">
                <a:latin typeface="Times New Roman"/>
                <a:cs typeface="Times New Roman"/>
              </a:rPr>
              <a:t>file </a:t>
            </a:r>
            <a:r>
              <a:rPr dirty="0" sz="1450" spc="-5">
                <a:latin typeface="Times New Roman"/>
                <a:cs typeface="Times New Roman"/>
              </a:rPr>
              <a:t>of  </a:t>
            </a:r>
            <a:r>
              <a:rPr dirty="0" sz="1450" spc="-10">
                <a:latin typeface="Times New Roman"/>
                <a:cs typeface="Times New Roman"/>
              </a:rPr>
              <a:t>gray islets: to the left, endless links and sand wreaths, </a:t>
            </a:r>
            <a:r>
              <a:rPr dirty="0" sz="1450" spc="-5">
                <a:latin typeface="Times New Roman"/>
                <a:cs typeface="Times New Roman"/>
              </a:rPr>
              <a:t>a </a:t>
            </a:r>
            <a:r>
              <a:rPr dirty="0" sz="1450" spc="-10">
                <a:latin typeface="Times New Roman"/>
                <a:cs typeface="Times New Roman"/>
              </a:rPr>
              <a:t>wilderness </a:t>
            </a:r>
            <a:r>
              <a:rPr dirty="0" sz="1450" spc="-5">
                <a:latin typeface="Times New Roman"/>
                <a:cs typeface="Times New Roman"/>
              </a:rPr>
              <a:t>of </a:t>
            </a:r>
            <a:r>
              <a:rPr dirty="0" sz="1450" spc="-10">
                <a:latin typeface="Times New Roman"/>
                <a:cs typeface="Times New Roman"/>
              </a:rPr>
              <a:t>hiding-  holes, alive with </a:t>
            </a:r>
            <a:r>
              <a:rPr dirty="0" sz="1450" spc="-5">
                <a:latin typeface="Times New Roman"/>
                <a:cs typeface="Times New Roman"/>
              </a:rPr>
              <a:t>popping </a:t>
            </a:r>
            <a:r>
              <a:rPr dirty="0" sz="1450" spc="-10">
                <a:latin typeface="Times New Roman"/>
                <a:cs typeface="Times New Roman"/>
              </a:rPr>
              <a:t>rabbits and soaring gulls: to the right, </a:t>
            </a:r>
            <a:r>
              <a:rPr dirty="0" sz="1450" spc="-5">
                <a:latin typeface="Times New Roman"/>
                <a:cs typeface="Times New Roman"/>
              </a:rPr>
              <a:t>a </a:t>
            </a:r>
            <a:r>
              <a:rPr dirty="0" sz="1450" spc="-10">
                <a:latin typeface="Times New Roman"/>
                <a:cs typeface="Times New Roman"/>
              </a:rPr>
              <a:t>range </a:t>
            </a:r>
            <a:r>
              <a:rPr dirty="0" sz="1450" spc="-5">
                <a:latin typeface="Times New Roman"/>
                <a:cs typeface="Times New Roman"/>
              </a:rPr>
              <a:t>of  </a:t>
            </a:r>
            <a:r>
              <a:rPr dirty="0" sz="1450" spc="-10">
                <a:latin typeface="Times New Roman"/>
                <a:cs typeface="Times New Roman"/>
              </a:rPr>
              <a:t>seaward crags, </a:t>
            </a:r>
            <a:r>
              <a:rPr dirty="0" sz="1450" spc="-5">
                <a:latin typeface="Times New Roman"/>
                <a:cs typeface="Times New Roman"/>
              </a:rPr>
              <a:t>one </a:t>
            </a:r>
            <a:r>
              <a:rPr dirty="0" sz="1450" spc="-10">
                <a:latin typeface="Times New Roman"/>
                <a:cs typeface="Times New Roman"/>
              </a:rPr>
              <a:t>rugged brow beyond another; the ruins </a:t>
            </a:r>
            <a:r>
              <a:rPr dirty="0" sz="1450" spc="-5">
                <a:latin typeface="Times New Roman"/>
                <a:cs typeface="Times New Roman"/>
              </a:rPr>
              <a:t>of a </a:t>
            </a:r>
            <a:r>
              <a:rPr dirty="0" sz="1450" spc="-10">
                <a:latin typeface="Times New Roman"/>
                <a:cs typeface="Times New Roman"/>
              </a:rPr>
              <a:t>mighty and  ancient fortress </a:t>
            </a:r>
            <a:r>
              <a:rPr dirty="0" sz="1450" spc="-5">
                <a:latin typeface="Times New Roman"/>
                <a:cs typeface="Times New Roman"/>
              </a:rPr>
              <a:t>on </a:t>
            </a:r>
            <a:r>
              <a:rPr dirty="0" sz="1450" spc="-10">
                <a:latin typeface="Times New Roman"/>
                <a:cs typeface="Times New Roman"/>
              </a:rPr>
              <a:t>the brink </a:t>
            </a:r>
            <a:r>
              <a:rPr dirty="0" sz="1450" spc="-5">
                <a:latin typeface="Times New Roman"/>
                <a:cs typeface="Times New Roman"/>
              </a:rPr>
              <a:t>of </a:t>
            </a:r>
            <a:r>
              <a:rPr dirty="0" sz="1450" spc="-10">
                <a:latin typeface="Times New Roman"/>
                <a:cs typeface="Times New Roman"/>
              </a:rPr>
              <a:t>one; coves between—now charmed into  sunshine quiet, now whistling with wind and clamorous with bursting </a:t>
            </a:r>
            <a:r>
              <a:rPr dirty="0" sz="1450" spc="-15">
                <a:latin typeface="Times New Roman"/>
                <a:cs typeface="Times New Roman"/>
              </a:rPr>
              <a:t>surges;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dens</a:t>
            </a:r>
            <a:r>
              <a:rPr dirty="0" sz="1450" spc="45">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sheltered</a:t>
            </a:r>
            <a:r>
              <a:rPr dirty="0" sz="1450" spc="45">
                <a:latin typeface="Times New Roman"/>
                <a:cs typeface="Times New Roman"/>
              </a:rPr>
              <a:t> </a:t>
            </a:r>
            <a:r>
              <a:rPr dirty="0" sz="1450" spc="-10">
                <a:latin typeface="Times New Roman"/>
                <a:cs typeface="Times New Roman"/>
              </a:rPr>
              <a:t>hollows</a:t>
            </a:r>
            <a:r>
              <a:rPr dirty="0" sz="1450" spc="45">
                <a:latin typeface="Times New Roman"/>
                <a:cs typeface="Times New Roman"/>
              </a:rPr>
              <a:t> </a:t>
            </a:r>
            <a:r>
              <a:rPr dirty="0" sz="1450" spc="-10">
                <a:latin typeface="Times New Roman"/>
                <a:cs typeface="Times New Roman"/>
              </a:rPr>
              <a:t>redolent</a:t>
            </a:r>
            <a:r>
              <a:rPr dirty="0" sz="1450" spc="45">
                <a:latin typeface="Times New Roman"/>
                <a:cs typeface="Times New Roman"/>
              </a:rPr>
              <a:t>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thyme</a:t>
            </a:r>
            <a:r>
              <a:rPr dirty="0" sz="1450" spc="50">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southernwood,</a:t>
            </a:r>
            <a:r>
              <a:rPr dirty="0" sz="1450" spc="4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air</a:t>
            </a:r>
            <a:r>
              <a:rPr dirty="0" sz="1450" spc="50">
                <a:latin typeface="Times New Roman"/>
                <a:cs typeface="Times New Roman"/>
              </a:rPr>
              <a:t> </a:t>
            </a:r>
            <a:r>
              <a:rPr dirty="0" sz="1450" spc="-10">
                <a:latin typeface="Times New Roman"/>
                <a:cs typeface="Times New Roman"/>
              </a:rPr>
              <a:t>at</a:t>
            </a:r>
            <a:endParaRPr sz="145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a:t>
            </a:r>
            <a:r>
              <a:rPr dirty="0" sz="1450" spc="-15">
                <a:latin typeface="Times New Roman"/>
                <a:cs typeface="Times New Roman"/>
              </a:rPr>
              <a:t>cliff’s </a:t>
            </a:r>
            <a:r>
              <a:rPr dirty="0" sz="1450" spc="-10">
                <a:latin typeface="Times New Roman"/>
                <a:cs typeface="Times New Roman"/>
              </a:rPr>
              <a:t>edge brisk and clean and </a:t>
            </a:r>
            <a:r>
              <a:rPr dirty="0" sz="1450" spc="-5">
                <a:latin typeface="Times New Roman"/>
                <a:cs typeface="Times New Roman"/>
              </a:rPr>
              <a:t>pungent of </a:t>
            </a:r>
            <a:r>
              <a:rPr dirty="0" sz="1450" spc="-10">
                <a:latin typeface="Times New Roman"/>
                <a:cs typeface="Times New Roman"/>
              </a:rPr>
              <a:t>the sea—in front </a:t>
            </a:r>
            <a:r>
              <a:rPr dirty="0" sz="1450" spc="-5">
                <a:latin typeface="Times New Roman"/>
                <a:cs typeface="Times New Roman"/>
              </a:rPr>
              <a:t>of </a:t>
            </a:r>
            <a:r>
              <a:rPr dirty="0" sz="1450" spc="-10">
                <a:latin typeface="Times New Roman"/>
                <a:cs typeface="Times New Roman"/>
              </a:rPr>
              <a:t>all, the  Bass Rock, tilted seaward like </a:t>
            </a:r>
            <a:r>
              <a:rPr dirty="0" sz="1450" spc="-5">
                <a:latin typeface="Times New Roman"/>
                <a:cs typeface="Times New Roman"/>
              </a:rPr>
              <a:t>a </a:t>
            </a:r>
            <a:r>
              <a:rPr dirty="0" sz="1450" spc="-10">
                <a:latin typeface="Times New Roman"/>
                <a:cs typeface="Times New Roman"/>
              </a:rPr>
              <a:t>doubtful </a:t>
            </a:r>
            <a:r>
              <a:rPr dirty="0" sz="1450" spc="-15">
                <a:latin typeface="Times New Roman"/>
                <a:cs typeface="Times New Roman"/>
              </a:rPr>
              <a:t>bather, </a:t>
            </a:r>
            <a:r>
              <a:rPr dirty="0" sz="1450" spc="-10">
                <a:latin typeface="Times New Roman"/>
                <a:cs typeface="Times New Roman"/>
              </a:rPr>
              <a:t>the surf ringing it with white,  the solan-geese hanging round its summit like </a:t>
            </a:r>
            <a:r>
              <a:rPr dirty="0" sz="1450" spc="-5">
                <a:latin typeface="Times New Roman"/>
                <a:cs typeface="Times New Roman"/>
              </a:rPr>
              <a:t>a </a:t>
            </a:r>
            <a:r>
              <a:rPr dirty="0" sz="1450" spc="-10">
                <a:latin typeface="Times New Roman"/>
                <a:cs typeface="Times New Roman"/>
              </a:rPr>
              <a:t>great and glittering smoke.  This choice piece </a:t>
            </a:r>
            <a:r>
              <a:rPr dirty="0" sz="1450" spc="-5">
                <a:latin typeface="Times New Roman"/>
                <a:cs typeface="Times New Roman"/>
              </a:rPr>
              <a:t>of </a:t>
            </a:r>
            <a:r>
              <a:rPr dirty="0" sz="1450" spc="-10">
                <a:latin typeface="Times New Roman"/>
                <a:cs typeface="Times New Roman"/>
              </a:rPr>
              <a:t>seaboard was sacred, besides, to the wrecker; and the  Bass, in the eye </a:t>
            </a:r>
            <a:r>
              <a:rPr dirty="0" sz="1450" spc="-5">
                <a:latin typeface="Times New Roman"/>
                <a:cs typeface="Times New Roman"/>
              </a:rPr>
              <a:t>of </a:t>
            </a:r>
            <a:r>
              <a:rPr dirty="0" sz="1450" spc="-25">
                <a:latin typeface="Times New Roman"/>
                <a:cs typeface="Times New Roman"/>
              </a:rPr>
              <a:t>fancy, </a:t>
            </a:r>
            <a:r>
              <a:rPr dirty="0" sz="1450" spc="-10">
                <a:latin typeface="Times New Roman"/>
                <a:cs typeface="Times New Roman"/>
              </a:rPr>
              <a:t>still flew the colours </a:t>
            </a:r>
            <a:r>
              <a:rPr dirty="0" sz="1450" spc="-5">
                <a:latin typeface="Times New Roman"/>
                <a:cs typeface="Times New Roman"/>
              </a:rPr>
              <a:t>of </a:t>
            </a:r>
            <a:r>
              <a:rPr dirty="0" sz="1450" spc="-10">
                <a:latin typeface="Times New Roman"/>
                <a:cs typeface="Times New Roman"/>
              </a:rPr>
              <a:t>King James; and in the ear </a:t>
            </a:r>
            <a:r>
              <a:rPr dirty="0" sz="1450" spc="-5">
                <a:latin typeface="Times New Roman"/>
                <a:cs typeface="Times New Roman"/>
              </a:rPr>
              <a:t>of  </a:t>
            </a:r>
            <a:r>
              <a:rPr dirty="0" sz="1450" spc="-10">
                <a:latin typeface="Times New Roman"/>
                <a:cs typeface="Times New Roman"/>
              </a:rPr>
              <a:t>fancy the arches </a:t>
            </a:r>
            <a:r>
              <a:rPr dirty="0" sz="1450" spc="-5">
                <a:latin typeface="Times New Roman"/>
                <a:cs typeface="Times New Roman"/>
              </a:rPr>
              <a:t>of </a:t>
            </a:r>
            <a:r>
              <a:rPr dirty="0" sz="1450" spc="-20">
                <a:latin typeface="Times New Roman"/>
                <a:cs typeface="Times New Roman"/>
              </a:rPr>
              <a:t>Tantallon </a:t>
            </a:r>
            <a:r>
              <a:rPr dirty="0" sz="1450" spc="-10">
                <a:latin typeface="Times New Roman"/>
                <a:cs typeface="Times New Roman"/>
              </a:rPr>
              <a:t>still rang with horse-shoe iron, and echoed to the  commands </a:t>
            </a:r>
            <a:r>
              <a:rPr dirty="0" sz="1450" spc="-5">
                <a:latin typeface="Times New Roman"/>
                <a:cs typeface="Times New Roman"/>
              </a:rPr>
              <a:t>of </a:t>
            </a:r>
            <a:r>
              <a:rPr dirty="0" sz="1450" spc="-10">
                <a:latin typeface="Times New Roman"/>
                <a:cs typeface="Times New Roman"/>
              </a:rPr>
              <a:t>Bell-the-Cat.</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There was nothing to mar </a:t>
            </a:r>
            <a:r>
              <a:rPr dirty="0" sz="1450" spc="-5">
                <a:latin typeface="Times New Roman"/>
                <a:cs typeface="Times New Roman"/>
              </a:rPr>
              <a:t>your </a:t>
            </a:r>
            <a:r>
              <a:rPr dirty="0" sz="1450" spc="-10">
                <a:latin typeface="Times New Roman"/>
                <a:cs typeface="Times New Roman"/>
              </a:rPr>
              <a:t>days, if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a boy </a:t>
            </a:r>
            <a:r>
              <a:rPr dirty="0" sz="1450" spc="-10">
                <a:latin typeface="Times New Roman"/>
                <a:cs typeface="Times New Roman"/>
              </a:rPr>
              <a:t>summering in that part,  </a:t>
            </a:r>
            <a:r>
              <a:rPr dirty="0" sz="1450" spc="-5">
                <a:latin typeface="Times New Roman"/>
                <a:cs typeface="Times New Roman"/>
              </a:rPr>
              <a:t>but </a:t>
            </a:r>
            <a:r>
              <a:rPr dirty="0" sz="1450" spc="-10">
                <a:latin typeface="Times New Roman"/>
                <a:cs typeface="Times New Roman"/>
              </a:rPr>
              <a:t>the embarrassment </a:t>
            </a:r>
            <a:r>
              <a:rPr dirty="0" sz="1450" spc="-5">
                <a:latin typeface="Times New Roman"/>
                <a:cs typeface="Times New Roman"/>
              </a:rPr>
              <a:t>of </a:t>
            </a:r>
            <a:r>
              <a:rPr dirty="0" sz="1450" spc="-10">
                <a:latin typeface="Times New Roman"/>
                <a:cs typeface="Times New Roman"/>
              </a:rPr>
              <a:t>pleasure. </a:t>
            </a:r>
            <a:r>
              <a:rPr dirty="0" sz="1450" spc="-60">
                <a:latin typeface="Times New Roman"/>
                <a:cs typeface="Times New Roman"/>
              </a:rPr>
              <a:t>You </a:t>
            </a:r>
            <a:r>
              <a:rPr dirty="0" sz="1450" spc="-10">
                <a:latin typeface="Times New Roman"/>
                <a:cs typeface="Times New Roman"/>
              </a:rPr>
              <a:t>might </a:t>
            </a:r>
            <a:r>
              <a:rPr dirty="0" sz="1450" spc="-5">
                <a:latin typeface="Times New Roman"/>
                <a:cs typeface="Times New Roman"/>
              </a:rPr>
              <a:t>golf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wanted; </a:t>
            </a:r>
            <a:r>
              <a:rPr dirty="0" sz="1450" spc="-5">
                <a:latin typeface="Times New Roman"/>
                <a:cs typeface="Times New Roman"/>
              </a:rPr>
              <a:t>but I </a:t>
            </a:r>
            <a:r>
              <a:rPr dirty="0" sz="1450" spc="-10">
                <a:latin typeface="Times New Roman"/>
                <a:cs typeface="Times New Roman"/>
              </a:rPr>
              <a:t>seem  to have been better employed. </a:t>
            </a:r>
            <a:r>
              <a:rPr dirty="0" sz="1450" spc="-60">
                <a:latin typeface="Times New Roman"/>
                <a:cs typeface="Times New Roman"/>
              </a:rPr>
              <a:t>You </a:t>
            </a:r>
            <a:r>
              <a:rPr dirty="0" sz="1450" spc="-10">
                <a:latin typeface="Times New Roman"/>
                <a:cs typeface="Times New Roman"/>
              </a:rPr>
              <a:t>might secrete yourself in the </a:t>
            </a:r>
            <a:r>
              <a:rPr dirty="0" sz="1450" spc="-25">
                <a:latin typeface="Times New Roman"/>
                <a:cs typeface="Times New Roman"/>
              </a:rPr>
              <a:t>Lady’s </a:t>
            </a:r>
            <a:r>
              <a:rPr dirty="0" sz="1450" spc="-35">
                <a:latin typeface="Times New Roman"/>
                <a:cs typeface="Times New Roman"/>
              </a:rPr>
              <a:t>Walk,  </a:t>
            </a:r>
            <a:r>
              <a:rPr dirty="0" sz="1450" spc="-5">
                <a:latin typeface="Times New Roman"/>
                <a:cs typeface="Times New Roman"/>
              </a:rPr>
              <a:t>a </a:t>
            </a:r>
            <a:r>
              <a:rPr dirty="0" sz="1450" spc="-10">
                <a:latin typeface="Times New Roman"/>
                <a:cs typeface="Times New Roman"/>
              </a:rPr>
              <a:t>certain sunless dingle </a:t>
            </a:r>
            <a:r>
              <a:rPr dirty="0" sz="1450" spc="-5">
                <a:latin typeface="Times New Roman"/>
                <a:cs typeface="Times New Roman"/>
              </a:rPr>
              <a:t>of </a:t>
            </a:r>
            <a:r>
              <a:rPr dirty="0" sz="1450" spc="-10">
                <a:latin typeface="Times New Roman"/>
                <a:cs typeface="Times New Roman"/>
              </a:rPr>
              <a:t>elders, all mossed over </a:t>
            </a:r>
            <a:r>
              <a:rPr dirty="0" sz="1450" spc="-5">
                <a:latin typeface="Times New Roman"/>
                <a:cs typeface="Times New Roman"/>
              </a:rPr>
              <a:t>by </a:t>
            </a:r>
            <a:r>
              <a:rPr dirty="0" sz="1450" spc="-10">
                <a:latin typeface="Times New Roman"/>
                <a:cs typeface="Times New Roman"/>
              </a:rPr>
              <a:t>the damp as green as  grass, and dotted here and there </a:t>
            </a:r>
            <a:r>
              <a:rPr dirty="0" sz="1450" spc="-5">
                <a:latin typeface="Times New Roman"/>
                <a:cs typeface="Times New Roman"/>
              </a:rPr>
              <a:t>by </a:t>
            </a:r>
            <a:r>
              <a:rPr dirty="0" sz="1450" spc="-10">
                <a:latin typeface="Times New Roman"/>
                <a:cs typeface="Times New Roman"/>
              </a:rPr>
              <a:t>the stream-side with roofless walls, the  cold homes </a:t>
            </a:r>
            <a:r>
              <a:rPr dirty="0" sz="1450" spc="-5">
                <a:latin typeface="Times New Roman"/>
                <a:cs typeface="Times New Roman"/>
              </a:rPr>
              <a:t>of </a:t>
            </a:r>
            <a:r>
              <a:rPr dirty="0" sz="1450" spc="-10">
                <a:latin typeface="Times New Roman"/>
                <a:cs typeface="Times New Roman"/>
              </a:rPr>
              <a:t>anchorites. </a:t>
            </a:r>
            <a:r>
              <a:rPr dirty="0" sz="1450" spc="-60">
                <a:latin typeface="Times New Roman"/>
                <a:cs typeface="Times New Roman"/>
              </a:rPr>
              <a:t>To </a:t>
            </a:r>
            <a:r>
              <a:rPr dirty="0" sz="1450" spc="-10">
                <a:latin typeface="Times New Roman"/>
                <a:cs typeface="Times New Roman"/>
              </a:rPr>
              <a:t>fit themselves for life, and with </a:t>
            </a:r>
            <a:r>
              <a:rPr dirty="0" sz="1450" spc="-5">
                <a:latin typeface="Times New Roman"/>
                <a:cs typeface="Times New Roman"/>
              </a:rPr>
              <a:t>a </a:t>
            </a:r>
            <a:r>
              <a:rPr dirty="0" sz="1450" spc="-10">
                <a:latin typeface="Times New Roman"/>
                <a:cs typeface="Times New Roman"/>
              </a:rPr>
              <a:t>special eye to  acquire the art </a:t>
            </a:r>
            <a:r>
              <a:rPr dirty="0" sz="1450" spc="-5">
                <a:latin typeface="Times New Roman"/>
                <a:cs typeface="Times New Roman"/>
              </a:rPr>
              <a:t>of </a:t>
            </a:r>
            <a:r>
              <a:rPr dirty="0" sz="1450" spc="-10">
                <a:latin typeface="Times New Roman"/>
                <a:cs typeface="Times New Roman"/>
              </a:rPr>
              <a:t>smoking, it was even common for the </a:t>
            </a:r>
            <a:r>
              <a:rPr dirty="0" sz="1450" spc="-5">
                <a:latin typeface="Times New Roman"/>
                <a:cs typeface="Times New Roman"/>
              </a:rPr>
              <a:t>boys </a:t>
            </a:r>
            <a:r>
              <a:rPr dirty="0" sz="1450" spc="-10">
                <a:latin typeface="Times New Roman"/>
                <a:cs typeface="Times New Roman"/>
              </a:rPr>
              <a:t>to harbour there;  and </a:t>
            </a:r>
            <a:r>
              <a:rPr dirty="0" sz="1450" spc="-5">
                <a:latin typeface="Times New Roman"/>
                <a:cs typeface="Times New Roman"/>
              </a:rPr>
              <a:t>you </a:t>
            </a:r>
            <a:r>
              <a:rPr dirty="0" sz="1450" spc="-10">
                <a:latin typeface="Times New Roman"/>
                <a:cs typeface="Times New Roman"/>
              </a:rPr>
              <a:t>might have seen </a:t>
            </a:r>
            <a:r>
              <a:rPr dirty="0" sz="1450" spc="-5">
                <a:latin typeface="Times New Roman"/>
                <a:cs typeface="Times New Roman"/>
              </a:rPr>
              <a:t>a </a:t>
            </a:r>
            <a:r>
              <a:rPr dirty="0" sz="1450" spc="-10">
                <a:latin typeface="Times New Roman"/>
                <a:cs typeface="Times New Roman"/>
              </a:rPr>
              <a:t>single penny pickwick, honestly shared in lengths  with </a:t>
            </a:r>
            <a:r>
              <a:rPr dirty="0" sz="1450" spc="-5">
                <a:latin typeface="Times New Roman"/>
                <a:cs typeface="Times New Roman"/>
              </a:rPr>
              <a:t>a blunt </a:t>
            </a:r>
            <a:r>
              <a:rPr dirty="0" sz="1450" spc="-10">
                <a:latin typeface="Times New Roman"/>
                <a:cs typeface="Times New Roman"/>
              </a:rPr>
              <a:t>knife, bestrew the glen with these apprentices. Again, </a:t>
            </a:r>
            <a:r>
              <a:rPr dirty="0" sz="1450" spc="-5">
                <a:latin typeface="Times New Roman"/>
                <a:cs typeface="Times New Roman"/>
              </a:rPr>
              <a:t>you </a:t>
            </a:r>
            <a:r>
              <a:rPr dirty="0" sz="1450" spc="-10">
                <a:latin typeface="Times New Roman"/>
                <a:cs typeface="Times New Roman"/>
              </a:rPr>
              <a:t>might  join </a:t>
            </a:r>
            <a:r>
              <a:rPr dirty="0" sz="1450" spc="-5">
                <a:latin typeface="Times New Roman"/>
                <a:cs typeface="Times New Roman"/>
              </a:rPr>
              <a:t>our </a:t>
            </a:r>
            <a:r>
              <a:rPr dirty="0" sz="1450" spc="-10">
                <a:latin typeface="Times New Roman"/>
                <a:cs typeface="Times New Roman"/>
              </a:rPr>
              <a:t>fishing parties, where we sat perched as thick as solan-geese, </a:t>
            </a:r>
            <a:r>
              <a:rPr dirty="0" sz="1450" spc="-5">
                <a:latin typeface="Times New Roman"/>
                <a:cs typeface="Times New Roman"/>
              </a:rPr>
              <a:t>a </a:t>
            </a:r>
            <a:r>
              <a:rPr dirty="0" sz="1450" spc="-10">
                <a:latin typeface="Times New Roman"/>
                <a:cs typeface="Times New Roman"/>
              </a:rPr>
              <a:t>covey  </a:t>
            </a:r>
            <a:r>
              <a:rPr dirty="0" sz="1450" spc="-5">
                <a:latin typeface="Times New Roman"/>
                <a:cs typeface="Times New Roman"/>
              </a:rPr>
              <a:t>of </a:t>
            </a:r>
            <a:r>
              <a:rPr dirty="0" sz="1450" spc="-10">
                <a:latin typeface="Times New Roman"/>
                <a:cs typeface="Times New Roman"/>
              </a:rPr>
              <a:t>little anglers, </a:t>
            </a:r>
            <a:r>
              <a:rPr dirty="0" sz="1450" spc="-5">
                <a:latin typeface="Times New Roman"/>
                <a:cs typeface="Times New Roman"/>
              </a:rPr>
              <a:t>boy </a:t>
            </a:r>
            <a:r>
              <a:rPr dirty="0" sz="1450" spc="-10">
                <a:latin typeface="Times New Roman"/>
                <a:cs typeface="Times New Roman"/>
              </a:rPr>
              <a:t>and girl, angling over each </a:t>
            </a:r>
            <a:r>
              <a:rPr dirty="0" sz="1450" spc="-15">
                <a:latin typeface="Times New Roman"/>
                <a:cs typeface="Times New Roman"/>
              </a:rPr>
              <a:t>other’s </a:t>
            </a:r>
            <a:r>
              <a:rPr dirty="0" sz="1450" spc="-10">
                <a:latin typeface="Times New Roman"/>
                <a:cs typeface="Times New Roman"/>
              </a:rPr>
              <a:t>heads, to the to the  much entanglement </a:t>
            </a:r>
            <a:r>
              <a:rPr dirty="0" sz="1450" spc="-5">
                <a:latin typeface="Times New Roman"/>
                <a:cs typeface="Times New Roman"/>
              </a:rPr>
              <a:t>of </a:t>
            </a:r>
            <a:r>
              <a:rPr dirty="0" sz="1450" spc="-10">
                <a:latin typeface="Times New Roman"/>
                <a:cs typeface="Times New Roman"/>
              </a:rPr>
              <a:t>lines and loss </a:t>
            </a:r>
            <a:r>
              <a:rPr dirty="0" sz="1450" spc="-5">
                <a:latin typeface="Times New Roman"/>
                <a:cs typeface="Times New Roman"/>
              </a:rPr>
              <a:t>of </a:t>
            </a:r>
            <a:r>
              <a:rPr dirty="0" sz="1450" spc="-10">
                <a:latin typeface="Times New Roman"/>
                <a:cs typeface="Times New Roman"/>
              </a:rPr>
              <a:t>podleys and consequent shrill  recrimination—shrill as the geese themselves. Indeed, had that been all, </a:t>
            </a:r>
            <a:r>
              <a:rPr dirty="0" sz="1450" spc="-5">
                <a:latin typeface="Times New Roman"/>
                <a:cs typeface="Times New Roman"/>
              </a:rPr>
              <a:t>you  </a:t>
            </a:r>
            <a:r>
              <a:rPr dirty="0" sz="1450" spc="-10">
                <a:latin typeface="Times New Roman"/>
                <a:cs typeface="Times New Roman"/>
              </a:rPr>
              <a:t>might have </a:t>
            </a:r>
            <a:r>
              <a:rPr dirty="0" sz="1450" spc="-5">
                <a:latin typeface="Times New Roman"/>
                <a:cs typeface="Times New Roman"/>
              </a:rPr>
              <a:t>done </a:t>
            </a:r>
            <a:r>
              <a:rPr dirty="0" sz="1450" spc="-10">
                <a:latin typeface="Times New Roman"/>
                <a:cs typeface="Times New Roman"/>
              </a:rPr>
              <a:t>this often; </a:t>
            </a:r>
            <a:r>
              <a:rPr dirty="0" sz="1450" spc="-5">
                <a:latin typeface="Times New Roman"/>
                <a:cs typeface="Times New Roman"/>
              </a:rPr>
              <a:t>but </a:t>
            </a:r>
            <a:r>
              <a:rPr dirty="0" sz="1450" spc="-10">
                <a:latin typeface="Times New Roman"/>
                <a:cs typeface="Times New Roman"/>
              </a:rPr>
              <a:t>though fishing </a:t>
            </a:r>
            <a:r>
              <a:rPr dirty="0" sz="1450" spc="-5">
                <a:latin typeface="Times New Roman"/>
                <a:cs typeface="Times New Roman"/>
              </a:rPr>
              <a:t>be a </a:t>
            </a:r>
            <a:r>
              <a:rPr dirty="0" sz="1450" spc="-10">
                <a:latin typeface="Times New Roman"/>
                <a:cs typeface="Times New Roman"/>
              </a:rPr>
              <a:t>fine pastime, the podley is  scarce to </a:t>
            </a:r>
            <a:r>
              <a:rPr dirty="0" sz="1450" spc="-5">
                <a:latin typeface="Times New Roman"/>
                <a:cs typeface="Times New Roman"/>
              </a:rPr>
              <a:t>be </a:t>
            </a:r>
            <a:r>
              <a:rPr dirty="0" sz="1450" spc="-10">
                <a:latin typeface="Times New Roman"/>
                <a:cs typeface="Times New Roman"/>
              </a:rPr>
              <a:t>regarded as </a:t>
            </a:r>
            <a:r>
              <a:rPr dirty="0" sz="1450" spc="-5">
                <a:latin typeface="Times New Roman"/>
                <a:cs typeface="Times New Roman"/>
              </a:rPr>
              <a:t>a </a:t>
            </a:r>
            <a:r>
              <a:rPr dirty="0" sz="1450" spc="-10">
                <a:latin typeface="Times New Roman"/>
                <a:cs typeface="Times New Roman"/>
              </a:rPr>
              <a:t>dainty for the table; and it was </a:t>
            </a:r>
            <a:r>
              <a:rPr dirty="0" sz="1450" spc="-5">
                <a:latin typeface="Times New Roman"/>
                <a:cs typeface="Times New Roman"/>
              </a:rPr>
              <a:t>a point of honour </a:t>
            </a:r>
            <a:r>
              <a:rPr dirty="0" sz="1450" spc="-10">
                <a:latin typeface="Times New Roman"/>
                <a:cs typeface="Times New Roman"/>
              </a:rPr>
              <a:t>that  </a:t>
            </a:r>
            <a:r>
              <a:rPr dirty="0" sz="1450" spc="-5">
                <a:latin typeface="Times New Roman"/>
                <a:cs typeface="Times New Roman"/>
              </a:rPr>
              <a:t>a boy </a:t>
            </a:r>
            <a:r>
              <a:rPr dirty="0" sz="1450" spc="-10">
                <a:latin typeface="Times New Roman"/>
                <a:cs typeface="Times New Roman"/>
              </a:rPr>
              <a:t>should eat all that </a:t>
            </a:r>
            <a:r>
              <a:rPr dirty="0" sz="1450" spc="-5">
                <a:latin typeface="Times New Roman"/>
                <a:cs typeface="Times New Roman"/>
              </a:rPr>
              <a:t>he </a:t>
            </a:r>
            <a:r>
              <a:rPr dirty="0" sz="1450" spc="-10">
                <a:latin typeface="Times New Roman"/>
                <a:cs typeface="Times New Roman"/>
              </a:rPr>
              <a:t>had taken. Or again, </a:t>
            </a:r>
            <a:r>
              <a:rPr dirty="0" sz="1450" spc="-5">
                <a:latin typeface="Times New Roman"/>
                <a:cs typeface="Times New Roman"/>
              </a:rPr>
              <a:t>you </a:t>
            </a:r>
            <a:r>
              <a:rPr dirty="0" sz="1450" spc="-10">
                <a:latin typeface="Times New Roman"/>
                <a:cs typeface="Times New Roman"/>
              </a:rPr>
              <a:t>might climb the </a:t>
            </a:r>
            <a:r>
              <a:rPr dirty="0" sz="1450" spc="-35">
                <a:latin typeface="Times New Roman"/>
                <a:cs typeface="Times New Roman"/>
              </a:rPr>
              <a:t>Law,  </a:t>
            </a:r>
            <a:r>
              <a:rPr dirty="0" sz="1450" spc="-10">
                <a:latin typeface="Times New Roman"/>
                <a:cs typeface="Times New Roman"/>
              </a:rPr>
              <a:t>where the </a:t>
            </a:r>
            <a:r>
              <a:rPr dirty="0" sz="1450" spc="-20">
                <a:latin typeface="Times New Roman"/>
                <a:cs typeface="Times New Roman"/>
              </a:rPr>
              <a:t>whale’s </a:t>
            </a:r>
            <a:r>
              <a:rPr dirty="0" sz="1450" spc="-10">
                <a:latin typeface="Times New Roman"/>
                <a:cs typeface="Times New Roman"/>
              </a:rPr>
              <a:t>jawbone stood landmark in the buzzing wind, and behold  the face </a:t>
            </a:r>
            <a:r>
              <a:rPr dirty="0" sz="1450" spc="-5">
                <a:latin typeface="Times New Roman"/>
                <a:cs typeface="Times New Roman"/>
              </a:rPr>
              <a:t>of </a:t>
            </a:r>
            <a:r>
              <a:rPr dirty="0" sz="1450" spc="-10">
                <a:latin typeface="Times New Roman"/>
                <a:cs typeface="Times New Roman"/>
              </a:rPr>
              <a:t>many counties, and the smoke and spires </a:t>
            </a:r>
            <a:r>
              <a:rPr dirty="0" sz="1450" spc="-5">
                <a:latin typeface="Times New Roman"/>
                <a:cs typeface="Times New Roman"/>
              </a:rPr>
              <a:t>of </a:t>
            </a:r>
            <a:r>
              <a:rPr dirty="0" sz="1450" spc="-10">
                <a:latin typeface="Times New Roman"/>
                <a:cs typeface="Times New Roman"/>
              </a:rPr>
              <a:t>many towns, and the  sails </a:t>
            </a:r>
            <a:r>
              <a:rPr dirty="0" sz="1450" spc="-5">
                <a:latin typeface="Times New Roman"/>
                <a:cs typeface="Times New Roman"/>
              </a:rPr>
              <a:t>of </a:t>
            </a:r>
            <a:r>
              <a:rPr dirty="0" sz="1450" spc="-10">
                <a:latin typeface="Times New Roman"/>
                <a:cs typeface="Times New Roman"/>
              </a:rPr>
              <a:t>distant ships. </a:t>
            </a:r>
            <a:r>
              <a:rPr dirty="0" sz="1450" spc="-60">
                <a:latin typeface="Times New Roman"/>
                <a:cs typeface="Times New Roman"/>
              </a:rPr>
              <a:t>You </a:t>
            </a:r>
            <a:r>
              <a:rPr dirty="0" sz="1450" spc="-10">
                <a:latin typeface="Times New Roman"/>
                <a:cs typeface="Times New Roman"/>
              </a:rPr>
              <a:t>might bathe, now in the flaws </a:t>
            </a:r>
            <a:r>
              <a:rPr dirty="0" sz="1450" spc="-5">
                <a:latin typeface="Times New Roman"/>
                <a:cs typeface="Times New Roman"/>
              </a:rPr>
              <a:t>of </a:t>
            </a:r>
            <a:r>
              <a:rPr dirty="0" sz="1450" spc="-10">
                <a:latin typeface="Times New Roman"/>
                <a:cs typeface="Times New Roman"/>
              </a:rPr>
              <a:t>fine </a:t>
            </a:r>
            <a:r>
              <a:rPr dirty="0" sz="1450" spc="-15">
                <a:latin typeface="Times New Roman"/>
                <a:cs typeface="Times New Roman"/>
              </a:rPr>
              <a:t>weather, </a:t>
            </a:r>
            <a:r>
              <a:rPr dirty="0" sz="1450" spc="-10">
                <a:latin typeface="Times New Roman"/>
                <a:cs typeface="Times New Roman"/>
              </a:rPr>
              <a:t>that  we pathetically call </a:t>
            </a:r>
            <a:r>
              <a:rPr dirty="0" sz="1450" spc="-5">
                <a:latin typeface="Times New Roman"/>
                <a:cs typeface="Times New Roman"/>
              </a:rPr>
              <a:t>our </a:t>
            </a:r>
            <a:r>
              <a:rPr dirty="0" sz="1450" spc="-20">
                <a:latin typeface="Times New Roman"/>
                <a:cs typeface="Times New Roman"/>
              </a:rPr>
              <a:t>summer, </a:t>
            </a:r>
            <a:r>
              <a:rPr dirty="0" sz="1450" spc="-10">
                <a:latin typeface="Times New Roman"/>
                <a:cs typeface="Times New Roman"/>
              </a:rPr>
              <a:t>now in </a:t>
            </a:r>
            <a:r>
              <a:rPr dirty="0" sz="1450" spc="-5">
                <a:latin typeface="Times New Roman"/>
                <a:cs typeface="Times New Roman"/>
              </a:rPr>
              <a:t>a </a:t>
            </a:r>
            <a:r>
              <a:rPr dirty="0" sz="1450" spc="-10">
                <a:latin typeface="Times New Roman"/>
                <a:cs typeface="Times New Roman"/>
              </a:rPr>
              <a:t>gale </a:t>
            </a:r>
            <a:r>
              <a:rPr dirty="0" sz="1450" spc="-5">
                <a:latin typeface="Times New Roman"/>
                <a:cs typeface="Times New Roman"/>
              </a:rPr>
              <a:t>of </a:t>
            </a:r>
            <a:r>
              <a:rPr dirty="0" sz="1450" spc="-10">
                <a:latin typeface="Times New Roman"/>
                <a:cs typeface="Times New Roman"/>
              </a:rPr>
              <a:t>wind, with the sand  scourging </a:t>
            </a:r>
            <a:r>
              <a:rPr dirty="0" sz="1450" spc="-5">
                <a:latin typeface="Times New Roman"/>
                <a:cs typeface="Times New Roman"/>
              </a:rPr>
              <a:t>your </a:t>
            </a:r>
            <a:r>
              <a:rPr dirty="0" sz="1450" spc="-10">
                <a:latin typeface="Times New Roman"/>
                <a:cs typeface="Times New Roman"/>
              </a:rPr>
              <a:t>bare hide, </a:t>
            </a:r>
            <a:r>
              <a:rPr dirty="0" sz="1450" spc="-5">
                <a:latin typeface="Times New Roman"/>
                <a:cs typeface="Times New Roman"/>
              </a:rPr>
              <a:t>your </a:t>
            </a:r>
            <a:r>
              <a:rPr dirty="0" sz="1450" spc="-10">
                <a:latin typeface="Times New Roman"/>
                <a:cs typeface="Times New Roman"/>
              </a:rPr>
              <a:t>clothes thrashing abroad from underneath their  guardian stone, the froth </a:t>
            </a:r>
            <a:r>
              <a:rPr dirty="0" sz="1450" spc="-5">
                <a:latin typeface="Times New Roman"/>
                <a:cs typeface="Times New Roman"/>
              </a:rPr>
              <a:t>of </a:t>
            </a:r>
            <a:r>
              <a:rPr dirty="0" sz="1450" spc="-10">
                <a:latin typeface="Times New Roman"/>
                <a:cs typeface="Times New Roman"/>
              </a:rPr>
              <a:t>the great breakers casting </a:t>
            </a:r>
            <a:r>
              <a:rPr dirty="0" sz="1450" spc="-5">
                <a:latin typeface="Times New Roman"/>
                <a:cs typeface="Times New Roman"/>
              </a:rPr>
              <a:t>you </a:t>
            </a:r>
            <a:r>
              <a:rPr dirty="0" sz="1450" spc="-10">
                <a:latin typeface="Times New Roman"/>
                <a:cs typeface="Times New Roman"/>
              </a:rPr>
              <a:t>headlong ere it had  drowned </a:t>
            </a:r>
            <a:r>
              <a:rPr dirty="0" sz="1450" spc="-5">
                <a:latin typeface="Times New Roman"/>
                <a:cs typeface="Times New Roman"/>
              </a:rPr>
              <a:t>your </a:t>
            </a:r>
            <a:r>
              <a:rPr dirty="0" sz="1450" spc="-10">
                <a:latin typeface="Times New Roman"/>
                <a:cs typeface="Times New Roman"/>
              </a:rPr>
              <a:t>knees. Or </a:t>
            </a:r>
            <a:r>
              <a:rPr dirty="0" sz="1450" spc="-5">
                <a:latin typeface="Times New Roman"/>
                <a:cs typeface="Times New Roman"/>
              </a:rPr>
              <a:t>you </a:t>
            </a:r>
            <a:r>
              <a:rPr dirty="0" sz="1450" spc="-10">
                <a:latin typeface="Times New Roman"/>
                <a:cs typeface="Times New Roman"/>
              </a:rPr>
              <a:t>might explore the tidal rocks, above all in the ebb  </a:t>
            </a:r>
            <a:r>
              <a:rPr dirty="0" sz="1450" spc="-5">
                <a:latin typeface="Times New Roman"/>
                <a:cs typeface="Times New Roman"/>
              </a:rPr>
              <a:t>of </a:t>
            </a:r>
            <a:r>
              <a:rPr dirty="0" sz="1450" spc="-10">
                <a:latin typeface="Times New Roman"/>
                <a:cs typeface="Times New Roman"/>
              </a:rPr>
              <a:t>springs, when the very roots </a:t>
            </a:r>
            <a:r>
              <a:rPr dirty="0" sz="1450" spc="-5">
                <a:latin typeface="Times New Roman"/>
                <a:cs typeface="Times New Roman"/>
              </a:rPr>
              <a:t>of </a:t>
            </a:r>
            <a:r>
              <a:rPr dirty="0" sz="1450" spc="-10">
                <a:latin typeface="Times New Roman"/>
                <a:cs typeface="Times New Roman"/>
              </a:rPr>
              <a:t>the hills were for the nonce discovered;  following my leader from </a:t>
            </a:r>
            <a:r>
              <a:rPr dirty="0" sz="1450" spc="-5">
                <a:latin typeface="Times New Roman"/>
                <a:cs typeface="Times New Roman"/>
              </a:rPr>
              <a:t>one </a:t>
            </a:r>
            <a:r>
              <a:rPr dirty="0" sz="1450" spc="-10">
                <a:latin typeface="Times New Roman"/>
                <a:cs typeface="Times New Roman"/>
              </a:rPr>
              <a:t>group to </a:t>
            </a:r>
            <a:r>
              <a:rPr dirty="0" sz="1450" spc="-15">
                <a:latin typeface="Times New Roman"/>
                <a:cs typeface="Times New Roman"/>
              </a:rPr>
              <a:t>another, </a:t>
            </a:r>
            <a:r>
              <a:rPr dirty="0" sz="1450" spc="-10">
                <a:latin typeface="Times New Roman"/>
                <a:cs typeface="Times New Roman"/>
              </a:rPr>
              <a:t>groping in slippery tangle for  the wreck </a:t>
            </a:r>
            <a:r>
              <a:rPr dirty="0" sz="1450" spc="-5">
                <a:latin typeface="Times New Roman"/>
                <a:cs typeface="Times New Roman"/>
              </a:rPr>
              <a:t>of </a:t>
            </a:r>
            <a:r>
              <a:rPr dirty="0" sz="1450" spc="-10">
                <a:latin typeface="Times New Roman"/>
                <a:cs typeface="Times New Roman"/>
              </a:rPr>
              <a:t>ships, wading in </a:t>
            </a:r>
            <a:r>
              <a:rPr dirty="0" sz="1450" spc="-5">
                <a:latin typeface="Times New Roman"/>
                <a:cs typeface="Times New Roman"/>
              </a:rPr>
              <a:t>pools </a:t>
            </a:r>
            <a:r>
              <a:rPr dirty="0" sz="1450" spc="-10">
                <a:latin typeface="Times New Roman"/>
                <a:cs typeface="Times New Roman"/>
              </a:rPr>
              <a:t>after the abominable creatures </a:t>
            </a:r>
            <a:r>
              <a:rPr dirty="0" sz="1450" spc="-5">
                <a:latin typeface="Times New Roman"/>
                <a:cs typeface="Times New Roman"/>
              </a:rPr>
              <a:t>of </a:t>
            </a:r>
            <a:r>
              <a:rPr dirty="0" sz="1450" spc="-10">
                <a:latin typeface="Times New Roman"/>
                <a:cs typeface="Times New Roman"/>
              </a:rPr>
              <a:t>the sea,  and ever with an eye cast backward </a:t>
            </a:r>
            <a:r>
              <a:rPr dirty="0" sz="1450" spc="-5">
                <a:latin typeface="Times New Roman"/>
                <a:cs typeface="Times New Roman"/>
              </a:rPr>
              <a:t>on </a:t>
            </a:r>
            <a:r>
              <a:rPr dirty="0" sz="1450" spc="-10">
                <a:latin typeface="Times New Roman"/>
                <a:cs typeface="Times New Roman"/>
              </a:rPr>
              <a:t>the march </a:t>
            </a:r>
            <a:r>
              <a:rPr dirty="0" sz="1450" spc="-15">
                <a:latin typeface="Times New Roman"/>
                <a:cs typeface="Times New Roman"/>
              </a:rPr>
              <a:t>off </a:t>
            </a:r>
            <a:r>
              <a:rPr dirty="0" sz="1450" spc="-10">
                <a:latin typeface="Times New Roman"/>
                <a:cs typeface="Times New Roman"/>
              </a:rPr>
              <a:t>the tide and the menaced  line </a:t>
            </a:r>
            <a:r>
              <a:rPr dirty="0" sz="1450" spc="-5">
                <a:latin typeface="Times New Roman"/>
                <a:cs typeface="Times New Roman"/>
              </a:rPr>
              <a:t>of your </a:t>
            </a:r>
            <a:r>
              <a:rPr dirty="0" sz="1450" spc="-10">
                <a:latin typeface="Times New Roman"/>
                <a:cs typeface="Times New Roman"/>
              </a:rPr>
              <a:t>retreat. And then </a:t>
            </a:r>
            <a:r>
              <a:rPr dirty="0" sz="1450" spc="-5">
                <a:latin typeface="Times New Roman"/>
                <a:cs typeface="Times New Roman"/>
              </a:rPr>
              <a:t>you </a:t>
            </a:r>
            <a:r>
              <a:rPr dirty="0" sz="1450" spc="-10">
                <a:latin typeface="Times New Roman"/>
                <a:cs typeface="Times New Roman"/>
              </a:rPr>
              <a:t>might </a:t>
            </a:r>
            <a:r>
              <a:rPr dirty="0" sz="1450" spc="-5">
                <a:latin typeface="Times New Roman"/>
                <a:cs typeface="Times New Roman"/>
              </a:rPr>
              <a:t>go </a:t>
            </a:r>
            <a:r>
              <a:rPr dirty="0" sz="1450" spc="-10">
                <a:latin typeface="Times New Roman"/>
                <a:cs typeface="Times New Roman"/>
              </a:rPr>
              <a:t>Crusoeing, </a:t>
            </a:r>
            <a:r>
              <a:rPr dirty="0" sz="1450" spc="-5">
                <a:latin typeface="Times New Roman"/>
                <a:cs typeface="Times New Roman"/>
              </a:rPr>
              <a:t>a </a:t>
            </a:r>
            <a:r>
              <a:rPr dirty="0" sz="1450" spc="-10">
                <a:latin typeface="Times New Roman"/>
                <a:cs typeface="Times New Roman"/>
              </a:rPr>
              <a:t>word that covers all  extempore eating in the open air: digging perhaps </a:t>
            </a:r>
            <a:r>
              <a:rPr dirty="0" sz="1450" spc="-5">
                <a:latin typeface="Times New Roman"/>
                <a:cs typeface="Times New Roman"/>
              </a:rPr>
              <a:t>a </a:t>
            </a:r>
            <a:r>
              <a:rPr dirty="0" sz="1450" spc="-10">
                <a:latin typeface="Times New Roman"/>
                <a:cs typeface="Times New Roman"/>
              </a:rPr>
              <a:t>house under the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 links, kindling </a:t>
            </a:r>
            <a:r>
              <a:rPr dirty="0" sz="1450" spc="-5">
                <a:latin typeface="Times New Roman"/>
                <a:cs typeface="Times New Roman"/>
              </a:rPr>
              <a:t>a </a:t>
            </a:r>
            <a:r>
              <a:rPr dirty="0" sz="1450" spc="-10">
                <a:latin typeface="Times New Roman"/>
                <a:cs typeface="Times New Roman"/>
              </a:rPr>
              <a:t>fire </a:t>
            </a:r>
            <a:r>
              <a:rPr dirty="0" sz="1450" spc="-5">
                <a:latin typeface="Times New Roman"/>
                <a:cs typeface="Times New Roman"/>
              </a:rPr>
              <a:t>of </a:t>
            </a:r>
            <a:r>
              <a:rPr dirty="0" sz="1450" spc="-10">
                <a:latin typeface="Times New Roman"/>
                <a:cs typeface="Times New Roman"/>
              </a:rPr>
              <a:t>the sea-ware, and cooking apples there—if they  were truly apples, for </a:t>
            </a:r>
            <a:r>
              <a:rPr dirty="0" sz="1450" spc="-5">
                <a:latin typeface="Times New Roman"/>
                <a:cs typeface="Times New Roman"/>
              </a:rPr>
              <a:t>I </a:t>
            </a:r>
            <a:r>
              <a:rPr dirty="0" sz="1450" spc="-10">
                <a:latin typeface="Times New Roman"/>
                <a:cs typeface="Times New Roman"/>
              </a:rPr>
              <a:t>sometimes suppose the merchant must have played </a:t>
            </a:r>
            <a:r>
              <a:rPr dirty="0" sz="1450" spc="-5">
                <a:latin typeface="Times New Roman"/>
                <a:cs typeface="Times New Roman"/>
              </a:rPr>
              <a:t>us  </a:t>
            </a:r>
            <a:r>
              <a:rPr dirty="0" sz="1450" spc="-15">
                <a:latin typeface="Times New Roman"/>
                <a:cs typeface="Times New Roman"/>
              </a:rPr>
              <a:t>off </a:t>
            </a:r>
            <a:r>
              <a:rPr dirty="0" sz="1450" spc="-10">
                <a:latin typeface="Times New Roman"/>
                <a:cs typeface="Times New Roman"/>
              </a:rPr>
              <a:t>with some inferior and quite local fruit capable </a:t>
            </a:r>
            <a:r>
              <a:rPr dirty="0" sz="1450" spc="-5">
                <a:latin typeface="Times New Roman"/>
                <a:cs typeface="Times New Roman"/>
              </a:rPr>
              <a:t>of </a:t>
            </a:r>
            <a:r>
              <a:rPr dirty="0" sz="1450" spc="-10">
                <a:latin typeface="Times New Roman"/>
                <a:cs typeface="Times New Roman"/>
              </a:rPr>
              <a:t>resolving, in the  neighbourhood </a:t>
            </a:r>
            <a:r>
              <a:rPr dirty="0" sz="1450" spc="-5">
                <a:latin typeface="Times New Roman"/>
                <a:cs typeface="Times New Roman"/>
              </a:rPr>
              <a:t>of </a:t>
            </a:r>
            <a:r>
              <a:rPr dirty="0" sz="1450" spc="-10">
                <a:latin typeface="Times New Roman"/>
                <a:cs typeface="Times New Roman"/>
              </a:rPr>
              <a:t>fire, into mere sand and smoke and iodine; </a:t>
            </a:r>
            <a:r>
              <a:rPr dirty="0" sz="1450" spc="-5">
                <a:latin typeface="Times New Roman"/>
                <a:cs typeface="Times New Roman"/>
              </a:rPr>
              <a:t>or </a:t>
            </a:r>
            <a:r>
              <a:rPr dirty="0" sz="1450" spc="-10">
                <a:latin typeface="Times New Roman"/>
                <a:cs typeface="Times New Roman"/>
              </a:rPr>
              <a:t>perhaps  pushing to </a:t>
            </a:r>
            <a:r>
              <a:rPr dirty="0" sz="1450" spc="-20">
                <a:latin typeface="Times New Roman"/>
                <a:cs typeface="Times New Roman"/>
              </a:rPr>
              <a:t>Tantallon, </a:t>
            </a:r>
            <a:r>
              <a:rPr dirty="0" sz="1450" spc="-5">
                <a:latin typeface="Times New Roman"/>
                <a:cs typeface="Times New Roman"/>
              </a:rPr>
              <a:t>you </a:t>
            </a:r>
            <a:r>
              <a:rPr dirty="0" sz="1450" spc="-10">
                <a:latin typeface="Times New Roman"/>
                <a:cs typeface="Times New Roman"/>
              </a:rPr>
              <a:t>might lunch </a:t>
            </a:r>
            <a:r>
              <a:rPr dirty="0" sz="1450" spc="-5">
                <a:latin typeface="Times New Roman"/>
                <a:cs typeface="Times New Roman"/>
              </a:rPr>
              <a:t>on </a:t>
            </a:r>
            <a:r>
              <a:rPr dirty="0" sz="1450" spc="-10">
                <a:latin typeface="Times New Roman"/>
                <a:cs typeface="Times New Roman"/>
              </a:rPr>
              <a:t>sandwiches and visions in the grassy  court,</a:t>
            </a:r>
            <a:r>
              <a:rPr dirty="0" sz="1450" spc="145">
                <a:latin typeface="Times New Roman"/>
                <a:cs typeface="Times New Roman"/>
              </a:rPr>
              <a:t> </a:t>
            </a:r>
            <a:r>
              <a:rPr dirty="0" sz="1450" spc="-10">
                <a:latin typeface="Times New Roman"/>
                <a:cs typeface="Times New Roman"/>
              </a:rPr>
              <a:t>while</a:t>
            </a:r>
            <a:r>
              <a:rPr dirty="0" sz="1450" spc="150">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10">
                <a:latin typeface="Times New Roman"/>
                <a:cs typeface="Times New Roman"/>
              </a:rPr>
              <a:t>wind</a:t>
            </a:r>
            <a:r>
              <a:rPr dirty="0" sz="1450" spc="150">
                <a:latin typeface="Times New Roman"/>
                <a:cs typeface="Times New Roman"/>
              </a:rPr>
              <a:t> </a:t>
            </a:r>
            <a:r>
              <a:rPr dirty="0" sz="1450" spc="-10">
                <a:latin typeface="Times New Roman"/>
                <a:cs typeface="Times New Roman"/>
              </a:rPr>
              <a:t>hummed</a:t>
            </a:r>
            <a:r>
              <a:rPr dirty="0" sz="1450" spc="150">
                <a:latin typeface="Times New Roman"/>
                <a:cs typeface="Times New Roman"/>
              </a:rPr>
              <a:t> </a:t>
            </a:r>
            <a:r>
              <a:rPr dirty="0" sz="1450" spc="-10">
                <a:latin typeface="Times New Roman"/>
                <a:cs typeface="Times New Roman"/>
              </a:rPr>
              <a:t>in</a:t>
            </a:r>
            <a:r>
              <a:rPr dirty="0" sz="1450" spc="145">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crumbling</a:t>
            </a:r>
            <a:r>
              <a:rPr dirty="0" sz="1450" spc="150">
                <a:latin typeface="Times New Roman"/>
                <a:cs typeface="Times New Roman"/>
              </a:rPr>
              <a:t> </a:t>
            </a:r>
            <a:r>
              <a:rPr dirty="0" sz="1450" spc="-10">
                <a:latin typeface="Times New Roman"/>
                <a:cs typeface="Times New Roman"/>
              </a:rPr>
              <a:t>turrets;</a:t>
            </a:r>
            <a:r>
              <a:rPr dirty="0" sz="1450" spc="145">
                <a:latin typeface="Times New Roman"/>
                <a:cs typeface="Times New Roman"/>
              </a:rPr>
              <a:t> </a:t>
            </a:r>
            <a:r>
              <a:rPr dirty="0" sz="1450" spc="-5">
                <a:latin typeface="Times New Roman"/>
                <a:cs typeface="Times New Roman"/>
              </a:rPr>
              <a:t>or</a:t>
            </a:r>
            <a:r>
              <a:rPr dirty="0" sz="1450" spc="150">
                <a:latin typeface="Times New Roman"/>
                <a:cs typeface="Times New Roman"/>
              </a:rPr>
              <a:t> </a:t>
            </a:r>
            <a:r>
              <a:rPr dirty="0" sz="1450" spc="-10">
                <a:latin typeface="Times New Roman"/>
                <a:cs typeface="Times New Roman"/>
              </a:rPr>
              <a:t>clambering</a:t>
            </a:r>
            <a:r>
              <a:rPr dirty="0" sz="1450" spc="150">
                <a:latin typeface="Times New Roman"/>
                <a:cs typeface="Times New Roman"/>
              </a:rPr>
              <a:t> </a:t>
            </a:r>
            <a:r>
              <a:rPr dirty="0" sz="1450" spc="-10">
                <a:latin typeface="Times New Roman"/>
                <a:cs typeface="Times New Roman"/>
              </a:rPr>
              <a:t>along</a:t>
            </a:r>
            <a:endParaRPr sz="145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the coast, eat geans (the worst, </a:t>
            </a:r>
            <a:r>
              <a:rPr dirty="0" sz="1450" spc="-5">
                <a:latin typeface="Times New Roman"/>
                <a:cs typeface="Times New Roman"/>
              </a:rPr>
              <a:t>I </a:t>
            </a:r>
            <a:r>
              <a:rPr dirty="0" sz="1450" spc="-10">
                <a:latin typeface="Times New Roman"/>
                <a:cs typeface="Times New Roman"/>
              </a:rPr>
              <a:t>must suppose, in Christendom) from an  adventurous gean tree that had taken </a:t>
            </a:r>
            <a:r>
              <a:rPr dirty="0" sz="1450" spc="-5">
                <a:latin typeface="Times New Roman"/>
                <a:cs typeface="Times New Roman"/>
              </a:rPr>
              <a:t>root </a:t>
            </a:r>
            <a:r>
              <a:rPr dirty="0" sz="1450" spc="-10">
                <a:latin typeface="Times New Roman"/>
                <a:cs typeface="Times New Roman"/>
              </a:rPr>
              <a:t>under </a:t>
            </a:r>
            <a:r>
              <a:rPr dirty="0" sz="1450" spc="-5">
                <a:latin typeface="Times New Roman"/>
                <a:cs typeface="Times New Roman"/>
              </a:rPr>
              <a:t>a </a:t>
            </a:r>
            <a:r>
              <a:rPr dirty="0" sz="1450" spc="-15">
                <a:latin typeface="Times New Roman"/>
                <a:cs typeface="Times New Roman"/>
              </a:rPr>
              <a:t>cliff, </a:t>
            </a:r>
            <a:r>
              <a:rPr dirty="0" sz="1450" spc="-10">
                <a:latin typeface="Times New Roman"/>
                <a:cs typeface="Times New Roman"/>
              </a:rPr>
              <a:t>where it was shaken  with an ague </a:t>
            </a:r>
            <a:r>
              <a:rPr dirty="0" sz="1450" spc="-5">
                <a:latin typeface="Times New Roman"/>
                <a:cs typeface="Times New Roman"/>
              </a:rPr>
              <a:t>of </a:t>
            </a:r>
            <a:r>
              <a:rPr dirty="0" sz="1450" spc="-10">
                <a:latin typeface="Times New Roman"/>
                <a:cs typeface="Times New Roman"/>
              </a:rPr>
              <a:t>east wind, and silvered after gales with salt, and grew so  foreign among its bleak surroundings that to eat </a:t>
            </a:r>
            <a:r>
              <a:rPr dirty="0" sz="1450" spc="-5">
                <a:latin typeface="Times New Roman"/>
                <a:cs typeface="Times New Roman"/>
              </a:rPr>
              <a:t>of </a:t>
            </a:r>
            <a:r>
              <a:rPr dirty="0" sz="1450" spc="-10">
                <a:latin typeface="Times New Roman"/>
                <a:cs typeface="Times New Roman"/>
              </a:rPr>
              <a:t>its produce was an  adventure in</a:t>
            </a:r>
            <a:r>
              <a:rPr dirty="0" sz="1450" spc="-5">
                <a:latin typeface="Times New Roman"/>
                <a:cs typeface="Times New Roman"/>
              </a:rPr>
              <a:t> </a:t>
            </a:r>
            <a:r>
              <a:rPr dirty="0" sz="1450" spc="-10">
                <a:latin typeface="Times New Roman"/>
                <a:cs typeface="Times New Roman"/>
              </a:rPr>
              <a:t>itself.</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There are mingled some dismal memories with so many that were joyous. Of  the fisher-wife, for instance, who had cut her throat at Canty Bay; and </a:t>
            </a:r>
            <a:r>
              <a:rPr dirty="0" sz="1450" spc="-5">
                <a:latin typeface="Times New Roman"/>
                <a:cs typeface="Times New Roman"/>
              </a:rPr>
              <a:t>of </a:t>
            </a:r>
            <a:r>
              <a:rPr dirty="0" sz="1450" spc="-10">
                <a:latin typeface="Times New Roman"/>
                <a:cs typeface="Times New Roman"/>
              </a:rPr>
              <a:t>how </a:t>
            </a:r>
            <a:r>
              <a:rPr dirty="0" sz="1450" spc="-5">
                <a:latin typeface="Times New Roman"/>
                <a:cs typeface="Times New Roman"/>
              </a:rPr>
              <a:t>I  </a:t>
            </a:r>
            <a:r>
              <a:rPr dirty="0" sz="1450" spc="-10">
                <a:latin typeface="Times New Roman"/>
                <a:cs typeface="Times New Roman"/>
              </a:rPr>
              <a:t>ran with the other children to the top </a:t>
            </a:r>
            <a:r>
              <a:rPr dirty="0" sz="1450" spc="-5">
                <a:latin typeface="Times New Roman"/>
                <a:cs typeface="Times New Roman"/>
              </a:rPr>
              <a:t>of </a:t>
            </a:r>
            <a:r>
              <a:rPr dirty="0" sz="1450" spc="-10">
                <a:latin typeface="Times New Roman"/>
                <a:cs typeface="Times New Roman"/>
              </a:rPr>
              <a:t>the Quadrant, and beheld </a:t>
            </a:r>
            <a:r>
              <a:rPr dirty="0" sz="1450" spc="-5">
                <a:latin typeface="Times New Roman"/>
                <a:cs typeface="Times New Roman"/>
              </a:rPr>
              <a:t>a </a:t>
            </a:r>
            <a:r>
              <a:rPr dirty="0" sz="1450" spc="-10">
                <a:latin typeface="Times New Roman"/>
                <a:cs typeface="Times New Roman"/>
              </a:rPr>
              <a:t>posse </a:t>
            </a:r>
            <a:r>
              <a:rPr dirty="0" sz="1450" spc="-5">
                <a:latin typeface="Times New Roman"/>
                <a:cs typeface="Times New Roman"/>
              </a:rPr>
              <a:t>of  </a:t>
            </a:r>
            <a:r>
              <a:rPr dirty="0" sz="1450" spc="-10">
                <a:latin typeface="Times New Roman"/>
                <a:cs typeface="Times New Roman"/>
              </a:rPr>
              <a:t>silent people escorting </a:t>
            </a:r>
            <a:r>
              <a:rPr dirty="0" sz="1450" spc="-5">
                <a:latin typeface="Times New Roman"/>
                <a:cs typeface="Times New Roman"/>
              </a:rPr>
              <a:t>a </a:t>
            </a:r>
            <a:r>
              <a:rPr dirty="0" sz="1450" spc="-10">
                <a:latin typeface="Times New Roman"/>
                <a:cs typeface="Times New Roman"/>
              </a:rPr>
              <a:t>cart, and </a:t>
            </a:r>
            <a:r>
              <a:rPr dirty="0" sz="1450" spc="-5">
                <a:latin typeface="Times New Roman"/>
                <a:cs typeface="Times New Roman"/>
              </a:rPr>
              <a:t>on </a:t>
            </a:r>
            <a:r>
              <a:rPr dirty="0" sz="1450" spc="-10">
                <a:latin typeface="Times New Roman"/>
                <a:cs typeface="Times New Roman"/>
              </a:rPr>
              <a:t>the cart, </a:t>
            </a:r>
            <a:r>
              <a:rPr dirty="0" sz="1450" spc="-5">
                <a:latin typeface="Times New Roman"/>
                <a:cs typeface="Times New Roman"/>
              </a:rPr>
              <a:t>bound </a:t>
            </a:r>
            <a:r>
              <a:rPr dirty="0" sz="1450" spc="-10">
                <a:latin typeface="Times New Roman"/>
                <a:cs typeface="Times New Roman"/>
              </a:rPr>
              <a:t>in </a:t>
            </a:r>
            <a:r>
              <a:rPr dirty="0" sz="1450" spc="-5">
                <a:latin typeface="Times New Roman"/>
                <a:cs typeface="Times New Roman"/>
              </a:rPr>
              <a:t>a </a:t>
            </a:r>
            <a:r>
              <a:rPr dirty="0" sz="1450" spc="-20">
                <a:latin typeface="Times New Roman"/>
                <a:cs typeface="Times New Roman"/>
              </a:rPr>
              <a:t>chair, </a:t>
            </a:r>
            <a:r>
              <a:rPr dirty="0" sz="1450" spc="-10">
                <a:latin typeface="Times New Roman"/>
                <a:cs typeface="Times New Roman"/>
              </a:rPr>
              <a:t>her throat  bandaged, and the bandage all bloody—horror!—the </a:t>
            </a:r>
            <a:r>
              <a:rPr dirty="0" sz="1450" spc="-15">
                <a:latin typeface="Times New Roman"/>
                <a:cs typeface="Times New Roman"/>
              </a:rPr>
              <a:t>fisher-wife </a:t>
            </a:r>
            <a:r>
              <a:rPr dirty="0" sz="1450" spc="-10">
                <a:latin typeface="Times New Roman"/>
                <a:cs typeface="Times New Roman"/>
              </a:rPr>
              <a:t>herself, who  continued thenceforth to hag-ride my thoughts, and even to-day (as </a:t>
            </a:r>
            <a:r>
              <a:rPr dirty="0" sz="1450" spc="-5">
                <a:latin typeface="Times New Roman"/>
                <a:cs typeface="Times New Roman"/>
              </a:rPr>
              <a:t>I </a:t>
            </a:r>
            <a:r>
              <a:rPr dirty="0" sz="1450" spc="-10">
                <a:latin typeface="Times New Roman"/>
                <a:cs typeface="Times New Roman"/>
              </a:rPr>
              <a:t>recall the  scene) darkens daylight. She was lodged in the little old jail in the chief street;  </a:t>
            </a:r>
            <a:r>
              <a:rPr dirty="0" sz="1450" spc="-5">
                <a:latin typeface="Times New Roman"/>
                <a:cs typeface="Times New Roman"/>
              </a:rPr>
              <a:t>but </a:t>
            </a:r>
            <a:r>
              <a:rPr dirty="0" sz="1450" spc="-10">
                <a:latin typeface="Times New Roman"/>
                <a:cs typeface="Times New Roman"/>
              </a:rPr>
              <a:t>whether </a:t>
            </a:r>
            <a:r>
              <a:rPr dirty="0" sz="1450" spc="-5">
                <a:latin typeface="Times New Roman"/>
                <a:cs typeface="Times New Roman"/>
              </a:rPr>
              <a:t>or no </a:t>
            </a:r>
            <a:r>
              <a:rPr dirty="0" sz="1450" spc="-10">
                <a:latin typeface="Times New Roman"/>
                <a:cs typeface="Times New Roman"/>
              </a:rPr>
              <a:t>she died there, with </a:t>
            </a:r>
            <a:r>
              <a:rPr dirty="0" sz="1450" spc="-5">
                <a:latin typeface="Times New Roman"/>
                <a:cs typeface="Times New Roman"/>
              </a:rPr>
              <a:t>a </a:t>
            </a:r>
            <a:r>
              <a:rPr dirty="0" sz="1450" spc="-10">
                <a:latin typeface="Times New Roman"/>
                <a:cs typeface="Times New Roman"/>
              </a:rPr>
              <a:t>wise terror </a:t>
            </a:r>
            <a:r>
              <a:rPr dirty="0" sz="1450" spc="-5">
                <a:latin typeface="Times New Roman"/>
                <a:cs typeface="Times New Roman"/>
              </a:rPr>
              <a:t>of </a:t>
            </a:r>
            <a:r>
              <a:rPr dirty="0" sz="1450" spc="-10">
                <a:latin typeface="Times New Roman"/>
                <a:cs typeface="Times New Roman"/>
              </a:rPr>
              <a:t>the worst, </a:t>
            </a:r>
            <a:r>
              <a:rPr dirty="0" sz="1450" spc="-5">
                <a:latin typeface="Times New Roman"/>
                <a:cs typeface="Times New Roman"/>
              </a:rPr>
              <a:t>I </a:t>
            </a:r>
            <a:r>
              <a:rPr dirty="0" sz="1450" spc="-10">
                <a:latin typeface="Times New Roman"/>
                <a:cs typeface="Times New Roman"/>
              </a:rPr>
              <a:t>never  inquired. She had been tippling; it was </a:t>
            </a:r>
            <a:r>
              <a:rPr dirty="0" sz="1450" spc="-5">
                <a:latin typeface="Times New Roman"/>
                <a:cs typeface="Times New Roman"/>
              </a:rPr>
              <a:t>but a </a:t>
            </a:r>
            <a:r>
              <a:rPr dirty="0" sz="1450" spc="-10">
                <a:latin typeface="Times New Roman"/>
                <a:cs typeface="Times New Roman"/>
              </a:rPr>
              <a:t>dingy tragedy; and it seems  strange and hard that, after all these years, the </a:t>
            </a:r>
            <a:r>
              <a:rPr dirty="0" sz="1450" spc="-5">
                <a:latin typeface="Times New Roman"/>
                <a:cs typeface="Times New Roman"/>
              </a:rPr>
              <a:t>poor </a:t>
            </a:r>
            <a:r>
              <a:rPr dirty="0" sz="1450" spc="-10">
                <a:latin typeface="Times New Roman"/>
                <a:cs typeface="Times New Roman"/>
              </a:rPr>
              <a:t>crazy sinner should </a:t>
            </a:r>
            <a:r>
              <a:rPr dirty="0" sz="1450" spc="-5">
                <a:latin typeface="Times New Roman"/>
                <a:cs typeface="Times New Roman"/>
              </a:rPr>
              <a:t>be </a:t>
            </a:r>
            <a:r>
              <a:rPr dirty="0" sz="1450" spc="-10">
                <a:latin typeface="Times New Roman"/>
                <a:cs typeface="Times New Roman"/>
              </a:rPr>
              <a:t>still  pilloried </a:t>
            </a:r>
            <a:r>
              <a:rPr dirty="0" sz="1450" spc="-5">
                <a:latin typeface="Times New Roman"/>
                <a:cs typeface="Times New Roman"/>
              </a:rPr>
              <a:t>on </a:t>
            </a:r>
            <a:r>
              <a:rPr dirty="0" sz="1450" spc="-10">
                <a:latin typeface="Times New Roman"/>
                <a:cs typeface="Times New Roman"/>
              </a:rPr>
              <a:t>her cart in the scrap-book </a:t>
            </a:r>
            <a:r>
              <a:rPr dirty="0" sz="1450" spc="-5">
                <a:latin typeface="Times New Roman"/>
                <a:cs typeface="Times New Roman"/>
              </a:rPr>
              <a:t>of </a:t>
            </a:r>
            <a:r>
              <a:rPr dirty="0" sz="1450" spc="-10">
                <a:latin typeface="Times New Roman"/>
                <a:cs typeface="Times New Roman"/>
              </a:rPr>
              <a:t>my </a:t>
            </a:r>
            <a:r>
              <a:rPr dirty="0" sz="1450" spc="-25">
                <a:latin typeface="Times New Roman"/>
                <a:cs typeface="Times New Roman"/>
              </a:rPr>
              <a:t>memory. </a:t>
            </a:r>
            <a:r>
              <a:rPr dirty="0" sz="1450" spc="-10">
                <a:latin typeface="Times New Roman"/>
                <a:cs typeface="Times New Roman"/>
              </a:rPr>
              <a:t>Nor shall </a:t>
            </a:r>
            <a:r>
              <a:rPr dirty="0" sz="1450" spc="-5">
                <a:latin typeface="Times New Roman"/>
                <a:cs typeface="Times New Roman"/>
              </a:rPr>
              <a:t>I </a:t>
            </a:r>
            <a:r>
              <a:rPr dirty="0" sz="1450" spc="-10">
                <a:latin typeface="Times New Roman"/>
                <a:cs typeface="Times New Roman"/>
              </a:rPr>
              <a:t>readily  </a:t>
            </a:r>
            <a:r>
              <a:rPr dirty="0" sz="1450" spc="-15">
                <a:latin typeface="Times New Roman"/>
                <a:cs typeface="Times New Roman"/>
              </a:rPr>
              <a:t>forget </a:t>
            </a:r>
            <a:r>
              <a:rPr dirty="0" sz="1450" spc="-5">
                <a:latin typeface="Times New Roman"/>
                <a:cs typeface="Times New Roman"/>
              </a:rPr>
              <a:t>a </a:t>
            </a:r>
            <a:r>
              <a:rPr dirty="0" sz="1450" spc="-10">
                <a:latin typeface="Times New Roman"/>
                <a:cs typeface="Times New Roman"/>
              </a:rPr>
              <a:t>certain house in the Quadrant where </a:t>
            </a:r>
            <a:r>
              <a:rPr dirty="0" sz="1450" spc="-5">
                <a:latin typeface="Times New Roman"/>
                <a:cs typeface="Times New Roman"/>
              </a:rPr>
              <a:t>a </a:t>
            </a:r>
            <a:r>
              <a:rPr dirty="0" sz="1450" spc="-10">
                <a:latin typeface="Times New Roman"/>
                <a:cs typeface="Times New Roman"/>
              </a:rPr>
              <a:t>visitor died, and </a:t>
            </a:r>
            <a:r>
              <a:rPr dirty="0" sz="1450" spc="-5">
                <a:latin typeface="Times New Roman"/>
                <a:cs typeface="Times New Roman"/>
              </a:rPr>
              <a:t>a </a:t>
            </a:r>
            <a:r>
              <a:rPr dirty="0" sz="1450" spc="-10">
                <a:latin typeface="Times New Roman"/>
                <a:cs typeface="Times New Roman"/>
              </a:rPr>
              <a:t>dark old  woman continued to dwell alone with the dead </a:t>
            </a:r>
            <a:r>
              <a:rPr dirty="0" sz="1450" spc="-5">
                <a:latin typeface="Times New Roman"/>
                <a:cs typeface="Times New Roman"/>
              </a:rPr>
              <a:t>body; nor </a:t>
            </a:r>
            <a:r>
              <a:rPr dirty="0" sz="1450" spc="-10">
                <a:latin typeface="Times New Roman"/>
                <a:cs typeface="Times New Roman"/>
              </a:rPr>
              <a:t>how this old woman  conceived </a:t>
            </a:r>
            <a:r>
              <a:rPr dirty="0" sz="1450" spc="-5">
                <a:latin typeface="Times New Roman"/>
                <a:cs typeface="Times New Roman"/>
              </a:rPr>
              <a:t>a </a:t>
            </a:r>
            <a:r>
              <a:rPr dirty="0" sz="1450" spc="-10">
                <a:latin typeface="Times New Roman"/>
                <a:cs typeface="Times New Roman"/>
              </a:rPr>
              <a:t>hatred to myself and </a:t>
            </a:r>
            <a:r>
              <a:rPr dirty="0" sz="1450" spc="-5">
                <a:latin typeface="Times New Roman"/>
                <a:cs typeface="Times New Roman"/>
              </a:rPr>
              <a:t>one of </a:t>
            </a:r>
            <a:r>
              <a:rPr dirty="0" sz="1450" spc="-10">
                <a:latin typeface="Times New Roman"/>
                <a:cs typeface="Times New Roman"/>
              </a:rPr>
              <a:t>my cousins, and in the dread </a:t>
            </a:r>
            <a:r>
              <a:rPr dirty="0" sz="1450" spc="-5">
                <a:latin typeface="Times New Roman"/>
                <a:cs typeface="Times New Roman"/>
              </a:rPr>
              <a:t>hour of  </a:t>
            </a:r>
            <a:r>
              <a:rPr dirty="0" sz="1450" spc="-10">
                <a:latin typeface="Times New Roman"/>
                <a:cs typeface="Times New Roman"/>
              </a:rPr>
              <a:t>the </a:t>
            </a:r>
            <a:r>
              <a:rPr dirty="0" sz="1450" spc="-5">
                <a:latin typeface="Times New Roman"/>
                <a:cs typeface="Times New Roman"/>
              </a:rPr>
              <a:t>dusk, </a:t>
            </a:r>
            <a:r>
              <a:rPr dirty="0" sz="1450" spc="-10">
                <a:latin typeface="Times New Roman"/>
                <a:cs typeface="Times New Roman"/>
              </a:rPr>
              <a:t>as we were clambering </a:t>
            </a:r>
            <a:r>
              <a:rPr dirty="0" sz="1450" spc="-5">
                <a:latin typeface="Times New Roman"/>
                <a:cs typeface="Times New Roman"/>
              </a:rPr>
              <a:t>on </a:t>
            </a:r>
            <a:r>
              <a:rPr dirty="0" sz="1450" spc="-10">
                <a:latin typeface="Times New Roman"/>
                <a:cs typeface="Times New Roman"/>
              </a:rPr>
              <a:t>the garden-walls, opened </a:t>
            </a:r>
            <a:r>
              <a:rPr dirty="0" sz="1450" spc="-5">
                <a:latin typeface="Times New Roman"/>
                <a:cs typeface="Times New Roman"/>
              </a:rPr>
              <a:t>a </a:t>
            </a:r>
            <a:r>
              <a:rPr dirty="0" sz="1450" spc="-10">
                <a:latin typeface="Times New Roman"/>
                <a:cs typeface="Times New Roman"/>
              </a:rPr>
              <a:t>window in that  house </a:t>
            </a:r>
            <a:r>
              <a:rPr dirty="0" sz="1450" spc="-5">
                <a:latin typeface="Times New Roman"/>
                <a:cs typeface="Times New Roman"/>
              </a:rPr>
              <a:t>of </a:t>
            </a:r>
            <a:r>
              <a:rPr dirty="0" sz="1450" spc="-10">
                <a:latin typeface="Times New Roman"/>
                <a:cs typeface="Times New Roman"/>
              </a:rPr>
              <a:t>mortality and cursed </a:t>
            </a:r>
            <a:r>
              <a:rPr dirty="0" sz="1450" spc="-5">
                <a:latin typeface="Times New Roman"/>
                <a:cs typeface="Times New Roman"/>
              </a:rPr>
              <a:t>us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shrill voice and with </a:t>
            </a:r>
            <a:r>
              <a:rPr dirty="0" sz="1450" spc="-5">
                <a:latin typeface="Times New Roman"/>
                <a:cs typeface="Times New Roman"/>
              </a:rPr>
              <a:t>a </a:t>
            </a:r>
            <a:r>
              <a:rPr dirty="0" sz="1450" spc="-10">
                <a:latin typeface="Times New Roman"/>
                <a:cs typeface="Times New Roman"/>
              </a:rPr>
              <a:t>marrowy choice  </a:t>
            </a:r>
            <a:r>
              <a:rPr dirty="0" sz="1450" spc="-5">
                <a:latin typeface="Times New Roman"/>
                <a:cs typeface="Times New Roman"/>
              </a:rPr>
              <a:t>of </a:t>
            </a:r>
            <a:r>
              <a:rPr dirty="0" sz="1450" spc="-10">
                <a:latin typeface="Times New Roman"/>
                <a:cs typeface="Times New Roman"/>
              </a:rPr>
              <a:t>language. It was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very colourless urchins that fled down the lane  from this remarkable experience! But </a:t>
            </a:r>
            <a:r>
              <a:rPr dirty="0" sz="1450" spc="-5">
                <a:latin typeface="Times New Roman"/>
                <a:cs typeface="Times New Roman"/>
              </a:rPr>
              <a:t>I </a:t>
            </a:r>
            <a:r>
              <a:rPr dirty="0" sz="1450" spc="-10">
                <a:latin typeface="Times New Roman"/>
                <a:cs typeface="Times New Roman"/>
              </a:rPr>
              <a:t>recall with </a:t>
            </a:r>
            <a:r>
              <a:rPr dirty="0" sz="1450" spc="-5">
                <a:latin typeface="Times New Roman"/>
                <a:cs typeface="Times New Roman"/>
              </a:rPr>
              <a:t>a </a:t>
            </a:r>
            <a:r>
              <a:rPr dirty="0" sz="1450" spc="-10">
                <a:latin typeface="Times New Roman"/>
                <a:cs typeface="Times New Roman"/>
              </a:rPr>
              <a:t>more doubtful sentiment,  compounded </a:t>
            </a:r>
            <a:r>
              <a:rPr dirty="0" sz="1450" spc="-5">
                <a:latin typeface="Times New Roman"/>
                <a:cs typeface="Times New Roman"/>
              </a:rPr>
              <a:t>out of </a:t>
            </a:r>
            <a:r>
              <a:rPr dirty="0" sz="1450" spc="-10">
                <a:latin typeface="Times New Roman"/>
                <a:cs typeface="Times New Roman"/>
              </a:rPr>
              <a:t>fear and exultation, the coil </a:t>
            </a:r>
            <a:r>
              <a:rPr dirty="0" sz="1450" spc="-5">
                <a:latin typeface="Times New Roman"/>
                <a:cs typeface="Times New Roman"/>
              </a:rPr>
              <a:t>of </a:t>
            </a:r>
            <a:r>
              <a:rPr dirty="0" sz="1450" spc="-10">
                <a:latin typeface="Times New Roman"/>
                <a:cs typeface="Times New Roman"/>
              </a:rPr>
              <a:t>equinoctial tempests;  trumpeting squalls, scouring flaws </a:t>
            </a:r>
            <a:r>
              <a:rPr dirty="0" sz="1450" spc="-5">
                <a:latin typeface="Times New Roman"/>
                <a:cs typeface="Times New Roman"/>
              </a:rPr>
              <a:t>of </a:t>
            </a:r>
            <a:r>
              <a:rPr dirty="0" sz="1450" spc="-10">
                <a:latin typeface="Times New Roman"/>
                <a:cs typeface="Times New Roman"/>
              </a:rPr>
              <a:t>rain; the boats with their reefed lugsails  scudding for the harbour mouth, where danger </a:t>
            </a:r>
            <a:r>
              <a:rPr dirty="0" sz="1450" spc="-30">
                <a:latin typeface="Times New Roman"/>
                <a:cs typeface="Times New Roman"/>
              </a:rPr>
              <a:t>lay, </a:t>
            </a:r>
            <a:r>
              <a:rPr dirty="0" sz="1450" spc="-10">
                <a:latin typeface="Times New Roman"/>
                <a:cs typeface="Times New Roman"/>
              </a:rPr>
              <a:t>for it was hard to make  when the wind had any east in it; the wives clustered with blowing shawls at  the pier-head, where (if fate was against them) they might see boat and  husband and sons—their whole wealth and their whole family—engulfed  under their eyes; and (what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but </a:t>
            </a:r>
            <a:r>
              <a:rPr dirty="0" sz="1450" spc="-10">
                <a:latin typeface="Times New Roman"/>
                <a:cs typeface="Times New Roman"/>
              </a:rPr>
              <a:t>once) </a:t>
            </a:r>
            <a:r>
              <a:rPr dirty="0" sz="1450" spc="-5">
                <a:latin typeface="Times New Roman"/>
                <a:cs typeface="Times New Roman"/>
              </a:rPr>
              <a:t>a </a:t>
            </a:r>
            <a:r>
              <a:rPr dirty="0" sz="1450" spc="-10">
                <a:latin typeface="Times New Roman"/>
                <a:cs typeface="Times New Roman"/>
              </a:rPr>
              <a:t>troop </a:t>
            </a:r>
            <a:r>
              <a:rPr dirty="0" sz="1450" spc="-5">
                <a:latin typeface="Times New Roman"/>
                <a:cs typeface="Times New Roman"/>
              </a:rPr>
              <a:t>of </a:t>
            </a:r>
            <a:r>
              <a:rPr dirty="0" sz="1450" spc="-10">
                <a:latin typeface="Times New Roman"/>
                <a:cs typeface="Times New Roman"/>
              </a:rPr>
              <a:t>neighbours forcing such  an unfortunate homeward, and she squalling and battling in their midst, </a:t>
            </a:r>
            <a:r>
              <a:rPr dirty="0" sz="1450" spc="-5">
                <a:latin typeface="Times New Roman"/>
                <a:cs typeface="Times New Roman"/>
              </a:rPr>
              <a:t>a  </a:t>
            </a:r>
            <a:r>
              <a:rPr dirty="0" sz="1450" spc="-10">
                <a:latin typeface="Times New Roman"/>
                <a:cs typeface="Times New Roman"/>
              </a:rPr>
              <a:t>figure scarcely human, </a:t>
            </a:r>
            <a:r>
              <a:rPr dirty="0" sz="1450" spc="-5">
                <a:latin typeface="Times New Roman"/>
                <a:cs typeface="Times New Roman"/>
              </a:rPr>
              <a:t>a </a:t>
            </a:r>
            <a:r>
              <a:rPr dirty="0" sz="1450" spc="-10">
                <a:latin typeface="Times New Roman"/>
                <a:cs typeface="Times New Roman"/>
              </a:rPr>
              <a:t>tragic</a:t>
            </a:r>
            <a:r>
              <a:rPr dirty="0" sz="1450" spc="5">
                <a:latin typeface="Times New Roman"/>
                <a:cs typeface="Times New Roman"/>
              </a:rPr>
              <a:t> </a:t>
            </a:r>
            <a:r>
              <a:rPr dirty="0" sz="1450" spc="-10">
                <a:latin typeface="Times New Roman"/>
                <a:cs typeface="Times New Roman"/>
              </a:rPr>
              <a:t>Mænad.</a:t>
            </a:r>
            <a:endParaRPr sz="1450">
              <a:latin typeface="Times New Roman"/>
              <a:cs typeface="Times New Roman"/>
            </a:endParaRPr>
          </a:p>
          <a:p>
            <a:pPr algn="just" marL="12700" marR="5715">
              <a:lnSpc>
                <a:spcPts val="1730"/>
              </a:lnSpc>
              <a:spcBef>
                <a:spcPts val="530"/>
              </a:spcBef>
            </a:pPr>
            <a:r>
              <a:rPr dirty="0" sz="1450" spc="-10">
                <a:latin typeface="Times New Roman"/>
                <a:cs typeface="Times New Roman"/>
              </a:rPr>
              <a:t>These are things that </a:t>
            </a:r>
            <a:r>
              <a:rPr dirty="0" sz="1450" spc="-5">
                <a:latin typeface="Times New Roman"/>
                <a:cs typeface="Times New Roman"/>
              </a:rPr>
              <a:t>I </a:t>
            </a:r>
            <a:r>
              <a:rPr dirty="0" sz="1450" spc="-10">
                <a:latin typeface="Times New Roman"/>
                <a:cs typeface="Times New Roman"/>
              </a:rPr>
              <a:t>recall with interest; </a:t>
            </a:r>
            <a:r>
              <a:rPr dirty="0" sz="1450" spc="-5">
                <a:latin typeface="Times New Roman"/>
                <a:cs typeface="Times New Roman"/>
              </a:rPr>
              <a:t>but </a:t>
            </a:r>
            <a:r>
              <a:rPr dirty="0" sz="1450" spc="-10">
                <a:latin typeface="Times New Roman"/>
                <a:cs typeface="Times New Roman"/>
              </a:rPr>
              <a:t>what my memory dwells </a:t>
            </a:r>
            <a:r>
              <a:rPr dirty="0" sz="1450" spc="-5">
                <a:latin typeface="Times New Roman"/>
                <a:cs typeface="Times New Roman"/>
              </a:rPr>
              <a:t>upon  </a:t>
            </a:r>
            <a:r>
              <a:rPr dirty="0" sz="1450" spc="-10">
                <a:latin typeface="Times New Roman"/>
                <a:cs typeface="Times New Roman"/>
              </a:rPr>
              <a:t>the most, </a:t>
            </a:r>
            <a:r>
              <a:rPr dirty="0" sz="1450" spc="-5">
                <a:latin typeface="Times New Roman"/>
                <a:cs typeface="Times New Roman"/>
              </a:rPr>
              <a:t>I </a:t>
            </a:r>
            <a:r>
              <a:rPr dirty="0" sz="1450" spc="-10">
                <a:latin typeface="Times New Roman"/>
                <a:cs typeface="Times New Roman"/>
              </a:rPr>
              <a:t>have been all this while withholding. It was </a:t>
            </a:r>
            <a:r>
              <a:rPr dirty="0" sz="1450" spc="-5">
                <a:latin typeface="Times New Roman"/>
                <a:cs typeface="Times New Roman"/>
              </a:rPr>
              <a:t>a </a:t>
            </a:r>
            <a:r>
              <a:rPr dirty="0" sz="1450" spc="-10">
                <a:latin typeface="Times New Roman"/>
                <a:cs typeface="Times New Roman"/>
              </a:rPr>
              <a:t>sport peculiar to the  place, and indeed to </a:t>
            </a:r>
            <a:r>
              <a:rPr dirty="0" sz="1450" spc="-5">
                <a:latin typeface="Times New Roman"/>
                <a:cs typeface="Times New Roman"/>
              </a:rPr>
              <a:t>a </a:t>
            </a:r>
            <a:r>
              <a:rPr dirty="0" sz="1450" spc="-10">
                <a:latin typeface="Times New Roman"/>
                <a:cs typeface="Times New Roman"/>
              </a:rPr>
              <a:t>week </a:t>
            </a:r>
            <a:r>
              <a:rPr dirty="0" sz="1450" spc="-5">
                <a:latin typeface="Times New Roman"/>
                <a:cs typeface="Times New Roman"/>
              </a:rPr>
              <a:t>or </a:t>
            </a:r>
            <a:r>
              <a:rPr dirty="0" sz="1450" spc="-10">
                <a:latin typeface="Times New Roman"/>
                <a:cs typeface="Times New Roman"/>
              </a:rPr>
              <a:t>so </a:t>
            </a:r>
            <a:r>
              <a:rPr dirty="0" sz="1450" spc="-5">
                <a:latin typeface="Times New Roman"/>
                <a:cs typeface="Times New Roman"/>
              </a:rPr>
              <a:t>of our </a:t>
            </a:r>
            <a:r>
              <a:rPr dirty="0" sz="1450" spc="-10">
                <a:latin typeface="Times New Roman"/>
                <a:cs typeface="Times New Roman"/>
              </a:rPr>
              <a:t>two months’ holiday there. Maybe it  still flourishes in its native spot; for </a:t>
            </a:r>
            <a:r>
              <a:rPr dirty="0" sz="1450" spc="-5">
                <a:latin typeface="Times New Roman"/>
                <a:cs typeface="Times New Roman"/>
              </a:rPr>
              <a:t>boys </a:t>
            </a:r>
            <a:r>
              <a:rPr dirty="0" sz="1450" spc="-10">
                <a:latin typeface="Times New Roman"/>
                <a:cs typeface="Times New Roman"/>
              </a:rPr>
              <a:t>and their pastimes are swayed </a:t>
            </a:r>
            <a:r>
              <a:rPr dirty="0" sz="1450" spc="-5">
                <a:latin typeface="Times New Roman"/>
                <a:cs typeface="Times New Roman"/>
              </a:rPr>
              <a:t>by  </a:t>
            </a:r>
            <a:r>
              <a:rPr dirty="0" sz="1450" spc="-10">
                <a:latin typeface="Times New Roman"/>
                <a:cs typeface="Times New Roman"/>
              </a:rPr>
              <a:t>periodic forces inscrutable to man; so that tops and marbles reappear in their  </a:t>
            </a:r>
            <a:r>
              <a:rPr dirty="0" sz="1450" spc="-5">
                <a:latin typeface="Times New Roman"/>
                <a:cs typeface="Times New Roman"/>
              </a:rPr>
              <a:t>due </a:t>
            </a:r>
            <a:r>
              <a:rPr dirty="0" sz="1450" spc="-10">
                <a:latin typeface="Times New Roman"/>
                <a:cs typeface="Times New Roman"/>
              </a:rPr>
              <a:t>season, regular like the sun and moon; and the harmless art </a:t>
            </a:r>
            <a:r>
              <a:rPr dirty="0" sz="1450" spc="-5">
                <a:latin typeface="Times New Roman"/>
                <a:cs typeface="Times New Roman"/>
              </a:rPr>
              <a:t>of  </a:t>
            </a:r>
            <a:r>
              <a:rPr dirty="0" sz="1450" spc="-10">
                <a:latin typeface="Times New Roman"/>
                <a:cs typeface="Times New Roman"/>
              </a:rPr>
              <a:t>knucklebones has seen the fall </a:t>
            </a:r>
            <a:r>
              <a:rPr dirty="0" sz="1450" spc="-5">
                <a:latin typeface="Times New Roman"/>
                <a:cs typeface="Times New Roman"/>
              </a:rPr>
              <a:t>of </a:t>
            </a:r>
            <a:r>
              <a:rPr dirty="0" sz="1450" spc="-10">
                <a:latin typeface="Times New Roman"/>
                <a:cs typeface="Times New Roman"/>
              </a:rPr>
              <a:t>the Roman empire and the rise </a:t>
            </a:r>
            <a:r>
              <a:rPr dirty="0" sz="1450" spc="-5">
                <a:latin typeface="Times New Roman"/>
                <a:cs typeface="Times New Roman"/>
              </a:rPr>
              <a:t>of </a:t>
            </a:r>
            <a:r>
              <a:rPr dirty="0" sz="1450" spc="-10">
                <a:latin typeface="Times New Roman"/>
                <a:cs typeface="Times New Roman"/>
              </a:rPr>
              <a:t>the United  States. It may still flourish in its native spot, </a:t>
            </a:r>
            <a:r>
              <a:rPr dirty="0" sz="1450" spc="-5">
                <a:latin typeface="Times New Roman"/>
                <a:cs typeface="Times New Roman"/>
              </a:rPr>
              <a:t>but </a:t>
            </a:r>
            <a:r>
              <a:rPr dirty="0" sz="1450" spc="-10">
                <a:latin typeface="Times New Roman"/>
                <a:cs typeface="Times New Roman"/>
              </a:rPr>
              <a:t>nowhere else, </a:t>
            </a:r>
            <a:r>
              <a:rPr dirty="0" sz="1450" spc="-5">
                <a:latin typeface="Times New Roman"/>
                <a:cs typeface="Times New Roman"/>
              </a:rPr>
              <a:t>I </a:t>
            </a:r>
            <a:r>
              <a:rPr dirty="0" sz="1450" spc="-10">
                <a:latin typeface="Times New Roman"/>
                <a:cs typeface="Times New Roman"/>
              </a:rPr>
              <a:t>am persuaded;  for </a:t>
            </a:r>
            <a:r>
              <a:rPr dirty="0" sz="1450" spc="-5">
                <a:latin typeface="Times New Roman"/>
                <a:cs typeface="Times New Roman"/>
              </a:rPr>
              <a:t>I </a:t>
            </a:r>
            <a:r>
              <a:rPr dirty="0" sz="1450" spc="-10">
                <a:latin typeface="Times New Roman"/>
                <a:cs typeface="Times New Roman"/>
              </a:rPr>
              <a:t>tried myself to introduce it </a:t>
            </a:r>
            <a:r>
              <a:rPr dirty="0" sz="1450" spc="-5">
                <a:latin typeface="Times New Roman"/>
                <a:cs typeface="Times New Roman"/>
              </a:rPr>
              <a:t>on </a:t>
            </a:r>
            <a:r>
              <a:rPr dirty="0" sz="1450" spc="-20">
                <a:latin typeface="Times New Roman"/>
                <a:cs typeface="Times New Roman"/>
              </a:rPr>
              <a:t>Tweedside, </a:t>
            </a:r>
            <a:r>
              <a:rPr dirty="0" sz="1450" spc="-10">
                <a:latin typeface="Times New Roman"/>
                <a:cs typeface="Times New Roman"/>
              </a:rPr>
              <a:t>and was defeated lamentably;  its charm being quite local, like </a:t>
            </a:r>
            <a:r>
              <a:rPr dirty="0" sz="1450" spc="-5">
                <a:latin typeface="Times New Roman"/>
                <a:cs typeface="Times New Roman"/>
              </a:rPr>
              <a:t>a </a:t>
            </a:r>
            <a:r>
              <a:rPr dirty="0" sz="1450" spc="-10">
                <a:latin typeface="Times New Roman"/>
                <a:cs typeface="Times New Roman"/>
              </a:rPr>
              <a:t>country wine that cannot </a:t>
            </a:r>
            <a:r>
              <a:rPr dirty="0" sz="1450" spc="-5">
                <a:latin typeface="Times New Roman"/>
                <a:cs typeface="Times New Roman"/>
              </a:rPr>
              <a:t>be</a:t>
            </a:r>
            <a:r>
              <a:rPr dirty="0" sz="1450" spc="100">
                <a:latin typeface="Times New Roman"/>
                <a:cs typeface="Times New Roman"/>
              </a:rPr>
              <a:t> </a:t>
            </a:r>
            <a:r>
              <a:rPr dirty="0" sz="1450" spc="-10">
                <a:latin typeface="Times New Roman"/>
                <a:cs typeface="Times New Roman"/>
              </a:rPr>
              <a:t>exported.</a:t>
            </a:r>
            <a:endParaRPr sz="145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46467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The idle manner </a:t>
            </a:r>
            <a:r>
              <a:rPr dirty="0" sz="1450" spc="-5">
                <a:latin typeface="Times New Roman"/>
                <a:cs typeface="Times New Roman"/>
              </a:rPr>
              <a:t>of </a:t>
            </a:r>
            <a:r>
              <a:rPr dirty="0" sz="1450" spc="-10">
                <a:latin typeface="Times New Roman"/>
                <a:cs typeface="Times New Roman"/>
              </a:rPr>
              <a:t>it was</a:t>
            </a:r>
            <a:r>
              <a:rPr dirty="0" sz="1450" spc="10">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5080">
              <a:lnSpc>
                <a:spcPts val="1730"/>
              </a:lnSpc>
              <a:spcBef>
                <a:spcPts val="630"/>
              </a:spcBef>
            </a:pPr>
            <a:r>
              <a:rPr dirty="0" sz="1450" spc="-25">
                <a:latin typeface="Times New Roman"/>
                <a:cs typeface="Times New Roman"/>
              </a:rPr>
              <a:t>Toward </a:t>
            </a:r>
            <a:r>
              <a:rPr dirty="0" sz="1450" spc="-10">
                <a:latin typeface="Times New Roman"/>
                <a:cs typeface="Times New Roman"/>
              </a:rPr>
              <a:t>the end </a:t>
            </a:r>
            <a:r>
              <a:rPr dirty="0" sz="1450" spc="-5">
                <a:latin typeface="Times New Roman"/>
                <a:cs typeface="Times New Roman"/>
              </a:rPr>
              <a:t>of </a:t>
            </a:r>
            <a:r>
              <a:rPr dirty="0" sz="1450" spc="-15">
                <a:latin typeface="Times New Roman"/>
                <a:cs typeface="Times New Roman"/>
              </a:rPr>
              <a:t>September, </a:t>
            </a:r>
            <a:r>
              <a:rPr dirty="0" sz="1450" spc="-10">
                <a:latin typeface="Times New Roman"/>
                <a:cs typeface="Times New Roman"/>
              </a:rPr>
              <a:t>when school-time was drawing near and the  nights were already black, we would begin to sally from our-respective villas,  each equipped with </a:t>
            </a:r>
            <a:r>
              <a:rPr dirty="0" sz="1450" spc="-5">
                <a:latin typeface="Times New Roman"/>
                <a:cs typeface="Times New Roman"/>
              </a:rPr>
              <a:t>a </a:t>
            </a:r>
            <a:r>
              <a:rPr dirty="0" sz="1450" spc="-10">
                <a:latin typeface="Times New Roman"/>
                <a:cs typeface="Times New Roman"/>
              </a:rPr>
              <a:t>tin </a:t>
            </a:r>
            <a:r>
              <a:rPr dirty="0" sz="1450" spc="-15">
                <a:latin typeface="Times New Roman"/>
                <a:cs typeface="Times New Roman"/>
              </a:rPr>
              <a:t>bull’s-eye </a:t>
            </a:r>
            <a:r>
              <a:rPr dirty="0" sz="1450" spc="-10">
                <a:latin typeface="Times New Roman"/>
                <a:cs typeface="Times New Roman"/>
              </a:rPr>
              <a:t>lantern. The thing was so well known that  it had worn </a:t>
            </a:r>
            <a:r>
              <a:rPr dirty="0" sz="1450" spc="-5">
                <a:latin typeface="Times New Roman"/>
                <a:cs typeface="Times New Roman"/>
              </a:rPr>
              <a:t>a </a:t>
            </a:r>
            <a:r>
              <a:rPr dirty="0" sz="1450" spc="-10">
                <a:latin typeface="Times New Roman"/>
                <a:cs typeface="Times New Roman"/>
              </a:rPr>
              <a:t>rut in the commerce </a:t>
            </a:r>
            <a:r>
              <a:rPr dirty="0" sz="1450" spc="-5">
                <a:latin typeface="Times New Roman"/>
                <a:cs typeface="Times New Roman"/>
              </a:rPr>
              <a:t>of </a:t>
            </a:r>
            <a:r>
              <a:rPr dirty="0" sz="1450" spc="-10">
                <a:latin typeface="Times New Roman"/>
                <a:cs typeface="Times New Roman"/>
              </a:rPr>
              <a:t>Great Britain; and the grocers, about the  </a:t>
            </a:r>
            <a:r>
              <a:rPr dirty="0" sz="1450" spc="-5">
                <a:latin typeface="Times New Roman"/>
                <a:cs typeface="Times New Roman"/>
              </a:rPr>
              <a:t>due </a:t>
            </a:r>
            <a:r>
              <a:rPr dirty="0" sz="1450" spc="-10">
                <a:latin typeface="Times New Roman"/>
                <a:cs typeface="Times New Roman"/>
              </a:rPr>
              <a:t>time, began to garnish their windows with </a:t>
            </a:r>
            <a:r>
              <a:rPr dirty="0" sz="1450" spc="-5">
                <a:latin typeface="Times New Roman"/>
                <a:cs typeface="Times New Roman"/>
              </a:rPr>
              <a:t>our </a:t>
            </a:r>
            <a:r>
              <a:rPr dirty="0" sz="1450" spc="-10">
                <a:latin typeface="Times New Roman"/>
                <a:cs typeface="Times New Roman"/>
              </a:rPr>
              <a:t>particular brand </a:t>
            </a:r>
            <a:r>
              <a:rPr dirty="0" sz="1450" spc="-5">
                <a:latin typeface="Times New Roman"/>
                <a:cs typeface="Times New Roman"/>
              </a:rPr>
              <a:t>of  </a:t>
            </a:r>
            <a:r>
              <a:rPr dirty="0" sz="1450" spc="-20">
                <a:latin typeface="Times New Roman"/>
                <a:cs typeface="Times New Roman"/>
              </a:rPr>
              <a:t>luminary. </a:t>
            </a:r>
            <a:r>
              <a:rPr dirty="0" sz="1450" spc="-70">
                <a:latin typeface="Times New Roman"/>
                <a:cs typeface="Times New Roman"/>
              </a:rPr>
              <a:t>We </a:t>
            </a:r>
            <a:r>
              <a:rPr dirty="0" sz="1450" spc="-10">
                <a:latin typeface="Times New Roman"/>
                <a:cs typeface="Times New Roman"/>
              </a:rPr>
              <a:t>wore them buckled to the waist </a:t>
            </a:r>
            <a:r>
              <a:rPr dirty="0" sz="1450" spc="-5">
                <a:latin typeface="Times New Roman"/>
                <a:cs typeface="Times New Roman"/>
              </a:rPr>
              <a:t>upon a </a:t>
            </a:r>
            <a:r>
              <a:rPr dirty="0" sz="1450" spc="-10">
                <a:latin typeface="Times New Roman"/>
                <a:cs typeface="Times New Roman"/>
              </a:rPr>
              <a:t>cricket belt, and over  them, such was the rigour </a:t>
            </a:r>
            <a:r>
              <a:rPr dirty="0" sz="1450" spc="-5">
                <a:latin typeface="Times New Roman"/>
                <a:cs typeface="Times New Roman"/>
              </a:rPr>
              <a:t>of </a:t>
            </a:r>
            <a:r>
              <a:rPr dirty="0" sz="1450" spc="-10">
                <a:latin typeface="Times New Roman"/>
                <a:cs typeface="Times New Roman"/>
              </a:rPr>
              <a:t>the game, </a:t>
            </a:r>
            <a:r>
              <a:rPr dirty="0" sz="1450" spc="-5">
                <a:latin typeface="Times New Roman"/>
                <a:cs typeface="Times New Roman"/>
              </a:rPr>
              <a:t>a </a:t>
            </a:r>
            <a:r>
              <a:rPr dirty="0" sz="1450" spc="-10">
                <a:latin typeface="Times New Roman"/>
                <a:cs typeface="Times New Roman"/>
              </a:rPr>
              <a:t>buttoned top-coat. They smelled  noisomely </a:t>
            </a:r>
            <a:r>
              <a:rPr dirty="0" sz="1450" spc="-5">
                <a:latin typeface="Times New Roman"/>
                <a:cs typeface="Times New Roman"/>
              </a:rPr>
              <a:t>of </a:t>
            </a:r>
            <a:r>
              <a:rPr dirty="0" sz="1450" spc="-10">
                <a:latin typeface="Times New Roman"/>
                <a:cs typeface="Times New Roman"/>
              </a:rPr>
              <a:t>blistered tin; they never burned aright, though they would always  burn </a:t>
            </a:r>
            <a:r>
              <a:rPr dirty="0" sz="1450" spc="-5">
                <a:latin typeface="Times New Roman"/>
                <a:cs typeface="Times New Roman"/>
              </a:rPr>
              <a:t>our </a:t>
            </a:r>
            <a:r>
              <a:rPr dirty="0" sz="1450" spc="-10">
                <a:latin typeface="Times New Roman"/>
                <a:cs typeface="Times New Roman"/>
              </a:rPr>
              <a:t>fingers; their use was naught; the pleasure </a:t>
            </a:r>
            <a:r>
              <a:rPr dirty="0" sz="1450" spc="-5">
                <a:latin typeface="Times New Roman"/>
                <a:cs typeface="Times New Roman"/>
              </a:rPr>
              <a:t>of </a:t>
            </a:r>
            <a:r>
              <a:rPr dirty="0" sz="1450" spc="-10">
                <a:latin typeface="Times New Roman"/>
                <a:cs typeface="Times New Roman"/>
              </a:rPr>
              <a:t>them merely fanciful;  and yet </a:t>
            </a:r>
            <a:r>
              <a:rPr dirty="0" sz="1450" spc="-5">
                <a:latin typeface="Times New Roman"/>
                <a:cs typeface="Times New Roman"/>
              </a:rPr>
              <a:t>a boy </a:t>
            </a:r>
            <a:r>
              <a:rPr dirty="0" sz="1450" spc="-10">
                <a:latin typeface="Times New Roman"/>
                <a:cs typeface="Times New Roman"/>
              </a:rPr>
              <a:t>with </a:t>
            </a:r>
            <a:r>
              <a:rPr dirty="0" sz="1450" spc="-5">
                <a:latin typeface="Times New Roman"/>
                <a:cs typeface="Times New Roman"/>
              </a:rPr>
              <a:t>a </a:t>
            </a:r>
            <a:r>
              <a:rPr dirty="0" sz="1450" spc="-15">
                <a:latin typeface="Times New Roman"/>
                <a:cs typeface="Times New Roman"/>
              </a:rPr>
              <a:t>bull’s-eye </a:t>
            </a:r>
            <a:r>
              <a:rPr dirty="0" sz="1450" spc="-10">
                <a:latin typeface="Times New Roman"/>
                <a:cs typeface="Times New Roman"/>
              </a:rPr>
              <a:t>under his top-coat asked for nothing more. The  fishermen used lanterns about their boats, and it was from them, </a:t>
            </a:r>
            <a:r>
              <a:rPr dirty="0" sz="1450" spc="-5">
                <a:latin typeface="Times New Roman"/>
                <a:cs typeface="Times New Roman"/>
              </a:rPr>
              <a:t>I </a:t>
            </a:r>
            <a:r>
              <a:rPr dirty="0" sz="1450" spc="-10">
                <a:latin typeface="Times New Roman"/>
                <a:cs typeface="Times New Roman"/>
              </a:rPr>
              <a:t>suppose,  that we had </a:t>
            </a:r>
            <a:r>
              <a:rPr dirty="0" sz="1450" spc="-5">
                <a:latin typeface="Times New Roman"/>
                <a:cs typeface="Times New Roman"/>
              </a:rPr>
              <a:t>got </a:t>
            </a:r>
            <a:r>
              <a:rPr dirty="0" sz="1450" spc="-10">
                <a:latin typeface="Times New Roman"/>
                <a:cs typeface="Times New Roman"/>
              </a:rPr>
              <a:t>the hint; </a:t>
            </a:r>
            <a:r>
              <a:rPr dirty="0" sz="1450" spc="-5">
                <a:latin typeface="Times New Roman"/>
                <a:cs typeface="Times New Roman"/>
              </a:rPr>
              <a:t>but </a:t>
            </a:r>
            <a:r>
              <a:rPr dirty="0" sz="1450" spc="-10">
                <a:latin typeface="Times New Roman"/>
                <a:cs typeface="Times New Roman"/>
              </a:rPr>
              <a:t>theirs were </a:t>
            </a:r>
            <a:r>
              <a:rPr dirty="0" sz="1450" spc="-5">
                <a:latin typeface="Times New Roman"/>
                <a:cs typeface="Times New Roman"/>
              </a:rPr>
              <a:t>not </a:t>
            </a:r>
            <a:r>
              <a:rPr dirty="0" sz="1450" spc="-15">
                <a:latin typeface="Times New Roman"/>
                <a:cs typeface="Times New Roman"/>
              </a:rPr>
              <a:t>bull’s-eyes, </a:t>
            </a:r>
            <a:r>
              <a:rPr dirty="0" sz="1450" spc="-5">
                <a:latin typeface="Times New Roman"/>
                <a:cs typeface="Times New Roman"/>
              </a:rPr>
              <a:t>nor </a:t>
            </a:r>
            <a:r>
              <a:rPr dirty="0" sz="1450" spc="-10">
                <a:latin typeface="Times New Roman"/>
                <a:cs typeface="Times New Roman"/>
              </a:rPr>
              <a:t>did we ever play  at being fishermen. The police carried them at their belts, and we had plainly  copied them in that; yet we did </a:t>
            </a:r>
            <a:r>
              <a:rPr dirty="0" sz="1450" spc="-5">
                <a:latin typeface="Times New Roman"/>
                <a:cs typeface="Times New Roman"/>
              </a:rPr>
              <a:t>not </a:t>
            </a:r>
            <a:r>
              <a:rPr dirty="0" sz="1450" spc="-10">
                <a:latin typeface="Times New Roman"/>
                <a:cs typeface="Times New Roman"/>
              </a:rPr>
              <a:t>pretend to </a:t>
            </a:r>
            <a:r>
              <a:rPr dirty="0" sz="1450" spc="-5">
                <a:latin typeface="Times New Roman"/>
                <a:cs typeface="Times New Roman"/>
              </a:rPr>
              <a:t>be </a:t>
            </a:r>
            <a:r>
              <a:rPr dirty="0" sz="1450" spc="-10">
                <a:latin typeface="Times New Roman"/>
                <a:cs typeface="Times New Roman"/>
              </a:rPr>
              <a:t>policemen. Burglars, indeed,  we may have had some haunting thoughts of; and we had certainly an eye to  past ages when lanterns were more common, and to certain story-books in  which we had found them to figure very </a:t>
            </a:r>
            <a:r>
              <a:rPr dirty="0" sz="1450" spc="-25">
                <a:latin typeface="Times New Roman"/>
                <a:cs typeface="Times New Roman"/>
              </a:rPr>
              <a:t>largely. </a:t>
            </a:r>
            <a:r>
              <a:rPr dirty="0" sz="1450" spc="-10">
                <a:latin typeface="Times New Roman"/>
                <a:cs typeface="Times New Roman"/>
              </a:rPr>
              <a:t>But take it for all in all, the  pleasure </a:t>
            </a:r>
            <a:r>
              <a:rPr dirty="0" sz="1450" spc="-5">
                <a:latin typeface="Times New Roman"/>
                <a:cs typeface="Times New Roman"/>
              </a:rPr>
              <a:t>of </a:t>
            </a:r>
            <a:r>
              <a:rPr dirty="0" sz="1450" spc="-10">
                <a:latin typeface="Times New Roman"/>
                <a:cs typeface="Times New Roman"/>
              </a:rPr>
              <a:t>the thing was substantive; and to </a:t>
            </a:r>
            <a:r>
              <a:rPr dirty="0" sz="1450" spc="-5">
                <a:latin typeface="Times New Roman"/>
                <a:cs typeface="Times New Roman"/>
              </a:rPr>
              <a:t>be a boy </a:t>
            </a:r>
            <a:r>
              <a:rPr dirty="0" sz="1450" spc="-10">
                <a:latin typeface="Times New Roman"/>
                <a:cs typeface="Times New Roman"/>
              </a:rPr>
              <a:t>with </a:t>
            </a:r>
            <a:r>
              <a:rPr dirty="0" sz="1450" spc="-5">
                <a:latin typeface="Times New Roman"/>
                <a:cs typeface="Times New Roman"/>
              </a:rPr>
              <a:t>a </a:t>
            </a:r>
            <a:r>
              <a:rPr dirty="0" sz="1450" spc="-15">
                <a:latin typeface="Times New Roman"/>
                <a:cs typeface="Times New Roman"/>
              </a:rPr>
              <a:t>bull’s-eye </a:t>
            </a:r>
            <a:r>
              <a:rPr dirty="0" sz="1450" spc="-10">
                <a:latin typeface="Times New Roman"/>
                <a:cs typeface="Times New Roman"/>
              </a:rPr>
              <a:t>under  his top-coat was </a:t>
            </a:r>
            <a:r>
              <a:rPr dirty="0" sz="1450" spc="-5">
                <a:latin typeface="Times New Roman"/>
                <a:cs typeface="Times New Roman"/>
              </a:rPr>
              <a:t>good </a:t>
            </a:r>
            <a:r>
              <a:rPr dirty="0" sz="1450" spc="-10">
                <a:latin typeface="Times New Roman"/>
                <a:cs typeface="Times New Roman"/>
              </a:rPr>
              <a:t>enough for</a:t>
            </a:r>
            <a:r>
              <a:rPr dirty="0" sz="1450" spc="15">
                <a:latin typeface="Times New Roman"/>
                <a:cs typeface="Times New Roman"/>
              </a:rPr>
              <a:t> </a:t>
            </a:r>
            <a:r>
              <a:rPr dirty="0" sz="1450" spc="-10">
                <a:latin typeface="Times New Roman"/>
                <a:cs typeface="Times New Roman"/>
              </a:rPr>
              <a:t>us.</a:t>
            </a:r>
            <a:endParaRPr sz="1450">
              <a:latin typeface="Times New Roman"/>
              <a:cs typeface="Times New Roman"/>
            </a:endParaRPr>
          </a:p>
          <a:p>
            <a:pPr algn="just" marL="12700" marR="5080">
              <a:lnSpc>
                <a:spcPts val="1730"/>
              </a:lnSpc>
              <a:spcBef>
                <a:spcPts val="545"/>
              </a:spcBef>
            </a:pPr>
            <a:r>
              <a:rPr dirty="0" sz="1450" spc="-10">
                <a:latin typeface="Times New Roman"/>
                <a:cs typeface="Times New Roman"/>
              </a:rPr>
              <a:t>When two </a:t>
            </a:r>
            <a:r>
              <a:rPr dirty="0" sz="1450" spc="-5">
                <a:latin typeface="Times New Roman"/>
                <a:cs typeface="Times New Roman"/>
              </a:rPr>
              <a:t>of </a:t>
            </a:r>
            <a:r>
              <a:rPr dirty="0" sz="1450" spc="-10">
                <a:latin typeface="Times New Roman"/>
                <a:cs typeface="Times New Roman"/>
              </a:rPr>
              <a:t>these asses met, there would </a:t>
            </a:r>
            <a:r>
              <a:rPr dirty="0" sz="1450" spc="-5">
                <a:latin typeface="Times New Roman"/>
                <a:cs typeface="Times New Roman"/>
              </a:rPr>
              <a:t>be </a:t>
            </a:r>
            <a:r>
              <a:rPr dirty="0" sz="1450" spc="-10">
                <a:latin typeface="Times New Roman"/>
                <a:cs typeface="Times New Roman"/>
              </a:rPr>
              <a:t>an anxious “Have </a:t>
            </a:r>
            <a:r>
              <a:rPr dirty="0" sz="1450" spc="-5">
                <a:latin typeface="Times New Roman"/>
                <a:cs typeface="Times New Roman"/>
              </a:rPr>
              <a:t>you got your  </a:t>
            </a:r>
            <a:r>
              <a:rPr dirty="0" sz="1450" spc="-10">
                <a:latin typeface="Times New Roman"/>
                <a:cs typeface="Times New Roman"/>
              </a:rPr>
              <a:t>lantern?” and </a:t>
            </a:r>
            <a:r>
              <a:rPr dirty="0" sz="1450" spc="-5">
                <a:latin typeface="Times New Roman"/>
                <a:cs typeface="Times New Roman"/>
              </a:rPr>
              <a:t>a </a:t>
            </a:r>
            <a:r>
              <a:rPr dirty="0" sz="1450" spc="-10">
                <a:latin typeface="Times New Roman"/>
                <a:cs typeface="Times New Roman"/>
              </a:rPr>
              <a:t>gratified </a:t>
            </a:r>
            <a:r>
              <a:rPr dirty="0" sz="1450" spc="-35">
                <a:latin typeface="Times New Roman"/>
                <a:cs typeface="Times New Roman"/>
              </a:rPr>
              <a:t>“Yes!” </a:t>
            </a:r>
            <a:r>
              <a:rPr dirty="0" sz="1450" spc="-10">
                <a:latin typeface="Times New Roman"/>
                <a:cs typeface="Times New Roman"/>
              </a:rPr>
              <a:t>That was the shibboleth, and very needful </a:t>
            </a:r>
            <a:r>
              <a:rPr dirty="0" sz="1450" spc="-5">
                <a:latin typeface="Times New Roman"/>
                <a:cs typeface="Times New Roman"/>
              </a:rPr>
              <a:t>too;  </a:t>
            </a:r>
            <a:r>
              <a:rPr dirty="0" sz="1450" spc="-20">
                <a:latin typeface="Times New Roman"/>
                <a:cs typeface="Times New Roman"/>
              </a:rPr>
              <a:t>for, </a:t>
            </a:r>
            <a:r>
              <a:rPr dirty="0" sz="1450" spc="-10">
                <a:latin typeface="Times New Roman"/>
                <a:cs typeface="Times New Roman"/>
              </a:rPr>
              <a:t>as it was the rule to keep </a:t>
            </a:r>
            <a:r>
              <a:rPr dirty="0" sz="1450" spc="-5">
                <a:latin typeface="Times New Roman"/>
                <a:cs typeface="Times New Roman"/>
              </a:rPr>
              <a:t>our </a:t>
            </a:r>
            <a:r>
              <a:rPr dirty="0" sz="1450" spc="-10">
                <a:latin typeface="Times New Roman"/>
                <a:cs typeface="Times New Roman"/>
              </a:rPr>
              <a:t>glory contained, </a:t>
            </a:r>
            <a:r>
              <a:rPr dirty="0" sz="1450" spc="-5">
                <a:latin typeface="Times New Roman"/>
                <a:cs typeface="Times New Roman"/>
              </a:rPr>
              <a:t>none </a:t>
            </a:r>
            <a:r>
              <a:rPr dirty="0" sz="1450" spc="-10">
                <a:latin typeface="Times New Roman"/>
                <a:cs typeface="Times New Roman"/>
              </a:rPr>
              <a:t>could recognise </a:t>
            </a:r>
            <a:r>
              <a:rPr dirty="0" sz="1450" spc="-5">
                <a:latin typeface="Times New Roman"/>
                <a:cs typeface="Times New Roman"/>
              </a:rPr>
              <a:t>a  </a:t>
            </a:r>
            <a:r>
              <a:rPr dirty="0" sz="1450" spc="-15">
                <a:latin typeface="Times New Roman"/>
                <a:cs typeface="Times New Roman"/>
              </a:rPr>
              <a:t>lantern-bearer, </a:t>
            </a:r>
            <a:r>
              <a:rPr dirty="0" sz="1450" spc="-10">
                <a:latin typeface="Times New Roman"/>
                <a:cs typeface="Times New Roman"/>
              </a:rPr>
              <a:t>unless (like the polecat) </a:t>
            </a:r>
            <a:r>
              <a:rPr dirty="0" sz="1450" spc="-5">
                <a:latin typeface="Times New Roman"/>
                <a:cs typeface="Times New Roman"/>
              </a:rPr>
              <a:t>by </a:t>
            </a:r>
            <a:r>
              <a:rPr dirty="0" sz="1450" spc="-10">
                <a:latin typeface="Times New Roman"/>
                <a:cs typeface="Times New Roman"/>
              </a:rPr>
              <a:t>the smell. Four </a:t>
            </a:r>
            <a:r>
              <a:rPr dirty="0" sz="1450" spc="-5">
                <a:latin typeface="Times New Roman"/>
                <a:cs typeface="Times New Roman"/>
              </a:rPr>
              <a:t>or </a:t>
            </a:r>
            <a:r>
              <a:rPr dirty="0" sz="1450" spc="-10">
                <a:latin typeface="Times New Roman"/>
                <a:cs typeface="Times New Roman"/>
              </a:rPr>
              <a:t>five would  sometimes climb into the belly </a:t>
            </a:r>
            <a:r>
              <a:rPr dirty="0" sz="1450" spc="-5">
                <a:latin typeface="Times New Roman"/>
                <a:cs typeface="Times New Roman"/>
              </a:rPr>
              <a:t>of a </a:t>
            </a:r>
            <a:r>
              <a:rPr dirty="0" sz="1450" spc="-10">
                <a:latin typeface="Times New Roman"/>
                <a:cs typeface="Times New Roman"/>
              </a:rPr>
              <a:t>ten-man </a:t>
            </a:r>
            <a:r>
              <a:rPr dirty="0" sz="1450" spc="-15">
                <a:latin typeface="Times New Roman"/>
                <a:cs typeface="Times New Roman"/>
              </a:rPr>
              <a:t>lugger, </a:t>
            </a:r>
            <a:r>
              <a:rPr dirty="0" sz="1450" spc="-10">
                <a:latin typeface="Times New Roman"/>
                <a:cs typeface="Times New Roman"/>
              </a:rPr>
              <a:t>with nothing </a:t>
            </a:r>
            <a:r>
              <a:rPr dirty="0" sz="1450" spc="-5">
                <a:latin typeface="Times New Roman"/>
                <a:cs typeface="Times New Roman"/>
              </a:rPr>
              <a:t>but </a:t>
            </a:r>
            <a:r>
              <a:rPr dirty="0" sz="1450" spc="-10">
                <a:latin typeface="Times New Roman"/>
                <a:cs typeface="Times New Roman"/>
              </a:rPr>
              <a:t>the  thwarts above them—for the cabin was usually locked, </a:t>
            </a:r>
            <a:r>
              <a:rPr dirty="0" sz="1450" spc="-5">
                <a:latin typeface="Times New Roman"/>
                <a:cs typeface="Times New Roman"/>
              </a:rPr>
              <a:t>or </a:t>
            </a:r>
            <a:r>
              <a:rPr dirty="0" sz="1450" spc="-10">
                <a:latin typeface="Times New Roman"/>
                <a:cs typeface="Times New Roman"/>
              </a:rPr>
              <a:t>choose </a:t>
            </a:r>
            <a:r>
              <a:rPr dirty="0" sz="1450" spc="-5">
                <a:latin typeface="Times New Roman"/>
                <a:cs typeface="Times New Roman"/>
              </a:rPr>
              <a:t>out </a:t>
            </a:r>
            <a:r>
              <a:rPr dirty="0" sz="1450" spc="-10">
                <a:latin typeface="Times New Roman"/>
                <a:cs typeface="Times New Roman"/>
              </a:rPr>
              <a:t>some  hollow </a:t>
            </a:r>
            <a:r>
              <a:rPr dirty="0" sz="1450" spc="-5">
                <a:latin typeface="Times New Roman"/>
                <a:cs typeface="Times New Roman"/>
              </a:rPr>
              <a:t>of </a:t>
            </a:r>
            <a:r>
              <a:rPr dirty="0" sz="1450" spc="-10">
                <a:latin typeface="Times New Roman"/>
                <a:cs typeface="Times New Roman"/>
              </a:rPr>
              <a:t>the links where the wind might whistle overhead. There the coats  would </a:t>
            </a:r>
            <a:r>
              <a:rPr dirty="0" sz="1450" spc="-5">
                <a:latin typeface="Times New Roman"/>
                <a:cs typeface="Times New Roman"/>
              </a:rPr>
              <a:t>be </a:t>
            </a:r>
            <a:r>
              <a:rPr dirty="0" sz="1450" spc="-10">
                <a:latin typeface="Times New Roman"/>
                <a:cs typeface="Times New Roman"/>
              </a:rPr>
              <a:t>unbuttoned and the </a:t>
            </a:r>
            <a:r>
              <a:rPr dirty="0" sz="1450" spc="-15">
                <a:latin typeface="Times New Roman"/>
                <a:cs typeface="Times New Roman"/>
              </a:rPr>
              <a:t>bull’s-eyes </a:t>
            </a:r>
            <a:r>
              <a:rPr dirty="0" sz="1450" spc="-10">
                <a:latin typeface="Times New Roman"/>
                <a:cs typeface="Times New Roman"/>
              </a:rPr>
              <a:t>discovered; and in the chequering  </a:t>
            </a:r>
            <a:r>
              <a:rPr dirty="0" sz="1450" spc="-15">
                <a:latin typeface="Times New Roman"/>
                <a:cs typeface="Times New Roman"/>
              </a:rPr>
              <a:t>glimmer, </a:t>
            </a:r>
            <a:r>
              <a:rPr dirty="0" sz="1450" spc="-10">
                <a:latin typeface="Times New Roman"/>
                <a:cs typeface="Times New Roman"/>
              </a:rPr>
              <a:t>under the </a:t>
            </a:r>
            <a:r>
              <a:rPr dirty="0" sz="1450" spc="-5">
                <a:latin typeface="Times New Roman"/>
                <a:cs typeface="Times New Roman"/>
              </a:rPr>
              <a:t>huge </a:t>
            </a:r>
            <a:r>
              <a:rPr dirty="0" sz="1450" spc="-10">
                <a:latin typeface="Times New Roman"/>
                <a:cs typeface="Times New Roman"/>
              </a:rPr>
              <a:t>windy hall </a:t>
            </a:r>
            <a:r>
              <a:rPr dirty="0" sz="1450" spc="-5">
                <a:latin typeface="Times New Roman"/>
                <a:cs typeface="Times New Roman"/>
              </a:rPr>
              <a:t>of </a:t>
            </a:r>
            <a:r>
              <a:rPr dirty="0" sz="1450" spc="-10">
                <a:latin typeface="Times New Roman"/>
                <a:cs typeface="Times New Roman"/>
              </a:rPr>
              <a:t>the night, and cheered </a:t>
            </a:r>
            <a:r>
              <a:rPr dirty="0" sz="1450" spc="-5">
                <a:latin typeface="Times New Roman"/>
                <a:cs typeface="Times New Roman"/>
              </a:rPr>
              <a:t>by a </a:t>
            </a:r>
            <a:r>
              <a:rPr dirty="0" sz="1450" spc="-10">
                <a:latin typeface="Times New Roman"/>
                <a:cs typeface="Times New Roman"/>
              </a:rPr>
              <a:t>rich steam  </a:t>
            </a:r>
            <a:r>
              <a:rPr dirty="0" sz="1450" spc="-5">
                <a:latin typeface="Times New Roman"/>
                <a:cs typeface="Times New Roman"/>
              </a:rPr>
              <a:t>of </a:t>
            </a:r>
            <a:r>
              <a:rPr dirty="0" sz="1450" spc="-10">
                <a:latin typeface="Times New Roman"/>
                <a:cs typeface="Times New Roman"/>
              </a:rPr>
              <a:t>toasting tinware, these fortunate </a:t>
            </a:r>
            <a:r>
              <a:rPr dirty="0" sz="1450" spc="-5">
                <a:latin typeface="Times New Roman"/>
                <a:cs typeface="Times New Roman"/>
              </a:rPr>
              <a:t>young </a:t>
            </a:r>
            <a:r>
              <a:rPr dirty="0" sz="1450" spc="-10">
                <a:latin typeface="Times New Roman"/>
                <a:cs typeface="Times New Roman"/>
              </a:rPr>
              <a:t>gentlemen would crouch together in  the cold sand </a:t>
            </a:r>
            <a:r>
              <a:rPr dirty="0" sz="1450" spc="-5">
                <a:latin typeface="Times New Roman"/>
                <a:cs typeface="Times New Roman"/>
              </a:rPr>
              <a:t>of </a:t>
            </a:r>
            <a:r>
              <a:rPr dirty="0" sz="1450" spc="-10">
                <a:latin typeface="Times New Roman"/>
                <a:cs typeface="Times New Roman"/>
              </a:rPr>
              <a:t>the links </a:t>
            </a:r>
            <a:r>
              <a:rPr dirty="0" sz="1450" spc="-5">
                <a:latin typeface="Times New Roman"/>
                <a:cs typeface="Times New Roman"/>
              </a:rPr>
              <a:t>or on </a:t>
            </a:r>
            <a:r>
              <a:rPr dirty="0" sz="1450" spc="-10">
                <a:latin typeface="Times New Roman"/>
                <a:cs typeface="Times New Roman"/>
              </a:rPr>
              <a:t>the scaly bilges </a:t>
            </a:r>
            <a:r>
              <a:rPr dirty="0" sz="1450" spc="-5">
                <a:latin typeface="Times New Roman"/>
                <a:cs typeface="Times New Roman"/>
              </a:rPr>
              <a:t>of </a:t>
            </a:r>
            <a:r>
              <a:rPr dirty="0" sz="1450" spc="-10">
                <a:latin typeface="Times New Roman"/>
                <a:cs typeface="Times New Roman"/>
              </a:rPr>
              <a:t>the fishing-boat, and delight  themselves with inappropriate talk. </a:t>
            </a:r>
            <a:r>
              <a:rPr dirty="0" sz="1450" spc="-50">
                <a:latin typeface="Times New Roman"/>
                <a:cs typeface="Times New Roman"/>
              </a:rPr>
              <a:t>Woe </a:t>
            </a:r>
            <a:r>
              <a:rPr dirty="0" sz="1450" spc="-10">
                <a:latin typeface="Times New Roman"/>
                <a:cs typeface="Times New Roman"/>
              </a:rPr>
              <a:t>is me that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not </a:t>
            </a:r>
            <a:r>
              <a:rPr dirty="0" sz="1450" spc="-10">
                <a:latin typeface="Times New Roman"/>
                <a:cs typeface="Times New Roman"/>
              </a:rPr>
              <a:t>give some  specimens—some </a:t>
            </a:r>
            <a:r>
              <a:rPr dirty="0" sz="1450" spc="-5">
                <a:latin typeface="Times New Roman"/>
                <a:cs typeface="Times New Roman"/>
              </a:rPr>
              <a:t>of </a:t>
            </a:r>
            <a:r>
              <a:rPr dirty="0" sz="1450" spc="-10">
                <a:latin typeface="Times New Roman"/>
                <a:cs typeface="Times New Roman"/>
              </a:rPr>
              <a:t>their foresights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or </a:t>
            </a:r>
            <a:r>
              <a:rPr dirty="0" sz="1450" spc="-10">
                <a:latin typeface="Times New Roman"/>
                <a:cs typeface="Times New Roman"/>
              </a:rPr>
              <a:t>deep inquiries into the  rudiments </a:t>
            </a:r>
            <a:r>
              <a:rPr dirty="0" sz="1450" spc="-5">
                <a:latin typeface="Times New Roman"/>
                <a:cs typeface="Times New Roman"/>
              </a:rPr>
              <a:t>of </a:t>
            </a:r>
            <a:r>
              <a:rPr dirty="0" sz="1450" spc="-10">
                <a:latin typeface="Times New Roman"/>
                <a:cs typeface="Times New Roman"/>
              </a:rPr>
              <a:t>man and nature, these were so fiery and so innocent, they were so  richly </a:t>
            </a:r>
            <a:r>
              <a:rPr dirty="0" sz="1450" spc="-25">
                <a:latin typeface="Times New Roman"/>
                <a:cs typeface="Times New Roman"/>
              </a:rPr>
              <a:t>silly, </a:t>
            </a:r>
            <a:r>
              <a:rPr dirty="0" sz="1450" spc="-10">
                <a:latin typeface="Times New Roman"/>
                <a:cs typeface="Times New Roman"/>
              </a:rPr>
              <a:t>so romantically </a:t>
            </a:r>
            <a:r>
              <a:rPr dirty="0" sz="1450" spc="-5">
                <a:latin typeface="Times New Roman"/>
                <a:cs typeface="Times New Roman"/>
              </a:rPr>
              <a:t>young. </a:t>
            </a:r>
            <a:r>
              <a:rPr dirty="0" sz="1450" spc="-10">
                <a:latin typeface="Times New Roman"/>
                <a:cs typeface="Times New Roman"/>
              </a:rPr>
              <a:t>But the talk, at any rate, was </a:t>
            </a:r>
            <a:r>
              <a:rPr dirty="0" sz="1450" spc="-5">
                <a:latin typeface="Times New Roman"/>
                <a:cs typeface="Times New Roman"/>
              </a:rPr>
              <a:t>but a  </a:t>
            </a:r>
            <a:r>
              <a:rPr dirty="0" sz="1450" spc="-10">
                <a:latin typeface="Times New Roman"/>
                <a:cs typeface="Times New Roman"/>
              </a:rPr>
              <a:t>condiment; and these gatherings themselves only accidents in the career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lantern-bearer. </a:t>
            </a:r>
            <a:r>
              <a:rPr dirty="0" sz="1450" spc="-10">
                <a:latin typeface="Times New Roman"/>
                <a:cs typeface="Times New Roman"/>
              </a:rPr>
              <a:t>The essence </a:t>
            </a:r>
            <a:r>
              <a:rPr dirty="0" sz="1450" spc="-5">
                <a:latin typeface="Times New Roman"/>
                <a:cs typeface="Times New Roman"/>
              </a:rPr>
              <a:t>of </a:t>
            </a:r>
            <a:r>
              <a:rPr dirty="0" sz="1450" spc="-10">
                <a:latin typeface="Times New Roman"/>
                <a:cs typeface="Times New Roman"/>
              </a:rPr>
              <a:t>this bliss was to walk </a:t>
            </a:r>
            <a:r>
              <a:rPr dirty="0" sz="1450" spc="-5">
                <a:latin typeface="Times New Roman"/>
                <a:cs typeface="Times New Roman"/>
              </a:rPr>
              <a:t>by </a:t>
            </a:r>
            <a:r>
              <a:rPr dirty="0" sz="1450" spc="-10">
                <a:latin typeface="Times New Roman"/>
                <a:cs typeface="Times New Roman"/>
              </a:rPr>
              <a:t>yourself in the black  night; the slide shut, the top-coat buttoned; </a:t>
            </a:r>
            <a:r>
              <a:rPr dirty="0" sz="1450" spc="-5">
                <a:latin typeface="Times New Roman"/>
                <a:cs typeface="Times New Roman"/>
              </a:rPr>
              <a:t>not a </a:t>
            </a:r>
            <a:r>
              <a:rPr dirty="0" sz="1450" spc="-10">
                <a:latin typeface="Times New Roman"/>
                <a:cs typeface="Times New Roman"/>
              </a:rPr>
              <a:t>ray escaping, whether to  conduct </a:t>
            </a:r>
            <a:r>
              <a:rPr dirty="0" sz="1450" spc="-5">
                <a:latin typeface="Times New Roman"/>
                <a:cs typeface="Times New Roman"/>
              </a:rPr>
              <a:t>your </a:t>
            </a:r>
            <a:r>
              <a:rPr dirty="0" sz="1450" spc="-10">
                <a:latin typeface="Times New Roman"/>
                <a:cs typeface="Times New Roman"/>
              </a:rPr>
              <a:t>footsteps </a:t>
            </a:r>
            <a:r>
              <a:rPr dirty="0" sz="1450" spc="-5">
                <a:latin typeface="Times New Roman"/>
                <a:cs typeface="Times New Roman"/>
              </a:rPr>
              <a:t>or </a:t>
            </a:r>
            <a:r>
              <a:rPr dirty="0" sz="1450" spc="-10">
                <a:latin typeface="Times New Roman"/>
                <a:cs typeface="Times New Roman"/>
              </a:rPr>
              <a:t>to make </a:t>
            </a:r>
            <a:r>
              <a:rPr dirty="0" sz="1450" spc="-5">
                <a:latin typeface="Times New Roman"/>
                <a:cs typeface="Times New Roman"/>
              </a:rPr>
              <a:t>your </a:t>
            </a:r>
            <a:r>
              <a:rPr dirty="0" sz="1450" spc="-10">
                <a:latin typeface="Times New Roman"/>
                <a:cs typeface="Times New Roman"/>
              </a:rPr>
              <a:t>glory public: </a:t>
            </a:r>
            <a:r>
              <a:rPr dirty="0" sz="1450" spc="-5">
                <a:latin typeface="Times New Roman"/>
                <a:cs typeface="Times New Roman"/>
              </a:rPr>
              <a:t>a </a:t>
            </a:r>
            <a:r>
              <a:rPr dirty="0" sz="1450" spc="-10">
                <a:latin typeface="Times New Roman"/>
                <a:cs typeface="Times New Roman"/>
              </a:rPr>
              <a:t>mere pillar </a:t>
            </a:r>
            <a:r>
              <a:rPr dirty="0" sz="1450" spc="-5">
                <a:latin typeface="Times New Roman"/>
                <a:cs typeface="Times New Roman"/>
              </a:rPr>
              <a:t>of </a:t>
            </a:r>
            <a:r>
              <a:rPr dirty="0" sz="1450" spc="-10">
                <a:latin typeface="Times New Roman"/>
                <a:cs typeface="Times New Roman"/>
              </a:rPr>
              <a:t>darkness  in the dark; and all the while, deep down in the privacy </a:t>
            </a:r>
            <a:r>
              <a:rPr dirty="0" sz="1450" spc="-5">
                <a:latin typeface="Times New Roman"/>
                <a:cs typeface="Times New Roman"/>
              </a:rPr>
              <a:t>of your </a:t>
            </a:r>
            <a:r>
              <a:rPr dirty="0" sz="1450" spc="-20">
                <a:latin typeface="Times New Roman"/>
                <a:cs typeface="Times New Roman"/>
              </a:rPr>
              <a:t>fool’s </a:t>
            </a:r>
            <a:r>
              <a:rPr dirty="0" sz="1450" spc="-10">
                <a:latin typeface="Times New Roman"/>
                <a:cs typeface="Times New Roman"/>
              </a:rPr>
              <a:t>heart, to  know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a </a:t>
            </a:r>
            <a:r>
              <a:rPr dirty="0" sz="1450" spc="-15">
                <a:latin typeface="Times New Roman"/>
                <a:cs typeface="Times New Roman"/>
              </a:rPr>
              <a:t>bull’s-eye </a:t>
            </a:r>
            <a:r>
              <a:rPr dirty="0" sz="1450" spc="-10">
                <a:latin typeface="Times New Roman"/>
                <a:cs typeface="Times New Roman"/>
              </a:rPr>
              <a:t>at </a:t>
            </a:r>
            <a:r>
              <a:rPr dirty="0" sz="1450" spc="-5">
                <a:latin typeface="Times New Roman"/>
                <a:cs typeface="Times New Roman"/>
              </a:rPr>
              <a:t>your </a:t>
            </a:r>
            <a:r>
              <a:rPr dirty="0" sz="1450" spc="-10">
                <a:latin typeface="Times New Roman"/>
                <a:cs typeface="Times New Roman"/>
              </a:rPr>
              <a:t>belt, and to exult and sing over the  knowledge.</a:t>
            </a:r>
            <a:endParaRPr sz="145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1048267"/>
            <a:ext cx="5807710" cy="8952230"/>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II</a:t>
            </a:r>
            <a:endParaRPr sz="1450">
              <a:latin typeface="Times New Roman"/>
              <a:cs typeface="Times New Roman"/>
            </a:endParaRPr>
          </a:p>
          <a:p>
            <a:pPr>
              <a:lnSpc>
                <a:spcPct val="100000"/>
              </a:lnSpc>
            </a:pPr>
            <a:endParaRPr sz="2050">
              <a:latin typeface="Times New Roman"/>
              <a:cs typeface="Times New Roman"/>
            </a:endParaRPr>
          </a:p>
          <a:p>
            <a:pPr algn="just" marL="12700" marR="7620">
              <a:lnSpc>
                <a:spcPts val="1730"/>
              </a:lnSpc>
            </a:pPr>
            <a:r>
              <a:rPr dirty="0" sz="1450" spc="-10">
                <a:latin typeface="Times New Roman"/>
                <a:cs typeface="Times New Roman"/>
              </a:rPr>
              <a:t>It is said that </a:t>
            </a:r>
            <a:r>
              <a:rPr dirty="0" sz="1450" spc="-5">
                <a:latin typeface="Times New Roman"/>
                <a:cs typeface="Times New Roman"/>
              </a:rPr>
              <a:t>a </a:t>
            </a:r>
            <a:r>
              <a:rPr dirty="0" sz="1450" spc="-10">
                <a:latin typeface="Times New Roman"/>
                <a:cs typeface="Times New Roman"/>
              </a:rPr>
              <a:t>poet has died </a:t>
            </a:r>
            <a:r>
              <a:rPr dirty="0" sz="1450" spc="-5">
                <a:latin typeface="Times New Roman"/>
                <a:cs typeface="Times New Roman"/>
              </a:rPr>
              <a:t>young </a:t>
            </a:r>
            <a:r>
              <a:rPr dirty="0" sz="1450" spc="-10">
                <a:latin typeface="Times New Roman"/>
                <a:cs typeface="Times New Roman"/>
              </a:rPr>
              <a:t>in the breast </a:t>
            </a:r>
            <a:r>
              <a:rPr dirty="0" sz="1450" spc="-5">
                <a:latin typeface="Times New Roman"/>
                <a:cs typeface="Times New Roman"/>
              </a:rPr>
              <a:t>of </a:t>
            </a:r>
            <a:r>
              <a:rPr dirty="0" sz="1450" spc="-10">
                <a:latin typeface="Times New Roman"/>
                <a:cs typeface="Times New Roman"/>
              </a:rPr>
              <a:t>the most stolid. It may </a:t>
            </a:r>
            <a:r>
              <a:rPr dirty="0" sz="1450" spc="-5">
                <a:latin typeface="Times New Roman"/>
                <a:cs typeface="Times New Roman"/>
              </a:rPr>
              <a:t>be  </a:t>
            </a:r>
            <a:r>
              <a:rPr dirty="0" sz="1450" spc="-10">
                <a:latin typeface="Times New Roman"/>
                <a:cs typeface="Times New Roman"/>
              </a:rPr>
              <a:t>contended, </a:t>
            </a:r>
            <a:r>
              <a:rPr dirty="0" sz="1450" spc="-15">
                <a:latin typeface="Times New Roman"/>
                <a:cs typeface="Times New Roman"/>
              </a:rPr>
              <a:t>rather, </a:t>
            </a:r>
            <a:r>
              <a:rPr dirty="0" sz="1450" spc="-10">
                <a:latin typeface="Times New Roman"/>
                <a:cs typeface="Times New Roman"/>
              </a:rPr>
              <a:t>that this (somewhat minor) bard in almost every case  survives, and is the spice </a:t>
            </a:r>
            <a:r>
              <a:rPr dirty="0" sz="1450" spc="-5">
                <a:latin typeface="Times New Roman"/>
                <a:cs typeface="Times New Roman"/>
              </a:rPr>
              <a:t>of </a:t>
            </a:r>
            <a:r>
              <a:rPr dirty="0" sz="1450" spc="-10">
                <a:latin typeface="Times New Roman"/>
                <a:cs typeface="Times New Roman"/>
              </a:rPr>
              <a:t>life to his </a:t>
            </a:r>
            <a:r>
              <a:rPr dirty="0" sz="1450" spc="-15">
                <a:latin typeface="Times New Roman"/>
                <a:cs typeface="Times New Roman"/>
              </a:rPr>
              <a:t>possessor. </a:t>
            </a:r>
            <a:r>
              <a:rPr dirty="0" sz="1450" spc="-10">
                <a:latin typeface="Times New Roman"/>
                <a:cs typeface="Times New Roman"/>
              </a:rPr>
              <a:t>Justice is </a:t>
            </a:r>
            <a:r>
              <a:rPr dirty="0" sz="1450" spc="-5">
                <a:latin typeface="Times New Roman"/>
                <a:cs typeface="Times New Roman"/>
              </a:rPr>
              <a:t>not done </a:t>
            </a:r>
            <a:r>
              <a:rPr dirty="0" sz="1450" spc="-10">
                <a:latin typeface="Times New Roman"/>
                <a:cs typeface="Times New Roman"/>
              </a:rPr>
              <a:t>to the  versatility and the unplumbed childishness </a:t>
            </a:r>
            <a:r>
              <a:rPr dirty="0" sz="1450" spc="-5">
                <a:latin typeface="Times New Roman"/>
                <a:cs typeface="Times New Roman"/>
              </a:rPr>
              <a:t>of </a:t>
            </a:r>
            <a:r>
              <a:rPr dirty="0" sz="1450" spc="-25">
                <a:latin typeface="Times New Roman"/>
                <a:cs typeface="Times New Roman"/>
              </a:rPr>
              <a:t>man’s </a:t>
            </a:r>
            <a:r>
              <a:rPr dirty="0" sz="1450" spc="-10">
                <a:latin typeface="Times New Roman"/>
                <a:cs typeface="Times New Roman"/>
              </a:rPr>
              <a:t>imagination. His life from  without may seem </a:t>
            </a:r>
            <a:r>
              <a:rPr dirty="0" sz="1450" spc="-5">
                <a:latin typeface="Times New Roman"/>
                <a:cs typeface="Times New Roman"/>
              </a:rPr>
              <a:t>but a </a:t>
            </a:r>
            <a:r>
              <a:rPr dirty="0" sz="1450" spc="-10">
                <a:latin typeface="Times New Roman"/>
                <a:cs typeface="Times New Roman"/>
              </a:rPr>
              <a:t>rude mound </a:t>
            </a:r>
            <a:r>
              <a:rPr dirty="0" sz="1450" spc="-5">
                <a:latin typeface="Times New Roman"/>
                <a:cs typeface="Times New Roman"/>
              </a:rPr>
              <a:t>of </a:t>
            </a:r>
            <a:r>
              <a:rPr dirty="0" sz="1450" spc="-10">
                <a:latin typeface="Times New Roman"/>
                <a:cs typeface="Times New Roman"/>
              </a:rPr>
              <a:t>mud; there will </a:t>
            </a:r>
            <a:r>
              <a:rPr dirty="0" sz="1450" spc="-5">
                <a:latin typeface="Times New Roman"/>
                <a:cs typeface="Times New Roman"/>
              </a:rPr>
              <a:t>be </a:t>
            </a:r>
            <a:r>
              <a:rPr dirty="0" sz="1450" spc="-10">
                <a:latin typeface="Times New Roman"/>
                <a:cs typeface="Times New Roman"/>
              </a:rPr>
              <a:t>some golden  chamber at the heart </a:t>
            </a:r>
            <a:r>
              <a:rPr dirty="0" sz="1450" spc="-5">
                <a:latin typeface="Times New Roman"/>
                <a:cs typeface="Times New Roman"/>
              </a:rPr>
              <a:t>of </a:t>
            </a:r>
            <a:r>
              <a:rPr dirty="0" sz="1450" spc="-10">
                <a:latin typeface="Times New Roman"/>
                <a:cs typeface="Times New Roman"/>
              </a:rPr>
              <a:t>it, in which </a:t>
            </a:r>
            <a:r>
              <a:rPr dirty="0" sz="1450" spc="-5">
                <a:latin typeface="Times New Roman"/>
                <a:cs typeface="Times New Roman"/>
              </a:rPr>
              <a:t>he </a:t>
            </a:r>
            <a:r>
              <a:rPr dirty="0" sz="1450" spc="-10">
                <a:latin typeface="Times New Roman"/>
                <a:cs typeface="Times New Roman"/>
              </a:rPr>
              <a:t>dwells delighted; and for as dark as his  pathway seems to the </a:t>
            </a:r>
            <a:r>
              <a:rPr dirty="0" sz="1450" spc="-15">
                <a:latin typeface="Times New Roman"/>
                <a:cs typeface="Times New Roman"/>
              </a:rPr>
              <a:t>observer, </a:t>
            </a:r>
            <a:r>
              <a:rPr dirty="0" sz="1450" spc="-5">
                <a:latin typeface="Times New Roman"/>
                <a:cs typeface="Times New Roman"/>
              </a:rPr>
              <a:t>he </a:t>
            </a:r>
            <a:r>
              <a:rPr dirty="0" sz="1450" spc="-10">
                <a:latin typeface="Times New Roman"/>
                <a:cs typeface="Times New Roman"/>
              </a:rPr>
              <a:t>will have some kind </a:t>
            </a:r>
            <a:r>
              <a:rPr dirty="0" sz="1450" spc="-5">
                <a:latin typeface="Times New Roman"/>
                <a:cs typeface="Times New Roman"/>
              </a:rPr>
              <a:t>of a </a:t>
            </a:r>
            <a:r>
              <a:rPr dirty="0" sz="1450" spc="-15">
                <a:latin typeface="Times New Roman"/>
                <a:cs typeface="Times New Roman"/>
              </a:rPr>
              <a:t>bull’s-eye </a:t>
            </a:r>
            <a:r>
              <a:rPr dirty="0" sz="1450" spc="-10">
                <a:latin typeface="Times New Roman"/>
                <a:cs typeface="Times New Roman"/>
              </a:rPr>
              <a:t>at his  belt.</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hard to pick </a:t>
            </a:r>
            <a:r>
              <a:rPr dirty="0" sz="1450" spc="-5">
                <a:latin typeface="Times New Roman"/>
                <a:cs typeface="Times New Roman"/>
              </a:rPr>
              <a:t>out a </a:t>
            </a:r>
            <a:r>
              <a:rPr dirty="0" sz="1450" spc="-10">
                <a:latin typeface="Times New Roman"/>
                <a:cs typeface="Times New Roman"/>
              </a:rPr>
              <a:t>career more cheerless than that </a:t>
            </a:r>
            <a:r>
              <a:rPr dirty="0" sz="1450" spc="-5">
                <a:latin typeface="Times New Roman"/>
                <a:cs typeface="Times New Roman"/>
              </a:rPr>
              <a:t>of </a:t>
            </a:r>
            <a:r>
              <a:rPr dirty="0" sz="1450" spc="-20">
                <a:latin typeface="Times New Roman"/>
                <a:cs typeface="Times New Roman"/>
              </a:rPr>
              <a:t>Dancer, </a:t>
            </a:r>
            <a:r>
              <a:rPr dirty="0" sz="1450" spc="-10">
                <a:latin typeface="Times New Roman"/>
                <a:cs typeface="Times New Roman"/>
              </a:rPr>
              <a:t>the  </a:t>
            </a:r>
            <a:r>
              <a:rPr dirty="0" sz="1450" spc="-20">
                <a:latin typeface="Times New Roman"/>
                <a:cs typeface="Times New Roman"/>
              </a:rPr>
              <a:t>miser,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figures in the “Old Bailey Reports,” </a:t>
            </a:r>
            <a:r>
              <a:rPr dirty="0" sz="1450" spc="-5">
                <a:latin typeface="Times New Roman"/>
                <a:cs typeface="Times New Roman"/>
              </a:rPr>
              <a:t>a </a:t>
            </a:r>
            <a:r>
              <a:rPr dirty="0" sz="1450" spc="-10">
                <a:latin typeface="Times New Roman"/>
                <a:cs typeface="Times New Roman"/>
              </a:rPr>
              <a:t>prey to the most sordid  persecutions, the </a:t>
            </a:r>
            <a:r>
              <a:rPr dirty="0" sz="1450" spc="-5">
                <a:latin typeface="Times New Roman"/>
                <a:cs typeface="Times New Roman"/>
              </a:rPr>
              <a:t>butt of </a:t>
            </a:r>
            <a:r>
              <a:rPr dirty="0" sz="1450" spc="-10">
                <a:latin typeface="Times New Roman"/>
                <a:cs typeface="Times New Roman"/>
              </a:rPr>
              <a:t>his neighbourhood, betrayed </a:t>
            </a:r>
            <a:r>
              <a:rPr dirty="0" sz="1450" spc="-5">
                <a:latin typeface="Times New Roman"/>
                <a:cs typeface="Times New Roman"/>
              </a:rPr>
              <a:t>by </a:t>
            </a:r>
            <a:r>
              <a:rPr dirty="0" sz="1450" spc="-10">
                <a:latin typeface="Times New Roman"/>
                <a:cs typeface="Times New Roman"/>
              </a:rPr>
              <a:t>his hired man, his  house beleaguered </a:t>
            </a:r>
            <a:r>
              <a:rPr dirty="0" sz="1450" spc="-5">
                <a:latin typeface="Times New Roman"/>
                <a:cs typeface="Times New Roman"/>
              </a:rPr>
              <a:t>by </a:t>
            </a:r>
            <a:r>
              <a:rPr dirty="0" sz="1450" spc="-10">
                <a:latin typeface="Times New Roman"/>
                <a:cs typeface="Times New Roman"/>
              </a:rPr>
              <a:t>the impish </a:t>
            </a:r>
            <a:r>
              <a:rPr dirty="0" sz="1450" spc="-15">
                <a:latin typeface="Times New Roman"/>
                <a:cs typeface="Times New Roman"/>
              </a:rPr>
              <a:t>schoolboy,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himself grinding and  fuming and impotently fleeing to the law against these pin-pricks. </a:t>
            </a:r>
            <a:r>
              <a:rPr dirty="0" sz="1450" spc="-60">
                <a:latin typeface="Times New Roman"/>
                <a:cs typeface="Times New Roman"/>
              </a:rPr>
              <a:t>You </a:t>
            </a:r>
            <a:r>
              <a:rPr dirty="0" sz="1450" spc="-10">
                <a:latin typeface="Times New Roman"/>
                <a:cs typeface="Times New Roman"/>
              </a:rPr>
              <a:t>marvel  at first that any </a:t>
            </a:r>
            <a:r>
              <a:rPr dirty="0" sz="1450" spc="-5">
                <a:latin typeface="Times New Roman"/>
                <a:cs typeface="Times New Roman"/>
              </a:rPr>
              <a:t>one </a:t>
            </a:r>
            <a:r>
              <a:rPr dirty="0" sz="1450" spc="-10">
                <a:latin typeface="Times New Roman"/>
                <a:cs typeface="Times New Roman"/>
              </a:rPr>
              <a:t>should willingly prolong </a:t>
            </a:r>
            <a:r>
              <a:rPr dirty="0" sz="1450" spc="-5">
                <a:latin typeface="Times New Roman"/>
                <a:cs typeface="Times New Roman"/>
              </a:rPr>
              <a:t>a </a:t>
            </a:r>
            <a:r>
              <a:rPr dirty="0" sz="1450" spc="-10">
                <a:latin typeface="Times New Roman"/>
                <a:cs typeface="Times New Roman"/>
              </a:rPr>
              <a:t>life so destitute </a:t>
            </a:r>
            <a:r>
              <a:rPr dirty="0" sz="1450" spc="-5">
                <a:latin typeface="Times New Roman"/>
                <a:cs typeface="Times New Roman"/>
              </a:rPr>
              <a:t>of </a:t>
            </a:r>
            <a:r>
              <a:rPr dirty="0" sz="1450" spc="-10">
                <a:latin typeface="Times New Roman"/>
                <a:cs typeface="Times New Roman"/>
              </a:rPr>
              <a:t>charm and  dignity; and then </a:t>
            </a:r>
            <a:r>
              <a:rPr dirty="0" sz="1450" spc="-5">
                <a:latin typeface="Times New Roman"/>
                <a:cs typeface="Times New Roman"/>
              </a:rPr>
              <a:t>you </a:t>
            </a:r>
            <a:r>
              <a:rPr dirty="0" sz="1450" spc="-10">
                <a:latin typeface="Times New Roman"/>
                <a:cs typeface="Times New Roman"/>
              </a:rPr>
              <a:t>call to memory that had </a:t>
            </a:r>
            <a:r>
              <a:rPr dirty="0" sz="1450" spc="-5">
                <a:latin typeface="Times New Roman"/>
                <a:cs typeface="Times New Roman"/>
              </a:rPr>
              <a:t>he </a:t>
            </a:r>
            <a:r>
              <a:rPr dirty="0" sz="1450" spc="-10">
                <a:latin typeface="Times New Roman"/>
                <a:cs typeface="Times New Roman"/>
              </a:rPr>
              <a:t>chosen, had </a:t>
            </a:r>
            <a:r>
              <a:rPr dirty="0" sz="1450" spc="-5">
                <a:latin typeface="Times New Roman"/>
                <a:cs typeface="Times New Roman"/>
              </a:rPr>
              <a:t>he </a:t>
            </a:r>
            <a:r>
              <a:rPr dirty="0" sz="1450" spc="-10">
                <a:latin typeface="Times New Roman"/>
                <a:cs typeface="Times New Roman"/>
              </a:rPr>
              <a:t>ceased to </a:t>
            </a:r>
            <a:r>
              <a:rPr dirty="0" sz="1450" spc="-5">
                <a:latin typeface="Times New Roman"/>
                <a:cs typeface="Times New Roman"/>
              </a:rPr>
              <a:t>be a  </a:t>
            </a:r>
            <a:r>
              <a:rPr dirty="0" sz="1450" spc="-20">
                <a:latin typeface="Times New Roman"/>
                <a:cs typeface="Times New Roman"/>
              </a:rPr>
              <a:t>miser, </a:t>
            </a:r>
            <a:r>
              <a:rPr dirty="0" sz="1450" spc="-5">
                <a:latin typeface="Times New Roman"/>
                <a:cs typeface="Times New Roman"/>
              </a:rPr>
              <a:t>he </a:t>
            </a:r>
            <a:r>
              <a:rPr dirty="0" sz="1450" spc="-10">
                <a:latin typeface="Times New Roman"/>
                <a:cs typeface="Times New Roman"/>
              </a:rPr>
              <a:t>could have been freed at once from these trials, and might have built  himself </a:t>
            </a:r>
            <a:r>
              <a:rPr dirty="0" sz="1450" spc="-5">
                <a:latin typeface="Times New Roman"/>
                <a:cs typeface="Times New Roman"/>
              </a:rPr>
              <a:t>a </a:t>
            </a:r>
            <a:r>
              <a:rPr dirty="0" sz="1450" spc="-10">
                <a:latin typeface="Times New Roman"/>
                <a:cs typeface="Times New Roman"/>
              </a:rPr>
              <a:t>castle and </a:t>
            </a:r>
            <a:r>
              <a:rPr dirty="0" sz="1450" spc="-5">
                <a:latin typeface="Times New Roman"/>
                <a:cs typeface="Times New Roman"/>
              </a:rPr>
              <a:t>gone </a:t>
            </a:r>
            <a:r>
              <a:rPr dirty="0" sz="1450" spc="-10">
                <a:latin typeface="Times New Roman"/>
                <a:cs typeface="Times New Roman"/>
              </a:rPr>
              <a:t>escorted </a:t>
            </a:r>
            <a:r>
              <a:rPr dirty="0" sz="1450" spc="-5">
                <a:latin typeface="Times New Roman"/>
                <a:cs typeface="Times New Roman"/>
              </a:rPr>
              <a:t>by a </a:t>
            </a:r>
            <a:r>
              <a:rPr dirty="0" sz="1450" spc="-10">
                <a:latin typeface="Times New Roman"/>
                <a:cs typeface="Times New Roman"/>
              </a:rPr>
              <a:t>squadron. For the love </a:t>
            </a:r>
            <a:r>
              <a:rPr dirty="0" sz="1450" spc="-5">
                <a:latin typeface="Times New Roman"/>
                <a:cs typeface="Times New Roman"/>
              </a:rPr>
              <a:t>of </a:t>
            </a:r>
            <a:r>
              <a:rPr dirty="0" sz="1450" spc="-10">
                <a:latin typeface="Times New Roman"/>
                <a:cs typeface="Times New Roman"/>
              </a:rPr>
              <a:t>more  recondite joys, which we cannot estimate, which, it may be, we should </a:t>
            </a:r>
            <a:r>
              <a:rPr dirty="0" sz="1450" spc="-25">
                <a:latin typeface="Times New Roman"/>
                <a:cs typeface="Times New Roman"/>
              </a:rPr>
              <a:t>envy,  </a:t>
            </a:r>
            <a:r>
              <a:rPr dirty="0" sz="1450" spc="-10">
                <a:latin typeface="Times New Roman"/>
                <a:cs typeface="Times New Roman"/>
              </a:rPr>
              <a:t>the man had willingly forgone both comfort and consideration. “His mind to  him </a:t>
            </a:r>
            <a:r>
              <a:rPr dirty="0" sz="1450" spc="-5">
                <a:latin typeface="Times New Roman"/>
                <a:cs typeface="Times New Roman"/>
              </a:rPr>
              <a:t>a </a:t>
            </a:r>
            <a:r>
              <a:rPr dirty="0" sz="1450" spc="-10">
                <a:latin typeface="Times New Roman"/>
                <a:cs typeface="Times New Roman"/>
              </a:rPr>
              <a:t>kingdom was”; and sure </a:t>
            </a:r>
            <a:r>
              <a:rPr dirty="0" sz="1450" spc="-5">
                <a:latin typeface="Times New Roman"/>
                <a:cs typeface="Times New Roman"/>
              </a:rPr>
              <a:t>enough, </a:t>
            </a:r>
            <a:r>
              <a:rPr dirty="0" sz="1450" spc="-10">
                <a:latin typeface="Times New Roman"/>
                <a:cs typeface="Times New Roman"/>
              </a:rPr>
              <a:t>digging into that mind, which seems at  first </a:t>
            </a:r>
            <a:r>
              <a:rPr dirty="0" sz="1450" spc="-5">
                <a:latin typeface="Times New Roman"/>
                <a:cs typeface="Times New Roman"/>
              </a:rPr>
              <a:t>a </a:t>
            </a:r>
            <a:r>
              <a:rPr dirty="0" sz="1450" spc="-10">
                <a:latin typeface="Times New Roman"/>
                <a:cs typeface="Times New Roman"/>
              </a:rPr>
              <a:t>dust-heap, we unearth some priceless jewels. For Dancer must have had  the love </a:t>
            </a:r>
            <a:r>
              <a:rPr dirty="0" sz="1450" spc="-5">
                <a:latin typeface="Times New Roman"/>
                <a:cs typeface="Times New Roman"/>
              </a:rPr>
              <a:t>of </a:t>
            </a:r>
            <a:r>
              <a:rPr dirty="0" sz="1450" spc="-10">
                <a:latin typeface="Times New Roman"/>
                <a:cs typeface="Times New Roman"/>
              </a:rPr>
              <a:t>power and the disdain </a:t>
            </a:r>
            <a:r>
              <a:rPr dirty="0" sz="1450" spc="-5">
                <a:latin typeface="Times New Roman"/>
                <a:cs typeface="Times New Roman"/>
              </a:rPr>
              <a:t>of </a:t>
            </a:r>
            <a:r>
              <a:rPr dirty="0" sz="1450" spc="-10">
                <a:latin typeface="Times New Roman"/>
                <a:cs typeface="Times New Roman"/>
              </a:rPr>
              <a:t>using it, </a:t>
            </a:r>
            <a:r>
              <a:rPr dirty="0" sz="1450" spc="-5">
                <a:latin typeface="Times New Roman"/>
                <a:cs typeface="Times New Roman"/>
              </a:rPr>
              <a:t>a </a:t>
            </a:r>
            <a:r>
              <a:rPr dirty="0" sz="1450" spc="-10">
                <a:latin typeface="Times New Roman"/>
                <a:cs typeface="Times New Roman"/>
              </a:rPr>
              <a:t>noble character in itself;  disdain </a:t>
            </a:r>
            <a:r>
              <a:rPr dirty="0" sz="1450" spc="-5">
                <a:latin typeface="Times New Roman"/>
                <a:cs typeface="Times New Roman"/>
              </a:rPr>
              <a:t>of </a:t>
            </a:r>
            <a:r>
              <a:rPr dirty="0" sz="1450" spc="-10">
                <a:latin typeface="Times New Roman"/>
                <a:cs typeface="Times New Roman"/>
              </a:rPr>
              <a:t>many pleasures, </a:t>
            </a:r>
            <a:r>
              <a:rPr dirty="0" sz="1450" spc="-5">
                <a:latin typeface="Times New Roman"/>
                <a:cs typeface="Times New Roman"/>
              </a:rPr>
              <a:t>a </a:t>
            </a:r>
            <a:r>
              <a:rPr dirty="0" sz="1450" spc="-10">
                <a:latin typeface="Times New Roman"/>
                <a:cs typeface="Times New Roman"/>
              </a:rPr>
              <a:t>chief part </a:t>
            </a:r>
            <a:r>
              <a:rPr dirty="0" sz="1450" spc="-5">
                <a:latin typeface="Times New Roman"/>
                <a:cs typeface="Times New Roman"/>
              </a:rPr>
              <a:t>of </a:t>
            </a:r>
            <a:r>
              <a:rPr dirty="0" sz="1450" spc="-10">
                <a:latin typeface="Times New Roman"/>
                <a:cs typeface="Times New Roman"/>
              </a:rPr>
              <a:t>what is commonly called wisdom;  disdain </a:t>
            </a:r>
            <a:r>
              <a:rPr dirty="0" sz="1450" spc="-5">
                <a:latin typeface="Times New Roman"/>
                <a:cs typeface="Times New Roman"/>
              </a:rPr>
              <a:t>of </a:t>
            </a:r>
            <a:r>
              <a:rPr dirty="0" sz="1450" spc="-10">
                <a:latin typeface="Times New Roman"/>
                <a:cs typeface="Times New Roman"/>
              </a:rPr>
              <a:t>the inevitable end, that finest trait </a:t>
            </a:r>
            <a:r>
              <a:rPr dirty="0" sz="1450" spc="-5">
                <a:latin typeface="Times New Roman"/>
                <a:cs typeface="Times New Roman"/>
              </a:rPr>
              <a:t>of </a:t>
            </a:r>
            <a:r>
              <a:rPr dirty="0" sz="1450" spc="-10">
                <a:latin typeface="Times New Roman"/>
                <a:cs typeface="Times New Roman"/>
              </a:rPr>
              <a:t>mankind; scorn </a:t>
            </a:r>
            <a:r>
              <a:rPr dirty="0" sz="1450" spc="-5">
                <a:latin typeface="Times New Roman"/>
                <a:cs typeface="Times New Roman"/>
              </a:rPr>
              <a:t>of </a:t>
            </a:r>
            <a:r>
              <a:rPr dirty="0" sz="1450" spc="-25">
                <a:latin typeface="Times New Roman"/>
                <a:cs typeface="Times New Roman"/>
              </a:rPr>
              <a:t>men’s  </a:t>
            </a:r>
            <a:r>
              <a:rPr dirty="0" sz="1450" spc="-10">
                <a:latin typeface="Times New Roman"/>
                <a:cs typeface="Times New Roman"/>
              </a:rPr>
              <a:t>opinions, another element </a:t>
            </a:r>
            <a:r>
              <a:rPr dirty="0" sz="1450" spc="-5">
                <a:latin typeface="Times New Roman"/>
                <a:cs typeface="Times New Roman"/>
              </a:rPr>
              <a:t>of </a:t>
            </a:r>
            <a:r>
              <a:rPr dirty="0" sz="1450" spc="-10">
                <a:latin typeface="Times New Roman"/>
                <a:cs typeface="Times New Roman"/>
              </a:rPr>
              <a:t>virtue; and at the back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a </a:t>
            </a:r>
            <a:r>
              <a:rPr dirty="0" sz="1450" spc="-10">
                <a:latin typeface="Times New Roman"/>
                <a:cs typeface="Times New Roman"/>
              </a:rPr>
              <a:t>conscience just  like yours and mine, whining like </a:t>
            </a:r>
            <a:r>
              <a:rPr dirty="0" sz="1450" spc="-5">
                <a:latin typeface="Times New Roman"/>
                <a:cs typeface="Times New Roman"/>
              </a:rPr>
              <a:t>a </a:t>
            </a:r>
            <a:r>
              <a:rPr dirty="0" sz="1450" spc="-20">
                <a:latin typeface="Times New Roman"/>
                <a:cs typeface="Times New Roman"/>
              </a:rPr>
              <a:t>cur, </a:t>
            </a:r>
            <a:r>
              <a:rPr dirty="0" sz="1450" spc="-10">
                <a:latin typeface="Times New Roman"/>
                <a:cs typeface="Times New Roman"/>
              </a:rPr>
              <a:t>swindling like </a:t>
            </a:r>
            <a:r>
              <a:rPr dirty="0" sz="1450" spc="-5">
                <a:latin typeface="Times New Roman"/>
                <a:cs typeface="Times New Roman"/>
              </a:rPr>
              <a:t>a </a:t>
            </a:r>
            <a:r>
              <a:rPr dirty="0" sz="1450" spc="-15">
                <a:latin typeface="Times New Roman"/>
                <a:cs typeface="Times New Roman"/>
              </a:rPr>
              <a:t>thimble-rigger, </a:t>
            </a:r>
            <a:r>
              <a:rPr dirty="0" sz="1450" spc="-5">
                <a:latin typeface="Times New Roman"/>
                <a:cs typeface="Times New Roman"/>
              </a:rPr>
              <a:t>but  </a:t>
            </a:r>
            <a:r>
              <a:rPr dirty="0" sz="1450" spc="-10">
                <a:latin typeface="Times New Roman"/>
                <a:cs typeface="Times New Roman"/>
              </a:rPr>
              <a:t>still pointing (there </a:t>
            </a:r>
            <a:r>
              <a:rPr dirty="0" sz="1450" spc="-5">
                <a:latin typeface="Times New Roman"/>
                <a:cs typeface="Times New Roman"/>
              </a:rPr>
              <a:t>or </a:t>
            </a:r>
            <a:r>
              <a:rPr dirty="0" sz="1450" spc="-10">
                <a:latin typeface="Times New Roman"/>
                <a:cs typeface="Times New Roman"/>
              </a:rPr>
              <a:t>there-about) to some conventional standard. Here were  </a:t>
            </a:r>
            <a:r>
              <a:rPr dirty="0" sz="1450" spc="-5">
                <a:latin typeface="Times New Roman"/>
                <a:cs typeface="Times New Roman"/>
              </a:rPr>
              <a:t>a </a:t>
            </a:r>
            <a:r>
              <a:rPr dirty="0" sz="1450" spc="-10">
                <a:latin typeface="Times New Roman"/>
                <a:cs typeface="Times New Roman"/>
              </a:rPr>
              <a:t>cabinet portrait to which Hawthorne perhaps had </a:t>
            </a:r>
            <a:r>
              <a:rPr dirty="0" sz="1450" spc="-5">
                <a:latin typeface="Times New Roman"/>
                <a:cs typeface="Times New Roman"/>
              </a:rPr>
              <a:t>done </a:t>
            </a:r>
            <a:r>
              <a:rPr dirty="0" sz="1450" spc="-10">
                <a:latin typeface="Times New Roman"/>
                <a:cs typeface="Times New Roman"/>
              </a:rPr>
              <a:t>justice; and yet </a:t>
            </a:r>
            <a:r>
              <a:rPr dirty="0" sz="1450" spc="-5">
                <a:latin typeface="Times New Roman"/>
                <a:cs typeface="Times New Roman"/>
              </a:rPr>
              <a:t>not  </a:t>
            </a:r>
            <a:r>
              <a:rPr dirty="0" sz="1450" spc="-10">
                <a:latin typeface="Times New Roman"/>
                <a:cs typeface="Times New Roman"/>
              </a:rPr>
              <a:t>Hawthorne </a:t>
            </a:r>
            <a:r>
              <a:rPr dirty="0" sz="1450" spc="-15">
                <a:latin typeface="Times New Roman"/>
                <a:cs typeface="Times New Roman"/>
              </a:rPr>
              <a:t>either,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was mildly minded, and it lay </a:t>
            </a:r>
            <a:r>
              <a:rPr dirty="0" sz="1450" spc="-5">
                <a:latin typeface="Times New Roman"/>
                <a:cs typeface="Times New Roman"/>
              </a:rPr>
              <a:t>not </a:t>
            </a:r>
            <a:r>
              <a:rPr dirty="0" sz="1450" spc="-10">
                <a:latin typeface="Times New Roman"/>
                <a:cs typeface="Times New Roman"/>
              </a:rPr>
              <a:t>in him to create for  </a:t>
            </a:r>
            <a:r>
              <a:rPr dirty="0" sz="1450" spc="-5">
                <a:latin typeface="Times New Roman"/>
                <a:cs typeface="Times New Roman"/>
              </a:rPr>
              <a:t>us </a:t>
            </a:r>
            <a:r>
              <a:rPr dirty="0" sz="1450" spc="-10">
                <a:latin typeface="Times New Roman"/>
                <a:cs typeface="Times New Roman"/>
              </a:rPr>
              <a:t>that throb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miser’s </a:t>
            </a:r>
            <a:r>
              <a:rPr dirty="0" sz="1450" spc="-10">
                <a:latin typeface="Times New Roman"/>
                <a:cs typeface="Times New Roman"/>
              </a:rPr>
              <a:t>pulse, his fretful </a:t>
            </a:r>
            <a:r>
              <a:rPr dirty="0" sz="1450" spc="-15">
                <a:latin typeface="Times New Roman"/>
                <a:cs typeface="Times New Roman"/>
              </a:rPr>
              <a:t>energy </a:t>
            </a:r>
            <a:r>
              <a:rPr dirty="0" sz="1450" spc="-5">
                <a:latin typeface="Times New Roman"/>
                <a:cs typeface="Times New Roman"/>
              </a:rPr>
              <a:t>of </a:t>
            </a:r>
            <a:r>
              <a:rPr dirty="0" sz="1450" spc="-10">
                <a:latin typeface="Times New Roman"/>
                <a:cs typeface="Times New Roman"/>
              </a:rPr>
              <a:t>gusto, his vast arms </a:t>
            </a:r>
            <a:r>
              <a:rPr dirty="0" sz="1450" spc="-5">
                <a:latin typeface="Times New Roman"/>
                <a:cs typeface="Times New Roman"/>
              </a:rPr>
              <a:t>of  </a:t>
            </a:r>
            <a:r>
              <a:rPr dirty="0" sz="1450" spc="-10">
                <a:latin typeface="Times New Roman"/>
                <a:cs typeface="Times New Roman"/>
              </a:rPr>
              <a:t>ambition clutching in </a:t>
            </a:r>
            <a:r>
              <a:rPr dirty="0" sz="1450" spc="-5">
                <a:latin typeface="Times New Roman"/>
                <a:cs typeface="Times New Roman"/>
              </a:rPr>
              <a:t>he </a:t>
            </a:r>
            <a:r>
              <a:rPr dirty="0" sz="1450" spc="-10">
                <a:latin typeface="Times New Roman"/>
                <a:cs typeface="Times New Roman"/>
              </a:rPr>
              <a:t>knows </a:t>
            </a:r>
            <a:r>
              <a:rPr dirty="0" sz="1450" spc="-5">
                <a:latin typeface="Times New Roman"/>
                <a:cs typeface="Times New Roman"/>
              </a:rPr>
              <a:t>not </a:t>
            </a:r>
            <a:r>
              <a:rPr dirty="0" sz="1450" spc="-10">
                <a:latin typeface="Times New Roman"/>
                <a:cs typeface="Times New Roman"/>
              </a:rPr>
              <a:t>what: insatiable, insane, </a:t>
            </a:r>
            <a:r>
              <a:rPr dirty="0" sz="1450" spc="-5">
                <a:latin typeface="Times New Roman"/>
                <a:cs typeface="Times New Roman"/>
              </a:rPr>
              <a:t>a god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muck-rake. Thus, at least, looking in the bosom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miser, </a:t>
            </a:r>
            <a:r>
              <a:rPr dirty="0" sz="1450" spc="-10">
                <a:latin typeface="Times New Roman"/>
                <a:cs typeface="Times New Roman"/>
              </a:rPr>
              <a:t>consideration  detects the poet in the full tide </a:t>
            </a:r>
            <a:r>
              <a:rPr dirty="0" sz="1450" spc="-5">
                <a:latin typeface="Times New Roman"/>
                <a:cs typeface="Times New Roman"/>
              </a:rPr>
              <a:t>of </a:t>
            </a:r>
            <a:r>
              <a:rPr dirty="0" sz="1450" spc="-10">
                <a:latin typeface="Times New Roman"/>
                <a:cs typeface="Times New Roman"/>
              </a:rPr>
              <a:t>life, with more, indeed, </a:t>
            </a:r>
            <a:r>
              <a:rPr dirty="0" sz="1450" spc="-5">
                <a:latin typeface="Times New Roman"/>
                <a:cs typeface="Times New Roman"/>
              </a:rPr>
              <a:t>of </a:t>
            </a:r>
            <a:r>
              <a:rPr dirty="0" sz="1450" spc="-10">
                <a:latin typeface="Times New Roman"/>
                <a:cs typeface="Times New Roman"/>
              </a:rPr>
              <a:t>the poetic fire  than usually goes to epics; and tracing that mean man about his cold hearth,  and to and fro in his discomfortable house, spies within him </a:t>
            </a:r>
            <a:r>
              <a:rPr dirty="0" sz="1450" spc="-5">
                <a:latin typeface="Times New Roman"/>
                <a:cs typeface="Times New Roman"/>
              </a:rPr>
              <a:t>a </a:t>
            </a:r>
            <a:r>
              <a:rPr dirty="0" sz="1450" spc="-10">
                <a:latin typeface="Times New Roman"/>
                <a:cs typeface="Times New Roman"/>
              </a:rPr>
              <a:t>blazing bonfire  </a:t>
            </a:r>
            <a:r>
              <a:rPr dirty="0" sz="1450" spc="-5">
                <a:latin typeface="Times New Roman"/>
                <a:cs typeface="Times New Roman"/>
              </a:rPr>
              <a:t>of </a:t>
            </a:r>
            <a:r>
              <a:rPr dirty="0" sz="1450" spc="-10">
                <a:latin typeface="Times New Roman"/>
                <a:cs typeface="Times New Roman"/>
              </a:rPr>
              <a:t>delight. And so with others, who </a:t>
            </a:r>
            <a:r>
              <a:rPr dirty="0" sz="1450" spc="-5">
                <a:latin typeface="Times New Roman"/>
                <a:cs typeface="Times New Roman"/>
              </a:rPr>
              <a:t>do not </a:t>
            </a:r>
            <a:r>
              <a:rPr dirty="0" sz="1450" spc="-10">
                <a:latin typeface="Times New Roman"/>
                <a:cs typeface="Times New Roman"/>
              </a:rPr>
              <a:t>live </a:t>
            </a:r>
            <a:r>
              <a:rPr dirty="0" sz="1450" spc="-5">
                <a:latin typeface="Times New Roman"/>
                <a:cs typeface="Times New Roman"/>
              </a:rPr>
              <a:t>by </a:t>
            </a:r>
            <a:r>
              <a:rPr dirty="0" sz="1450" spc="-10">
                <a:latin typeface="Times New Roman"/>
                <a:cs typeface="Times New Roman"/>
              </a:rPr>
              <a:t>bread alone, </a:t>
            </a:r>
            <a:r>
              <a:rPr dirty="0" sz="1450" spc="-5">
                <a:latin typeface="Times New Roman"/>
                <a:cs typeface="Times New Roman"/>
              </a:rPr>
              <a:t>but by </a:t>
            </a:r>
            <a:r>
              <a:rPr dirty="0" sz="1450" spc="-10">
                <a:latin typeface="Times New Roman"/>
                <a:cs typeface="Times New Roman"/>
              </a:rPr>
              <a:t>some  cherished and perhaps fantastic pleasure; who are meat salesmen to the  external eye, and possibly to themselves are Shakespeares, Napoleons,</a:t>
            </a:r>
            <a:r>
              <a:rPr dirty="0" sz="1450" spc="204">
                <a:latin typeface="Times New Roman"/>
                <a:cs typeface="Times New Roman"/>
              </a:rPr>
              <a:t> </a:t>
            </a:r>
            <a:r>
              <a:rPr dirty="0" sz="1450" spc="-5">
                <a:latin typeface="Times New Roman"/>
                <a:cs typeface="Times New Roman"/>
              </a:rPr>
              <a:t>or</a:t>
            </a:r>
            <a:endParaRPr sz="145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9525">
              <a:lnSpc>
                <a:spcPts val="1730"/>
              </a:lnSpc>
              <a:spcBef>
                <a:spcPts val="155"/>
              </a:spcBef>
            </a:pPr>
            <a:r>
              <a:rPr dirty="0" sz="1450" spc="-10">
                <a:latin typeface="Times New Roman"/>
                <a:cs typeface="Times New Roman"/>
              </a:rPr>
              <a:t>But there was </a:t>
            </a:r>
            <a:r>
              <a:rPr dirty="0" sz="1450" spc="-5">
                <a:latin typeface="Times New Roman"/>
                <a:cs typeface="Times New Roman"/>
              </a:rPr>
              <a:t>no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restitution. </a:t>
            </a:r>
            <a:r>
              <a:rPr dirty="0" sz="1450" spc="-5">
                <a:latin typeface="Times New Roman"/>
                <a:cs typeface="Times New Roman"/>
              </a:rPr>
              <a:t>I </a:t>
            </a:r>
            <a:r>
              <a:rPr dirty="0" sz="1450" spc="-10">
                <a:latin typeface="Times New Roman"/>
                <a:cs typeface="Times New Roman"/>
              </a:rPr>
              <a:t>was that </a:t>
            </a:r>
            <a:r>
              <a:rPr dirty="0" sz="1450" spc="-25">
                <a:latin typeface="Times New Roman"/>
                <a:cs typeface="Times New Roman"/>
              </a:rPr>
              <a:t>city’s </a:t>
            </a:r>
            <a:r>
              <a:rPr dirty="0" sz="1450" spc="-15">
                <a:latin typeface="Times New Roman"/>
                <a:cs typeface="Times New Roman"/>
              </a:rPr>
              <a:t>benefactor, </a:t>
            </a:r>
            <a:r>
              <a:rPr dirty="0" sz="1450" spc="-10">
                <a:latin typeface="Times New Roman"/>
                <a:cs typeface="Times New Roman"/>
              </a:rPr>
              <a:t>yet </a:t>
            </a:r>
            <a:r>
              <a:rPr dirty="0" sz="1450" spc="-5">
                <a:latin typeface="Times New Roman"/>
                <a:cs typeface="Times New Roman"/>
              </a:rPr>
              <a:t>I </a:t>
            </a:r>
            <a:r>
              <a:rPr dirty="0" sz="1450" spc="-10">
                <a:latin typeface="Times New Roman"/>
                <a:cs typeface="Times New Roman"/>
              </a:rPr>
              <a:t>was  received in </a:t>
            </a:r>
            <a:r>
              <a:rPr dirty="0" sz="1450" spc="-5">
                <a:latin typeface="Times New Roman"/>
                <a:cs typeface="Times New Roman"/>
              </a:rPr>
              <a:t>a </a:t>
            </a:r>
            <a:r>
              <a:rPr dirty="0" sz="1450" spc="-10">
                <a:latin typeface="Times New Roman"/>
                <a:cs typeface="Times New Roman"/>
              </a:rPr>
              <a:t>third-class waiting-room, and the best dinner </a:t>
            </a:r>
            <a:r>
              <a:rPr dirty="0" sz="1450" spc="-5">
                <a:latin typeface="Times New Roman"/>
                <a:cs typeface="Times New Roman"/>
              </a:rPr>
              <a:t>I </a:t>
            </a:r>
            <a:r>
              <a:rPr dirty="0" sz="1450" spc="-10">
                <a:latin typeface="Times New Roman"/>
                <a:cs typeface="Times New Roman"/>
              </a:rPr>
              <a:t>could get was </a:t>
            </a:r>
            <a:r>
              <a:rPr dirty="0" sz="1450" spc="-5">
                <a:latin typeface="Times New Roman"/>
                <a:cs typeface="Times New Roman"/>
              </a:rPr>
              <a:t>a  </a:t>
            </a:r>
            <a:r>
              <a:rPr dirty="0" sz="1450" spc="-10">
                <a:latin typeface="Times New Roman"/>
                <a:cs typeface="Times New Roman"/>
              </a:rPr>
              <a:t>dish </a:t>
            </a:r>
            <a:r>
              <a:rPr dirty="0" sz="1450" spc="-5">
                <a:latin typeface="Times New Roman"/>
                <a:cs typeface="Times New Roman"/>
              </a:rPr>
              <a:t>of </a:t>
            </a:r>
            <a:r>
              <a:rPr dirty="0" sz="1450" spc="-10">
                <a:latin typeface="Times New Roman"/>
                <a:cs typeface="Times New Roman"/>
              </a:rPr>
              <a:t>ham and eggs at my own</a:t>
            </a:r>
            <a:r>
              <a:rPr dirty="0" sz="1450" spc="25">
                <a:latin typeface="Times New Roman"/>
                <a:cs typeface="Times New Roman"/>
              </a:rPr>
              <a:t> </a:t>
            </a:r>
            <a:r>
              <a:rPr dirty="0" sz="1450" spc="-10">
                <a:latin typeface="Times New Roman"/>
                <a:cs typeface="Times New Roman"/>
              </a:rPr>
              <a:t>expense.</a:t>
            </a:r>
            <a:endParaRPr sz="1450">
              <a:latin typeface="Times New Roman"/>
              <a:cs typeface="Times New Roman"/>
            </a:endParaRPr>
          </a:p>
          <a:p>
            <a:pPr algn="just" marL="12700" marR="5715">
              <a:lnSpc>
                <a:spcPts val="1730"/>
              </a:lnSpc>
              <a:spcBef>
                <a:spcPts val="570"/>
              </a:spcBef>
            </a:pPr>
            <a:r>
              <a:rPr dirty="0" sz="1450" spc="-5">
                <a:latin typeface="Times New Roman"/>
                <a:cs typeface="Times New Roman"/>
              </a:rPr>
              <a:t>I </a:t>
            </a:r>
            <a:r>
              <a:rPr dirty="0" sz="1450" spc="-10">
                <a:latin typeface="Times New Roman"/>
                <a:cs typeface="Times New Roman"/>
              </a:rPr>
              <a:t>can safely </a:t>
            </a:r>
            <a:r>
              <a:rPr dirty="0" sz="1450" spc="-30">
                <a:latin typeface="Times New Roman"/>
                <a:cs typeface="Times New Roman"/>
              </a:rPr>
              <a:t>say, </a:t>
            </a:r>
            <a:r>
              <a:rPr dirty="0" sz="1450" spc="-5">
                <a:latin typeface="Times New Roman"/>
                <a:cs typeface="Times New Roman"/>
              </a:rPr>
              <a:t>I </a:t>
            </a:r>
            <a:r>
              <a:rPr dirty="0" sz="1450" spc="-10">
                <a:latin typeface="Times New Roman"/>
                <a:cs typeface="Times New Roman"/>
              </a:rPr>
              <a:t>have never been so dog-tired as that </a:t>
            </a:r>
            <a:r>
              <a:rPr dirty="0" sz="1450" spc="-5">
                <a:latin typeface="Times New Roman"/>
                <a:cs typeface="Times New Roman"/>
              </a:rPr>
              <a:t>night </a:t>
            </a:r>
            <a:r>
              <a:rPr dirty="0" sz="1450" spc="-10">
                <a:latin typeface="Times New Roman"/>
                <a:cs typeface="Times New Roman"/>
              </a:rPr>
              <a:t>in Chicago. When  it was time to start, </a:t>
            </a:r>
            <a:r>
              <a:rPr dirty="0" sz="1450" spc="-5">
                <a:latin typeface="Times New Roman"/>
                <a:cs typeface="Times New Roman"/>
              </a:rPr>
              <a:t>I </a:t>
            </a:r>
            <a:r>
              <a:rPr dirty="0" sz="1450" spc="-10">
                <a:latin typeface="Times New Roman"/>
                <a:cs typeface="Times New Roman"/>
              </a:rPr>
              <a:t>descended the platform like </a:t>
            </a:r>
            <a:r>
              <a:rPr dirty="0" sz="1450" spc="-5">
                <a:latin typeface="Times New Roman"/>
                <a:cs typeface="Times New Roman"/>
              </a:rPr>
              <a:t>a </a:t>
            </a:r>
            <a:r>
              <a:rPr dirty="0" sz="1450" spc="-10">
                <a:latin typeface="Times New Roman"/>
                <a:cs typeface="Times New Roman"/>
              </a:rPr>
              <a:t>man in </a:t>
            </a:r>
            <a:r>
              <a:rPr dirty="0" sz="1450" spc="-5">
                <a:latin typeface="Times New Roman"/>
                <a:cs typeface="Times New Roman"/>
              </a:rPr>
              <a:t>a </a:t>
            </a:r>
            <a:r>
              <a:rPr dirty="0" sz="1450" spc="-10">
                <a:latin typeface="Times New Roman"/>
                <a:cs typeface="Times New Roman"/>
              </a:rPr>
              <a:t>dream. It was </a:t>
            </a:r>
            <a:r>
              <a:rPr dirty="0" sz="1450" spc="-5">
                <a:latin typeface="Times New Roman"/>
                <a:cs typeface="Times New Roman"/>
              </a:rPr>
              <a:t>a  </a:t>
            </a:r>
            <a:r>
              <a:rPr dirty="0" sz="1450" spc="-10">
                <a:latin typeface="Times New Roman"/>
                <a:cs typeface="Times New Roman"/>
              </a:rPr>
              <a:t>long train, lighted from end to end; and car after </a:t>
            </a:r>
            <a:r>
              <a:rPr dirty="0" sz="1450" spc="-25">
                <a:latin typeface="Times New Roman"/>
                <a:cs typeface="Times New Roman"/>
              </a:rPr>
              <a:t>car,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up </a:t>
            </a:r>
            <a:r>
              <a:rPr dirty="0" sz="1450" spc="-10">
                <a:latin typeface="Times New Roman"/>
                <a:cs typeface="Times New Roman"/>
              </a:rPr>
              <a:t>with it, was  </a:t>
            </a:r>
            <a:r>
              <a:rPr dirty="0" sz="1450" spc="-5">
                <a:latin typeface="Times New Roman"/>
                <a:cs typeface="Times New Roman"/>
              </a:rPr>
              <a:t>not </a:t>
            </a:r>
            <a:r>
              <a:rPr dirty="0" sz="1450" spc="-10">
                <a:latin typeface="Times New Roman"/>
                <a:cs typeface="Times New Roman"/>
              </a:rPr>
              <a:t>only filled </a:t>
            </a:r>
            <a:r>
              <a:rPr dirty="0" sz="1450" spc="-5">
                <a:latin typeface="Times New Roman"/>
                <a:cs typeface="Times New Roman"/>
              </a:rPr>
              <a:t>but </a:t>
            </a:r>
            <a:r>
              <a:rPr dirty="0" sz="1450" spc="-10">
                <a:latin typeface="Times New Roman"/>
                <a:cs typeface="Times New Roman"/>
              </a:rPr>
              <a:t>overflowing. My valise, my knapsack, my </a:t>
            </a:r>
            <a:r>
              <a:rPr dirty="0" sz="1450" spc="-5">
                <a:latin typeface="Times New Roman"/>
                <a:cs typeface="Times New Roman"/>
              </a:rPr>
              <a:t>rug, </a:t>
            </a:r>
            <a:r>
              <a:rPr dirty="0" sz="1450" spc="-10">
                <a:latin typeface="Times New Roman"/>
                <a:cs typeface="Times New Roman"/>
              </a:rPr>
              <a:t>with those  six ponderous tomes </a:t>
            </a:r>
            <a:r>
              <a:rPr dirty="0" sz="1450" spc="-5">
                <a:latin typeface="Times New Roman"/>
                <a:cs typeface="Times New Roman"/>
              </a:rPr>
              <a:t>of </a:t>
            </a:r>
            <a:r>
              <a:rPr dirty="0" sz="1450" spc="-10">
                <a:latin typeface="Times New Roman"/>
                <a:cs typeface="Times New Roman"/>
              </a:rPr>
              <a:t>Bancroft, weighed me double;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hot, </a:t>
            </a:r>
            <a:r>
              <a:rPr dirty="0" sz="1450" spc="-10">
                <a:latin typeface="Times New Roman"/>
                <a:cs typeface="Times New Roman"/>
              </a:rPr>
              <a:t>feverish,  painfully athirst; and there was </a:t>
            </a:r>
            <a:r>
              <a:rPr dirty="0" sz="1450" spc="-5">
                <a:latin typeface="Times New Roman"/>
                <a:cs typeface="Times New Roman"/>
              </a:rPr>
              <a:t>a </a:t>
            </a:r>
            <a:r>
              <a:rPr dirty="0" sz="1450" spc="-10">
                <a:latin typeface="Times New Roman"/>
                <a:cs typeface="Times New Roman"/>
              </a:rPr>
              <a:t>great darkness over me, an internal darkness,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dispelled </a:t>
            </a:r>
            <a:r>
              <a:rPr dirty="0" sz="1450" spc="-5">
                <a:latin typeface="Times New Roman"/>
                <a:cs typeface="Times New Roman"/>
              </a:rPr>
              <a:t>by </a:t>
            </a:r>
            <a:r>
              <a:rPr dirty="0" sz="1450" spc="-10">
                <a:latin typeface="Times New Roman"/>
                <a:cs typeface="Times New Roman"/>
              </a:rPr>
              <a:t>gas. When at last </a:t>
            </a:r>
            <a:r>
              <a:rPr dirty="0" sz="1450" spc="-5">
                <a:latin typeface="Times New Roman"/>
                <a:cs typeface="Times New Roman"/>
              </a:rPr>
              <a:t>I </a:t>
            </a:r>
            <a:r>
              <a:rPr dirty="0" sz="1450" spc="-10">
                <a:latin typeface="Times New Roman"/>
                <a:cs typeface="Times New Roman"/>
              </a:rPr>
              <a:t>found an empty bench, </a:t>
            </a:r>
            <a:r>
              <a:rPr dirty="0" sz="1450" spc="-5">
                <a:latin typeface="Times New Roman"/>
                <a:cs typeface="Times New Roman"/>
              </a:rPr>
              <a:t>I </a:t>
            </a:r>
            <a:r>
              <a:rPr dirty="0" sz="1450" spc="-10">
                <a:latin typeface="Times New Roman"/>
                <a:cs typeface="Times New Roman"/>
              </a:rPr>
              <a:t>sank into it  like </a:t>
            </a:r>
            <a:r>
              <a:rPr dirty="0" sz="1450" spc="-5">
                <a:latin typeface="Times New Roman"/>
                <a:cs typeface="Times New Roman"/>
              </a:rPr>
              <a:t>a bundle of </a:t>
            </a:r>
            <a:r>
              <a:rPr dirty="0" sz="1450" spc="-10">
                <a:latin typeface="Times New Roman"/>
                <a:cs typeface="Times New Roman"/>
              </a:rPr>
              <a:t>rags, the world seemed to swim away into the distance, and  my consciousness dwindled within me to </a:t>
            </a:r>
            <a:r>
              <a:rPr dirty="0" sz="1450" spc="-5">
                <a:latin typeface="Times New Roman"/>
                <a:cs typeface="Times New Roman"/>
              </a:rPr>
              <a:t>a </a:t>
            </a:r>
            <a:r>
              <a:rPr dirty="0" sz="1450" spc="-10">
                <a:latin typeface="Times New Roman"/>
                <a:cs typeface="Times New Roman"/>
              </a:rPr>
              <a:t>mere </a:t>
            </a:r>
            <a:r>
              <a:rPr dirty="0" sz="1450" spc="-25">
                <a:latin typeface="Times New Roman"/>
                <a:cs typeface="Times New Roman"/>
              </a:rPr>
              <a:t>pin’s </a:t>
            </a:r>
            <a:r>
              <a:rPr dirty="0" sz="1450" spc="-10">
                <a:latin typeface="Times New Roman"/>
                <a:cs typeface="Times New Roman"/>
              </a:rPr>
              <a:t>head, like </a:t>
            </a:r>
            <a:r>
              <a:rPr dirty="0" sz="1450" spc="-5">
                <a:latin typeface="Times New Roman"/>
                <a:cs typeface="Times New Roman"/>
              </a:rPr>
              <a:t>a </a:t>
            </a:r>
            <a:r>
              <a:rPr dirty="0" sz="1450" spc="-10">
                <a:latin typeface="Times New Roman"/>
                <a:cs typeface="Times New Roman"/>
              </a:rPr>
              <a:t>taper </a:t>
            </a:r>
            <a:r>
              <a:rPr dirty="0" sz="1450" spc="-5">
                <a:latin typeface="Times New Roman"/>
                <a:cs typeface="Times New Roman"/>
              </a:rPr>
              <a:t>on a  </a:t>
            </a:r>
            <a:r>
              <a:rPr dirty="0" sz="1450" spc="-10">
                <a:latin typeface="Times New Roman"/>
                <a:cs typeface="Times New Roman"/>
              </a:rPr>
              <a:t>foggy night.</a:t>
            </a:r>
            <a:endParaRPr sz="1450">
              <a:latin typeface="Times New Roman"/>
              <a:cs typeface="Times New Roman"/>
            </a:endParaRPr>
          </a:p>
          <a:p>
            <a:pPr marL="12700" marR="5715">
              <a:lnSpc>
                <a:spcPts val="1730"/>
              </a:lnSpc>
              <a:spcBef>
                <a:spcPts val="560"/>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a </a:t>
            </a:r>
            <a:r>
              <a:rPr dirty="0" sz="1450" spc="-10">
                <a:latin typeface="Times New Roman"/>
                <a:cs typeface="Times New Roman"/>
              </a:rPr>
              <a:t>little more to myself, </a:t>
            </a:r>
            <a:r>
              <a:rPr dirty="0" sz="1450" spc="-5">
                <a:latin typeface="Times New Roman"/>
                <a:cs typeface="Times New Roman"/>
              </a:rPr>
              <a:t>I </a:t>
            </a:r>
            <a:r>
              <a:rPr dirty="0" sz="1450" spc="-10">
                <a:latin typeface="Times New Roman"/>
                <a:cs typeface="Times New Roman"/>
              </a:rPr>
              <a:t>found that there had sat down beside  me </a:t>
            </a:r>
            <a:r>
              <a:rPr dirty="0" sz="1450" spc="-5">
                <a:latin typeface="Times New Roman"/>
                <a:cs typeface="Times New Roman"/>
              </a:rPr>
              <a:t>a </a:t>
            </a:r>
            <a:r>
              <a:rPr dirty="0" sz="1450" spc="-10">
                <a:latin typeface="Times New Roman"/>
                <a:cs typeface="Times New Roman"/>
              </a:rPr>
              <a:t>very cheerful, rosy little German gentleman, somewhat </a:t>
            </a:r>
            <a:r>
              <a:rPr dirty="0" sz="1450" spc="-5">
                <a:latin typeface="Times New Roman"/>
                <a:cs typeface="Times New Roman"/>
              </a:rPr>
              <a:t>gone </a:t>
            </a:r>
            <a:r>
              <a:rPr dirty="0" sz="1450" spc="-10">
                <a:latin typeface="Times New Roman"/>
                <a:cs typeface="Times New Roman"/>
              </a:rPr>
              <a:t>in drink,  who was talking away to me, nineteen to the dozen, as they </a:t>
            </a:r>
            <a:r>
              <a:rPr dirty="0" sz="1450" spc="-30">
                <a:latin typeface="Times New Roman"/>
                <a:cs typeface="Times New Roman"/>
              </a:rPr>
              <a:t>say. </a:t>
            </a:r>
            <a:r>
              <a:rPr dirty="0" sz="1450" spc="-5">
                <a:latin typeface="Times New Roman"/>
                <a:cs typeface="Times New Roman"/>
              </a:rPr>
              <a:t>I </a:t>
            </a:r>
            <a:r>
              <a:rPr dirty="0" sz="1450" spc="-10">
                <a:latin typeface="Times New Roman"/>
                <a:cs typeface="Times New Roman"/>
              </a:rPr>
              <a:t>did my best  to keep </a:t>
            </a:r>
            <a:r>
              <a:rPr dirty="0" sz="1450" spc="-5">
                <a:latin typeface="Times New Roman"/>
                <a:cs typeface="Times New Roman"/>
              </a:rPr>
              <a:t>up </a:t>
            </a:r>
            <a:r>
              <a:rPr dirty="0" sz="1450" spc="-10">
                <a:latin typeface="Times New Roman"/>
                <a:cs typeface="Times New Roman"/>
              </a:rPr>
              <a:t>the conversation; for it seemed to me dimly as if something  depended </a:t>
            </a:r>
            <a:r>
              <a:rPr dirty="0" sz="1450" spc="-5">
                <a:latin typeface="Times New Roman"/>
                <a:cs typeface="Times New Roman"/>
              </a:rPr>
              <a:t>upon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heard him relate, among many other things, that there  were pickpockets </a:t>
            </a:r>
            <a:r>
              <a:rPr dirty="0" sz="1450" spc="-5">
                <a:latin typeface="Times New Roman"/>
                <a:cs typeface="Times New Roman"/>
              </a:rPr>
              <a:t>on </a:t>
            </a:r>
            <a:r>
              <a:rPr dirty="0" sz="1450" spc="-10">
                <a:latin typeface="Times New Roman"/>
                <a:cs typeface="Times New Roman"/>
              </a:rPr>
              <a:t>the train, who had already robbed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forty dollars  and </a:t>
            </a:r>
            <a:r>
              <a:rPr dirty="0" sz="1450" spc="-5">
                <a:latin typeface="Times New Roman"/>
                <a:cs typeface="Times New Roman"/>
              </a:rPr>
              <a:t>a </a:t>
            </a:r>
            <a:r>
              <a:rPr dirty="0" sz="1450" spc="-10">
                <a:latin typeface="Times New Roman"/>
                <a:cs typeface="Times New Roman"/>
              </a:rPr>
              <a:t>return ticket; </a:t>
            </a:r>
            <a:r>
              <a:rPr dirty="0" sz="1450" spc="-5">
                <a:latin typeface="Times New Roman"/>
                <a:cs typeface="Times New Roman"/>
              </a:rPr>
              <a:t>but </a:t>
            </a:r>
            <a:r>
              <a:rPr dirty="0" sz="1450" spc="-10">
                <a:latin typeface="Times New Roman"/>
                <a:cs typeface="Times New Roman"/>
              </a:rPr>
              <a:t>though </a:t>
            </a:r>
            <a:r>
              <a:rPr dirty="0" sz="1450" spc="-5">
                <a:latin typeface="Times New Roman"/>
                <a:cs typeface="Times New Roman"/>
              </a:rPr>
              <a:t>I </a:t>
            </a:r>
            <a:r>
              <a:rPr dirty="0" sz="1450" spc="-10">
                <a:latin typeface="Times New Roman"/>
                <a:cs typeface="Times New Roman"/>
              </a:rPr>
              <a:t>caught the words, </a:t>
            </a:r>
            <a:r>
              <a:rPr dirty="0" sz="1450" spc="-5">
                <a:latin typeface="Times New Roman"/>
                <a:cs typeface="Times New Roman"/>
              </a:rPr>
              <a:t>I do not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properly  understood the sense until next morning; and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replied at the time that  </a:t>
            </a:r>
            <a:r>
              <a:rPr dirty="0" sz="1450" spc="-5">
                <a:latin typeface="Times New Roman"/>
                <a:cs typeface="Times New Roman"/>
              </a:rPr>
              <a:t>I </a:t>
            </a:r>
            <a:r>
              <a:rPr dirty="0" sz="1450" spc="-10">
                <a:latin typeface="Times New Roman"/>
                <a:cs typeface="Times New Roman"/>
              </a:rPr>
              <a:t>was very glad to hear it. What else </a:t>
            </a:r>
            <a:r>
              <a:rPr dirty="0" sz="1450" spc="-5">
                <a:latin typeface="Times New Roman"/>
                <a:cs typeface="Times New Roman"/>
              </a:rPr>
              <a:t>he </a:t>
            </a:r>
            <a:r>
              <a:rPr dirty="0" sz="1450" spc="-10">
                <a:latin typeface="Times New Roman"/>
                <a:cs typeface="Times New Roman"/>
              </a:rPr>
              <a:t>talked about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guess; </a:t>
            </a:r>
            <a:r>
              <a:rPr dirty="0" sz="1450" spc="-5">
                <a:latin typeface="Times New Roman"/>
                <a:cs typeface="Times New Roman"/>
              </a:rPr>
              <a:t>I  </a:t>
            </a:r>
            <a:r>
              <a:rPr dirty="0" sz="1450" spc="-10">
                <a:latin typeface="Times New Roman"/>
                <a:cs typeface="Times New Roman"/>
              </a:rPr>
              <a:t>remember </a:t>
            </a:r>
            <a:r>
              <a:rPr dirty="0" sz="1450" spc="-5">
                <a:latin typeface="Times New Roman"/>
                <a:cs typeface="Times New Roman"/>
              </a:rPr>
              <a:t>a </a:t>
            </a:r>
            <a:r>
              <a:rPr dirty="0" sz="1450" spc="-10">
                <a:latin typeface="Times New Roman"/>
                <a:cs typeface="Times New Roman"/>
              </a:rPr>
              <a:t>gabbling sound </a:t>
            </a:r>
            <a:r>
              <a:rPr dirty="0" sz="1450" spc="-5">
                <a:latin typeface="Times New Roman"/>
                <a:cs typeface="Times New Roman"/>
              </a:rPr>
              <a:t>of </a:t>
            </a:r>
            <a:r>
              <a:rPr dirty="0" sz="1450" spc="-10">
                <a:latin typeface="Times New Roman"/>
                <a:cs typeface="Times New Roman"/>
              </a:rPr>
              <a:t>words, his profuse gesticulation, and his smile,  which was highly explanatory: </a:t>
            </a:r>
            <a:r>
              <a:rPr dirty="0" sz="1450" spc="-5">
                <a:latin typeface="Times New Roman"/>
                <a:cs typeface="Times New Roman"/>
              </a:rPr>
              <a:t>but no </a:t>
            </a:r>
            <a:r>
              <a:rPr dirty="0" sz="1450" spc="-10">
                <a:latin typeface="Times New Roman"/>
                <a:cs typeface="Times New Roman"/>
              </a:rPr>
              <a:t>more. And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must have shown  my confusion very plainly; </a:t>
            </a:r>
            <a:r>
              <a:rPr dirty="0" sz="1450" spc="-20">
                <a:latin typeface="Times New Roman"/>
                <a:cs typeface="Times New Roman"/>
              </a:rPr>
              <a:t>for, </a:t>
            </a:r>
            <a:r>
              <a:rPr dirty="0" sz="1450" spc="-10">
                <a:latin typeface="Times New Roman"/>
                <a:cs typeface="Times New Roman"/>
              </a:rPr>
              <a:t>first, </a:t>
            </a:r>
            <a:r>
              <a:rPr dirty="0" sz="1450" spc="-5">
                <a:latin typeface="Times New Roman"/>
                <a:cs typeface="Times New Roman"/>
              </a:rPr>
              <a:t>I </a:t>
            </a:r>
            <a:r>
              <a:rPr dirty="0" sz="1450" spc="-10">
                <a:latin typeface="Times New Roman"/>
                <a:cs typeface="Times New Roman"/>
              </a:rPr>
              <a:t>saw him </a:t>
            </a:r>
            <a:r>
              <a:rPr dirty="0" sz="1450" spc="-5">
                <a:latin typeface="Times New Roman"/>
                <a:cs typeface="Times New Roman"/>
              </a:rPr>
              <a:t>knit </a:t>
            </a:r>
            <a:r>
              <a:rPr dirty="0" sz="1450" spc="-10">
                <a:latin typeface="Times New Roman"/>
                <a:cs typeface="Times New Roman"/>
              </a:rPr>
              <a:t>his brows at me like </a:t>
            </a:r>
            <a:r>
              <a:rPr dirty="0" sz="1450" spc="-5">
                <a:latin typeface="Times New Roman"/>
                <a:cs typeface="Times New Roman"/>
              </a:rPr>
              <a:t>one  </a:t>
            </a:r>
            <a:r>
              <a:rPr dirty="0" sz="1450" spc="-10">
                <a:latin typeface="Times New Roman"/>
                <a:cs typeface="Times New Roman"/>
              </a:rPr>
              <a:t>who has conceived </a:t>
            </a:r>
            <a:r>
              <a:rPr dirty="0" sz="1450" spc="-5">
                <a:latin typeface="Times New Roman"/>
                <a:cs typeface="Times New Roman"/>
              </a:rPr>
              <a:t>a doubt; </a:t>
            </a:r>
            <a:r>
              <a:rPr dirty="0" sz="1450" spc="-10">
                <a:latin typeface="Times New Roman"/>
                <a:cs typeface="Times New Roman"/>
              </a:rPr>
              <a:t>next, </a:t>
            </a:r>
            <a:r>
              <a:rPr dirty="0" sz="1450" spc="-5">
                <a:latin typeface="Times New Roman"/>
                <a:cs typeface="Times New Roman"/>
              </a:rPr>
              <a:t>he </a:t>
            </a:r>
            <a:r>
              <a:rPr dirty="0" sz="1450" spc="-10">
                <a:latin typeface="Times New Roman"/>
                <a:cs typeface="Times New Roman"/>
              </a:rPr>
              <a:t>tried me in German, supposing perhaps  that </a:t>
            </a:r>
            <a:r>
              <a:rPr dirty="0" sz="1450" spc="-5">
                <a:latin typeface="Times New Roman"/>
                <a:cs typeface="Times New Roman"/>
              </a:rPr>
              <a:t>I </a:t>
            </a:r>
            <a:r>
              <a:rPr dirty="0" sz="1450" spc="-10">
                <a:latin typeface="Times New Roman"/>
                <a:cs typeface="Times New Roman"/>
              </a:rPr>
              <a:t>was unfamiliar with the English tongue; and </a:t>
            </a:r>
            <a:r>
              <a:rPr dirty="0" sz="1450" spc="-20">
                <a:latin typeface="Times New Roman"/>
                <a:cs typeface="Times New Roman"/>
              </a:rPr>
              <a:t>finally, </a:t>
            </a:r>
            <a:r>
              <a:rPr dirty="0" sz="1450" spc="-10">
                <a:latin typeface="Times New Roman"/>
                <a:cs typeface="Times New Roman"/>
              </a:rPr>
              <a:t>in </a:t>
            </a:r>
            <a:r>
              <a:rPr dirty="0" sz="1450" spc="-15">
                <a:latin typeface="Times New Roman"/>
                <a:cs typeface="Times New Roman"/>
              </a:rPr>
              <a:t>despair, </a:t>
            </a:r>
            <a:r>
              <a:rPr dirty="0" sz="1450" spc="-5">
                <a:latin typeface="Times New Roman"/>
                <a:cs typeface="Times New Roman"/>
              </a:rPr>
              <a:t>he </a:t>
            </a:r>
            <a:r>
              <a:rPr dirty="0" sz="1450" spc="-10">
                <a:latin typeface="Times New Roman"/>
                <a:cs typeface="Times New Roman"/>
              </a:rPr>
              <a:t>rose  and left me. </a:t>
            </a:r>
            <a:r>
              <a:rPr dirty="0" sz="1450" spc="-5">
                <a:latin typeface="Times New Roman"/>
                <a:cs typeface="Times New Roman"/>
              </a:rPr>
              <a:t>I </a:t>
            </a:r>
            <a:r>
              <a:rPr dirty="0" sz="1450" spc="-10">
                <a:latin typeface="Times New Roman"/>
                <a:cs typeface="Times New Roman"/>
              </a:rPr>
              <a:t>felt chagrined; </a:t>
            </a:r>
            <a:r>
              <a:rPr dirty="0" sz="1450" spc="-5">
                <a:latin typeface="Times New Roman"/>
                <a:cs typeface="Times New Roman"/>
              </a:rPr>
              <a:t>but </a:t>
            </a:r>
            <a:r>
              <a:rPr dirty="0" sz="1450" spc="-10">
                <a:latin typeface="Times New Roman"/>
                <a:cs typeface="Times New Roman"/>
              </a:rPr>
              <a:t>my fatigue was too crushing for </a:t>
            </a:r>
            <a:r>
              <a:rPr dirty="0" sz="1450" spc="-25">
                <a:latin typeface="Times New Roman"/>
                <a:cs typeface="Times New Roman"/>
              </a:rPr>
              <a:t>delay, </a:t>
            </a:r>
            <a:r>
              <a:rPr dirty="0" sz="1450" spc="-10">
                <a:latin typeface="Times New Roman"/>
                <a:cs typeface="Times New Roman"/>
              </a:rPr>
              <a:t>and,  stretching myself as far as that was possible </a:t>
            </a:r>
            <a:r>
              <a:rPr dirty="0" sz="1450" spc="-5">
                <a:latin typeface="Times New Roman"/>
                <a:cs typeface="Times New Roman"/>
              </a:rPr>
              <a:t>upon </a:t>
            </a:r>
            <a:r>
              <a:rPr dirty="0" sz="1450" spc="-10">
                <a:latin typeface="Times New Roman"/>
                <a:cs typeface="Times New Roman"/>
              </a:rPr>
              <a:t>the bench, </a:t>
            </a:r>
            <a:r>
              <a:rPr dirty="0" sz="1450" spc="-5">
                <a:latin typeface="Times New Roman"/>
                <a:cs typeface="Times New Roman"/>
              </a:rPr>
              <a:t>I </a:t>
            </a:r>
            <a:r>
              <a:rPr dirty="0" sz="1450" spc="-10">
                <a:latin typeface="Times New Roman"/>
                <a:cs typeface="Times New Roman"/>
              </a:rPr>
              <a:t>was received at  once into </a:t>
            </a:r>
            <a:r>
              <a:rPr dirty="0" sz="1450" spc="-5">
                <a:latin typeface="Times New Roman"/>
                <a:cs typeface="Times New Roman"/>
              </a:rPr>
              <a:t>a </a:t>
            </a:r>
            <a:r>
              <a:rPr dirty="0" sz="1450" spc="-10">
                <a:latin typeface="Times New Roman"/>
                <a:cs typeface="Times New Roman"/>
              </a:rPr>
              <a:t>dreamless</a:t>
            </a:r>
            <a:r>
              <a:rPr dirty="0" sz="1450">
                <a:latin typeface="Times New Roman"/>
                <a:cs typeface="Times New Roman"/>
              </a:rPr>
              <a:t> </a:t>
            </a:r>
            <a:r>
              <a:rPr dirty="0" sz="1450" spc="-20">
                <a:latin typeface="Times New Roman"/>
                <a:cs typeface="Times New Roman"/>
              </a:rPr>
              <a:t>stupor.</a:t>
            </a:r>
            <a:endParaRPr sz="1450">
              <a:latin typeface="Times New Roman"/>
              <a:cs typeface="Times New Roman"/>
            </a:endParaRPr>
          </a:p>
          <a:p>
            <a:pPr algn="just" marL="12700" marR="5080">
              <a:lnSpc>
                <a:spcPts val="1730"/>
              </a:lnSpc>
              <a:spcBef>
                <a:spcPts val="550"/>
              </a:spcBef>
            </a:pPr>
            <a:r>
              <a:rPr dirty="0" sz="1450" spc="-10">
                <a:latin typeface="Times New Roman"/>
                <a:cs typeface="Times New Roman"/>
              </a:rPr>
              <a:t>The little German gentleman was only going </a:t>
            </a:r>
            <a:r>
              <a:rPr dirty="0" sz="1450" spc="-5">
                <a:latin typeface="Times New Roman"/>
                <a:cs typeface="Times New Roman"/>
              </a:rPr>
              <a:t>a </a:t>
            </a:r>
            <a:r>
              <a:rPr dirty="0" sz="1450" spc="-10">
                <a:latin typeface="Times New Roman"/>
                <a:cs typeface="Times New Roman"/>
              </a:rPr>
              <a:t>little way into the suburbs after  </a:t>
            </a:r>
            <a:r>
              <a:rPr dirty="0" sz="1450" spc="-5">
                <a:latin typeface="Times New Roman"/>
                <a:cs typeface="Times New Roman"/>
              </a:rPr>
              <a:t>a </a:t>
            </a:r>
            <a:r>
              <a:rPr dirty="0" sz="1450" spc="-10">
                <a:latin typeface="Times New Roman"/>
                <a:cs typeface="Times New Roman"/>
              </a:rPr>
              <a:t>diner fin, and was bent </a:t>
            </a:r>
            <a:r>
              <a:rPr dirty="0" sz="1450" spc="-5">
                <a:latin typeface="Times New Roman"/>
                <a:cs typeface="Times New Roman"/>
              </a:rPr>
              <a:t>on </a:t>
            </a:r>
            <a:r>
              <a:rPr dirty="0" sz="1450" spc="-10">
                <a:latin typeface="Times New Roman"/>
                <a:cs typeface="Times New Roman"/>
              </a:rPr>
              <a:t>entertainment while the journey lasted. Having  failed with me, </a:t>
            </a:r>
            <a:r>
              <a:rPr dirty="0" sz="1450" spc="-5">
                <a:latin typeface="Times New Roman"/>
                <a:cs typeface="Times New Roman"/>
              </a:rPr>
              <a:t>he </a:t>
            </a:r>
            <a:r>
              <a:rPr dirty="0" sz="1450" spc="-10">
                <a:latin typeface="Times New Roman"/>
                <a:cs typeface="Times New Roman"/>
              </a:rPr>
              <a:t>pitched next </a:t>
            </a:r>
            <a:r>
              <a:rPr dirty="0" sz="1450" spc="-5">
                <a:latin typeface="Times New Roman"/>
                <a:cs typeface="Times New Roman"/>
              </a:rPr>
              <a:t>upon </a:t>
            </a:r>
            <a:r>
              <a:rPr dirty="0" sz="1450" spc="-10">
                <a:latin typeface="Times New Roman"/>
                <a:cs typeface="Times New Roman"/>
              </a:rPr>
              <a:t>another emigrant, who had come through  from Canada, and was </a:t>
            </a:r>
            <a:r>
              <a:rPr dirty="0" sz="1450" spc="-5">
                <a:latin typeface="Times New Roman"/>
                <a:cs typeface="Times New Roman"/>
              </a:rPr>
              <a:t>not one jot </a:t>
            </a:r>
            <a:r>
              <a:rPr dirty="0" sz="1450" spc="-10">
                <a:latin typeface="Times New Roman"/>
                <a:cs typeface="Times New Roman"/>
              </a:rPr>
              <a:t>less weary than myself. </a:t>
            </a:r>
            <a:r>
              <a:rPr dirty="0" sz="1450" spc="-35">
                <a:latin typeface="Times New Roman"/>
                <a:cs typeface="Times New Roman"/>
              </a:rPr>
              <a:t>Nay, </a:t>
            </a:r>
            <a:r>
              <a:rPr dirty="0" sz="1450" spc="-10">
                <a:latin typeface="Times New Roman"/>
                <a:cs typeface="Times New Roman"/>
              </a:rPr>
              <a:t>even in </a:t>
            </a:r>
            <a:r>
              <a:rPr dirty="0" sz="1450" spc="-5">
                <a:latin typeface="Times New Roman"/>
                <a:cs typeface="Times New Roman"/>
              </a:rPr>
              <a:t>a  </a:t>
            </a:r>
            <a:r>
              <a:rPr dirty="0" sz="1450" spc="-10">
                <a:latin typeface="Times New Roman"/>
                <a:cs typeface="Times New Roman"/>
              </a:rPr>
              <a:t>natural state, as </a:t>
            </a:r>
            <a:r>
              <a:rPr dirty="0" sz="1450" spc="-5">
                <a:latin typeface="Times New Roman"/>
                <a:cs typeface="Times New Roman"/>
              </a:rPr>
              <a:t>I </a:t>
            </a:r>
            <a:r>
              <a:rPr dirty="0" sz="1450" spc="-10">
                <a:latin typeface="Times New Roman"/>
                <a:cs typeface="Times New Roman"/>
              </a:rPr>
              <a:t>found next morning when we scraped acquaintance,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25">
                <a:latin typeface="Times New Roman"/>
                <a:cs typeface="Times New Roman"/>
              </a:rPr>
              <a:t>heavy, </a:t>
            </a:r>
            <a:r>
              <a:rPr dirty="0" sz="1450" spc="-10">
                <a:latin typeface="Times New Roman"/>
                <a:cs typeface="Times New Roman"/>
              </a:rPr>
              <a:t>uncommunicative man. After trying him </a:t>
            </a:r>
            <a:r>
              <a:rPr dirty="0" sz="1450" spc="-5">
                <a:latin typeface="Times New Roman"/>
                <a:cs typeface="Times New Roman"/>
              </a:rPr>
              <a:t>on </a:t>
            </a:r>
            <a:r>
              <a:rPr dirty="0" sz="1450" spc="-10">
                <a:latin typeface="Times New Roman"/>
                <a:cs typeface="Times New Roman"/>
              </a:rPr>
              <a:t>different topics, it appears  that the little German gentleman flounced into </a:t>
            </a:r>
            <a:r>
              <a:rPr dirty="0" sz="1450" spc="-5">
                <a:latin typeface="Times New Roman"/>
                <a:cs typeface="Times New Roman"/>
              </a:rPr>
              <a:t>a </a:t>
            </a:r>
            <a:r>
              <a:rPr dirty="0" sz="1450" spc="-20">
                <a:latin typeface="Times New Roman"/>
                <a:cs typeface="Times New Roman"/>
              </a:rPr>
              <a:t>temper, </a:t>
            </a:r>
            <a:r>
              <a:rPr dirty="0" sz="1450" spc="-10">
                <a:latin typeface="Times New Roman"/>
                <a:cs typeface="Times New Roman"/>
              </a:rPr>
              <a:t>swore an oath </a:t>
            </a:r>
            <a:r>
              <a:rPr dirty="0" sz="1450" spc="-5">
                <a:latin typeface="Times New Roman"/>
                <a:cs typeface="Times New Roman"/>
              </a:rPr>
              <a:t>or </a:t>
            </a:r>
            <a:r>
              <a:rPr dirty="0" sz="1450" spc="-10">
                <a:latin typeface="Times New Roman"/>
                <a:cs typeface="Times New Roman"/>
              </a:rPr>
              <a:t>two,  and departed from that car in quest </a:t>
            </a:r>
            <a:r>
              <a:rPr dirty="0" sz="1450" spc="-5">
                <a:latin typeface="Times New Roman"/>
                <a:cs typeface="Times New Roman"/>
              </a:rPr>
              <a:t>of </a:t>
            </a:r>
            <a:r>
              <a:rPr dirty="0" sz="1450" spc="-10">
                <a:latin typeface="Times New Roman"/>
                <a:cs typeface="Times New Roman"/>
              </a:rPr>
              <a:t>livelier </a:t>
            </a:r>
            <a:r>
              <a:rPr dirty="0" sz="1450" spc="-20">
                <a:latin typeface="Times New Roman"/>
                <a:cs typeface="Times New Roman"/>
              </a:rPr>
              <a:t>society. </a:t>
            </a:r>
            <a:r>
              <a:rPr dirty="0" sz="1450" spc="-10">
                <a:latin typeface="Times New Roman"/>
                <a:cs typeface="Times New Roman"/>
              </a:rPr>
              <a:t>Poor little gentleman!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he thought </a:t>
            </a:r>
            <a:r>
              <a:rPr dirty="0" sz="1450" spc="-10">
                <a:latin typeface="Times New Roman"/>
                <a:cs typeface="Times New Roman"/>
              </a:rPr>
              <a:t>an emigrant should </a:t>
            </a:r>
            <a:r>
              <a:rPr dirty="0" sz="1450" spc="-5">
                <a:latin typeface="Times New Roman"/>
                <a:cs typeface="Times New Roman"/>
              </a:rPr>
              <a:t>be a </a:t>
            </a:r>
            <a:r>
              <a:rPr dirty="0" sz="1450" spc="-10">
                <a:latin typeface="Times New Roman"/>
                <a:cs typeface="Times New Roman"/>
              </a:rPr>
              <a:t>rollicking, free-hearted blade,  with </a:t>
            </a:r>
            <a:r>
              <a:rPr dirty="0" sz="1450" spc="-5">
                <a:latin typeface="Times New Roman"/>
                <a:cs typeface="Times New Roman"/>
              </a:rPr>
              <a:t>a </a:t>
            </a:r>
            <a:r>
              <a:rPr dirty="0" sz="1450" spc="-10">
                <a:latin typeface="Times New Roman"/>
                <a:cs typeface="Times New Roman"/>
              </a:rPr>
              <a:t>flask </a:t>
            </a:r>
            <a:r>
              <a:rPr dirty="0" sz="1450" spc="-5">
                <a:latin typeface="Times New Roman"/>
                <a:cs typeface="Times New Roman"/>
              </a:rPr>
              <a:t>of </a:t>
            </a:r>
            <a:r>
              <a:rPr dirty="0" sz="1450" spc="-10">
                <a:latin typeface="Times New Roman"/>
                <a:cs typeface="Times New Roman"/>
              </a:rPr>
              <a:t>foreign brandy and </a:t>
            </a:r>
            <a:r>
              <a:rPr dirty="0" sz="1450" spc="-5">
                <a:latin typeface="Times New Roman"/>
                <a:cs typeface="Times New Roman"/>
              </a:rPr>
              <a:t>a long, </a:t>
            </a:r>
            <a:r>
              <a:rPr dirty="0" sz="1450" spc="-10">
                <a:latin typeface="Times New Roman"/>
                <a:cs typeface="Times New Roman"/>
              </a:rPr>
              <a:t>comical story to beguile the  moments </a:t>
            </a:r>
            <a:r>
              <a:rPr dirty="0" sz="1450" spc="-5">
                <a:latin typeface="Times New Roman"/>
                <a:cs typeface="Times New Roman"/>
              </a:rPr>
              <a:t>of </a:t>
            </a:r>
            <a:r>
              <a:rPr dirty="0" sz="1450" spc="-10">
                <a:latin typeface="Times New Roman"/>
                <a:cs typeface="Times New Roman"/>
              </a:rPr>
              <a:t>digestion.</a:t>
            </a:r>
            <a:endParaRPr sz="1450">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Beethovens; who have </a:t>
            </a:r>
            <a:r>
              <a:rPr dirty="0" sz="1450" spc="-5">
                <a:latin typeface="Times New Roman"/>
                <a:cs typeface="Times New Roman"/>
              </a:rPr>
              <a:t>not one </a:t>
            </a:r>
            <a:r>
              <a:rPr dirty="0" sz="1450" spc="-10">
                <a:latin typeface="Times New Roman"/>
                <a:cs typeface="Times New Roman"/>
              </a:rPr>
              <a:t>virtue to rub against another in the field </a:t>
            </a:r>
            <a:r>
              <a:rPr dirty="0" sz="1450" spc="-5">
                <a:latin typeface="Times New Roman"/>
                <a:cs typeface="Times New Roman"/>
              </a:rPr>
              <a:t>of  </a:t>
            </a:r>
            <a:r>
              <a:rPr dirty="0" sz="1450" spc="-10">
                <a:latin typeface="Times New Roman"/>
                <a:cs typeface="Times New Roman"/>
              </a:rPr>
              <a:t>active life, and yet perhaps, in the life </a:t>
            </a:r>
            <a:r>
              <a:rPr dirty="0" sz="1450" spc="-5">
                <a:latin typeface="Times New Roman"/>
                <a:cs typeface="Times New Roman"/>
              </a:rPr>
              <a:t>of </a:t>
            </a:r>
            <a:r>
              <a:rPr dirty="0" sz="1450" spc="-10">
                <a:latin typeface="Times New Roman"/>
                <a:cs typeface="Times New Roman"/>
              </a:rPr>
              <a:t>contemplation, sit with the saints. </a:t>
            </a:r>
            <a:r>
              <a:rPr dirty="0" sz="1450" spc="-70">
                <a:latin typeface="Times New Roman"/>
                <a:cs typeface="Times New Roman"/>
              </a:rPr>
              <a:t>We  </a:t>
            </a:r>
            <a:r>
              <a:rPr dirty="0" sz="1450" spc="-10">
                <a:latin typeface="Times New Roman"/>
                <a:cs typeface="Times New Roman"/>
              </a:rPr>
              <a:t>see them </a:t>
            </a:r>
            <a:r>
              <a:rPr dirty="0" sz="1450" spc="-5">
                <a:latin typeface="Times New Roman"/>
                <a:cs typeface="Times New Roman"/>
              </a:rPr>
              <a:t>on </a:t>
            </a:r>
            <a:r>
              <a:rPr dirty="0" sz="1450" spc="-10">
                <a:latin typeface="Times New Roman"/>
                <a:cs typeface="Times New Roman"/>
              </a:rPr>
              <a:t>the street, and we can count their buttons; </a:t>
            </a:r>
            <a:r>
              <a:rPr dirty="0" sz="1450" spc="-5">
                <a:latin typeface="Times New Roman"/>
                <a:cs typeface="Times New Roman"/>
              </a:rPr>
              <a:t>but </a:t>
            </a:r>
            <a:r>
              <a:rPr dirty="0" sz="1450" spc="-10">
                <a:latin typeface="Times New Roman"/>
                <a:cs typeface="Times New Roman"/>
              </a:rPr>
              <a:t>heaven knows in  what they pride themselves! heaven knows where they have set their</a:t>
            </a:r>
            <a:r>
              <a:rPr dirty="0" sz="1450" spc="130">
                <a:latin typeface="Times New Roman"/>
                <a:cs typeface="Times New Roman"/>
              </a:rPr>
              <a:t> </a:t>
            </a:r>
            <a:r>
              <a:rPr dirty="0" sz="1450" spc="-10">
                <a:latin typeface="Times New Roman"/>
                <a:cs typeface="Times New Roman"/>
              </a:rPr>
              <a:t>treasure!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There is </a:t>
            </a:r>
            <a:r>
              <a:rPr dirty="0" sz="1450" spc="-5">
                <a:latin typeface="Times New Roman"/>
                <a:cs typeface="Times New Roman"/>
              </a:rPr>
              <a:t>one </a:t>
            </a:r>
            <a:r>
              <a:rPr dirty="0" sz="1450" spc="-10">
                <a:latin typeface="Times New Roman"/>
                <a:cs typeface="Times New Roman"/>
              </a:rPr>
              <a:t>fable that touches very near the quick </a:t>
            </a:r>
            <a:r>
              <a:rPr dirty="0" sz="1450" spc="-5">
                <a:latin typeface="Times New Roman"/>
                <a:cs typeface="Times New Roman"/>
              </a:rPr>
              <a:t>of </a:t>
            </a:r>
            <a:r>
              <a:rPr dirty="0" sz="1450" spc="-10">
                <a:latin typeface="Times New Roman"/>
                <a:cs typeface="Times New Roman"/>
              </a:rPr>
              <a:t>life: the fable </a:t>
            </a:r>
            <a:r>
              <a:rPr dirty="0" sz="1450" spc="-5">
                <a:latin typeface="Times New Roman"/>
                <a:cs typeface="Times New Roman"/>
              </a:rPr>
              <a:t>of </a:t>
            </a:r>
            <a:r>
              <a:rPr dirty="0" sz="1450" spc="-10">
                <a:latin typeface="Times New Roman"/>
                <a:cs typeface="Times New Roman"/>
              </a:rPr>
              <a:t>the  monk who passed into the woods, heard </a:t>
            </a:r>
            <a:r>
              <a:rPr dirty="0" sz="1450" spc="-5">
                <a:latin typeface="Times New Roman"/>
                <a:cs typeface="Times New Roman"/>
              </a:rPr>
              <a:t>a </a:t>
            </a:r>
            <a:r>
              <a:rPr dirty="0" sz="1450" spc="-10">
                <a:latin typeface="Times New Roman"/>
                <a:cs typeface="Times New Roman"/>
              </a:rPr>
              <a:t>bird break into </a:t>
            </a:r>
            <a:r>
              <a:rPr dirty="0" sz="1450" spc="-5">
                <a:latin typeface="Times New Roman"/>
                <a:cs typeface="Times New Roman"/>
              </a:rPr>
              <a:t>song, </a:t>
            </a:r>
            <a:r>
              <a:rPr dirty="0" sz="1450" spc="-10">
                <a:latin typeface="Times New Roman"/>
                <a:cs typeface="Times New Roman"/>
              </a:rPr>
              <a:t>hearkened for  </a:t>
            </a:r>
            <a:r>
              <a:rPr dirty="0" sz="1450" spc="-5">
                <a:latin typeface="Times New Roman"/>
                <a:cs typeface="Times New Roman"/>
              </a:rPr>
              <a:t>a </a:t>
            </a:r>
            <a:r>
              <a:rPr dirty="0" sz="1450" spc="-10">
                <a:latin typeface="Times New Roman"/>
                <a:cs typeface="Times New Roman"/>
              </a:rPr>
              <a:t>trill </a:t>
            </a:r>
            <a:r>
              <a:rPr dirty="0" sz="1450" spc="-5">
                <a:latin typeface="Times New Roman"/>
                <a:cs typeface="Times New Roman"/>
              </a:rPr>
              <a:t>or </a:t>
            </a:r>
            <a:r>
              <a:rPr dirty="0" sz="1450" spc="-10">
                <a:latin typeface="Times New Roman"/>
                <a:cs typeface="Times New Roman"/>
              </a:rPr>
              <a:t>two, and found himself </a:t>
            </a:r>
            <a:r>
              <a:rPr dirty="0" sz="1450" spc="-5">
                <a:latin typeface="Times New Roman"/>
                <a:cs typeface="Times New Roman"/>
              </a:rPr>
              <a:t>on </a:t>
            </a:r>
            <a:r>
              <a:rPr dirty="0" sz="1450" spc="-10">
                <a:latin typeface="Times New Roman"/>
                <a:cs typeface="Times New Roman"/>
              </a:rPr>
              <a:t>his return </a:t>
            </a:r>
            <a:r>
              <a:rPr dirty="0" sz="1450" spc="-5">
                <a:latin typeface="Times New Roman"/>
                <a:cs typeface="Times New Roman"/>
              </a:rPr>
              <a:t>a </a:t>
            </a:r>
            <a:r>
              <a:rPr dirty="0" sz="1450" spc="-10">
                <a:latin typeface="Times New Roman"/>
                <a:cs typeface="Times New Roman"/>
              </a:rPr>
              <a:t>stranger at his convent gates;  for </a:t>
            </a:r>
            <a:r>
              <a:rPr dirty="0" sz="1450" spc="-5">
                <a:latin typeface="Times New Roman"/>
                <a:cs typeface="Times New Roman"/>
              </a:rPr>
              <a:t>he </a:t>
            </a:r>
            <a:r>
              <a:rPr dirty="0" sz="1450" spc="-10">
                <a:latin typeface="Times New Roman"/>
                <a:cs typeface="Times New Roman"/>
              </a:rPr>
              <a:t>had been absent fifty years, and </a:t>
            </a:r>
            <a:r>
              <a:rPr dirty="0" sz="1450" spc="-5">
                <a:latin typeface="Times New Roman"/>
                <a:cs typeface="Times New Roman"/>
              </a:rPr>
              <a:t>of </a:t>
            </a:r>
            <a:r>
              <a:rPr dirty="0" sz="1450" spc="-10">
                <a:latin typeface="Times New Roman"/>
                <a:cs typeface="Times New Roman"/>
              </a:rPr>
              <a:t>all his comrades there survived </a:t>
            </a:r>
            <a:r>
              <a:rPr dirty="0" sz="1450" spc="-5">
                <a:latin typeface="Times New Roman"/>
                <a:cs typeface="Times New Roman"/>
              </a:rPr>
              <a:t>but  one </a:t>
            </a:r>
            <a:r>
              <a:rPr dirty="0" sz="1450" spc="-10">
                <a:latin typeface="Times New Roman"/>
                <a:cs typeface="Times New Roman"/>
              </a:rPr>
              <a:t>to recognise him. It is </a:t>
            </a:r>
            <a:r>
              <a:rPr dirty="0" sz="1450" spc="-5">
                <a:latin typeface="Times New Roman"/>
                <a:cs typeface="Times New Roman"/>
              </a:rPr>
              <a:t>not </a:t>
            </a:r>
            <a:r>
              <a:rPr dirty="0" sz="1450" spc="-10">
                <a:latin typeface="Times New Roman"/>
                <a:cs typeface="Times New Roman"/>
              </a:rPr>
              <a:t>only in the woods that this enchanter carols,  though perhaps </a:t>
            </a:r>
            <a:r>
              <a:rPr dirty="0" sz="1450" spc="-5">
                <a:latin typeface="Times New Roman"/>
                <a:cs typeface="Times New Roman"/>
              </a:rPr>
              <a:t>he </a:t>
            </a:r>
            <a:r>
              <a:rPr dirty="0" sz="1450" spc="-10">
                <a:latin typeface="Times New Roman"/>
                <a:cs typeface="Times New Roman"/>
              </a:rPr>
              <a:t>is native there. He sings in the most doleful places. The  miser hears him and chuckles, and the days are moments. </a:t>
            </a:r>
            <a:r>
              <a:rPr dirty="0" sz="1450" spc="-25">
                <a:latin typeface="Times New Roman"/>
                <a:cs typeface="Times New Roman"/>
              </a:rPr>
              <a:t>With </a:t>
            </a:r>
            <a:r>
              <a:rPr dirty="0" sz="1450" spc="-5">
                <a:latin typeface="Times New Roman"/>
                <a:cs typeface="Times New Roman"/>
              </a:rPr>
              <a:t>no </a:t>
            </a:r>
            <a:r>
              <a:rPr dirty="0" sz="1450" spc="-10">
                <a:latin typeface="Times New Roman"/>
                <a:cs typeface="Times New Roman"/>
              </a:rPr>
              <a:t>more  apparatus than an ill-smelling lantern </a:t>
            </a:r>
            <a:r>
              <a:rPr dirty="0" sz="1450" spc="-5">
                <a:latin typeface="Times New Roman"/>
                <a:cs typeface="Times New Roman"/>
              </a:rPr>
              <a:t>I </a:t>
            </a:r>
            <a:r>
              <a:rPr dirty="0" sz="1450" spc="-10">
                <a:latin typeface="Times New Roman"/>
                <a:cs typeface="Times New Roman"/>
              </a:rPr>
              <a:t>have evoked him </a:t>
            </a:r>
            <a:r>
              <a:rPr dirty="0" sz="1450" spc="-5">
                <a:latin typeface="Times New Roman"/>
                <a:cs typeface="Times New Roman"/>
              </a:rPr>
              <a:t>on </a:t>
            </a:r>
            <a:r>
              <a:rPr dirty="0" sz="1450" spc="-10">
                <a:latin typeface="Times New Roman"/>
                <a:cs typeface="Times New Roman"/>
              </a:rPr>
              <a:t>the naked links.  All life that is </a:t>
            </a:r>
            <a:r>
              <a:rPr dirty="0" sz="1450" spc="-5">
                <a:latin typeface="Times New Roman"/>
                <a:cs typeface="Times New Roman"/>
              </a:rPr>
              <a:t>not </a:t>
            </a:r>
            <a:r>
              <a:rPr dirty="0" sz="1450" spc="-10">
                <a:latin typeface="Times New Roman"/>
                <a:cs typeface="Times New Roman"/>
              </a:rPr>
              <a:t>merely mechanical is spun </a:t>
            </a:r>
            <a:r>
              <a:rPr dirty="0" sz="1450" spc="-5">
                <a:latin typeface="Times New Roman"/>
                <a:cs typeface="Times New Roman"/>
              </a:rPr>
              <a:t>out of </a:t>
            </a:r>
            <a:r>
              <a:rPr dirty="0" sz="1450" spc="-10">
                <a:latin typeface="Times New Roman"/>
                <a:cs typeface="Times New Roman"/>
              </a:rPr>
              <a:t>two strands: seeking for  that bird and hearing him. And it is just this that makes life so hard to value,  and the delight </a:t>
            </a:r>
            <a:r>
              <a:rPr dirty="0" sz="1450" spc="-5">
                <a:latin typeface="Times New Roman"/>
                <a:cs typeface="Times New Roman"/>
              </a:rPr>
              <a:t>of </a:t>
            </a:r>
            <a:r>
              <a:rPr dirty="0" sz="1450" spc="-10">
                <a:latin typeface="Times New Roman"/>
                <a:cs typeface="Times New Roman"/>
              </a:rPr>
              <a:t>each so incommunicable. And just </a:t>
            </a:r>
            <a:r>
              <a:rPr dirty="0" sz="1450" spc="-5">
                <a:latin typeface="Times New Roman"/>
                <a:cs typeface="Times New Roman"/>
              </a:rPr>
              <a:t>a </a:t>
            </a:r>
            <a:r>
              <a:rPr dirty="0" sz="1450" spc="-10">
                <a:latin typeface="Times New Roman"/>
                <a:cs typeface="Times New Roman"/>
              </a:rPr>
              <a:t>knowledge </a:t>
            </a:r>
            <a:r>
              <a:rPr dirty="0" sz="1450" spc="-5">
                <a:latin typeface="Times New Roman"/>
                <a:cs typeface="Times New Roman"/>
              </a:rPr>
              <a:t>of </a:t>
            </a:r>
            <a:r>
              <a:rPr dirty="0" sz="1450" spc="-10">
                <a:latin typeface="Times New Roman"/>
                <a:cs typeface="Times New Roman"/>
              </a:rPr>
              <a:t>this, and  </a:t>
            </a:r>
            <a:r>
              <a:rPr dirty="0" sz="1450" spc="-5">
                <a:latin typeface="Times New Roman"/>
                <a:cs typeface="Times New Roman"/>
              </a:rPr>
              <a:t>a </a:t>
            </a:r>
            <a:r>
              <a:rPr dirty="0" sz="1450" spc="-10">
                <a:latin typeface="Times New Roman"/>
                <a:cs typeface="Times New Roman"/>
              </a:rPr>
              <a:t>remembrance </a:t>
            </a:r>
            <a:r>
              <a:rPr dirty="0" sz="1450" spc="-5">
                <a:latin typeface="Times New Roman"/>
                <a:cs typeface="Times New Roman"/>
              </a:rPr>
              <a:t>of </a:t>
            </a:r>
            <a:r>
              <a:rPr dirty="0" sz="1450" spc="-10">
                <a:latin typeface="Times New Roman"/>
                <a:cs typeface="Times New Roman"/>
              </a:rPr>
              <a:t>those fortunate hours in which the bird has sung to us, that  fills </a:t>
            </a:r>
            <a:r>
              <a:rPr dirty="0" sz="1450" spc="-5">
                <a:latin typeface="Times New Roman"/>
                <a:cs typeface="Times New Roman"/>
              </a:rPr>
              <a:t>us </a:t>
            </a:r>
            <a:r>
              <a:rPr dirty="0" sz="1450" spc="-10">
                <a:latin typeface="Times New Roman"/>
                <a:cs typeface="Times New Roman"/>
              </a:rPr>
              <a:t>with such wonder when we turn the pages </a:t>
            </a:r>
            <a:r>
              <a:rPr dirty="0" sz="1450" spc="-5">
                <a:latin typeface="Times New Roman"/>
                <a:cs typeface="Times New Roman"/>
              </a:rPr>
              <a:t>of </a:t>
            </a:r>
            <a:r>
              <a:rPr dirty="0" sz="1450" spc="-10">
                <a:latin typeface="Times New Roman"/>
                <a:cs typeface="Times New Roman"/>
              </a:rPr>
              <a:t>the realist. There, to </a:t>
            </a:r>
            <a:r>
              <a:rPr dirty="0" sz="1450" spc="-5">
                <a:latin typeface="Times New Roman"/>
                <a:cs typeface="Times New Roman"/>
              </a:rPr>
              <a:t>be  </a:t>
            </a:r>
            <a:r>
              <a:rPr dirty="0" sz="1450" spc="-10">
                <a:latin typeface="Times New Roman"/>
                <a:cs typeface="Times New Roman"/>
              </a:rPr>
              <a:t>sure, we find </a:t>
            </a:r>
            <a:r>
              <a:rPr dirty="0" sz="1450" spc="-5">
                <a:latin typeface="Times New Roman"/>
                <a:cs typeface="Times New Roman"/>
              </a:rPr>
              <a:t>a </a:t>
            </a:r>
            <a:r>
              <a:rPr dirty="0" sz="1450" spc="-10">
                <a:latin typeface="Times New Roman"/>
                <a:cs typeface="Times New Roman"/>
              </a:rPr>
              <a:t>picture </a:t>
            </a:r>
            <a:r>
              <a:rPr dirty="0" sz="1450" spc="-5">
                <a:latin typeface="Times New Roman"/>
                <a:cs typeface="Times New Roman"/>
              </a:rPr>
              <a:t>of </a:t>
            </a:r>
            <a:r>
              <a:rPr dirty="0" sz="1450" spc="-10">
                <a:latin typeface="Times New Roman"/>
                <a:cs typeface="Times New Roman"/>
              </a:rPr>
              <a:t>life in so far as it consists </a:t>
            </a:r>
            <a:r>
              <a:rPr dirty="0" sz="1450" spc="-5">
                <a:latin typeface="Times New Roman"/>
                <a:cs typeface="Times New Roman"/>
              </a:rPr>
              <a:t>of </a:t>
            </a:r>
            <a:r>
              <a:rPr dirty="0" sz="1450" spc="-10">
                <a:latin typeface="Times New Roman"/>
                <a:cs typeface="Times New Roman"/>
              </a:rPr>
              <a:t>mud and </a:t>
            </a:r>
            <a:r>
              <a:rPr dirty="0" sz="1450" spc="-5">
                <a:latin typeface="Times New Roman"/>
                <a:cs typeface="Times New Roman"/>
              </a:rPr>
              <a:t>of </a:t>
            </a:r>
            <a:r>
              <a:rPr dirty="0" sz="1450" spc="-10">
                <a:latin typeface="Times New Roman"/>
                <a:cs typeface="Times New Roman"/>
              </a:rPr>
              <a:t>old iron,  cheap desires and cheap fears, that which we are ashamed to remember and  that which we are careless whether we forget; </a:t>
            </a:r>
            <a:r>
              <a:rPr dirty="0" sz="1450" spc="-5">
                <a:latin typeface="Times New Roman"/>
                <a:cs typeface="Times New Roman"/>
              </a:rPr>
              <a:t>but of </a:t>
            </a:r>
            <a:r>
              <a:rPr dirty="0" sz="1450" spc="-10">
                <a:latin typeface="Times New Roman"/>
                <a:cs typeface="Times New Roman"/>
              </a:rPr>
              <a:t>the note </a:t>
            </a:r>
            <a:r>
              <a:rPr dirty="0" sz="1450" spc="-5">
                <a:latin typeface="Times New Roman"/>
                <a:cs typeface="Times New Roman"/>
              </a:rPr>
              <a:t>of </a:t>
            </a:r>
            <a:r>
              <a:rPr dirty="0" sz="1450" spc="-10">
                <a:latin typeface="Times New Roman"/>
                <a:cs typeface="Times New Roman"/>
              </a:rPr>
              <a:t>that time-  devouring nightingale we hear </a:t>
            </a:r>
            <a:r>
              <a:rPr dirty="0" sz="1450" spc="-5">
                <a:latin typeface="Times New Roman"/>
                <a:cs typeface="Times New Roman"/>
              </a:rPr>
              <a:t>no</a:t>
            </a:r>
            <a:r>
              <a:rPr dirty="0" sz="1450" spc="15">
                <a:latin typeface="Times New Roman"/>
                <a:cs typeface="Times New Roman"/>
              </a:rPr>
              <a:t> </a:t>
            </a:r>
            <a:r>
              <a:rPr dirty="0" sz="1450" spc="-10">
                <a:latin typeface="Times New Roman"/>
                <a:cs typeface="Times New Roman"/>
              </a:rPr>
              <a:t>news.</a:t>
            </a:r>
            <a:endParaRPr sz="1450">
              <a:latin typeface="Times New Roman"/>
              <a:cs typeface="Times New Roman"/>
            </a:endParaRPr>
          </a:p>
          <a:p>
            <a:pPr algn="just" marL="12700" marR="5080">
              <a:lnSpc>
                <a:spcPts val="1730"/>
              </a:lnSpc>
              <a:spcBef>
                <a:spcPts val="550"/>
              </a:spcBef>
            </a:pPr>
            <a:r>
              <a:rPr dirty="0" sz="1450" spc="-10">
                <a:latin typeface="Times New Roman"/>
                <a:cs typeface="Times New Roman"/>
              </a:rPr>
              <a:t>The case </a:t>
            </a:r>
            <a:r>
              <a:rPr dirty="0" sz="1450" spc="-5">
                <a:latin typeface="Times New Roman"/>
                <a:cs typeface="Times New Roman"/>
              </a:rPr>
              <a:t>of </a:t>
            </a:r>
            <a:r>
              <a:rPr dirty="0" sz="1450" spc="-10">
                <a:latin typeface="Times New Roman"/>
                <a:cs typeface="Times New Roman"/>
              </a:rPr>
              <a:t>these writers </a:t>
            </a:r>
            <a:r>
              <a:rPr dirty="0" sz="1450" spc="-5">
                <a:latin typeface="Times New Roman"/>
                <a:cs typeface="Times New Roman"/>
              </a:rPr>
              <a:t>of </a:t>
            </a:r>
            <a:r>
              <a:rPr dirty="0" sz="1450" spc="-10">
                <a:latin typeface="Times New Roman"/>
                <a:cs typeface="Times New Roman"/>
              </a:rPr>
              <a:t>romance is most obscure. They have been </a:t>
            </a:r>
            <a:r>
              <a:rPr dirty="0" sz="1450" spc="-5">
                <a:latin typeface="Times New Roman"/>
                <a:cs typeface="Times New Roman"/>
              </a:rPr>
              <a:t>boys  </a:t>
            </a:r>
            <a:r>
              <a:rPr dirty="0" sz="1450" spc="-10">
                <a:latin typeface="Times New Roman"/>
                <a:cs typeface="Times New Roman"/>
              </a:rPr>
              <a:t>and youths; they have lingered outside the window </a:t>
            </a:r>
            <a:r>
              <a:rPr dirty="0" sz="1450" spc="-5">
                <a:latin typeface="Times New Roman"/>
                <a:cs typeface="Times New Roman"/>
              </a:rPr>
              <a:t>of </a:t>
            </a:r>
            <a:r>
              <a:rPr dirty="0" sz="1450" spc="-10">
                <a:latin typeface="Times New Roman"/>
                <a:cs typeface="Times New Roman"/>
              </a:rPr>
              <a:t>the beloved, who was  then most probably writing to some </a:t>
            </a:r>
            <a:r>
              <a:rPr dirty="0" sz="1450" spc="-5">
                <a:latin typeface="Times New Roman"/>
                <a:cs typeface="Times New Roman"/>
              </a:rPr>
              <a:t>one </a:t>
            </a:r>
            <a:r>
              <a:rPr dirty="0" sz="1450" spc="-10">
                <a:latin typeface="Times New Roman"/>
                <a:cs typeface="Times New Roman"/>
              </a:rPr>
              <a:t>else; they have sat before </a:t>
            </a:r>
            <a:r>
              <a:rPr dirty="0" sz="1450" spc="-5">
                <a:latin typeface="Times New Roman"/>
                <a:cs typeface="Times New Roman"/>
              </a:rPr>
              <a:t>a </a:t>
            </a:r>
            <a:r>
              <a:rPr dirty="0" sz="1450" spc="-10">
                <a:latin typeface="Times New Roman"/>
                <a:cs typeface="Times New Roman"/>
              </a:rPr>
              <a:t>sheet </a:t>
            </a:r>
            <a:r>
              <a:rPr dirty="0" sz="1450" spc="-5">
                <a:latin typeface="Times New Roman"/>
                <a:cs typeface="Times New Roman"/>
              </a:rPr>
              <a:t>of  </a:t>
            </a:r>
            <a:r>
              <a:rPr dirty="0" sz="1450" spc="-20">
                <a:latin typeface="Times New Roman"/>
                <a:cs typeface="Times New Roman"/>
              </a:rPr>
              <a:t>paper, </a:t>
            </a:r>
            <a:r>
              <a:rPr dirty="0" sz="1450" spc="-10">
                <a:latin typeface="Times New Roman"/>
                <a:cs typeface="Times New Roman"/>
              </a:rPr>
              <a:t>and felt themselves mere continents </a:t>
            </a:r>
            <a:r>
              <a:rPr dirty="0" sz="1450" spc="-5">
                <a:latin typeface="Times New Roman"/>
                <a:cs typeface="Times New Roman"/>
              </a:rPr>
              <a:t>of </a:t>
            </a:r>
            <a:r>
              <a:rPr dirty="0" sz="1450" spc="-10">
                <a:latin typeface="Times New Roman"/>
                <a:cs typeface="Times New Roman"/>
              </a:rPr>
              <a:t>congested </a:t>
            </a:r>
            <a:r>
              <a:rPr dirty="0" sz="1450" spc="-20">
                <a:latin typeface="Times New Roman"/>
                <a:cs typeface="Times New Roman"/>
              </a:rPr>
              <a:t>poetry, </a:t>
            </a:r>
            <a:r>
              <a:rPr dirty="0" sz="1450" spc="-5">
                <a:latin typeface="Times New Roman"/>
                <a:cs typeface="Times New Roman"/>
              </a:rPr>
              <a:t>not one </a:t>
            </a:r>
            <a:r>
              <a:rPr dirty="0" sz="1450" spc="-10">
                <a:latin typeface="Times New Roman"/>
                <a:cs typeface="Times New Roman"/>
              </a:rPr>
              <a:t>line </a:t>
            </a:r>
            <a:r>
              <a:rPr dirty="0" sz="1450" spc="-5">
                <a:latin typeface="Times New Roman"/>
                <a:cs typeface="Times New Roman"/>
              </a:rPr>
              <a:t>of  </a:t>
            </a:r>
            <a:r>
              <a:rPr dirty="0" sz="1450" spc="-10">
                <a:latin typeface="Times New Roman"/>
                <a:cs typeface="Times New Roman"/>
              </a:rPr>
              <a:t>which would flow; they have walked alone in the woods, they have walked in  cities under the countless lamps; they have been to sea, they have hated, they  have feared, they have longed to knife </a:t>
            </a:r>
            <a:r>
              <a:rPr dirty="0" sz="1450" spc="-5">
                <a:latin typeface="Times New Roman"/>
                <a:cs typeface="Times New Roman"/>
              </a:rPr>
              <a:t>a </a:t>
            </a:r>
            <a:r>
              <a:rPr dirty="0" sz="1450" spc="-10">
                <a:latin typeface="Times New Roman"/>
                <a:cs typeface="Times New Roman"/>
              </a:rPr>
              <a:t>man, and maybe </a:t>
            </a:r>
            <a:r>
              <a:rPr dirty="0" sz="1450" spc="-5">
                <a:latin typeface="Times New Roman"/>
                <a:cs typeface="Times New Roman"/>
              </a:rPr>
              <a:t>done </a:t>
            </a:r>
            <a:r>
              <a:rPr dirty="0" sz="1450" spc="-10">
                <a:latin typeface="Times New Roman"/>
                <a:cs typeface="Times New Roman"/>
              </a:rPr>
              <a:t>it; the wild  taste </a:t>
            </a:r>
            <a:r>
              <a:rPr dirty="0" sz="1450" spc="-5">
                <a:latin typeface="Times New Roman"/>
                <a:cs typeface="Times New Roman"/>
              </a:rPr>
              <a:t>of </a:t>
            </a:r>
            <a:r>
              <a:rPr dirty="0" sz="1450" spc="-10">
                <a:latin typeface="Times New Roman"/>
                <a:cs typeface="Times New Roman"/>
              </a:rPr>
              <a:t>life has stung their palate. </a:t>
            </a:r>
            <a:r>
              <a:rPr dirty="0" sz="1450" spc="-30">
                <a:latin typeface="Times New Roman"/>
                <a:cs typeface="Times New Roman"/>
              </a:rPr>
              <a:t>Or,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deny them all the rest, </a:t>
            </a:r>
            <a:r>
              <a:rPr dirty="0" sz="1450" spc="-5">
                <a:latin typeface="Times New Roman"/>
                <a:cs typeface="Times New Roman"/>
              </a:rPr>
              <a:t>one  </a:t>
            </a:r>
            <a:r>
              <a:rPr dirty="0" sz="1450" spc="-10">
                <a:latin typeface="Times New Roman"/>
                <a:cs typeface="Times New Roman"/>
              </a:rPr>
              <a:t>pleasure</a:t>
            </a:r>
            <a:r>
              <a:rPr dirty="0" sz="1450" spc="80">
                <a:latin typeface="Times New Roman"/>
                <a:cs typeface="Times New Roman"/>
              </a:rPr>
              <a:t> </a:t>
            </a:r>
            <a:r>
              <a:rPr dirty="0" sz="1450" spc="-10">
                <a:latin typeface="Times New Roman"/>
                <a:cs typeface="Times New Roman"/>
              </a:rPr>
              <a:t>at</a:t>
            </a:r>
            <a:r>
              <a:rPr dirty="0" sz="1450" spc="85">
                <a:latin typeface="Times New Roman"/>
                <a:cs typeface="Times New Roman"/>
              </a:rPr>
              <a:t> </a:t>
            </a:r>
            <a:r>
              <a:rPr dirty="0" sz="1450" spc="-10">
                <a:latin typeface="Times New Roman"/>
                <a:cs typeface="Times New Roman"/>
              </a:rPr>
              <a:t>least</a:t>
            </a:r>
            <a:r>
              <a:rPr dirty="0" sz="1450" spc="80">
                <a:latin typeface="Times New Roman"/>
                <a:cs typeface="Times New Roman"/>
              </a:rPr>
              <a:t> </a:t>
            </a:r>
            <a:r>
              <a:rPr dirty="0" sz="1450" spc="-10">
                <a:latin typeface="Times New Roman"/>
                <a:cs typeface="Times New Roman"/>
              </a:rPr>
              <a:t>they</a:t>
            </a:r>
            <a:r>
              <a:rPr dirty="0" sz="1450" spc="85">
                <a:latin typeface="Times New Roman"/>
                <a:cs typeface="Times New Roman"/>
              </a:rPr>
              <a:t> </a:t>
            </a:r>
            <a:r>
              <a:rPr dirty="0" sz="1450" spc="-10">
                <a:latin typeface="Times New Roman"/>
                <a:cs typeface="Times New Roman"/>
              </a:rPr>
              <a:t>have</a:t>
            </a:r>
            <a:r>
              <a:rPr dirty="0" sz="1450" spc="85">
                <a:latin typeface="Times New Roman"/>
                <a:cs typeface="Times New Roman"/>
              </a:rPr>
              <a:t> </a:t>
            </a:r>
            <a:r>
              <a:rPr dirty="0" sz="1450" spc="-10">
                <a:latin typeface="Times New Roman"/>
                <a:cs typeface="Times New Roman"/>
              </a:rPr>
              <a:t>tasted</a:t>
            </a:r>
            <a:r>
              <a:rPr dirty="0" sz="1450" spc="80">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full—their</a:t>
            </a:r>
            <a:r>
              <a:rPr dirty="0" sz="1450" spc="85">
                <a:latin typeface="Times New Roman"/>
                <a:cs typeface="Times New Roman"/>
              </a:rPr>
              <a:t> </a:t>
            </a:r>
            <a:r>
              <a:rPr dirty="0" sz="1450" spc="-5">
                <a:latin typeface="Times New Roman"/>
                <a:cs typeface="Times New Roman"/>
              </a:rPr>
              <a:t>books</a:t>
            </a:r>
            <a:r>
              <a:rPr dirty="0" sz="1450" spc="85">
                <a:latin typeface="Times New Roman"/>
                <a:cs typeface="Times New Roman"/>
              </a:rPr>
              <a:t> </a:t>
            </a:r>
            <a:r>
              <a:rPr dirty="0" sz="1450" spc="-10">
                <a:latin typeface="Times New Roman"/>
                <a:cs typeface="Times New Roman"/>
              </a:rPr>
              <a:t>are</a:t>
            </a:r>
            <a:r>
              <a:rPr dirty="0" sz="1450" spc="80">
                <a:latin typeface="Times New Roman"/>
                <a:cs typeface="Times New Roman"/>
              </a:rPr>
              <a:t> </a:t>
            </a:r>
            <a:r>
              <a:rPr dirty="0" sz="1450" spc="-10">
                <a:latin typeface="Times New Roman"/>
                <a:cs typeface="Times New Roman"/>
              </a:rPr>
              <a:t>there</a:t>
            </a:r>
            <a:r>
              <a:rPr dirty="0" sz="1450" spc="85">
                <a:latin typeface="Times New Roman"/>
                <a:cs typeface="Times New Roman"/>
              </a:rPr>
              <a:t> </a:t>
            </a:r>
            <a:r>
              <a:rPr dirty="0" sz="1450" spc="-10">
                <a:latin typeface="Times New Roman"/>
                <a:cs typeface="Times New Roman"/>
              </a:rPr>
              <a:t>to</a:t>
            </a:r>
            <a:r>
              <a:rPr dirty="0" sz="1450" spc="80">
                <a:latin typeface="Times New Roman"/>
                <a:cs typeface="Times New Roman"/>
              </a:rPr>
              <a:t> </a:t>
            </a:r>
            <a:r>
              <a:rPr dirty="0" sz="1450" spc="-10">
                <a:latin typeface="Times New Roman"/>
                <a:cs typeface="Times New Roman"/>
              </a:rPr>
              <a:t>prove</a:t>
            </a:r>
            <a:r>
              <a:rPr dirty="0" sz="1450" spc="8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a:lnSpc>
                <a:spcPts val="1655"/>
              </a:lnSpc>
            </a:pP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keen</a:t>
            </a:r>
            <a:r>
              <a:rPr dirty="0" sz="1450" spc="180">
                <a:latin typeface="Times New Roman"/>
                <a:cs typeface="Times New Roman"/>
              </a:rPr>
              <a:t> </a:t>
            </a:r>
            <a:r>
              <a:rPr dirty="0" sz="1450" spc="-10">
                <a:latin typeface="Times New Roman"/>
                <a:cs typeface="Times New Roman"/>
              </a:rPr>
              <a:t>pleasure</a:t>
            </a:r>
            <a:r>
              <a:rPr dirty="0" sz="1450" spc="180">
                <a:latin typeface="Times New Roman"/>
                <a:cs typeface="Times New Roman"/>
              </a:rPr>
              <a:t> </a:t>
            </a:r>
            <a:r>
              <a:rPr dirty="0" sz="1450" spc="-5">
                <a:latin typeface="Times New Roman"/>
                <a:cs typeface="Times New Roman"/>
              </a:rPr>
              <a:t>of</a:t>
            </a:r>
            <a:r>
              <a:rPr dirty="0" sz="1450" spc="180">
                <a:latin typeface="Times New Roman"/>
                <a:cs typeface="Times New Roman"/>
              </a:rPr>
              <a:t> </a:t>
            </a:r>
            <a:r>
              <a:rPr dirty="0" sz="1450" spc="-10">
                <a:latin typeface="Times New Roman"/>
                <a:cs typeface="Times New Roman"/>
              </a:rPr>
              <a:t>successful</a:t>
            </a:r>
            <a:r>
              <a:rPr dirty="0" sz="1450" spc="180">
                <a:latin typeface="Times New Roman"/>
                <a:cs typeface="Times New Roman"/>
              </a:rPr>
              <a:t> </a:t>
            </a:r>
            <a:r>
              <a:rPr dirty="0" sz="1450" spc="-10">
                <a:latin typeface="Times New Roman"/>
                <a:cs typeface="Times New Roman"/>
              </a:rPr>
              <a:t>literary</a:t>
            </a:r>
            <a:r>
              <a:rPr dirty="0" sz="1450" spc="180">
                <a:latin typeface="Times New Roman"/>
                <a:cs typeface="Times New Roman"/>
              </a:rPr>
              <a:t> </a:t>
            </a:r>
            <a:r>
              <a:rPr dirty="0" sz="1450" spc="-10">
                <a:latin typeface="Times New Roman"/>
                <a:cs typeface="Times New Roman"/>
              </a:rPr>
              <a:t>composition.</a:t>
            </a:r>
            <a:r>
              <a:rPr dirty="0" sz="1450" spc="180">
                <a:latin typeface="Times New Roman"/>
                <a:cs typeface="Times New Roman"/>
              </a:rPr>
              <a:t> </a:t>
            </a:r>
            <a:r>
              <a:rPr dirty="0" sz="1450" spc="-10">
                <a:latin typeface="Times New Roman"/>
                <a:cs typeface="Times New Roman"/>
              </a:rPr>
              <a:t>And</a:t>
            </a:r>
            <a:r>
              <a:rPr dirty="0" sz="1450" spc="165">
                <a:latin typeface="Times New Roman"/>
                <a:cs typeface="Times New Roman"/>
              </a:rPr>
              <a:t> </a:t>
            </a:r>
            <a:r>
              <a:rPr dirty="0" sz="1450" spc="-10">
                <a:latin typeface="Times New Roman"/>
                <a:cs typeface="Times New Roman"/>
              </a:rPr>
              <a:t>yet</a:t>
            </a:r>
            <a:r>
              <a:rPr dirty="0" sz="1450" spc="165">
                <a:latin typeface="Times New Roman"/>
                <a:cs typeface="Times New Roman"/>
              </a:rPr>
              <a:t> </a:t>
            </a:r>
            <a:r>
              <a:rPr dirty="0" sz="1450" spc="-10">
                <a:latin typeface="Times New Roman"/>
                <a:cs typeface="Times New Roman"/>
              </a:rPr>
              <a:t>they</a:t>
            </a:r>
            <a:r>
              <a:rPr dirty="0" sz="1450" spc="165">
                <a:latin typeface="Times New Roman"/>
                <a:cs typeface="Times New Roman"/>
              </a:rPr>
              <a:t> </a:t>
            </a:r>
            <a:r>
              <a:rPr dirty="0" sz="1450" spc="-10">
                <a:latin typeface="Times New Roman"/>
                <a:cs typeface="Times New Roman"/>
              </a:rPr>
              <a:t>fill</a:t>
            </a:r>
            <a:r>
              <a:rPr dirty="0" sz="1450" spc="165">
                <a:latin typeface="Times New Roman"/>
                <a:cs typeface="Times New Roman"/>
              </a:rPr>
              <a:t> </a:t>
            </a:r>
            <a:r>
              <a:rPr dirty="0" sz="1450" spc="-10">
                <a:latin typeface="Times New Roman"/>
                <a:cs typeface="Times New Roman"/>
              </a:rPr>
              <a:t>the</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globe with volumes, whose cleverness inspires me with despairing admiration,  and whose consistent falsity to all </a:t>
            </a:r>
            <a:r>
              <a:rPr dirty="0" sz="1450" spc="-5">
                <a:latin typeface="Times New Roman"/>
                <a:cs typeface="Times New Roman"/>
              </a:rPr>
              <a:t>I </a:t>
            </a:r>
            <a:r>
              <a:rPr dirty="0" sz="1450" spc="-10">
                <a:latin typeface="Times New Roman"/>
                <a:cs typeface="Times New Roman"/>
              </a:rPr>
              <a:t>care to call existence, with despairing  wrath. If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better </a:t>
            </a:r>
            <a:r>
              <a:rPr dirty="0" sz="1450" spc="-5">
                <a:latin typeface="Times New Roman"/>
                <a:cs typeface="Times New Roman"/>
              </a:rPr>
              <a:t>hope </a:t>
            </a:r>
            <a:r>
              <a:rPr dirty="0" sz="1450" spc="-10">
                <a:latin typeface="Times New Roman"/>
                <a:cs typeface="Times New Roman"/>
              </a:rPr>
              <a:t>than to continue to revolve among the dreary and  petty businesses, and to </a:t>
            </a:r>
            <a:r>
              <a:rPr dirty="0" sz="1450" spc="-5">
                <a:latin typeface="Times New Roman"/>
                <a:cs typeface="Times New Roman"/>
              </a:rPr>
              <a:t>be </a:t>
            </a:r>
            <a:r>
              <a:rPr dirty="0" sz="1450" spc="-10">
                <a:latin typeface="Times New Roman"/>
                <a:cs typeface="Times New Roman"/>
              </a:rPr>
              <a:t>moved </a:t>
            </a:r>
            <a:r>
              <a:rPr dirty="0" sz="1450" spc="-5">
                <a:latin typeface="Times New Roman"/>
                <a:cs typeface="Times New Roman"/>
              </a:rPr>
              <a:t>by </a:t>
            </a:r>
            <a:r>
              <a:rPr dirty="0" sz="1450" spc="-10">
                <a:latin typeface="Times New Roman"/>
                <a:cs typeface="Times New Roman"/>
              </a:rPr>
              <a:t>the paltry hopes and fears with which  they surround and animate their heroes, </a:t>
            </a:r>
            <a:r>
              <a:rPr dirty="0" sz="1450" spc="-5">
                <a:latin typeface="Times New Roman"/>
                <a:cs typeface="Times New Roman"/>
              </a:rPr>
              <a:t>I </a:t>
            </a:r>
            <a:r>
              <a:rPr dirty="0" sz="1450" spc="-10">
                <a:latin typeface="Times New Roman"/>
                <a:cs typeface="Times New Roman"/>
              </a:rPr>
              <a:t>declare </a:t>
            </a:r>
            <a:r>
              <a:rPr dirty="0" sz="1450" spc="-5">
                <a:latin typeface="Times New Roman"/>
                <a:cs typeface="Times New Roman"/>
              </a:rPr>
              <a:t>I </a:t>
            </a:r>
            <a:r>
              <a:rPr dirty="0" sz="1450" spc="-10">
                <a:latin typeface="Times New Roman"/>
                <a:cs typeface="Times New Roman"/>
              </a:rPr>
              <a:t>would die </a:t>
            </a:r>
            <a:r>
              <a:rPr dirty="0" sz="1450" spc="-30">
                <a:latin typeface="Times New Roman"/>
                <a:cs typeface="Times New Roman"/>
              </a:rPr>
              <a:t>now. </a:t>
            </a:r>
            <a:r>
              <a:rPr dirty="0" sz="1450" spc="-10">
                <a:latin typeface="Times New Roman"/>
                <a:cs typeface="Times New Roman"/>
              </a:rPr>
              <a:t>But there  has never an </a:t>
            </a:r>
            <a:r>
              <a:rPr dirty="0" sz="1450" spc="-5">
                <a:latin typeface="Times New Roman"/>
                <a:cs typeface="Times New Roman"/>
              </a:rPr>
              <a:t>hour of </a:t>
            </a:r>
            <a:r>
              <a:rPr dirty="0" sz="1450" spc="-10">
                <a:latin typeface="Times New Roman"/>
                <a:cs typeface="Times New Roman"/>
              </a:rPr>
              <a:t>mine </a:t>
            </a:r>
            <a:r>
              <a:rPr dirty="0" sz="1450" spc="-5">
                <a:latin typeface="Times New Roman"/>
                <a:cs typeface="Times New Roman"/>
              </a:rPr>
              <a:t>gone </a:t>
            </a:r>
            <a:r>
              <a:rPr dirty="0" sz="1450" spc="-10">
                <a:latin typeface="Times New Roman"/>
                <a:cs typeface="Times New Roman"/>
              </a:rPr>
              <a:t>quite so dully yet; if it were spent waiting at </a:t>
            </a:r>
            <a:r>
              <a:rPr dirty="0" sz="1450" spc="-5">
                <a:latin typeface="Times New Roman"/>
                <a:cs typeface="Times New Roman"/>
              </a:rPr>
              <a:t>a  </a:t>
            </a:r>
            <a:r>
              <a:rPr dirty="0" sz="1450" spc="-10">
                <a:latin typeface="Times New Roman"/>
                <a:cs typeface="Times New Roman"/>
              </a:rPr>
              <a:t>railway junction, </a:t>
            </a:r>
            <a:r>
              <a:rPr dirty="0" sz="1450" spc="-5">
                <a:latin typeface="Times New Roman"/>
                <a:cs typeface="Times New Roman"/>
              </a:rPr>
              <a:t>I </a:t>
            </a:r>
            <a:r>
              <a:rPr dirty="0" sz="1450" spc="-10">
                <a:latin typeface="Times New Roman"/>
                <a:cs typeface="Times New Roman"/>
              </a:rPr>
              <a:t>would have some scattering thoughts, </a:t>
            </a:r>
            <a:r>
              <a:rPr dirty="0" sz="1450" spc="-5">
                <a:latin typeface="Times New Roman"/>
                <a:cs typeface="Times New Roman"/>
              </a:rPr>
              <a:t>I </a:t>
            </a:r>
            <a:r>
              <a:rPr dirty="0" sz="1450" spc="-10">
                <a:latin typeface="Times New Roman"/>
                <a:cs typeface="Times New Roman"/>
              </a:rPr>
              <a:t>could count some  grains </a:t>
            </a:r>
            <a:r>
              <a:rPr dirty="0" sz="1450" spc="-5">
                <a:latin typeface="Times New Roman"/>
                <a:cs typeface="Times New Roman"/>
              </a:rPr>
              <a:t>of </a:t>
            </a:r>
            <a:r>
              <a:rPr dirty="0" sz="1450" spc="-25">
                <a:latin typeface="Times New Roman"/>
                <a:cs typeface="Times New Roman"/>
              </a:rPr>
              <a:t>memory, </a:t>
            </a:r>
            <a:r>
              <a:rPr dirty="0" sz="1450" spc="-10">
                <a:latin typeface="Times New Roman"/>
                <a:cs typeface="Times New Roman"/>
              </a:rPr>
              <a:t>compared to which the whole </a:t>
            </a:r>
            <a:r>
              <a:rPr dirty="0" sz="1450" spc="-5">
                <a:latin typeface="Times New Roman"/>
                <a:cs typeface="Times New Roman"/>
              </a:rPr>
              <a:t>of one of </a:t>
            </a:r>
            <a:r>
              <a:rPr dirty="0" sz="1450" spc="-10">
                <a:latin typeface="Times New Roman"/>
                <a:cs typeface="Times New Roman"/>
              </a:rPr>
              <a:t>these romances  seems </a:t>
            </a:r>
            <a:r>
              <a:rPr dirty="0" sz="1450" spc="-5">
                <a:latin typeface="Times New Roman"/>
                <a:cs typeface="Times New Roman"/>
              </a:rPr>
              <a:t>but </a:t>
            </a:r>
            <a:r>
              <a:rPr dirty="0" sz="1450" spc="-10">
                <a:latin typeface="Times New Roman"/>
                <a:cs typeface="Times New Roman"/>
              </a:rPr>
              <a:t>dross.</a:t>
            </a:r>
            <a:endParaRPr sz="1450">
              <a:latin typeface="Times New Roman"/>
              <a:cs typeface="Times New Roman"/>
            </a:endParaRPr>
          </a:p>
          <a:p>
            <a:pPr algn="just" marL="12700">
              <a:lnSpc>
                <a:spcPct val="100000"/>
              </a:lnSpc>
              <a:spcBef>
                <a:spcPts val="495"/>
              </a:spcBef>
            </a:pPr>
            <a:r>
              <a:rPr dirty="0" sz="1450" spc="-10">
                <a:latin typeface="Times New Roman"/>
                <a:cs typeface="Times New Roman"/>
              </a:rPr>
              <a:t>These writers would retort (if </a:t>
            </a:r>
            <a:r>
              <a:rPr dirty="0" sz="1450" spc="-5">
                <a:latin typeface="Times New Roman"/>
                <a:cs typeface="Times New Roman"/>
              </a:rPr>
              <a:t>I </a:t>
            </a:r>
            <a:r>
              <a:rPr dirty="0" sz="1450" spc="-10">
                <a:latin typeface="Times New Roman"/>
                <a:cs typeface="Times New Roman"/>
              </a:rPr>
              <a:t>take them properly) that this was very true;</a:t>
            </a:r>
            <a:r>
              <a:rPr dirty="0" sz="1450" spc="170">
                <a:latin typeface="Times New Roman"/>
                <a:cs typeface="Times New Roman"/>
              </a:rPr>
              <a:t> </a:t>
            </a:r>
            <a:r>
              <a:rPr dirty="0" sz="1450" spc="-10">
                <a:latin typeface="Times New Roman"/>
                <a:cs typeface="Times New Roman"/>
              </a:rPr>
              <a:t>that</a:t>
            </a:r>
            <a:endParaRPr sz="145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it was the same with themselves and other persons </a:t>
            </a:r>
            <a:r>
              <a:rPr dirty="0" sz="1450" spc="-5">
                <a:latin typeface="Times New Roman"/>
                <a:cs typeface="Times New Roman"/>
              </a:rPr>
              <a:t>of </a:t>
            </a:r>
            <a:r>
              <a:rPr dirty="0" sz="1450" spc="-10">
                <a:latin typeface="Times New Roman"/>
                <a:cs typeface="Times New Roman"/>
              </a:rPr>
              <a:t>(what they call) the  artistic temperament; that in this we were exceptional, and should apparently  </a:t>
            </a:r>
            <a:r>
              <a:rPr dirty="0" sz="1450" spc="-5">
                <a:latin typeface="Times New Roman"/>
                <a:cs typeface="Times New Roman"/>
              </a:rPr>
              <a:t>be </a:t>
            </a:r>
            <a:r>
              <a:rPr dirty="0" sz="1450" spc="-10">
                <a:latin typeface="Times New Roman"/>
                <a:cs typeface="Times New Roman"/>
              </a:rPr>
              <a:t>ashamed </a:t>
            </a:r>
            <a:r>
              <a:rPr dirty="0" sz="1450" spc="-5">
                <a:latin typeface="Times New Roman"/>
                <a:cs typeface="Times New Roman"/>
              </a:rPr>
              <a:t>of </a:t>
            </a:r>
            <a:r>
              <a:rPr dirty="0" sz="1450" spc="-10">
                <a:latin typeface="Times New Roman"/>
                <a:cs typeface="Times New Roman"/>
              </a:rPr>
              <a:t>ourselves;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our </a:t>
            </a:r>
            <a:r>
              <a:rPr dirty="0" sz="1450" spc="-10">
                <a:latin typeface="Times New Roman"/>
                <a:cs typeface="Times New Roman"/>
              </a:rPr>
              <a:t>works must deal exclusively with (what  they call) the average man, who was </a:t>
            </a:r>
            <a:r>
              <a:rPr dirty="0" sz="1450" spc="-5">
                <a:latin typeface="Times New Roman"/>
                <a:cs typeface="Times New Roman"/>
              </a:rPr>
              <a:t>a </a:t>
            </a:r>
            <a:r>
              <a:rPr dirty="0" sz="1450" spc="-10">
                <a:latin typeface="Times New Roman"/>
                <a:cs typeface="Times New Roman"/>
              </a:rPr>
              <a:t>prodigious </a:t>
            </a:r>
            <a:r>
              <a:rPr dirty="0" sz="1450" spc="-5">
                <a:latin typeface="Times New Roman"/>
                <a:cs typeface="Times New Roman"/>
              </a:rPr>
              <a:t>dull </a:t>
            </a:r>
            <a:r>
              <a:rPr dirty="0" sz="1450" spc="-25">
                <a:latin typeface="Times New Roman"/>
                <a:cs typeface="Times New Roman"/>
              </a:rPr>
              <a:t>fellow, </a:t>
            </a:r>
            <a:r>
              <a:rPr dirty="0" sz="1450" spc="-10">
                <a:latin typeface="Times New Roman"/>
                <a:cs typeface="Times New Roman"/>
              </a:rPr>
              <a:t>and quite dead  to all </a:t>
            </a:r>
            <a:r>
              <a:rPr dirty="0" sz="1450" spc="-5">
                <a:latin typeface="Times New Roman"/>
                <a:cs typeface="Times New Roman"/>
              </a:rPr>
              <a:t>but </a:t>
            </a:r>
            <a:r>
              <a:rPr dirty="0" sz="1450" spc="-10">
                <a:latin typeface="Times New Roman"/>
                <a:cs typeface="Times New Roman"/>
              </a:rPr>
              <a:t>the paltriest considerations. </a:t>
            </a:r>
            <a:r>
              <a:rPr dirty="0" sz="1450" spc="-5">
                <a:latin typeface="Times New Roman"/>
                <a:cs typeface="Times New Roman"/>
              </a:rPr>
              <a:t>I </a:t>
            </a:r>
            <a:r>
              <a:rPr dirty="0" sz="1450" spc="-10">
                <a:latin typeface="Times New Roman"/>
                <a:cs typeface="Times New Roman"/>
              </a:rPr>
              <a:t>accept the issue. </a:t>
            </a:r>
            <a:r>
              <a:rPr dirty="0" sz="1450" spc="-70">
                <a:latin typeface="Times New Roman"/>
                <a:cs typeface="Times New Roman"/>
              </a:rPr>
              <a:t>We </a:t>
            </a:r>
            <a:r>
              <a:rPr dirty="0" sz="1450" spc="-10">
                <a:latin typeface="Times New Roman"/>
                <a:cs typeface="Times New Roman"/>
              </a:rPr>
              <a:t>can only know  others </a:t>
            </a:r>
            <a:r>
              <a:rPr dirty="0" sz="1450" spc="-5">
                <a:latin typeface="Times New Roman"/>
                <a:cs typeface="Times New Roman"/>
              </a:rPr>
              <a:t>by </a:t>
            </a:r>
            <a:r>
              <a:rPr dirty="0" sz="1450" spc="-10">
                <a:latin typeface="Times New Roman"/>
                <a:cs typeface="Times New Roman"/>
              </a:rPr>
              <a:t>ourselves. The artistic temperament (a plague </a:t>
            </a:r>
            <a:r>
              <a:rPr dirty="0" sz="1450" spc="-5">
                <a:latin typeface="Times New Roman"/>
                <a:cs typeface="Times New Roman"/>
              </a:rPr>
              <a:t>on </a:t>
            </a:r>
            <a:r>
              <a:rPr dirty="0" sz="1450" spc="-10">
                <a:latin typeface="Times New Roman"/>
                <a:cs typeface="Times New Roman"/>
              </a:rPr>
              <a:t>the expression!)  does </a:t>
            </a:r>
            <a:r>
              <a:rPr dirty="0" sz="1450" spc="-5">
                <a:latin typeface="Times New Roman"/>
                <a:cs typeface="Times New Roman"/>
              </a:rPr>
              <a:t>not </a:t>
            </a:r>
            <a:r>
              <a:rPr dirty="0" sz="1450" spc="-10">
                <a:latin typeface="Times New Roman"/>
                <a:cs typeface="Times New Roman"/>
              </a:rPr>
              <a:t>make </a:t>
            </a:r>
            <a:r>
              <a:rPr dirty="0" sz="1450" spc="-5">
                <a:latin typeface="Times New Roman"/>
                <a:cs typeface="Times New Roman"/>
              </a:rPr>
              <a:t>us </a:t>
            </a:r>
            <a:r>
              <a:rPr dirty="0" sz="1450" spc="-10">
                <a:latin typeface="Times New Roman"/>
                <a:cs typeface="Times New Roman"/>
              </a:rPr>
              <a:t>different from </a:t>
            </a:r>
            <a:r>
              <a:rPr dirty="0" sz="1450" spc="-5">
                <a:latin typeface="Times New Roman"/>
                <a:cs typeface="Times New Roman"/>
              </a:rPr>
              <a:t>our </a:t>
            </a:r>
            <a:r>
              <a:rPr dirty="0" sz="1450" spc="-10">
                <a:latin typeface="Times New Roman"/>
                <a:cs typeface="Times New Roman"/>
              </a:rPr>
              <a:t>fellowmen, </a:t>
            </a:r>
            <a:r>
              <a:rPr dirty="0" sz="1450" spc="-5">
                <a:latin typeface="Times New Roman"/>
                <a:cs typeface="Times New Roman"/>
              </a:rPr>
              <a:t>or </a:t>
            </a:r>
            <a:r>
              <a:rPr dirty="0" sz="1450" spc="-10">
                <a:latin typeface="Times New Roman"/>
                <a:cs typeface="Times New Roman"/>
              </a:rPr>
              <a:t>it would make </a:t>
            </a:r>
            <a:r>
              <a:rPr dirty="0" sz="1450" spc="-5">
                <a:latin typeface="Times New Roman"/>
                <a:cs typeface="Times New Roman"/>
              </a:rPr>
              <a:t>us </a:t>
            </a:r>
            <a:r>
              <a:rPr dirty="0" sz="1450" spc="-10">
                <a:latin typeface="Times New Roman"/>
                <a:cs typeface="Times New Roman"/>
              </a:rPr>
              <a:t>incapable  </a:t>
            </a:r>
            <a:r>
              <a:rPr dirty="0" sz="1450" spc="-5">
                <a:latin typeface="Times New Roman"/>
                <a:cs typeface="Times New Roman"/>
              </a:rPr>
              <a:t>of </a:t>
            </a:r>
            <a:r>
              <a:rPr dirty="0" sz="1450" spc="-10">
                <a:latin typeface="Times New Roman"/>
                <a:cs typeface="Times New Roman"/>
              </a:rPr>
              <a:t>writing novels; and the average man (a murrain </a:t>
            </a:r>
            <a:r>
              <a:rPr dirty="0" sz="1450" spc="-5">
                <a:latin typeface="Times New Roman"/>
                <a:cs typeface="Times New Roman"/>
              </a:rPr>
              <a:t>on </a:t>
            </a:r>
            <a:r>
              <a:rPr dirty="0" sz="1450" spc="-10">
                <a:latin typeface="Times New Roman"/>
                <a:cs typeface="Times New Roman"/>
              </a:rPr>
              <a:t>the word!) is just like  </a:t>
            </a:r>
            <a:r>
              <a:rPr dirty="0" sz="1450" spc="-5">
                <a:latin typeface="Times New Roman"/>
                <a:cs typeface="Times New Roman"/>
              </a:rPr>
              <a:t>you </a:t>
            </a:r>
            <a:r>
              <a:rPr dirty="0" sz="1450" spc="-10">
                <a:latin typeface="Times New Roman"/>
                <a:cs typeface="Times New Roman"/>
              </a:rPr>
              <a:t>and me, </a:t>
            </a:r>
            <a:r>
              <a:rPr dirty="0" sz="1450" spc="-5">
                <a:latin typeface="Times New Roman"/>
                <a:cs typeface="Times New Roman"/>
              </a:rPr>
              <a:t>or he </a:t>
            </a:r>
            <a:r>
              <a:rPr dirty="0" sz="1450" spc="-10">
                <a:latin typeface="Times New Roman"/>
                <a:cs typeface="Times New Roman"/>
              </a:rPr>
              <a:t>would </a:t>
            </a:r>
            <a:r>
              <a:rPr dirty="0" sz="1450" spc="-5">
                <a:latin typeface="Times New Roman"/>
                <a:cs typeface="Times New Roman"/>
              </a:rPr>
              <a:t>not be </a:t>
            </a:r>
            <a:r>
              <a:rPr dirty="0" sz="1450" spc="-10">
                <a:latin typeface="Times New Roman"/>
                <a:cs typeface="Times New Roman"/>
              </a:rPr>
              <a:t>average. It was Whitman who stamped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Birmingham sacredness </a:t>
            </a:r>
            <a:r>
              <a:rPr dirty="0" sz="1450" spc="-5">
                <a:latin typeface="Times New Roman"/>
                <a:cs typeface="Times New Roman"/>
              </a:rPr>
              <a:t>upon </a:t>
            </a:r>
            <a:r>
              <a:rPr dirty="0" sz="1450" spc="-10">
                <a:latin typeface="Times New Roman"/>
                <a:cs typeface="Times New Roman"/>
              </a:rPr>
              <a:t>the latter phrase; </a:t>
            </a:r>
            <a:r>
              <a:rPr dirty="0" sz="1450" spc="-5">
                <a:latin typeface="Times New Roman"/>
                <a:cs typeface="Times New Roman"/>
              </a:rPr>
              <a:t>but </a:t>
            </a:r>
            <a:r>
              <a:rPr dirty="0" sz="1450" spc="-10">
                <a:latin typeface="Times New Roman"/>
                <a:cs typeface="Times New Roman"/>
              </a:rPr>
              <a:t>Whitman knew very  well, and showed very </a:t>
            </a:r>
            <a:r>
              <a:rPr dirty="0" sz="1450" spc="-25">
                <a:latin typeface="Times New Roman"/>
                <a:cs typeface="Times New Roman"/>
              </a:rPr>
              <a:t>nobly, </a:t>
            </a:r>
            <a:r>
              <a:rPr dirty="0" sz="1450" spc="-10">
                <a:latin typeface="Times New Roman"/>
                <a:cs typeface="Times New Roman"/>
              </a:rPr>
              <a:t>that the average man was full </a:t>
            </a:r>
            <a:r>
              <a:rPr dirty="0" sz="1450" spc="-5">
                <a:latin typeface="Times New Roman"/>
                <a:cs typeface="Times New Roman"/>
              </a:rPr>
              <a:t>of </a:t>
            </a:r>
            <a:r>
              <a:rPr dirty="0" sz="1450" spc="-10">
                <a:latin typeface="Times New Roman"/>
                <a:cs typeface="Times New Roman"/>
              </a:rPr>
              <a:t>joys and full </a:t>
            </a:r>
            <a:r>
              <a:rPr dirty="0" sz="1450" spc="-5">
                <a:latin typeface="Times New Roman"/>
                <a:cs typeface="Times New Roman"/>
              </a:rPr>
              <a:t>of  a </a:t>
            </a:r>
            <a:r>
              <a:rPr dirty="0" sz="1450" spc="-10">
                <a:latin typeface="Times New Roman"/>
                <a:cs typeface="Times New Roman"/>
              </a:rPr>
              <a:t>poetry </a:t>
            </a:r>
            <a:r>
              <a:rPr dirty="0" sz="1450" spc="-5">
                <a:latin typeface="Times New Roman"/>
                <a:cs typeface="Times New Roman"/>
              </a:rPr>
              <a:t>of </a:t>
            </a:r>
            <a:r>
              <a:rPr dirty="0" sz="1450" spc="-10">
                <a:latin typeface="Times New Roman"/>
                <a:cs typeface="Times New Roman"/>
              </a:rPr>
              <a:t>his own. And this harping </a:t>
            </a:r>
            <a:r>
              <a:rPr dirty="0" sz="1450" spc="-5">
                <a:latin typeface="Times New Roman"/>
                <a:cs typeface="Times New Roman"/>
              </a:rPr>
              <a:t>on </a:t>
            </a:r>
            <a:r>
              <a:rPr dirty="0" sz="1450" spc="-25">
                <a:latin typeface="Times New Roman"/>
                <a:cs typeface="Times New Roman"/>
              </a:rPr>
              <a:t>life’s </a:t>
            </a:r>
            <a:r>
              <a:rPr dirty="0" sz="1450" spc="-10">
                <a:latin typeface="Times New Roman"/>
                <a:cs typeface="Times New Roman"/>
              </a:rPr>
              <a:t>dulness and </a:t>
            </a:r>
            <a:r>
              <a:rPr dirty="0" sz="1450" spc="-25">
                <a:latin typeface="Times New Roman"/>
                <a:cs typeface="Times New Roman"/>
              </a:rPr>
              <a:t>man’s </a:t>
            </a:r>
            <a:r>
              <a:rPr dirty="0" sz="1450" spc="-10">
                <a:latin typeface="Times New Roman"/>
                <a:cs typeface="Times New Roman"/>
              </a:rPr>
              <a:t>meanness is  </a:t>
            </a:r>
            <a:r>
              <a:rPr dirty="0" sz="1450" spc="-5">
                <a:latin typeface="Times New Roman"/>
                <a:cs typeface="Times New Roman"/>
              </a:rPr>
              <a:t>a </a:t>
            </a:r>
            <a:r>
              <a:rPr dirty="0" sz="1450" spc="-10">
                <a:latin typeface="Times New Roman"/>
                <a:cs typeface="Times New Roman"/>
              </a:rPr>
              <a:t>loud profession </a:t>
            </a:r>
            <a:r>
              <a:rPr dirty="0" sz="1450" spc="-5">
                <a:latin typeface="Times New Roman"/>
                <a:cs typeface="Times New Roman"/>
              </a:rPr>
              <a:t>of </a:t>
            </a:r>
            <a:r>
              <a:rPr dirty="0" sz="1450" spc="-10">
                <a:latin typeface="Times New Roman"/>
                <a:cs typeface="Times New Roman"/>
              </a:rPr>
              <a:t>incompetence; it is </a:t>
            </a:r>
            <a:r>
              <a:rPr dirty="0" sz="1450" spc="-5">
                <a:latin typeface="Times New Roman"/>
                <a:cs typeface="Times New Roman"/>
              </a:rPr>
              <a:t>one of </a:t>
            </a:r>
            <a:r>
              <a:rPr dirty="0" sz="1450" spc="-10">
                <a:latin typeface="Times New Roman"/>
                <a:cs typeface="Times New Roman"/>
              </a:rPr>
              <a:t>two things: the cry </a:t>
            </a:r>
            <a:r>
              <a:rPr dirty="0" sz="1450" spc="-5">
                <a:latin typeface="Times New Roman"/>
                <a:cs typeface="Times New Roman"/>
              </a:rPr>
              <a:t>of </a:t>
            </a:r>
            <a:r>
              <a:rPr dirty="0" sz="1450" spc="-10">
                <a:latin typeface="Times New Roman"/>
                <a:cs typeface="Times New Roman"/>
              </a:rPr>
              <a:t>the blind  eye, </a:t>
            </a:r>
            <a:r>
              <a:rPr dirty="0" sz="1450" spc="-5">
                <a:latin typeface="Times New Roman"/>
                <a:cs typeface="Times New Roman"/>
              </a:rPr>
              <a:t>I </a:t>
            </a:r>
            <a:r>
              <a:rPr dirty="0" sz="1450" spc="-10">
                <a:latin typeface="Times New Roman"/>
                <a:cs typeface="Times New Roman"/>
              </a:rPr>
              <a:t>cannot see, </a:t>
            </a:r>
            <a:r>
              <a:rPr dirty="0" sz="1450" spc="-5">
                <a:latin typeface="Times New Roman"/>
                <a:cs typeface="Times New Roman"/>
              </a:rPr>
              <a:t>or </a:t>
            </a:r>
            <a:r>
              <a:rPr dirty="0" sz="1450" spc="-10">
                <a:latin typeface="Times New Roman"/>
                <a:cs typeface="Times New Roman"/>
              </a:rPr>
              <a:t>the complaint </a:t>
            </a:r>
            <a:r>
              <a:rPr dirty="0" sz="1450" spc="-5">
                <a:latin typeface="Times New Roman"/>
                <a:cs typeface="Times New Roman"/>
              </a:rPr>
              <a:t>of </a:t>
            </a:r>
            <a:r>
              <a:rPr dirty="0" sz="1450" spc="-10">
                <a:latin typeface="Times New Roman"/>
                <a:cs typeface="Times New Roman"/>
              </a:rPr>
              <a:t>the dumb tongue, </a:t>
            </a:r>
            <a:r>
              <a:rPr dirty="0" sz="1450" spc="-5">
                <a:latin typeface="Times New Roman"/>
                <a:cs typeface="Times New Roman"/>
              </a:rPr>
              <a:t>I </a:t>
            </a:r>
            <a:r>
              <a:rPr dirty="0" sz="1450" spc="-10">
                <a:latin typeface="Times New Roman"/>
                <a:cs typeface="Times New Roman"/>
              </a:rPr>
              <a:t>cannot </a:t>
            </a:r>
            <a:r>
              <a:rPr dirty="0" sz="1450" spc="-20">
                <a:latin typeface="Times New Roman"/>
                <a:cs typeface="Times New Roman"/>
              </a:rPr>
              <a:t>utter. </a:t>
            </a:r>
            <a:r>
              <a:rPr dirty="0" sz="1450" spc="-60">
                <a:latin typeface="Times New Roman"/>
                <a:cs typeface="Times New Roman"/>
              </a:rPr>
              <a:t>To </a:t>
            </a:r>
            <a:r>
              <a:rPr dirty="0" sz="1450" spc="-10">
                <a:latin typeface="Times New Roman"/>
                <a:cs typeface="Times New Roman"/>
              </a:rPr>
              <a:t>draw  </a:t>
            </a:r>
            <a:r>
              <a:rPr dirty="0" sz="1450" spc="-5">
                <a:latin typeface="Times New Roman"/>
                <a:cs typeface="Times New Roman"/>
              </a:rPr>
              <a:t>a </a:t>
            </a:r>
            <a:r>
              <a:rPr dirty="0" sz="1450" spc="-10">
                <a:latin typeface="Times New Roman"/>
                <a:cs typeface="Times New Roman"/>
              </a:rPr>
              <a:t>life without delights is to prove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realised it. </a:t>
            </a:r>
            <a:r>
              <a:rPr dirty="0" sz="1450" spc="-60">
                <a:latin typeface="Times New Roman"/>
                <a:cs typeface="Times New Roman"/>
              </a:rPr>
              <a:t>To </a:t>
            </a:r>
            <a:r>
              <a:rPr dirty="0" sz="1450" spc="-10">
                <a:latin typeface="Times New Roman"/>
                <a:cs typeface="Times New Roman"/>
              </a:rPr>
              <a:t>picture </a:t>
            </a:r>
            <a:r>
              <a:rPr dirty="0" sz="1450" spc="-5">
                <a:latin typeface="Times New Roman"/>
                <a:cs typeface="Times New Roman"/>
              </a:rPr>
              <a:t>a </a:t>
            </a:r>
            <a:r>
              <a:rPr dirty="0" sz="1450" spc="-10">
                <a:latin typeface="Times New Roman"/>
                <a:cs typeface="Times New Roman"/>
              </a:rPr>
              <a:t>man  without some sort </a:t>
            </a:r>
            <a:r>
              <a:rPr dirty="0" sz="1450" spc="-5">
                <a:latin typeface="Times New Roman"/>
                <a:cs typeface="Times New Roman"/>
              </a:rPr>
              <a:t>of </a:t>
            </a:r>
            <a:r>
              <a:rPr dirty="0" sz="1450" spc="-10">
                <a:latin typeface="Times New Roman"/>
                <a:cs typeface="Times New Roman"/>
              </a:rPr>
              <a:t>poetry—well, it goes near to prove my case, for it shows  an author may have little </a:t>
            </a:r>
            <a:r>
              <a:rPr dirty="0" sz="1450" spc="-5">
                <a:latin typeface="Times New Roman"/>
                <a:cs typeface="Times New Roman"/>
              </a:rPr>
              <a:t>enough. </a:t>
            </a:r>
            <a:r>
              <a:rPr dirty="0" sz="1450" spc="-60">
                <a:latin typeface="Times New Roman"/>
                <a:cs typeface="Times New Roman"/>
              </a:rPr>
              <a:t>To </a:t>
            </a:r>
            <a:r>
              <a:rPr dirty="0" sz="1450" spc="-10">
                <a:latin typeface="Times New Roman"/>
                <a:cs typeface="Times New Roman"/>
              </a:rPr>
              <a:t>see Dancer only as </a:t>
            </a:r>
            <a:r>
              <a:rPr dirty="0" sz="1450" spc="-5">
                <a:latin typeface="Times New Roman"/>
                <a:cs typeface="Times New Roman"/>
              </a:rPr>
              <a:t>a </a:t>
            </a:r>
            <a:r>
              <a:rPr dirty="0" sz="1450" spc="-25">
                <a:latin typeface="Times New Roman"/>
                <a:cs typeface="Times New Roman"/>
              </a:rPr>
              <a:t>dirty, </a:t>
            </a:r>
            <a:r>
              <a:rPr dirty="0" sz="1450" spc="-5">
                <a:latin typeface="Times New Roman"/>
                <a:cs typeface="Times New Roman"/>
              </a:rPr>
              <a:t>old, </a:t>
            </a:r>
            <a:r>
              <a:rPr dirty="0" sz="1450" spc="-10">
                <a:latin typeface="Times New Roman"/>
                <a:cs typeface="Times New Roman"/>
              </a:rPr>
              <a:t>small-  minded, impotently fuming man, in </a:t>
            </a:r>
            <a:r>
              <a:rPr dirty="0" sz="1450" spc="-5">
                <a:latin typeface="Times New Roman"/>
                <a:cs typeface="Times New Roman"/>
              </a:rPr>
              <a:t>a </a:t>
            </a:r>
            <a:r>
              <a:rPr dirty="0" sz="1450" spc="-10">
                <a:latin typeface="Times New Roman"/>
                <a:cs typeface="Times New Roman"/>
              </a:rPr>
              <a:t>dirty house, besieged </a:t>
            </a:r>
            <a:r>
              <a:rPr dirty="0" sz="1450" spc="-5">
                <a:latin typeface="Times New Roman"/>
                <a:cs typeface="Times New Roman"/>
              </a:rPr>
              <a:t>by </a:t>
            </a:r>
            <a:r>
              <a:rPr dirty="0" sz="1450" spc="-10">
                <a:latin typeface="Times New Roman"/>
                <a:cs typeface="Times New Roman"/>
              </a:rPr>
              <a:t>Harrow </a:t>
            </a:r>
            <a:r>
              <a:rPr dirty="0" sz="1450" spc="-5">
                <a:latin typeface="Times New Roman"/>
                <a:cs typeface="Times New Roman"/>
              </a:rPr>
              <a:t>boys,  </a:t>
            </a:r>
            <a:r>
              <a:rPr dirty="0" sz="1450" spc="-10">
                <a:latin typeface="Times New Roman"/>
                <a:cs typeface="Times New Roman"/>
              </a:rPr>
              <a:t>and probably beset </a:t>
            </a:r>
            <a:r>
              <a:rPr dirty="0" sz="1450" spc="-5">
                <a:latin typeface="Times New Roman"/>
                <a:cs typeface="Times New Roman"/>
              </a:rPr>
              <a:t>by </a:t>
            </a:r>
            <a:r>
              <a:rPr dirty="0" sz="1450" spc="-10">
                <a:latin typeface="Times New Roman"/>
                <a:cs typeface="Times New Roman"/>
              </a:rPr>
              <a:t>small attorneys, is to show myself as keen an observer  as </a:t>
            </a:r>
            <a:r>
              <a:rPr dirty="0" sz="1450" spc="-5">
                <a:latin typeface="Times New Roman"/>
                <a:cs typeface="Times New Roman"/>
              </a:rPr>
              <a:t>. . . </a:t>
            </a:r>
            <a:r>
              <a:rPr dirty="0" sz="1450" spc="-10">
                <a:latin typeface="Times New Roman"/>
                <a:cs typeface="Times New Roman"/>
              </a:rPr>
              <a:t>the Harrow </a:t>
            </a:r>
            <a:r>
              <a:rPr dirty="0" sz="1450" spc="-5">
                <a:latin typeface="Times New Roman"/>
                <a:cs typeface="Times New Roman"/>
              </a:rPr>
              <a:t>boys. </a:t>
            </a:r>
            <a:r>
              <a:rPr dirty="0" sz="1450" spc="-10">
                <a:latin typeface="Times New Roman"/>
                <a:cs typeface="Times New Roman"/>
              </a:rPr>
              <a:t>But these </a:t>
            </a:r>
            <a:r>
              <a:rPr dirty="0" sz="1450" spc="-5">
                <a:latin typeface="Times New Roman"/>
                <a:cs typeface="Times New Roman"/>
              </a:rPr>
              <a:t>young </a:t>
            </a:r>
            <a:r>
              <a:rPr dirty="0" sz="1450" spc="-10">
                <a:latin typeface="Times New Roman"/>
                <a:cs typeface="Times New Roman"/>
              </a:rPr>
              <a:t>gentlemen (with </a:t>
            </a:r>
            <a:r>
              <a:rPr dirty="0" sz="1450" spc="-5">
                <a:latin typeface="Times New Roman"/>
                <a:cs typeface="Times New Roman"/>
              </a:rPr>
              <a:t>a </a:t>
            </a:r>
            <a:r>
              <a:rPr dirty="0" sz="1450" spc="-10">
                <a:latin typeface="Times New Roman"/>
                <a:cs typeface="Times New Roman"/>
              </a:rPr>
              <a:t>more becoming  modesty) were content to pluck Dancer </a:t>
            </a:r>
            <a:r>
              <a:rPr dirty="0" sz="1450" spc="-5">
                <a:latin typeface="Times New Roman"/>
                <a:cs typeface="Times New Roman"/>
              </a:rPr>
              <a:t>by </a:t>
            </a:r>
            <a:r>
              <a:rPr dirty="0" sz="1450" spc="-10">
                <a:latin typeface="Times New Roman"/>
                <a:cs typeface="Times New Roman"/>
              </a:rPr>
              <a:t>the coat-tails; they did </a:t>
            </a:r>
            <a:r>
              <a:rPr dirty="0" sz="1450" spc="-5">
                <a:latin typeface="Times New Roman"/>
                <a:cs typeface="Times New Roman"/>
              </a:rPr>
              <a:t>not </a:t>
            </a:r>
            <a:r>
              <a:rPr dirty="0" sz="1450" spc="-10">
                <a:latin typeface="Times New Roman"/>
                <a:cs typeface="Times New Roman"/>
              </a:rPr>
              <a:t>suppose  they had surprised his secret </a:t>
            </a:r>
            <a:r>
              <a:rPr dirty="0" sz="1450" spc="-5">
                <a:latin typeface="Times New Roman"/>
                <a:cs typeface="Times New Roman"/>
              </a:rPr>
              <a:t>or </a:t>
            </a:r>
            <a:r>
              <a:rPr dirty="0" sz="1450" spc="-10">
                <a:latin typeface="Times New Roman"/>
                <a:cs typeface="Times New Roman"/>
              </a:rPr>
              <a:t>could </a:t>
            </a:r>
            <a:r>
              <a:rPr dirty="0" sz="1450" spc="-5">
                <a:latin typeface="Times New Roman"/>
                <a:cs typeface="Times New Roman"/>
              </a:rPr>
              <a:t>put </a:t>
            </a:r>
            <a:r>
              <a:rPr dirty="0" sz="1450" spc="-10">
                <a:latin typeface="Times New Roman"/>
                <a:cs typeface="Times New Roman"/>
              </a:rPr>
              <a:t>him living in </a:t>
            </a:r>
            <a:r>
              <a:rPr dirty="0" sz="1450" spc="-5">
                <a:latin typeface="Times New Roman"/>
                <a:cs typeface="Times New Roman"/>
              </a:rPr>
              <a:t>a book: </a:t>
            </a:r>
            <a:r>
              <a:rPr dirty="0" sz="1450" spc="-10">
                <a:latin typeface="Times New Roman"/>
                <a:cs typeface="Times New Roman"/>
              </a:rPr>
              <a:t>and it is there  my error would have lain. Or say that in the same romance—I continue to call  these </a:t>
            </a:r>
            <a:r>
              <a:rPr dirty="0" sz="1450" spc="-5">
                <a:latin typeface="Times New Roman"/>
                <a:cs typeface="Times New Roman"/>
              </a:rPr>
              <a:t>books </a:t>
            </a:r>
            <a:r>
              <a:rPr dirty="0" sz="1450" spc="-10">
                <a:latin typeface="Times New Roman"/>
                <a:cs typeface="Times New Roman"/>
              </a:rPr>
              <a:t>romances, in the </a:t>
            </a:r>
            <a:r>
              <a:rPr dirty="0" sz="1450" spc="-5">
                <a:latin typeface="Times New Roman"/>
                <a:cs typeface="Times New Roman"/>
              </a:rPr>
              <a:t>hope of </a:t>
            </a:r>
            <a:r>
              <a:rPr dirty="0" sz="1450" spc="-10">
                <a:latin typeface="Times New Roman"/>
                <a:cs typeface="Times New Roman"/>
              </a:rPr>
              <a:t>giving pain—say that in the same  romance, which now begins really to take shape, </a:t>
            </a:r>
            <a:r>
              <a:rPr dirty="0" sz="1450" spc="-5">
                <a:latin typeface="Times New Roman"/>
                <a:cs typeface="Times New Roman"/>
              </a:rPr>
              <a:t>I </a:t>
            </a:r>
            <a:r>
              <a:rPr dirty="0" sz="1450" spc="-10">
                <a:latin typeface="Times New Roman"/>
                <a:cs typeface="Times New Roman"/>
              </a:rPr>
              <a:t>should leave to speak </a:t>
            </a:r>
            <a:r>
              <a:rPr dirty="0" sz="1450" spc="-5">
                <a:latin typeface="Times New Roman"/>
                <a:cs typeface="Times New Roman"/>
              </a:rPr>
              <a:t>of  </a:t>
            </a:r>
            <a:r>
              <a:rPr dirty="0" sz="1450" spc="-20">
                <a:latin typeface="Times New Roman"/>
                <a:cs typeface="Times New Roman"/>
              </a:rPr>
              <a:t>Dancer, </a:t>
            </a:r>
            <a:r>
              <a:rPr dirty="0" sz="1450" spc="-10">
                <a:latin typeface="Times New Roman"/>
                <a:cs typeface="Times New Roman"/>
              </a:rPr>
              <a:t>and follow instead the Harrow </a:t>
            </a:r>
            <a:r>
              <a:rPr dirty="0" sz="1450" spc="-5">
                <a:latin typeface="Times New Roman"/>
                <a:cs typeface="Times New Roman"/>
              </a:rPr>
              <a:t>boys; </a:t>
            </a:r>
            <a:r>
              <a:rPr dirty="0" sz="1450" spc="-10">
                <a:latin typeface="Times New Roman"/>
                <a:cs typeface="Times New Roman"/>
              </a:rPr>
              <a:t>and say that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on </a:t>
            </a:r>
            <a:r>
              <a:rPr dirty="0" sz="1450" spc="-10">
                <a:latin typeface="Times New Roman"/>
                <a:cs typeface="Times New Roman"/>
              </a:rPr>
              <a:t>some such  business as that </a:t>
            </a:r>
            <a:r>
              <a:rPr dirty="0" sz="1450" spc="-5">
                <a:latin typeface="Times New Roman"/>
                <a:cs typeface="Times New Roman"/>
              </a:rPr>
              <a:t>of </a:t>
            </a:r>
            <a:r>
              <a:rPr dirty="0" sz="1450" spc="-10">
                <a:latin typeface="Times New Roman"/>
                <a:cs typeface="Times New Roman"/>
              </a:rPr>
              <a:t>my lantern-bearers </a:t>
            </a:r>
            <a:r>
              <a:rPr dirty="0" sz="1450" spc="-5">
                <a:latin typeface="Times New Roman"/>
                <a:cs typeface="Times New Roman"/>
              </a:rPr>
              <a:t>on </a:t>
            </a:r>
            <a:r>
              <a:rPr dirty="0" sz="1450" spc="-10">
                <a:latin typeface="Times New Roman"/>
                <a:cs typeface="Times New Roman"/>
              </a:rPr>
              <a:t>the links; and described the </a:t>
            </a:r>
            <a:r>
              <a:rPr dirty="0" sz="1450" spc="-5">
                <a:latin typeface="Times New Roman"/>
                <a:cs typeface="Times New Roman"/>
              </a:rPr>
              <a:t>boys </a:t>
            </a:r>
            <a:r>
              <a:rPr dirty="0" sz="1450" spc="-10">
                <a:latin typeface="Times New Roman"/>
                <a:cs typeface="Times New Roman"/>
              </a:rPr>
              <a:t>as  very cold, spat </a:t>
            </a:r>
            <a:r>
              <a:rPr dirty="0" sz="1450" spc="-5">
                <a:latin typeface="Times New Roman"/>
                <a:cs typeface="Times New Roman"/>
              </a:rPr>
              <a:t>upon by </a:t>
            </a:r>
            <a:r>
              <a:rPr dirty="0" sz="1450" spc="-10">
                <a:latin typeface="Times New Roman"/>
                <a:cs typeface="Times New Roman"/>
              </a:rPr>
              <a:t>flurries </a:t>
            </a:r>
            <a:r>
              <a:rPr dirty="0" sz="1450" spc="-5">
                <a:latin typeface="Times New Roman"/>
                <a:cs typeface="Times New Roman"/>
              </a:rPr>
              <a:t>of </a:t>
            </a:r>
            <a:r>
              <a:rPr dirty="0" sz="1450" spc="-10">
                <a:latin typeface="Times New Roman"/>
                <a:cs typeface="Times New Roman"/>
              </a:rPr>
              <a:t>rain, and drearily surrounded, all </a:t>
            </a:r>
            <a:r>
              <a:rPr dirty="0" sz="1450" spc="-5">
                <a:latin typeface="Times New Roman"/>
                <a:cs typeface="Times New Roman"/>
              </a:rPr>
              <a:t>of </a:t>
            </a:r>
            <a:r>
              <a:rPr dirty="0" sz="1450" spc="-10">
                <a:latin typeface="Times New Roman"/>
                <a:cs typeface="Times New Roman"/>
              </a:rPr>
              <a:t>which  they were; and their talk as silly and indecent, which it certainly was. </a:t>
            </a:r>
            <a:r>
              <a:rPr dirty="0" sz="1450" spc="-5">
                <a:latin typeface="Times New Roman"/>
                <a:cs typeface="Times New Roman"/>
              </a:rPr>
              <a:t>I </a:t>
            </a:r>
            <a:r>
              <a:rPr dirty="0" sz="1450" spc="-10">
                <a:latin typeface="Times New Roman"/>
                <a:cs typeface="Times New Roman"/>
              </a:rPr>
              <a:t>might  </a:t>
            </a:r>
            <a:r>
              <a:rPr dirty="0" sz="1450" spc="-5">
                <a:latin typeface="Times New Roman"/>
                <a:cs typeface="Times New Roman"/>
              </a:rPr>
              <a:t>upon </a:t>
            </a:r>
            <a:r>
              <a:rPr dirty="0" sz="1450" spc="-10">
                <a:latin typeface="Times New Roman"/>
                <a:cs typeface="Times New Roman"/>
              </a:rPr>
              <a:t>these lines, and had </a:t>
            </a:r>
            <a:r>
              <a:rPr dirty="0" sz="1450" spc="-5">
                <a:latin typeface="Times New Roman"/>
                <a:cs typeface="Times New Roman"/>
              </a:rPr>
              <a:t>I </a:t>
            </a:r>
            <a:r>
              <a:rPr dirty="0" sz="1450" spc="-25">
                <a:latin typeface="Times New Roman"/>
                <a:cs typeface="Times New Roman"/>
              </a:rPr>
              <a:t>Zola’s </a:t>
            </a:r>
            <a:r>
              <a:rPr dirty="0" sz="1450" spc="-10">
                <a:latin typeface="Times New Roman"/>
                <a:cs typeface="Times New Roman"/>
              </a:rPr>
              <a:t>genius, turn </a:t>
            </a:r>
            <a:r>
              <a:rPr dirty="0" sz="1450" spc="-5">
                <a:latin typeface="Times New Roman"/>
                <a:cs typeface="Times New Roman"/>
              </a:rPr>
              <a:t>out,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page </a:t>
            </a:r>
            <a:r>
              <a:rPr dirty="0" sz="1450" spc="-5">
                <a:latin typeface="Times New Roman"/>
                <a:cs typeface="Times New Roman"/>
              </a:rPr>
              <a:t>or </a:t>
            </a:r>
            <a:r>
              <a:rPr dirty="0" sz="1450" spc="-10">
                <a:latin typeface="Times New Roman"/>
                <a:cs typeface="Times New Roman"/>
              </a:rPr>
              <a:t>so, </a:t>
            </a:r>
            <a:r>
              <a:rPr dirty="0" sz="1450" spc="-5">
                <a:latin typeface="Times New Roman"/>
                <a:cs typeface="Times New Roman"/>
              </a:rPr>
              <a:t>a </a:t>
            </a:r>
            <a:r>
              <a:rPr dirty="0" sz="1450" spc="-10">
                <a:latin typeface="Times New Roman"/>
                <a:cs typeface="Times New Roman"/>
              </a:rPr>
              <a:t>gem </a:t>
            </a:r>
            <a:r>
              <a:rPr dirty="0" sz="1450" spc="-5">
                <a:latin typeface="Times New Roman"/>
                <a:cs typeface="Times New Roman"/>
              </a:rPr>
              <a:t>of  </a:t>
            </a:r>
            <a:r>
              <a:rPr dirty="0" sz="1450" spc="-10">
                <a:latin typeface="Times New Roman"/>
                <a:cs typeface="Times New Roman"/>
              </a:rPr>
              <a:t>literary art, render the lantern-light with the touches </a:t>
            </a:r>
            <a:r>
              <a:rPr dirty="0" sz="1450" spc="-5">
                <a:latin typeface="Times New Roman"/>
                <a:cs typeface="Times New Roman"/>
              </a:rPr>
              <a:t>of a </a:t>
            </a:r>
            <a:r>
              <a:rPr dirty="0" sz="1450" spc="-20">
                <a:latin typeface="Times New Roman"/>
                <a:cs typeface="Times New Roman"/>
              </a:rPr>
              <a:t>master, </a:t>
            </a:r>
            <a:r>
              <a:rPr dirty="0" sz="1450" spc="-10">
                <a:latin typeface="Times New Roman"/>
                <a:cs typeface="Times New Roman"/>
              </a:rPr>
              <a:t>and lay </a:t>
            </a:r>
            <a:r>
              <a:rPr dirty="0" sz="1450" spc="-5">
                <a:latin typeface="Times New Roman"/>
                <a:cs typeface="Times New Roman"/>
              </a:rPr>
              <a:t>on </a:t>
            </a:r>
            <a:r>
              <a:rPr dirty="0" sz="1450" spc="-10">
                <a:latin typeface="Times New Roman"/>
                <a:cs typeface="Times New Roman"/>
              </a:rPr>
              <a:t>the  indecency with the ungrudging hand </a:t>
            </a:r>
            <a:r>
              <a:rPr dirty="0" sz="1450" spc="-5">
                <a:latin typeface="Times New Roman"/>
                <a:cs typeface="Times New Roman"/>
              </a:rPr>
              <a:t>of </a:t>
            </a:r>
            <a:r>
              <a:rPr dirty="0" sz="1450" spc="-10">
                <a:latin typeface="Times New Roman"/>
                <a:cs typeface="Times New Roman"/>
              </a:rPr>
              <a:t>love; and when all was done, what </a:t>
            </a:r>
            <a:r>
              <a:rPr dirty="0" sz="1450" spc="-5">
                <a:latin typeface="Times New Roman"/>
                <a:cs typeface="Times New Roman"/>
              </a:rPr>
              <a:t>a  </a:t>
            </a:r>
            <a:r>
              <a:rPr dirty="0" sz="1450" spc="-10">
                <a:latin typeface="Times New Roman"/>
                <a:cs typeface="Times New Roman"/>
              </a:rPr>
              <a:t>triumph would my picture </a:t>
            </a:r>
            <a:r>
              <a:rPr dirty="0" sz="1450" spc="-5">
                <a:latin typeface="Times New Roman"/>
                <a:cs typeface="Times New Roman"/>
              </a:rPr>
              <a:t>be of </a:t>
            </a:r>
            <a:r>
              <a:rPr dirty="0" sz="1450" spc="-10">
                <a:latin typeface="Times New Roman"/>
                <a:cs typeface="Times New Roman"/>
              </a:rPr>
              <a:t>shallowness and dulness! how it would have  missed the point! how it would have belied the boys! </a:t>
            </a:r>
            <a:r>
              <a:rPr dirty="0" sz="1450" spc="-60">
                <a:latin typeface="Times New Roman"/>
                <a:cs typeface="Times New Roman"/>
              </a:rPr>
              <a:t>To </a:t>
            </a:r>
            <a:r>
              <a:rPr dirty="0" sz="1450" spc="-10">
                <a:latin typeface="Times New Roman"/>
                <a:cs typeface="Times New Roman"/>
              </a:rPr>
              <a:t>the ear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stenographer, </a:t>
            </a:r>
            <a:r>
              <a:rPr dirty="0" sz="1450" spc="-10">
                <a:latin typeface="Times New Roman"/>
                <a:cs typeface="Times New Roman"/>
              </a:rPr>
              <a:t>the talk is merely silly and indecent; </a:t>
            </a:r>
            <a:r>
              <a:rPr dirty="0" sz="1450" spc="-5">
                <a:latin typeface="Times New Roman"/>
                <a:cs typeface="Times New Roman"/>
              </a:rPr>
              <a:t>but </a:t>
            </a:r>
            <a:r>
              <a:rPr dirty="0" sz="1450" spc="-10">
                <a:latin typeface="Times New Roman"/>
                <a:cs typeface="Times New Roman"/>
              </a:rPr>
              <a:t>ask the </a:t>
            </a:r>
            <a:r>
              <a:rPr dirty="0" sz="1450" spc="-5">
                <a:latin typeface="Times New Roman"/>
                <a:cs typeface="Times New Roman"/>
              </a:rPr>
              <a:t>boys  </a:t>
            </a:r>
            <a:r>
              <a:rPr dirty="0" sz="1450" spc="-10">
                <a:latin typeface="Times New Roman"/>
                <a:cs typeface="Times New Roman"/>
              </a:rPr>
              <a:t>themselves, and they are discussing (as it is highly proper they should) the  possibilities </a:t>
            </a:r>
            <a:r>
              <a:rPr dirty="0" sz="1450" spc="-5">
                <a:latin typeface="Times New Roman"/>
                <a:cs typeface="Times New Roman"/>
              </a:rPr>
              <a:t>of </a:t>
            </a:r>
            <a:r>
              <a:rPr dirty="0" sz="1450" spc="-10">
                <a:latin typeface="Times New Roman"/>
                <a:cs typeface="Times New Roman"/>
              </a:rPr>
              <a:t>existence. </a:t>
            </a:r>
            <a:r>
              <a:rPr dirty="0" sz="1450" spc="-60">
                <a:latin typeface="Times New Roman"/>
                <a:cs typeface="Times New Roman"/>
              </a:rPr>
              <a:t>To </a:t>
            </a:r>
            <a:r>
              <a:rPr dirty="0" sz="1450" spc="-10">
                <a:latin typeface="Times New Roman"/>
                <a:cs typeface="Times New Roman"/>
              </a:rPr>
              <a:t>the eye </a:t>
            </a:r>
            <a:r>
              <a:rPr dirty="0" sz="1450" spc="-5">
                <a:latin typeface="Times New Roman"/>
                <a:cs typeface="Times New Roman"/>
              </a:rPr>
              <a:t>of </a:t>
            </a:r>
            <a:r>
              <a:rPr dirty="0" sz="1450" spc="-10">
                <a:latin typeface="Times New Roman"/>
                <a:cs typeface="Times New Roman"/>
              </a:rPr>
              <a:t>the observer they are wet and cold and  drearily surrounded; </a:t>
            </a:r>
            <a:r>
              <a:rPr dirty="0" sz="1450" spc="-5">
                <a:latin typeface="Times New Roman"/>
                <a:cs typeface="Times New Roman"/>
              </a:rPr>
              <a:t>but </a:t>
            </a:r>
            <a:r>
              <a:rPr dirty="0" sz="1450" spc="-10">
                <a:latin typeface="Times New Roman"/>
                <a:cs typeface="Times New Roman"/>
              </a:rPr>
              <a:t>ask themselves, and they are in the heaven </a:t>
            </a:r>
            <a:r>
              <a:rPr dirty="0" sz="1450" spc="-5">
                <a:latin typeface="Times New Roman"/>
                <a:cs typeface="Times New Roman"/>
              </a:rPr>
              <a:t>of a  </a:t>
            </a:r>
            <a:r>
              <a:rPr dirty="0" sz="1450" spc="-10">
                <a:latin typeface="Times New Roman"/>
                <a:cs typeface="Times New Roman"/>
              </a:rPr>
              <a:t>recondite pleasure, the ground </a:t>
            </a:r>
            <a:r>
              <a:rPr dirty="0" sz="1450" spc="-5">
                <a:latin typeface="Times New Roman"/>
                <a:cs typeface="Times New Roman"/>
              </a:rPr>
              <a:t>of </a:t>
            </a:r>
            <a:r>
              <a:rPr dirty="0" sz="1450" spc="-10">
                <a:latin typeface="Times New Roman"/>
                <a:cs typeface="Times New Roman"/>
              </a:rPr>
              <a:t>which is an ill-smelling</a:t>
            </a:r>
            <a:r>
              <a:rPr dirty="0" sz="1450" spc="50">
                <a:latin typeface="Times New Roman"/>
                <a:cs typeface="Times New Roman"/>
              </a:rPr>
              <a:t> </a:t>
            </a:r>
            <a:r>
              <a:rPr dirty="0" sz="1450" spc="-10">
                <a:latin typeface="Times New Roman"/>
                <a:cs typeface="Times New Roman"/>
              </a:rPr>
              <a:t>lantern.</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750">
              <a:latin typeface="Times New Roman"/>
              <a:cs typeface="Times New Roman"/>
            </a:endParaRPr>
          </a:p>
          <a:p>
            <a:pPr algn="ctr">
              <a:lnSpc>
                <a:spcPct val="100000"/>
              </a:lnSpc>
              <a:spcBef>
                <a:spcPts val="5"/>
              </a:spcBef>
            </a:pPr>
            <a:r>
              <a:rPr dirty="0" sz="1450" spc="-10" b="1">
                <a:latin typeface="Times New Roman"/>
                <a:cs typeface="Times New Roman"/>
              </a:rPr>
              <a:t>III</a:t>
            </a:r>
            <a:endParaRPr sz="1450">
              <a:latin typeface="Times New Roman"/>
              <a:cs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28756"/>
            <a:ext cx="5807710" cy="8952230"/>
          </a:xfrm>
          <a:prstGeom prst="rect">
            <a:avLst/>
          </a:prstGeom>
        </p:spPr>
        <p:txBody>
          <a:bodyPr wrap="square" lIns="0" tIns="19685" rIns="0" bIns="0" rtlCol="0" vert="horz">
            <a:spAutoFit/>
          </a:bodyPr>
          <a:lstStyle/>
          <a:p>
            <a:pPr algn="just" marL="12700" marR="5715">
              <a:lnSpc>
                <a:spcPts val="1730"/>
              </a:lnSpc>
              <a:spcBef>
                <a:spcPts val="155"/>
              </a:spcBef>
            </a:pPr>
            <a:r>
              <a:rPr dirty="0" sz="1450" spc="-20">
                <a:latin typeface="Times New Roman"/>
                <a:cs typeface="Times New Roman"/>
              </a:rPr>
              <a:t>For, </a:t>
            </a:r>
            <a:r>
              <a:rPr dirty="0" sz="1450" spc="-10">
                <a:latin typeface="Times New Roman"/>
                <a:cs typeface="Times New Roman"/>
              </a:rPr>
              <a:t>to repeat, the ground </a:t>
            </a:r>
            <a:r>
              <a:rPr dirty="0" sz="1450" spc="-5">
                <a:latin typeface="Times New Roman"/>
                <a:cs typeface="Times New Roman"/>
              </a:rPr>
              <a:t>of a </a:t>
            </a:r>
            <a:r>
              <a:rPr dirty="0" sz="1450" spc="-25">
                <a:latin typeface="Times New Roman"/>
                <a:cs typeface="Times New Roman"/>
              </a:rPr>
              <a:t>man’s </a:t>
            </a:r>
            <a:r>
              <a:rPr dirty="0" sz="1450" spc="-10">
                <a:latin typeface="Times New Roman"/>
                <a:cs typeface="Times New Roman"/>
              </a:rPr>
              <a:t>joy is often hard to hit. It may hinge at  times </a:t>
            </a:r>
            <a:r>
              <a:rPr dirty="0" sz="1450" spc="-5">
                <a:latin typeface="Times New Roman"/>
                <a:cs typeface="Times New Roman"/>
              </a:rPr>
              <a:t>upon a </a:t>
            </a:r>
            <a:r>
              <a:rPr dirty="0" sz="1450" spc="-10">
                <a:latin typeface="Times New Roman"/>
                <a:cs typeface="Times New Roman"/>
              </a:rPr>
              <a:t>mere </a:t>
            </a:r>
            <a:r>
              <a:rPr dirty="0" sz="1450" spc="-20">
                <a:latin typeface="Times New Roman"/>
                <a:cs typeface="Times New Roman"/>
              </a:rPr>
              <a:t>accessory, </a:t>
            </a:r>
            <a:r>
              <a:rPr dirty="0" sz="1450" spc="-10">
                <a:latin typeface="Times New Roman"/>
                <a:cs typeface="Times New Roman"/>
              </a:rPr>
              <a:t>like the lantern; it may reside, like </a:t>
            </a:r>
            <a:r>
              <a:rPr dirty="0" sz="1450" spc="-15">
                <a:latin typeface="Times New Roman"/>
                <a:cs typeface="Times New Roman"/>
              </a:rPr>
              <a:t>Dancer’s, </a:t>
            </a:r>
            <a:r>
              <a:rPr dirty="0" sz="1450" spc="-10">
                <a:latin typeface="Times New Roman"/>
                <a:cs typeface="Times New Roman"/>
              </a:rPr>
              <a:t>in  the mysterious inwards </a:t>
            </a:r>
            <a:r>
              <a:rPr dirty="0" sz="1450" spc="-5">
                <a:latin typeface="Times New Roman"/>
                <a:cs typeface="Times New Roman"/>
              </a:rPr>
              <a:t>of </a:t>
            </a:r>
            <a:r>
              <a:rPr dirty="0" sz="1450" spc="-15">
                <a:latin typeface="Times New Roman"/>
                <a:cs typeface="Times New Roman"/>
              </a:rPr>
              <a:t>psychology. </a:t>
            </a:r>
            <a:r>
              <a:rPr dirty="0" sz="1450" spc="-10">
                <a:latin typeface="Times New Roman"/>
                <a:cs typeface="Times New Roman"/>
              </a:rPr>
              <a:t>It may consist with perpetual failure,  and find exercise in the continued chase. It has so little </a:t>
            </a:r>
            <a:r>
              <a:rPr dirty="0" sz="1450" spc="-5">
                <a:latin typeface="Times New Roman"/>
                <a:cs typeface="Times New Roman"/>
              </a:rPr>
              <a:t>bond </a:t>
            </a:r>
            <a:r>
              <a:rPr dirty="0" sz="1450" spc="-10">
                <a:latin typeface="Times New Roman"/>
                <a:cs typeface="Times New Roman"/>
              </a:rPr>
              <a:t>with externals  (such as the observer scribbles in his note-book) that it may even touch them  </a:t>
            </a:r>
            <a:r>
              <a:rPr dirty="0" sz="1450" spc="-5">
                <a:latin typeface="Times New Roman"/>
                <a:cs typeface="Times New Roman"/>
              </a:rPr>
              <a:t>not; </a:t>
            </a:r>
            <a:r>
              <a:rPr dirty="0" sz="1450" spc="-10">
                <a:latin typeface="Times New Roman"/>
                <a:cs typeface="Times New Roman"/>
              </a:rPr>
              <a:t>and the </a:t>
            </a:r>
            <a:r>
              <a:rPr dirty="0" sz="1450" spc="-25">
                <a:latin typeface="Times New Roman"/>
                <a:cs typeface="Times New Roman"/>
              </a:rPr>
              <a:t>man’s </a:t>
            </a:r>
            <a:r>
              <a:rPr dirty="0" sz="1450" spc="-10">
                <a:latin typeface="Times New Roman"/>
                <a:cs typeface="Times New Roman"/>
              </a:rPr>
              <a:t>true life, for which </a:t>
            </a:r>
            <a:r>
              <a:rPr dirty="0" sz="1450" spc="-5">
                <a:latin typeface="Times New Roman"/>
                <a:cs typeface="Times New Roman"/>
              </a:rPr>
              <a:t>he </a:t>
            </a:r>
            <a:r>
              <a:rPr dirty="0" sz="1450" spc="-10">
                <a:latin typeface="Times New Roman"/>
                <a:cs typeface="Times New Roman"/>
              </a:rPr>
              <a:t>consents to live, lie altogether in the  field </a:t>
            </a:r>
            <a:r>
              <a:rPr dirty="0" sz="1450" spc="-5">
                <a:latin typeface="Times New Roman"/>
                <a:cs typeface="Times New Roman"/>
              </a:rPr>
              <a:t>of </a:t>
            </a:r>
            <a:r>
              <a:rPr dirty="0" sz="1450" spc="-25">
                <a:latin typeface="Times New Roman"/>
                <a:cs typeface="Times New Roman"/>
              </a:rPr>
              <a:t>fancy. </a:t>
            </a:r>
            <a:r>
              <a:rPr dirty="0" sz="1450" spc="-10">
                <a:latin typeface="Times New Roman"/>
                <a:cs typeface="Times New Roman"/>
              </a:rPr>
              <a:t>The clergyman, in his spare hours, may </a:t>
            </a:r>
            <a:r>
              <a:rPr dirty="0" sz="1450" spc="-5">
                <a:latin typeface="Times New Roman"/>
                <a:cs typeface="Times New Roman"/>
              </a:rPr>
              <a:t>be </a:t>
            </a:r>
            <a:r>
              <a:rPr dirty="0" sz="1450" spc="-10">
                <a:latin typeface="Times New Roman"/>
                <a:cs typeface="Times New Roman"/>
              </a:rPr>
              <a:t>winning battles, the  farmer sailing ships, the banker reaping triumph in the arts: all leading another  life, plying another trade from that they chose; like the </a:t>
            </a:r>
            <a:r>
              <a:rPr dirty="0" sz="1450" spc="-20">
                <a:latin typeface="Times New Roman"/>
                <a:cs typeface="Times New Roman"/>
              </a:rPr>
              <a:t>poet’s </a:t>
            </a:r>
            <a:r>
              <a:rPr dirty="0" sz="1450" spc="-15">
                <a:latin typeface="Times New Roman"/>
                <a:cs typeface="Times New Roman"/>
              </a:rPr>
              <a:t>housebuilder,  </a:t>
            </a:r>
            <a:r>
              <a:rPr dirty="0" sz="1450" spc="-10">
                <a:latin typeface="Times New Roman"/>
                <a:cs typeface="Times New Roman"/>
              </a:rPr>
              <a:t>who, after all, is cased in</a:t>
            </a:r>
            <a:r>
              <a:rPr dirty="0" sz="1450" spc="15">
                <a:latin typeface="Times New Roman"/>
                <a:cs typeface="Times New Roman"/>
              </a:rPr>
              <a:t> </a:t>
            </a:r>
            <a:r>
              <a:rPr dirty="0" sz="1450" spc="-10">
                <a:latin typeface="Times New Roman"/>
                <a:cs typeface="Times New Roman"/>
              </a:rPr>
              <a:t>stone,</a:t>
            </a:r>
            <a:endParaRPr sz="1450">
              <a:latin typeface="Times New Roman"/>
              <a:cs typeface="Times New Roman"/>
            </a:endParaRPr>
          </a:p>
          <a:p>
            <a:pPr algn="just" marL="12700" marR="2555875">
              <a:lnSpc>
                <a:spcPts val="2300"/>
              </a:lnSpc>
              <a:spcBef>
                <a:spcPts val="105"/>
              </a:spcBef>
            </a:pPr>
            <a:r>
              <a:rPr dirty="0" sz="1450" spc="-10">
                <a:latin typeface="Times New Roman"/>
                <a:cs typeface="Times New Roman"/>
              </a:rPr>
              <a:t>“By his fireside, as impotent fancy prompts.  Rebuilds it to his</a:t>
            </a:r>
            <a:r>
              <a:rPr dirty="0" sz="1450" spc="5">
                <a:latin typeface="Times New Roman"/>
                <a:cs typeface="Times New Roman"/>
              </a:rPr>
              <a:t> </a:t>
            </a:r>
            <a:r>
              <a:rPr dirty="0" sz="1450" spc="-10">
                <a:latin typeface="Times New Roman"/>
                <a:cs typeface="Times New Roman"/>
              </a:rPr>
              <a:t>liking.”</a:t>
            </a:r>
            <a:endParaRPr sz="1450">
              <a:latin typeface="Times New Roman"/>
              <a:cs typeface="Times New Roman"/>
            </a:endParaRPr>
          </a:p>
          <a:p>
            <a:pPr algn="just" marL="12700" marR="6350">
              <a:lnSpc>
                <a:spcPts val="1730"/>
              </a:lnSpc>
              <a:spcBef>
                <a:spcPts val="465"/>
              </a:spcBef>
            </a:pPr>
            <a:r>
              <a:rPr dirty="0" sz="1450" spc="-10">
                <a:latin typeface="Times New Roman"/>
                <a:cs typeface="Times New Roman"/>
              </a:rPr>
              <a:t>In such </a:t>
            </a:r>
            <a:r>
              <a:rPr dirty="0" sz="1450" spc="-5">
                <a:latin typeface="Times New Roman"/>
                <a:cs typeface="Times New Roman"/>
              </a:rPr>
              <a:t>a </a:t>
            </a:r>
            <a:r>
              <a:rPr dirty="0" sz="1450" spc="-10">
                <a:latin typeface="Times New Roman"/>
                <a:cs typeface="Times New Roman"/>
              </a:rPr>
              <a:t>case the poetry runs underground. The observer </a:t>
            </a:r>
            <a:r>
              <a:rPr dirty="0" sz="1450" spc="-5">
                <a:latin typeface="Times New Roman"/>
                <a:cs typeface="Times New Roman"/>
              </a:rPr>
              <a:t>(poor </a:t>
            </a:r>
            <a:r>
              <a:rPr dirty="0" sz="1450" spc="-10">
                <a:latin typeface="Times New Roman"/>
                <a:cs typeface="Times New Roman"/>
              </a:rPr>
              <a:t>soul, with his  documents!) is all abroad. For to look at the man is </a:t>
            </a:r>
            <a:r>
              <a:rPr dirty="0" sz="1450" spc="-5">
                <a:latin typeface="Times New Roman"/>
                <a:cs typeface="Times New Roman"/>
              </a:rPr>
              <a:t>but </a:t>
            </a:r>
            <a:r>
              <a:rPr dirty="0" sz="1450" spc="-10">
                <a:latin typeface="Times New Roman"/>
                <a:cs typeface="Times New Roman"/>
              </a:rPr>
              <a:t>to court deception. </a:t>
            </a:r>
            <a:r>
              <a:rPr dirty="0" sz="1450" spc="-70">
                <a:latin typeface="Times New Roman"/>
                <a:cs typeface="Times New Roman"/>
              </a:rPr>
              <a:t>We </a:t>
            </a:r>
            <a:r>
              <a:rPr dirty="0" sz="1450" spc="220">
                <a:latin typeface="Times New Roman"/>
                <a:cs typeface="Times New Roman"/>
              </a:rPr>
              <a:t> </a:t>
            </a:r>
            <a:r>
              <a:rPr dirty="0" sz="1450" spc="-10">
                <a:latin typeface="Times New Roman"/>
                <a:cs typeface="Times New Roman"/>
              </a:rPr>
              <a:t>shall see the trunk from which </a:t>
            </a:r>
            <a:r>
              <a:rPr dirty="0" sz="1450" spc="-5">
                <a:latin typeface="Times New Roman"/>
                <a:cs typeface="Times New Roman"/>
              </a:rPr>
              <a:t>he </a:t>
            </a:r>
            <a:r>
              <a:rPr dirty="0" sz="1450" spc="-10">
                <a:latin typeface="Times New Roman"/>
                <a:cs typeface="Times New Roman"/>
              </a:rPr>
              <a:t>draws his nourishment; </a:t>
            </a:r>
            <a:r>
              <a:rPr dirty="0" sz="1450" spc="-5">
                <a:latin typeface="Times New Roman"/>
                <a:cs typeface="Times New Roman"/>
              </a:rPr>
              <a:t>but he </a:t>
            </a:r>
            <a:r>
              <a:rPr dirty="0" sz="1450" spc="-10">
                <a:latin typeface="Times New Roman"/>
                <a:cs typeface="Times New Roman"/>
              </a:rPr>
              <a:t>himself is  above and abroad in the green dome </a:t>
            </a:r>
            <a:r>
              <a:rPr dirty="0" sz="1450" spc="-5">
                <a:latin typeface="Times New Roman"/>
                <a:cs typeface="Times New Roman"/>
              </a:rPr>
              <a:t>of </a:t>
            </a:r>
            <a:r>
              <a:rPr dirty="0" sz="1450" spc="-10">
                <a:latin typeface="Times New Roman"/>
                <a:cs typeface="Times New Roman"/>
              </a:rPr>
              <a:t>foliage, hummed through </a:t>
            </a:r>
            <a:r>
              <a:rPr dirty="0" sz="1450" spc="-5">
                <a:latin typeface="Times New Roman"/>
                <a:cs typeface="Times New Roman"/>
              </a:rPr>
              <a:t>by </a:t>
            </a:r>
            <a:r>
              <a:rPr dirty="0" sz="1450" spc="-10">
                <a:latin typeface="Times New Roman"/>
                <a:cs typeface="Times New Roman"/>
              </a:rPr>
              <a:t>winds and  nested in </a:t>
            </a:r>
            <a:r>
              <a:rPr dirty="0" sz="1450" spc="-5">
                <a:latin typeface="Times New Roman"/>
                <a:cs typeface="Times New Roman"/>
              </a:rPr>
              <a:t>by </a:t>
            </a:r>
            <a:r>
              <a:rPr dirty="0" sz="1450" spc="-10">
                <a:latin typeface="Times New Roman"/>
                <a:cs typeface="Times New Roman"/>
              </a:rPr>
              <a:t>nightingales. And the true realism were that </a:t>
            </a:r>
            <a:r>
              <a:rPr dirty="0" sz="1450" spc="-5">
                <a:latin typeface="Times New Roman"/>
                <a:cs typeface="Times New Roman"/>
              </a:rPr>
              <a:t>of </a:t>
            </a:r>
            <a:r>
              <a:rPr dirty="0" sz="1450" spc="-10">
                <a:latin typeface="Times New Roman"/>
                <a:cs typeface="Times New Roman"/>
              </a:rPr>
              <a:t>the poets, to climb  </a:t>
            </a:r>
            <a:r>
              <a:rPr dirty="0" sz="1450" spc="-5">
                <a:latin typeface="Times New Roman"/>
                <a:cs typeface="Times New Roman"/>
              </a:rPr>
              <a:t>up </a:t>
            </a:r>
            <a:r>
              <a:rPr dirty="0" sz="1450" spc="-10">
                <a:latin typeface="Times New Roman"/>
                <a:cs typeface="Times New Roman"/>
              </a:rPr>
              <a:t>after him like </a:t>
            </a:r>
            <a:r>
              <a:rPr dirty="0" sz="1450" spc="-5">
                <a:latin typeface="Times New Roman"/>
                <a:cs typeface="Times New Roman"/>
              </a:rPr>
              <a:t>a </a:t>
            </a:r>
            <a:r>
              <a:rPr dirty="0" sz="1450" spc="-10">
                <a:latin typeface="Times New Roman"/>
                <a:cs typeface="Times New Roman"/>
              </a:rPr>
              <a:t>squirrel, and catch some glimpse </a:t>
            </a:r>
            <a:r>
              <a:rPr dirty="0" sz="1450" spc="-5">
                <a:latin typeface="Times New Roman"/>
                <a:cs typeface="Times New Roman"/>
              </a:rPr>
              <a:t>of </a:t>
            </a:r>
            <a:r>
              <a:rPr dirty="0" sz="1450" spc="-10">
                <a:latin typeface="Times New Roman"/>
                <a:cs typeface="Times New Roman"/>
              </a:rPr>
              <a:t>the heaven for which  </a:t>
            </a:r>
            <a:r>
              <a:rPr dirty="0" sz="1450" spc="-5">
                <a:latin typeface="Times New Roman"/>
                <a:cs typeface="Times New Roman"/>
              </a:rPr>
              <a:t>he</a:t>
            </a:r>
            <a:r>
              <a:rPr dirty="0" sz="1450" spc="-10">
                <a:latin typeface="Times New Roman"/>
                <a:cs typeface="Times New Roman"/>
              </a:rPr>
              <a:t> lives.</a:t>
            </a:r>
            <a:endParaRPr sz="1450">
              <a:latin typeface="Times New Roman"/>
              <a:cs typeface="Times New Roman"/>
            </a:endParaRPr>
          </a:p>
          <a:p>
            <a:pPr algn="just" marL="12700" marR="6350">
              <a:lnSpc>
                <a:spcPts val="1730"/>
              </a:lnSpc>
              <a:spcBef>
                <a:spcPts val="565"/>
              </a:spcBef>
            </a:pPr>
            <a:r>
              <a:rPr dirty="0" sz="1450" spc="-10">
                <a:latin typeface="Times New Roman"/>
                <a:cs typeface="Times New Roman"/>
              </a:rPr>
              <a:t>And, the true realism, always and everywhere, is that </a:t>
            </a:r>
            <a:r>
              <a:rPr dirty="0" sz="1450" spc="-5">
                <a:latin typeface="Times New Roman"/>
                <a:cs typeface="Times New Roman"/>
              </a:rPr>
              <a:t>of </a:t>
            </a:r>
            <a:r>
              <a:rPr dirty="0" sz="1450" spc="-10">
                <a:latin typeface="Times New Roman"/>
                <a:cs typeface="Times New Roman"/>
              </a:rPr>
              <a:t>the poets: to find </a:t>
            </a:r>
            <a:r>
              <a:rPr dirty="0" sz="1450" spc="-5">
                <a:latin typeface="Times New Roman"/>
                <a:cs typeface="Times New Roman"/>
              </a:rPr>
              <a:t>out  </a:t>
            </a:r>
            <a:r>
              <a:rPr dirty="0" sz="1450" spc="-10">
                <a:latin typeface="Times New Roman"/>
                <a:cs typeface="Times New Roman"/>
              </a:rPr>
              <a:t>where joy resides, and give it </a:t>
            </a:r>
            <a:r>
              <a:rPr dirty="0" sz="1450" spc="-5">
                <a:latin typeface="Times New Roman"/>
                <a:cs typeface="Times New Roman"/>
              </a:rPr>
              <a:t>a </a:t>
            </a:r>
            <a:r>
              <a:rPr dirty="0" sz="1450" spc="-10">
                <a:latin typeface="Times New Roman"/>
                <a:cs typeface="Times New Roman"/>
              </a:rPr>
              <a:t>voice far beyond</a:t>
            </a:r>
            <a:r>
              <a:rPr dirty="0" sz="1450" spc="50">
                <a:latin typeface="Times New Roman"/>
                <a:cs typeface="Times New Roman"/>
              </a:rPr>
              <a:t> </a:t>
            </a:r>
            <a:r>
              <a:rPr dirty="0" sz="1450" spc="-10">
                <a:latin typeface="Times New Roman"/>
                <a:cs typeface="Times New Roman"/>
              </a:rPr>
              <a:t>singing.</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For to miss the joy is to miss all. In the joy </a:t>
            </a:r>
            <a:r>
              <a:rPr dirty="0" sz="1450" spc="-5">
                <a:latin typeface="Times New Roman"/>
                <a:cs typeface="Times New Roman"/>
              </a:rPr>
              <a:t>of </a:t>
            </a:r>
            <a:r>
              <a:rPr dirty="0" sz="1450" spc="-10">
                <a:latin typeface="Times New Roman"/>
                <a:cs typeface="Times New Roman"/>
              </a:rPr>
              <a:t>the actors lies the sense </a:t>
            </a:r>
            <a:r>
              <a:rPr dirty="0" sz="1450" spc="-5">
                <a:latin typeface="Times New Roman"/>
                <a:cs typeface="Times New Roman"/>
              </a:rPr>
              <a:t>of </a:t>
            </a:r>
            <a:r>
              <a:rPr dirty="0" sz="1450" spc="-10">
                <a:latin typeface="Times New Roman"/>
                <a:cs typeface="Times New Roman"/>
              </a:rPr>
              <a:t>any  action. That is the explanation, that the excuse. </a:t>
            </a:r>
            <a:r>
              <a:rPr dirty="0" sz="1450" spc="-60">
                <a:latin typeface="Times New Roman"/>
                <a:cs typeface="Times New Roman"/>
              </a:rPr>
              <a:t>To </a:t>
            </a:r>
            <a:r>
              <a:rPr dirty="0" sz="1450" spc="-5">
                <a:latin typeface="Times New Roman"/>
                <a:cs typeface="Times New Roman"/>
              </a:rPr>
              <a:t>one </a:t>
            </a:r>
            <a:r>
              <a:rPr dirty="0" sz="1450" spc="-10">
                <a:latin typeface="Times New Roman"/>
                <a:cs typeface="Times New Roman"/>
              </a:rPr>
              <a:t>who has </a:t>
            </a:r>
            <a:r>
              <a:rPr dirty="0" sz="1450" spc="-5">
                <a:latin typeface="Times New Roman"/>
                <a:cs typeface="Times New Roman"/>
              </a:rPr>
              <a:t>not </a:t>
            </a:r>
            <a:r>
              <a:rPr dirty="0" sz="1450" spc="-10">
                <a:latin typeface="Times New Roman"/>
                <a:cs typeface="Times New Roman"/>
              </a:rPr>
              <a:t>the secret  </a:t>
            </a:r>
            <a:r>
              <a:rPr dirty="0" sz="1450" spc="-5">
                <a:latin typeface="Times New Roman"/>
                <a:cs typeface="Times New Roman"/>
              </a:rPr>
              <a:t>of </a:t>
            </a:r>
            <a:r>
              <a:rPr dirty="0" sz="1450" spc="-10">
                <a:latin typeface="Times New Roman"/>
                <a:cs typeface="Times New Roman"/>
              </a:rPr>
              <a:t>the lanterns, the scene </a:t>
            </a:r>
            <a:r>
              <a:rPr dirty="0" sz="1450" spc="-5">
                <a:latin typeface="Times New Roman"/>
                <a:cs typeface="Times New Roman"/>
              </a:rPr>
              <a:t>upon </a:t>
            </a:r>
            <a:r>
              <a:rPr dirty="0" sz="1450" spc="-10">
                <a:latin typeface="Times New Roman"/>
                <a:cs typeface="Times New Roman"/>
              </a:rPr>
              <a:t>the links is meaningless. And hence the  haunting and truly spectral unreality </a:t>
            </a:r>
            <a:r>
              <a:rPr dirty="0" sz="1450" spc="-5">
                <a:latin typeface="Times New Roman"/>
                <a:cs typeface="Times New Roman"/>
              </a:rPr>
              <a:t>of </a:t>
            </a:r>
            <a:r>
              <a:rPr dirty="0" sz="1450" spc="-10">
                <a:latin typeface="Times New Roman"/>
                <a:cs typeface="Times New Roman"/>
              </a:rPr>
              <a:t>realistic </a:t>
            </a:r>
            <a:r>
              <a:rPr dirty="0" sz="1450" spc="-5">
                <a:latin typeface="Times New Roman"/>
                <a:cs typeface="Times New Roman"/>
              </a:rPr>
              <a:t>books. </a:t>
            </a:r>
            <a:r>
              <a:rPr dirty="0" sz="1450" spc="-10">
                <a:latin typeface="Times New Roman"/>
                <a:cs typeface="Times New Roman"/>
              </a:rPr>
              <a:t>Hence, when we read  the English realists, the incredulous wonder with which we observe the </a:t>
            </a:r>
            <a:r>
              <a:rPr dirty="0" sz="1450" spc="-20">
                <a:latin typeface="Times New Roman"/>
                <a:cs typeface="Times New Roman"/>
              </a:rPr>
              <a:t>hero’s </a:t>
            </a:r>
            <a:r>
              <a:rPr dirty="0" sz="1450" spc="320">
                <a:latin typeface="Times New Roman"/>
                <a:cs typeface="Times New Roman"/>
              </a:rPr>
              <a:t> </a:t>
            </a:r>
            <a:r>
              <a:rPr dirty="0" sz="1450" spc="-10">
                <a:latin typeface="Times New Roman"/>
                <a:cs typeface="Times New Roman"/>
              </a:rPr>
              <a:t>constancy under the submerging tide </a:t>
            </a:r>
            <a:r>
              <a:rPr dirty="0" sz="1450" spc="-5">
                <a:latin typeface="Times New Roman"/>
                <a:cs typeface="Times New Roman"/>
              </a:rPr>
              <a:t>of </a:t>
            </a:r>
            <a:r>
              <a:rPr dirty="0" sz="1450" spc="-10">
                <a:latin typeface="Times New Roman"/>
                <a:cs typeface="Times New Roman"/>
              </a:rPr>
              <a:t>dulness, and how </a:t>
            </a:r>
            <a:r>
              <a:rPr dirty="0" sz="1450" spc="-5">
                <a:latin typeface="Times New Roman"/>
                <a:cs typeface="Times New Roman"/>
              </a:rPr>
              <a:t>he </a:t>
            </a:r>
            <a:r>
              <a:rPr dirty="0" sz="1450" spc="-10">
                <a:latin typeface="Times New Roman"/>
                <a:cs typeface="Times New Roman"/>
              </a:rPr>
              <a:t>bears </a:t>
            </a:r>
            <a:r>
              <a:rPr dirty="0" sz="1450" spc="-5">
                <a:latin typeface="Times New Roman"/>
                <a:cs typeface="Times New Roman"/>
              </a:rPr>
              <a:t>up </a:t>
            </a:r>
            <a:r>
              <a:rPr dirty="0" sz="1450" spc="-10">
                <a:latin typeface="Times New Roman"/>
                <a:cs typeface="Times New Roman"/>
              </a:rPr>
              <a:t>with his  jibbing sweetheart, and endures the chatter </a:t>
            </a:r>
            <a:r>
              <a:rPr dirty="0" sz="1450" spc="-5">
                <a:latin typeface="Times New Roman"/>
                <a:cs typeface="Times New Roman"/>
              </a:rPr>
              <a:t>of </a:t>
            </a:r>
            <a:r>
              <a:rPr dirty="0" sz="1450" spc="-10">
                <a:latin typeface="Times New Roman"/>
                <a:cs typeface="Times New Roman"/>
              </a:rPr>
              <a:t>idiot girls, and stands </a:t>
            </a:r>
            <a:r>
              <a:rPr dirty="0" sz="1450" spc="-5">
                <a:latin typeface="Times New Roman"/>
                <a:cs typeface="Times New Roman"/>
              </a:rPr>
              <a:t>by </a:t>
            </a:r>
            <a:r>
              <a:rPr dirty="0" sz="1450" spc="-10">
                <a:latin typeface="Times New Roman"/>
                <a:cs typeface="Times New Roman"/>
              </a:rPr>
              <a:t>his  whole unfeatured wilderness </a:t>
            </a:r>
            <a:r>
              <a:rPr dirty="0" sz="1450" spc="-5">
                <a:latin typeface="Times New Roman"/>
                <a:cs typeface="Times New Roman"/>
              </a:rPr>
              <a:t>of </a:t>
            </a:r>
            <a:r>
              <a:rPr dirty="0" sz="1450" spc="-10">
                <a:latin typeface="Times New Roman"/>
                <a:cs typeface="Times New Roman"/>
              </a:rPr>
              <a:t>an existence, instead </a:t>
            </a:r>
            <a:r>
              <a:rPr dirty="0" sz="1450" spc="-5">
                <a:latin typeface="Times New Roman"/>
                <a:cs typeface="Times New Roman"/>
              </a:rPr>
              <a:t>of </a:t>
            </a:r>
            <a:r>
              <a:rPr dirty="0" sz="1450" spc="-10">
                <a:latin typeface="Times New Roman"/>
                <a:cs typeface="Times New Roman"/>
              </a:rPr>
              <a:t>seeking relief in drink  </a:t>
            </a:r>
            <a:r>
              <a:rPr dirty="0" sz="1450" spc="-5">
                <a:latin typeface="Times New Roman"/>
                <a:cs typeface="Times New Roman"/>
              </a:rPr>
              <a:t>or </a:t>
            </a:r>
            <a:r>
              <a:rPr dirty="0" sz="1450" spc="-10">
                <a:latin typeface="Times New Roman"/>
                <a:cs typeface="Times New Roman"/>
              </a:rPr>
              <a:t>foreign travel. Hence in the French, in that meat-market </a:t>
            </a:r>
            <a:r>
              <a:rPr dirty="0" sz="1450" spc="-5">
                <a:latin typeface="Times New Roman"/>
                <a:cs typeface="Times New Roman"/>
              </a:rPr>
              <a:t>of </a:t>
            </a:r>
            <a:r>
              <a:rPr dirty="0" sz="1450" spc="-10">
                <a:latin typeface="Times New Roman"/>
                <a:cs typeface="Times New Roman"/>
              </a:rPr>
              <a:t>middle-aged  </a:t>
            </a:r>
            <a:r>
              <a:rPr dirty="0" sz="1450" spc="-20">
                <a:latin typeface="Times New Roman"/>
                <a:cs typeface="Times New Roman"/>
              </a:rPr>
              <a:t>sensuality, </a:t>
            </a:r>
            <a:r>
              <a:rPr dirty="0" sz="1450" spc="-10">
                <a:latin typeface="Times New Roman"/>
                <a:cs typeface="Times New Roman"/>
              </a:rPr>
              <a:t>the disgusted surprise with which we see the hero drift sidelong,  and practically quite untempted, into every description </a:t>
            </a:r>
            <a:r>
              <a:rPr dirty="0" sz="1450" spc="-5">
                <a:latin typeface="Times New Roman"/>
                <a:cs typeface="Times New Roman"/>
              </a:rPr>
              <a:t>of </a:t>
            </a:r>
            <a:r>
              <a:rPr dirty="0" sz="1450" spc="-10">
                <a:latin typeface="Times New Roman"/>
                <a:cs typeface="Times New Roman"/>
              </a:rPr>
              <a:t>misconduct and  </a:t>
            </a:r>
            <a:r>
              <a:rPr dirty="0" sz="1450" spc="-15">
                <a:latin typeface="Times New Roman"/>
                <a:cs typeface="Times New Roman"/>
              </a:rPr>
              <a:t>dishonour. </a:t>
            </a:r>
            <a:r>
              <a:rPr dirty="0" sz="1450" spc="-10">
                <a:latin typeface="Times New Roman"/>
                <a:cs typeface="Times New Roman"/>
              </a:rPr>
              <a:t>In each, we miss the personal </a:t>
            </a:r>
            <a:r>
              <a:rPr dirty="0" sz="1450" spc="-20">
                <a:latin typeface="Times New Roman"/>
                <a:cs typeface="Times New Roman"/>
              </a:rPr>
              <a:t>poetry, </a:t>
            </a:r>
            <a:r>
              <a:rPr dirty="0" sz="1450" spc="-10">
                <a:latin typeface="Times New Roman"/>
                <a:cs typeface="Times New Roman"/>
              </a:rPr>
              <a:t>the enchanted atmosphere,  that rainbow work </a:t>
            </a:r>
            <a:r>
              <a:rPr dirty="0" sz="1450" spc="-5">
                <a:latin typeface="Times New Roman"/>
                <a:cs typeface="Times New Roman"/>
              </a:rPr>
              <a:t>of </a:t>
            </a:r>
            <a:r>
              <a:rPr dirty="0" sz="1450" spc="-10">
                <a:latin typeface="Times New Roman"/>
                <a:cs typeface="Times New Roman"/>
              </a:rPr>
              <a:t>fancy that clothes what is naked and seems to ennoble  what is base; in each, life falls dead like </a:t>
            </a:r>
            <a:r>
              <a:rPr dirty="0" sz="1450" spc="-5">
                <a:latin typeface="Times New Roman"/>
                <a:cs typeface="Times New Roman"/>
              </a:rPr>
              <a:t>dough,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soaring away like </a:t>
            </a:r>
            <a:r>
              <a:rPr dirty="0" sz="1450" spc="-5">
                <a:latin typeface="Times New Roman"/>
                <a:cs typeface="Times New Roman"/>
              </a:rPr>
              <a:t>a  </a:t>
            </a:r>
            <a:r>
              <a:rPr dirty="0" sz="1450" spc="-10">
                <a:latin typeface="Times New Roman"/>
                <a:cs typeface="Times New Roman"/>
              </a:rPr>
              <a:t>balloon into the colours </a:t>
            </a:r>
            <a:r>
              <a:rPr dirty="0" sz="1450" spc="-5">
                <a:latin typeface="Times New Roman"/>
                <a:cs typeface="Times New Roman"/>
              </a:rPr>
              <a:t>of </a:t>
            </a:r>
            <a:r>
              <a:rPr dirty="0" sz="1450" spc="-10">
                <a:latin typeface="Times New Roman"/>
                <a:cs typeface="Times New Roman"/>
              </a:rPr>
              <a:t>the sunset; each is true, each inconceivable; for </a:t>
            </a:r>
            <a:r>
              <a:rPr dirty="0" sz="1450" spc="-5">
                <a:latin typeface="Times New Roman"/>
                <a:cs typeface="Times New Roman"/>
              </a:rPr>
              <a:t>no  </a:t>
            </a:r>
            <a:r>
              <a:rPr dirty="0" sz="1450" spc="-10">
                <a:latin typeface="Times New Roman"/>
                <a:cs typeface="Times New Roman"/>
              </a:rPr>
              <a:t>man lives in the external truth, among salts and acids, </a:t>
            </a:r>
            <a:r>
              <a:rPr dirty="0" sz="1450" spc="-5">
                <a:latin typeface="Times New Roman"/>
                <a:cs typeface="Times New Roman"/>
              </a:rPr>
              <a:t>but </a:t>
            </a:r>
            <a:r>
              <a:rPr dirty="0" sz="1450" spc="-10">
                <a:latin typeface="Times New Roman"/>
                <a:cs typeface="Times New Roman"/>
              </a:rPr>
              <a:t>in the warm,  phantasmagoric chamber </a:t>
            </a:r>
            <a:r>
              <a:rPr dirty="0" sz="1450" spc="-5">
                <a:latin typeface="Times New Roman"/>
                <a:cs typeface="Times New Roman"/>
              </a:rPr>
              <a:t>of </a:t>
            </a:r>
            <a:r>
              <a:rPr dirty="0" sz="1450" spc="-10">
                <a:latin typeface="Times New Roman"/>
                <a:cs typeface="Times New Roman"/>
              </a:rPr>
              <a:t>his brain, with the painted windows and the  storied walls.</a:t>
            </a:r>
            <a:endParaRPr sz="14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1430" rIns="0" bIns="0" rtlCol="0" vert="horz">
            <a:spAutoFit/>
          </a:bodyPr>
          <a:lstStyle/>
          <a:p>
            <a:pPr algn="just" marL="12700">
              <a:lnSpc>
                <a:spcPts val="1735"/>
              </a:lnSpc>
              <a:spcBef>
                <a:spcPts val="90"/>
              </a:spcBef>
            </a:pPr>
            <a:r>
              <a:rPr dirty="0" sz="1450" spc="-10">
                <a:latin typeface="Times New Roman"/>
                <a:cs typeface="Times New Roman"/>
              </a:rPr>
              <a:t>Of</a:t>
            </a:r>
            <a:r>
              <a:rPr dirty="0" sz="1450" spc="25">
                <a:latin typeface="Times New Roman"/>
                <a:cs typeface="Times New Roman"/>
              </a:rPr>
              <a:t> </a:t>
            </a:r>
            <a:r>
              <a:rPr dirty="0" sz="1450" spc="-10">
                <a:latin typeface="Times New Roman"/>
                <a:cs typeface="Times New Roman"/>
              </a:rPr>
              <a:t>this</a:t>
            </a:r>
            <a:r>
              <a:rPr dirty="0" sz="1450" spc="25">
                <a:latin typeface="Times New Roman"/>
                <a:cs typeface="Times New Roman"/>
              </a:rPr>
              <a:t> </a:t>
            </a:r>
            <a:r>
              <a:rPr dirty="0" sz="1450" spc="-10">
                <a:latin typeface="Times New Roman"/>
                <a:cs typeface="Times New Roman"/>
              </a:rPr>
              <a:t>falsity</a:t>
            </a:r>
            <a:r>
              <a:rPr dirty="0" sz="1450" spc="25">
                <a:latin typeface="Times New Roman"/>
                <a:cs typeface="Times New Roman"/>
              </a:rPr>
              <a:t> </a:t>
            </a:r>
            <a:r>
              <a:rPr dirty="0" sz="1450" spc="-10">
                <a:latin typeface="Times New Roman"/>
                <a:cs typeface="Times New Roman"/>
              </a:rPr>
              <a:t>we</a:t>
            </a:r>
            <a:r>
              <a:rPr dirty="0" sz="1450" spc="25">
                <a:latin typeface="Times New Roman"/>
                <a:cs typeface="Times New Roman"/>
              </a:rPr>
              <a:t> </a:t>
            </a:r>
            <a:r>
              <a:rPr dirty="0" sz="1450" spc="-10">
                <a:latin typeface="Times New Roman"/>
                <a:cs typeface="Times New Roman"/>
              </a:rPr>
              <a:t>have</a:t>
            </a:r>
            <a:r>
              <a:rPr dirty="0" sz="1450" spc="25">
                <a:latin typeface="Times New Roman"/>
                <a:cs typeface="Times New Roman"/>
              </a:rPr>
              <a:t> </a:t>
            </a:r>
            <a:r>
              <a:rPr dirty="0" sz="1450" spc="-10">
                <a:latin typeface="Times New Roman"/>
                <a:cs typeface="Times New Roman"/>
              </a:rPr>
              <a:t>had</a:t>
            </a:r>
            <a:r>
              <a:rPr dirty="0" sz="1450" spc="25">
                <a:latin typeface="Times New Roman"/>
                <a:cs typeface="Times New Roman"/>
              </a:rPr>
              <a:t>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recent</a:t>
            </a:r>
            <a:r>
              <a:rPr dirty="0" sz="1450" spc="25">
                <a:latin typeface="Times New Roman"/>
                <a:cs typeface="Times New Roman"/>
              </a:rPr>
              <a:t> </a:t>
            </a:r>
            <a:r>
              <a:rPr dirty="0" sz="1450" spc="-10">
                <a:latin typeface="Times New Roman"/>
                <a:cs typeface="Times New Roman"/>
              </a:rPr>
              <a:t>example</a:t>
            </a:r>
            <a:r>
              <a:rPr dirty="0" sz="1450" spc="25">
                <a:latin typeface="Times New Roman"/>
                <a:cs typeface="Times New Roman"/>
              </a:rPr>
              <a:t> </a:t>
            </a:r>
            <a:r>
              <a:rPr dirty="0" sz="1450" spc="-10">
                <a:latin typeface="Times New Roman"/>
                <a:cs typeface="Times New Roman"/>
              </a:rPr>
              <a:t>from</a:t>
            </a:r>
            <a:r>
              <a:rPr dirty="0" sz="1450" spc="25">
                <a:latin typeface="Times New Roman"/>
                <a:cs typeface="Times New Roman"/>
              </a:rPr>
              <a:t>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man</a:t>
            </a:r>
            <a:r>
              <a:rPr dirty="0" sz="1450" spc="25">
                <a:latin typeface="Times New Roman"/>
                <a:cs typeface="Times New Roman"/>
              </a:rPr>
              <a:t> </a:t>
            </a:r>
            <a:r>
              <a:rPr dirty="0" sz="1450" spc="-10">
                <a:latin typeface="Times New Roman"/>
                <a:cs typeface="Times New Roman"/>
              </a:rPr>
              <a:t>who</a:t>
            </a:r>
            <a:r>
              <a:rPr dirty="0" sz="1450" spc="25">
                <a:latin typeface="Times New Roman"/>
                <a:cs typeface="Times New Roman"/>
              </a:rPr>
              <a:t> </a:t>
            </a:r>
            <a:r>
              <a:rPr dirty="0" sz="1450" spc="-10">
                <a:latin typeface="Times New Roman"/>
                <a:cs typeface="Times New Roman"/>
              </a:rPr>
              <a:t>knows</a:t>
            </a:r>
            <a:r>
              <a:rPr dirty="0" sz="1450" spc="30">
                <a:latin typeface="Times New Roman"/>
                <a:cs typeface="Times New Roman"/>
              </a:rPr>
              <a:t> </a:t>
            </a:r>
            <a:r>
              <a:rPr dirty="0" sz="1450" spc="-10">
                <a:latin typeface="Times New Roman"/>
                <a:cs typeface="Times New Roman"/>
              </a:rPr>
              <a:t>far</a:t>
            </a:r>
            <a:r>
              <a:rPr dirty="0" sz="1450" spc="25">
                <a:latin typeface="Times New Roman"/>
                <a:cs typeface="Times New Roman"/>
              </a:rPr>
              <a:t> </a:t>
            </a:r>
            <a:r>
              <a:rPr dirty="0" sz="1450" spc="-10">
                <a:latin typeface="Times New Roman"/>
                <a:cs typeface="Times New Roman"/>
              </a:rPr>
              <a:t>better</a:t>
            </a:r>
            <a:endParaRPr sz="1450">
              <a:latin typeface="Times New Roman"/>
              <a:cs typeface="Times New Roman"/>
            </a:endParaRPr>
          </a:p>
          <a:p>
            <a:pPr algn="just" marL="12700" marR="5080">
              <a:lnSpc>
                <a:spcPts val="1730"/>
              </a:lnSpc>
              <a:spcBef>
                <a:spcPts val="60"/>
              </a:spcBef>
            </a:pPr>
            <a:r>
              <a:rPr dirty="0" sz="1450" spc="-30">
                <a:latin typeface="Times New Roman"/>
                <a:cs typeface="Times New Roman"/>
              </a:rPr>
              <a:t>—Tolstoi’s </a:t>
            </a:r>
            <a:r>
              <a:rPr dirty="0" sz="1450" spc="-10">
                <a:latin typeface="Times New Roman"/>
                <a:cs typeface="Times New Roman"/>
              </a:rPr>
              <a:t>Powers </a:t>
            </a:r>
            <a:r>
              <a:rPr dirty="0" sz="1450" spc="-5">
                <a:latin typeface="Times New Roman"/>
                <a:cs typeface="Times New Roman"/>
              </a:rPr>
              <a:t>of </a:t>
            </a:r>
            <a:r>
              <a:rPr dirty="0" sz="1450" spc="-10">
                <a:latin typeface="Times New Roman"/>
                <a:cs typeface="Times New Roman"/>
              </a:rPr>
              <a:t>Darkness. Here is </a:t>
            </a:r>
            <a:r>
              <a:rPr dirty="0" sz="1450" spc="-5">
                <a:latin typeface="Times New Roman"/>
                <a:cs typeface="Times New Roman"/>
              </a:rPr>
              <a:t>a </a:t>
            </a:r>
            <a:r>
              <a:rPr dirty="0" sz="1450" spc="-10">
                <a:latin typeface="Times New Roman"/>
                <a:cs typeface="Times New Roman"/>
              </a:rPr>
              <a:t>piece full </a:t>
            </a:r>
            <a:r>
              <a:rPr dirty="0" sz="1450" spc="-5">
                <a:latin typeface="Times New Roman"/>
                <a:cs typeface="Times New Roman"/>
              </a:rPr>
              <a:t>of </a:t>
            </a:r>
            <a:r>
              <a:rPr dirty="0" sz="1450" spc="-10">
                <a:latin typeface="Times New Roman"/>
                <a:cs typeface="Times New Roman"/>
              </a:rPr>
              <a:t>force and truth, yet  quite untrue. For before Mikita was led into so dire </a:t>
            </a:r>
            <a:r>
              <a:rPr dirty="0" sz="1450" spc="-5">
                <a:latin typeface="Times New Roman"/>
                <a:cs typeface="Times New Roman"/>
              </a:rPr>
              <a:t>a </a:t>
            </a:r>
            <a:r>
              <a:rPr dirty="0" sz="1450" spc="-10">
                <a:latin typeface="Times New Roman"/>
                <a:cs typeface="Times New Roman"/>
              </a:rPr>
              <a:t>situation </a:t>
            </a:r>
            <a:r>
              <a:rPr dirty="0" sz="1450" spc="-5">
                <a:latin typeface="Times New Roman"/>
                <a:cs typeface="Times New Roman"/>
              </a:rPr>
              <a:t>he </a:t>
            </a:r>
            <a:r>
              <a:rPr dirty="0" sz="1450" spc="-10">
                <a:latin typeface="Times New Roman"/>
                <a:cs typeface="Times New Roman"/>
              </a:rPr>
              <a:t>was tempted,  and temptations are beautiful at least in part; and </a:t>
            </a:r>
            <a:r>
              <a:rPr dirty="0" sz="1450" spc="-5">
                <a:latin typeface="Times New Roman"/>
                <a:cs typeface="Times New Roman"/>
              </a:rPr>
              <a:t>a </a:t>
            </a:r>
            <a:r>
              <a:rPr dirty="0" sz="1450" spc="-10">
                <a:latin typeface="Times New Roman"/>
                <a:cs typeface="Times New Roman"/>
              </a:rPr>
              <a:t>work which dwells </a:t>
            </a:r>
            <a:r>
              <a:rPr dirty="0" sz="1450" spc="-5">
                <a:latin typeface="Times New Roman"/>
                <a:cs typeface="Times New Roman"/>
              </a:rPr>
              <a:t>on </a:t>
            </a:r>
            <a:r>
              <a:rPr dirty="0" sz="1450" spc="-10">
                <a:latin typeface="Times New Roman"/>
                <a:cs typeface="Times New Roman"/>
              </a:rPr>
              <a:t>the  ugliness </a:t>
            </a:r>
            <a:r>
              <a:rPr dirty="0" sz="1450" spc="-5">
                <a:latin typeface="Times New Roman"/>
                <a:cs typeface="Times New Roman"/>
              </a:rPr>
              <a:t>of </a:t>
            </a:r>
            <a:r>
              <a:rPr dirty="0" sz="1450" spc="-10">
                <a:latin typeface="Times New Roman"/>
                <a:cs typeface="Times New Roman"/>
              </a:rPr>
              <a:t>crime and gives </a:t>
            </a:r>
            <a:r>
              <a:rPr dirty="0" sz="1450" spc="-5">
                <a:latin typeface="Times New Roman"/>
                <a:cs typeface="Times New Roman"/>
              </a:rPr>
              <a:t>no hint of </a:t>
            </a:r>
            <a:r>
              <a:rPr dirty="0" sz="1450" spc="-10">
                <a:latin typeface="Times New Roman"/>
                <a:cs typeface="Times New Roman"/>
              </a:rPr>
              <a:t>any loveliness in the temptation, sins  against the modesty </a:t>
            </a:r>
            <a:r>
              <a:rPr dirty="0" sz="1450" spc="-5">
                <a:latin typeface="Times New Roman"/>
                <a:cs typeface="Times New Roman"/>
              </a:rPr>
              <a:t>of </a:t>
            </a:r>
            <a:r>
              <a:rPr dirty="0" sz="1450" spc="-10">
                <a:latin typeface="Times New Roman"/>
                <a:cs typeface="Times New Roman"/>
              </a:rPr>
              <a:t>life, and even when </a:t>
            </a:r>
            <a:r>
              <a:rPr dirty="0" sz="1450" spc="-5">
                <a:latin typeface="Times New Roman"/>
                <a:cs typeface="Times New Roman"/>
              </a:rPr>
              <a:t>a </a:t>
            </a:r>
            <a:r>
              <a:rPr dirty="0" sz="1450" spc="-25">
                <a:latin typeface="Times New Roman"/>
                <a:cs typeface="Times New Roman"/>
              </a:rPr>
              <a:t>Tolstoi </a:t>
            </a:r>
            <a:r>
              <a:rPr dirty="0" sz="1450" spc="-10">
                <a:latin typeface="Times New Roman"/>
                <a:cs typeface="Times New Roman"/>
              </a:rPr>
              <a:t>writes it, sinks to  melodrama. The peasants are </a:t>
            </a:r>
            <a:r>
              <a:rPr dirty="0" sz="1450" spc="-5">
                <a:latin typeface="Times New Roman"/>
                <a:cs typeface="Times New Roman"/>
              </a:rPr>
              <a:t>not </a:t>
            </a:r>
            <a:r>
              <a:rPr dirty="0" sz="1450" spc="-10">
                <a:latin typeface="Times New Roman"/>
                <a:cs typeface="Times New Roman"/>
              </a:rPr>
              <a:t>understood; they saw their life in fairer  colours; even the deaf girl was clothed in poetry for Mikita, </a:t>
            </a:r>
            <a:r>
              <a:rPr dirty="0" sz="1450" spc="-5">
                <a:latin typeface="Times New Roman"/>
                <a:cs typeface="Times New Roman"/>
              </a:rPr>
              <a:t>or he </a:t>
            </a:r>
            <a:r>
              <a:rPr dirty="0" sz="1450" spc="-10">
                <a:latin typeface="Times New Roman"/>
                <a:cs typeface="Times New Roman"/>
              </a:rPr>
              <a:t>had never  fallen. And so, once again, even an Old Bailey melodrama, without some  brightness </a:t>
            </a:r>
            <a:r>
              <a:rPr dirty="0" sz="1450" spc="-5">
                <a:latin typeface="Times New Roman"/>
                <a:cs typeface="Times New Roman"/>
              </a:rPr>
              <a:t>of </a:t>
            </a:r>
            <a:r>
              <a:rPr dirty="0" sz="1450" spc="-10">
                <a:latin typeface="Times New Roman"/>
                <a:cs typeface="Times New Roman"/>
              </a:rPr>
              <a:t>poetry and lustre </a:t>
            </a:r>
            <a:r>
              <a:rPr dirty="0" sz="1450" spc="-5">
                <a:latin typeface="Times New Roman"/>
                <a:cs typeface="Times New Roman"/>
              </a:rPr>
              <a:t>of </a:t>
            </a:r>
            <a:r>
              <a:rPr dirty="0" sz="1450" spc="-10">
                <a:latin typeface="Times New Roman"/>
                <a:cs typeface="Times New Roman"/>
              </a:rPr>
              <a:t>existence, falls into the inconceivable and  ranks with fairy</a:t>
            </a:r>
            <a:r>
              <a:rPr dirty="0" sz="1450">
                <a:latin typeface="Times New Roman"/>
                <a:cs typeface="Times New Roman"/>
              </a:rPr>
              <a:t> </a:t>
            </a:r>
            <a:r>
              <a:rPr dirty="0" sz="1450" spc="-10">
                <a:latin typeface="Times New Roman"/>
                <a:cs typeface="Times New Roman"/>
              </a:rPr>
              <a:t>tales.</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40"/>
              </a:spcBef>
            </a:pPr>
            <a:endParaRPr sz="1800">
              <a:latin typeface="Times New Roman"/>
              <a:cs typeface="Times New Roman"/>
            </a:endParaRPr>
          </a:p>
          <a:p>
            <a:pPr algn="ctr" marL="635">
              <a:lnSpc>
                <a:spcPct val="100000"/>
              </a:lnSpc>
            </a:pPr>
            <a:r>
              <a:rPr dirty="0" sz="1450" spc="-10" b="1">
                <a:latin typeface="Times New Roman"/>
                <a:cs typeface="Times New Roman"/>
              </a:rPr>
              <a:t>IV</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In nobler </a:t>
            </a:r>
            <a:r>
              <a:rPr dirty="0" sz="1450" spc="-5">
                <a:latin typeface="Times New Roman"/>
                <a:cs typeface="Times New Roman"/>
              </a:rPr>
              <a:t>books </a:t>
            </a:r>
            <a:r>
              <a:rPr dirty="0" sz="1450" spc="-10">
                <a:latin typeface="Times New Roman"/>
                <a:cs typeface="Times New Roman"/>
              </a:rPr>
              <a:t>we are moved with something like the emotions </a:t>
            </a:r>
            <a:r>
              <a:rPr dirty="0" sz="1450" spc="-5">
                <a:latin typeface="Times New Roman"/>
                <a:cs typeface="Times New Roman"/>
              </a:rPr>
              <a:t>of </a:t>
            </a:r>
            <a:r>
              <a:rPr dirty="0" sz="1450" spc="-10">
                <a:latin typeface="Times New Roman"/>
                <a:cs typeface="Times New Roman"/>
              </a:rPr>
              <a:t>life; and  this emotion is very variously provoked. </a:t>
            </a: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are so moved when Levine  labours in the field, when André sinks beyond emotion, when Richard Feverel  and Lucy Desborough meet beside the </a:t>
            </a:r>
            <a:r>
              <a:rPr dirty="0" sz="1450" spc="-20">
                <a:latin typeface="Times New Roman"/>
                <a:cs typeface="Times New Roman"/>
              </a:rPr>
              <a:t>river, </a:t>
            </a:r>
            <a:r>
              <a:rPr dirty="0" sz="1450" spc="-10">
                <a:latin typeface="Times New Roman"/>
                <a:cs typeface="Times New Roman"/>
              </a:rPr>
              <a:t>when </a:t>
            </a:r>
            <a:r>
              <a:rPr dirty="0" sz="1450" spc="-20">
                <a:latin typeface="Times New Roman"/>
                <a:cs typeface="Times New Roman"/>
              </a:rPr>
              <a:t>Antony, </a:t>
            </a:r>
            <a:r>
              <a:rPr dirty="0" sz="1450" spc="-10">
                <a:latin typeface="Times New Roman"/>
                <a:cs typeface="Times New Roman"/>
              </a:rPr>
              <a:t>“not </a:t>
            </a:r>
            <a:r>
              <a:rPr dirty="0" sz="1450" spc="-20">
                <a:latin typeface="Times New Roman"/>
                <a:cs typeface="Times New Roman"/>
              </a:rPr>
              <a:t>cowardly, </a:t>
            </a:r>
            <a:r>
              <a:rPr dirty="0" sz="1450" spc="-10">
                <a:latin typeface="Times New Roman"/>
                <a:cs typeface="Times New Roman"/>
              </a:rPr>
              <a:t>puts  </a:t>
            </a:r>
            <a:r>
              <a:rPr dirty="0" sz="1450" spc="-15">
                <a:latin typeface="Times New Roman"/>
                <a:cs typeface="Times New Roman"/>
              </a:rPr>
              <a:t>off </a:t>
            </a:r>
            <a:r>
              <a:rPr dirty="0" sz="1450" spc="-10">
                <a:latin typeface="Times New Roman"/>
                <a:cs typeface="Times New Roman"/>
              </a:rPr>
              <a:t>his helmet,” when Kent has infinite pity </a:t>
            </a:r>
            <a:r>
              <a:rPr dirty="0" sz="1450" spc="-5">
                <a:latin typeface="Times New Roman"/>
                <a:cs typeface="Times New Roman"/>
              </a:rPr>
              <a:t>on </a:t>
            </a:r>
            <a:r>
              <a:rPr dirty="0" sz="1450" spc="-10">
                <a:latin typeface="Times New Roman"/>
                <a:cs typeface="Times New Roman"/>
              </a:rPr>
              <a:t>the dying </a:t>
            </a:r>
            <a:r>
              <a:rPr dirty="0" sz="1450" spc="-20">
                <a:latin typeface="Times New Roman"/>
                <a:cs typeface="Times New Roman"/>
              </a:rPr>
              <a:t>Lear, </a:t>
            </a:r>
            <a:r>
              <a:rPr dirty="0" sz="1450" spc="-10">
                <a:latin typeface="Times New Roman"/>
                <a:cs typeface="Times New Roman"/>
              </a:rPr>
              <a:t>when, in  </a:t>
            </a:r>
            <a:r>
              <a:rPr dirty="0" sz="1450" spc="-20">
                <a:latin typeface="Times New Roman"/>
                <a:cs typeface="Times New Roman"/>
              </a:rPr>
              <a:t>Dostoieffky’s </a:t>
            </a:r>
            <a:r>
              <a:rPr dirty="0" sz="1450" spc="-10">
                <a:latin typeface="Times New Roman"/>
                <a:cs typeface="Times New Roman"/>
              </a:rPr>
              <a:t>Despised and Rejected, the uncomplaining hero drains his cup  </a:t>
            </a:r>
            <a:r>
              <a:rPr dirty="0" sz="1450" spc="-5">
                <a:latin typeface="Times New Roman"/>
                <a:cs typeface="Times New Roman"/>
              </a:rPr>
              <a:t>of </a:t>
            </a:r>
            <a:r>
              <a:rPr dirty="0" sz="1450" spc="-10">
                <a:latin typeface="Times New Roman"/>
                <a:cs typeface="Times New Roman"/>
              </a:rPr>
              <a:t>suffering and virtue. These are notes that please the great heart </a:t>
            </a:r>
            <a:r>
              <a:rPr dirty="0" sz="1450" spc="-5">
                <a:latin typeface="Times New Roman"/>
                <a:cs typeface="Times New Roman"/>
              </a:rPr>
              <a:t>of </a:t>
            </a:r>
            <a:r>
              <a:rPr dirty="0" sz="1450" spc="-10">
                <a:latin typeface="Times New Roman"/>
                <a:cs typeface="Times New Roman"/>
              </a:rPr>
              <a:t>man. Not  only love, and the fields, and the bright face </a:t>
            </a:r>
            <a:r>
              <a:rPr dirty="0" sz="1450" spc="-5">
                <a:latin typeface="Times New Roman"/>
                <a:cs typeface="Times New Roman"/>
              </a:rPr>
              <a:t>of </a:t>
            </a:r>
            <a:r>
              <a:rPr dirty="0" sz="1450" spc="-15">
                <a:latin typeface="Times New Roman"/>
                <a:cs typeface="Times New Roman"/>
              </a:rPr>
              <a:t>danger, </a:t>
            </a:r>
            <a:r>
              <a:rPr dirty="0" sz="1450" spc="-5">
                <a:latin typeface="Times New Roman"/>
                <a:cs typeface="Times New Roman"/>
              </a:rPr>
              <a:t>but </a:t>
            </a:r>
            <a:r>
              <a:rPr dirty="0" sz="1450" spc="-10">
                <a:latin typeface="Times New Roman"/>
                <a:cs typeface="Times New Roman"/>
              </a:rPr>
              <a:t>sacrifice and death  and unmerited suffering humbly supported, touch in </a:t>
            </a:r>
            <a:r>
              <a:rPr dirty="0" sz="1450" spc="-5">
                <a:latin typeface="Times New Roman"/>
                <a:cs typeface="Times New Roman"/>
              </a:rPr>
              <a:t>us </a:t>
            </a:r>
            <a:r>
              <a:rPr dirty="0" sz="1450" spc="-10">
                <a:latin typeface="Times New Roman"/>
                <a:cs typeface="Times New Roman"/>
              </a:rPr>
              <a:t>the vein </a:t>
            </a:r>
            <a:r>
              <a:rPr dirty="0" sz="1450" spc="-5">
                <a:latin typeface="Times New Roman"/>
                <a:cs typeface="Times New Roman"/>
              </a:rPr>
              <a:t>of </a:t>
            </a:r>
            <a:r>
              <a:rPr dirty="0" sz="1450" spc="-10">
                <a:latin typeface="Times New Roman"/>
                <a:cs typeface="Times New Roman"/>
              </a:rPr>
              <a:t>the poetic.  </a:t>
            </a:r>
            <a:r>
              <a:rPr dirty="0" sz="1450" spc="-70">
                <a:latin typeface="Times New Roman"/>
                <a:cs typeface="Times New Roman"/>
              </a:rPr>
              <a:t>We </a:t>
            </a:r>
            <a:r>
              <a:rPr dirty="0" sz="1450" spc="-10">
                <a:latin typeface="Times New Roman"/>
                <a:cs typeface="Times New Roman"/>
              </a:rPr>
              <a:t>love to think </a:t>
            </a:r>
            <a:r>
              <a:rPr dirty="0" sz="1450" spc="-5">
                <a:latin typeface="Times New Roman"/>
                <a:cs typeface="Times New Roman"/>
              </a:rPr>
              <a:t>of </a:t>
            </a:r>
            <a:r>
              <a:rPr dirty="0" sz="1450" spc="-10">
                <a:latin typeface="Times New Roman"/>
                <a:cs typeface="Times New Roman"/>
              </a:rPr>
              <a:t>them, we long to try them, we are humbly hopeful that we  may prove heroes</a:t>
            </a:r>
            <a:r>
              <a:rPr dirty="0" sz="1450">
                <a:latin typeface="Times New Roman"/>
                <a:cs typeface="Times New Roman"/>
              </a:rPr>
              <a:t> </a:t>
            </a:r>
            <a:r>
              <a:rPr dirty="0" sz="1450" spc="-10">
                <a:latin typeface="Times New Roman"/>
                <a:cs typeface="Times New Roman"/>
              </a:rPr>
              <a:t>also.</a:t>
            </a:r>
            <a:endParaRPr sz="1450">
              <a:latin typeface="Times New Roman"/>
              <a:cs typeface="Times New Roman"/>
            </a:endParaRPr>
          </a:p>
          <a:p>
            <a:pPr algn="just" marL="12700" marR="6985">
              <a:lnSpc>
                <a:spcPts val="1730"/>
              </a:lnSpc>
              <a:spcBef>
                <a:spcPts val="560"/>
              </a:spcBef>
            </a:pPr>
            <a:r>
              <a:rPr dirty="0" sz="1450" spc="-70">
                <a:latin typeface="Times New Roman"/>
                <a:cs typeface="Times New Roman"/>
              </a:rPr>
              <a:t>We </a:t>
            </a:r>
            <a:r>
              <a:rPr dirty="0" sz="1450" spc="-10">
                <a:latin typeface="Times New Roman"/>
                <a:cs typeface="Times New Roman"/>
              </a:rPr>
              <a:t>have heard, perhaps, too much </a:t>
            </a:r>
            <a:r>
              <a:rPr dirty="0" sz="1450" spc="-5">
                <a:latin typeface="Times New Roman"/>
                <a:cs typeface="Times New Roman"/>
              </a:rPr>
              <a:t>of </a:t>
            </a:r>
            <a:r>
              <a:rPr dirty="0" sz="1450" spc="-10">
                <a:latin typeface="Times New Roman"/>
                <a:cs typeface="Times New Roman"/>
              </a:rPr>
              <a:t>lesser matters. Here is the </a:t>
            </a:r>
            <a:r>
              <a:rPr dirty="0" sz="1450" spc="-20">
                <a:latin typeface="Times New Roman"/>
                <a:cs typeface="Times New Roman"/>
              </a:rPr>
              <a:t>door, </a:t>
            </a:r>
            <a:r>
              <a:rPr dirty="0" sz="1450" spc="-10">
                <a:latin typeface="Times New Roman"/>
                <a:cs typeface="Times New Roman"/>
              </a:rPr>
              <a:t>here is  the open </a:t>
            </a:r>
            <a:r>
              <a:rPr dirty="0" sz="1450" spc="-30">
                <a:latin typeface="Times New Roman"/>
                <a:cs typeface="Times New Roman"/>
              </a:rPr>
              <a:t>air. </a:t>
            </a:r>
            <a:r>
              <a:rPr dirty="0" sz="1450" spc="-10">
                <a:latin typeface="Times New Roman"/>
                <a:cs typeface="Times New Roman"/>
              </a:rPr>
              <a:t>Itur in antiquam</a:t>
            </a:r>
            <a:r>
              <a:rPr dirty="0" sz="1450" spc="40">
                <a:latin typeface="Times New Roman"/>
                <a:cs typeface="Times New Roman"/>
              </a:rPr>
              <a:t> </a:t>
            </a:r>
            <a:r>
              <a:rPr dirty="0" sz="1450" spc="-10">
                <a:latin typeface="Times New Roman"/>
                <a:cs typeface="Times New Roman"/>
              </a:rPr>
              <a:t>silvam.</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1800">
              <a:latin typeface="Times New Roman"/>
              <a:cs typeface="Times New Roman"/>
            </a:endParaRPr>
          </a:p>
          <a:p>
            <a:pPr algn="ctr" marL="635">
              <a:lnSpc>
                <a:spcPct val="100000"/>
              </a:lnSpc>
            </a:pPr>
            <a:r>
              <a:rPr dirty="0" sz="1450" spc="-10" b="1">
                <a:latin typeface="Times New Roman"/>
                <a:cs typeface="Times New Roman"/>
              </a:rPr>
              <a:t>VIII</a:t>
            </a:r>
            <a:endParaRPr sz="1450">
              <a:latin typeface="Times New Roman"/>
              <a:cs typeface="Times New Roman"/>
            </a:endParaRPr>
          </a:p>
          <a:p>
            <a:pPr algn="ctr" marL="635">
              <a:lnSpc>
                <a:spcPct val="100000"/>
              </a:lnSpc>
              <a:spcBef>
                <a:spcPts val="565"/>
              </a:spcBef>
            </a:pPr>
            <a:r>
              <a:rPr dirty="0" sz="1450" spc="-10" b="1">
                <a:latin typeface="Times New Roman"/>
                <a:cs typeface="Times New Roman"/>
              </a:rPr>
              <a:t>A </a:t>
            </a:r>
            <a:r>
              <a:rPr dirty="0" sz="1450" spc="-15" b="1">
                <a:latin typeface="Times New Roman"/>
                <a:cs typeface="Times New Roman"/>
              </a:rPr>
              <a:t>CHAPTER </a:t>
            </a:r>
            <a:r>
              <a:rPr dirty="0" sz="1450" spc="-10" b="1">
                <a:latin typeface="Times New Roman"/>
                <a:cs typeface="Times New Roman"/>
              </a:rPr>
              <a:t>ON</a:t>
            </a:r>
            <a:r>
              <a:rPr dirty="0" sz="1450" spc="-75" b="1">
                <a:latin typeface="Times New Roman"/>
                <a:cs typeface="Times New Roman"/>
              </a:rPr>
              <a:t> </a:t>
            </a:r>
            <a:r>
              <a:rPr dirty="0" sz="1450" spc="-15" b="1">
                <a:latin typeface="Times New Roman"/>
                <a:cs typeface="Times New Roman"/>
              </a:rPr>
              <a:t>DREAMS</a:t>
            </a:r>
            <a:endParaRPr sz="1450">
              <a:latin typeface="Times New Roman"/>
              <a:cs typeface="Times New Roman"/>
            </a:endParaRPr>
          </a:p>
          <a:p>
            <a:pPr>
              <a:lnSpc>
                <a:spcPct val="100000"/>
              </a:lnSpc>
            </a:pPr>
            <a:endParaRPr sz="2050">
              <a:latin typeface="Times New Roman"/>
              <a:cs typeface="Times New Roman"/>
            </a:endParaRPr>
          </a:p>
          <a:p>
            <a:pPr algn="just" marL="12700" marR="5715">
              <a:lnSpc>
                <a:spcPts val="1730"/>
              </a:lnSpc>
            </a:pPr>
            <a:r>
              <a:rPr dirty="0" sz="1450" spc="-10">
                <a:latin typeface="Times New Roman"/>
                <a:cs typeface="Times New Roman"/>
              </a:rPr>
              <a:t>THE past is all </a:t>
            </a:r>
            <a:r>
              <a:rPr dirty="0" sz="1450" spc="-5">
                <a:latin typeface="Times New Roman"/>
                <a:cs typeface="Times New Roman"/>
              </a:rPr>
              <a:t>of one </a:t>
            </a:r>
            <a:r>
              <a:rPr dirty="0" sz="1450" spc="-10">
                <a:latin typeface="Times New Roman"/>
                <a:cs typeface="Times New Roman"/>
              </a:rPr>
              <a:t>texture—whether feigned </a:t>
            </a:r>
            <a:r>
              <a:rPr dirty="0" sz="1450" spc="-5">
                <a:latin typeface="Times New Roman"/>
                <a:cs typeface="Times New Roman"/>
              </a:rPr>
              <a:t>or </a:t>
            </a:r>
            <a:r>
              <a:rPr dirty="0" sz="1450" spc="-10">
                <a:latin typeface="Times New Roman"/>
                <a:cs typeface="Times New Roman"/>
              </a:rPr>
              <a:t>suffered—whether acted  </a:t>
            </a:r>
            <a:r>
              <a:rPr dirty="0" sz="1450" spc="-5">
                <a:latin typeface="Times New Roman"/>
                <a:cs typeface="Times New Roman"/>
              </a:rPr>
              <a:t>out </a:t>
            </a:r>
            <a:r>
              <a:rPr dirty="0" sz="1450" spc="-10">
                <a:latin typeface="Times New Roman"/>
                <a:cs typeface="Times New Roman"/>
              </a:rPr>
              <a:t>in three dimensions, </a:t>
            </a:r>
            <a:r>
              <a:rPr dirty="0" sz="1450" spc="-5">
                <a:latin typeface="Times New Roman"/>
                <a:cs typeface="Times New Roman"/>
              </a:rPr>
              <a:t>or </a:t>
            </a:r>
            <a:r>
              <a:rPr dirty="0" sz="1450" spc="-10">
                <a:latin typeface="Times New Roman"/>
                <a:cs typeface="Times New Roman"/>
              </a:rPr>
              <a:t>only witnessed in that small theatre </a:t>
            </a:r>
            <a:r>
              <a:rPr dirty="0" sz="1450" spc="-5">
                <a:latin typeface="Times New Roman"/>
                <a:cs typeface="Times New Roman"/>
              </a:rPr>
              <a:t>of </a:t>
            </a:r>
            <a:r>
              <a:rPr dirty="0" sz="1450" spc="-10">
                <a:latin typeface="Times New Roman"/>
                <a:cs typeface="Times New Roman"/>
              </a:rPr>
              <a:t>the brain  which we keep brightly lighted all </a:t>
            </a:r>
            <a:r>
              <a:rPr dirty="0" sz="1450" spc="-5">
                <a:latin typeface="Times New Roman"/>
                <a:cs typeface="Times New Roman"/>
              </a:rPr>
              <a:t>night long, </a:t>
            </a:r>
            <a:r>
              <a:rPr dirty="0" sz="1450" spc="-10">
                <a:latin typeface="Times New Roman"/>
                <a:cs typeface="Times New Roman"/>
              </a:rPr>
              <a:t>after the jets are down, and  darkness and sleep reign undisturbed in the remainder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body. </a:t>
            </a:r>
            <a:r>
              <a:rPr dirty="0" sz="1450" spc="-10">
                <a:latin typeface="Times New Roman"/>
                <a:cs typeface="Times New Roman"/>
              </a:rPr>
              <a:t>There is </a:t>
            </a:r>
            <a:r>
              <a:rPr dirty="0" sz="1450" spc="-5">
                <a:latin typeface="Times New Roman"/>
                <a:cs typeface="Times New Roman"/>
              </a:rPr>
              <a:t>no  </a:t>
            </a:r>
            <a:r>
              <a:rPr dirty="0" sz="1450" spc="-10">
                <a:latin typeface="Times New Roman"/>
                <a:cs typeface="Times New Roman"/>
              </a:rPr>
              <a:t>distinction </a:t>
            </a:r>
            <a:r>
              <a:rPr dirty="0" sz="1450" spc="-5">
                <a:latin typeface="Times New Roman"/>
                <a:cs typeface="Times New Roman"/>
              </a:rPr>
              <a:t>on </a:t>
            </a:r>
            <a:r>
              <a:rPr dirty="0" sz="1450" spc="-10">
                <a:latin typeface="Times New Roman"/>
                <a:cs typeface="Times New Roman"/>
              </a:rPr>
              <a:t>the face </a:t>
            </a:r>
            <a:r>
              <a:rPr dirty="0" sz="1450" spc="-5">
                <a:latin typeface="Times New Roman"/>
                <a:cs typeface="Times New Roman"/>
              </a:rPr>
              <a:t>of our </a:t>
            </a:r>
            <a:r>
              <a:rPr dirty="0" sz="1450" spc="-10">
                <a:latin typeface="Times New Roman"/>
                <a:cs typeface="Times New Roman"/>
              </a:rPr>
              <a:t>experiences; </a:t>
            </a:r>
            <a:r>
              <a:rPr dirty="0" sz="1450" spc="-5">
                <a:latin typeface="Times New Roman"/>
                <a:cs typeface="Times New Roman"/>
              </a:rPr>
              <a:t>one </a:t>
            </a:r>
            <a:r>
              <a:rPr dirty="0" sz="1450" spc="-10">
                <a:latin typeface="Times New Roman"/>
                <a:cs typeface="Times New Roman"/>
              </a:rPr>
              <a:t>is vivid indeed, and </a:t>
            </a:r>
            <a:r>
              <a:rPr dirty="0" sz="1450" spc="-5">
                <a:latin typeface="Times New Roman"/>
                <a:cs typeface="Times New Roman"/>
              </a:rPr>
              <a:t>one </a:t>
            </a:r>
            <a:r>
              <a:rPr dirty="0" sz="1450" spc="-10">
                <a:latin typeface="Times New Roman"/>
                <a:cs typeface="Times New Roman"/>
              </a:rPr>
              <a:t>dull,  and </a:t>
            </a:r>
            <a:r>
              <a:rPr dirty="0" sz="1450" spc="-5">
                <a:latin typeface="Times New Roman"/>
                <a:cs typeface="Times New Roman"/>
              </a:rPr>
              <a:t>one </a:t>
            </a:r>
            <a:r>
              <a:rPr dirty="0" sz="1450" spc="-10">
                <a:latin typeface="Times New Roman"/>
                <a:cs typeface="Times New Roman"/>
              </a:rPr>
              <a:t>pleasant, and another agonising to remember; </a:t>
            </a:r>
            <a:r>
              <a:rPr dirty="0" sz="1450" spc="-5">
                <a:latin typeface="Times New Roman"/>
                <a:cs typeface="Times New Roman"/>
              </a:rPr>
              <a:t>but </a:t>
            </a:r>
            <a:r>
              <a:rPr dirty="0" sz="1450" spc="-10">
                <a:latin typeface="Times New Roman"/>
                <a:cs typeface="Times New Roman"/>
              </a:rPr>
              <a:t>which </a:t>
            </a:r>
            <a:r>
              <a:rPr dirty="0" sz="1450" spc="-5">
                <a:latin typeface="Times New Roman"/>
                <a:cs typeface="Times New Roman"/>
              </a:rPr>
              <a:t>of </a:t>
            </a:r>
            <a:r>
              <a:rPr dirty="0" sz="1450" spc="-10">
                <a:latin typeface="Times New Roman"/>
                <a:cs typeface="Times New Roman"/>
              </a:rPr>
              <a:t>them is  what</a:t>
            </a:r>
            <a:r>
              <a:rPr dirty="0" sz="1450" spc="65">
                <a:latin typeface="Times New Roman"/>
                <a:cs typeface="Times New Roman"/>
              </a:rPr>
              <a:t> </a:t>
            </a:r>
            <a:r>
              <a:rPr dirty="0" sz="1450" spc="-10">
                <a:latin typeface="Times New Roman"/>
                <a:cs typeface="Times New Roman"/>
              </a:rPr>
              <a:t>we</a:t>
            </a:r>
            <a:r>
              <a:rPr dirty="0" sz="1450" spc="70">
                <a:latin typeface="Times New Roman"/>
                <a:cs typeface="Times New Roman"/>
              </a:rPr>
              <a:t> </a:t>
            </a:r>
            <a:r>
              <a:rPr dirty="0" sz="1450" spc="-10">
                <a:latin typeface="Times New Roman"/>
                <a:cs typeface="Times New Roman"/>
              </a:rPr>
              <a:t>call</a:t>
            </a:r>
            <a:r>
              <a:rPr dirty="0" sz="1450" spc="65">
                <a:latin typeface="Times New Roman"/>
                <a:cs typeface="Times New Roman"/>
              </a:rPr>
              <a:t> </a:t>
            </a:r>
            <a:r>
              <a:rPr dirty="0" sz="1450" spc="-10">
                <a:latin typeface="Times New Roman"/>
                <a:cs typeface="Times New Roman"/>
              </a:rPr>
              <a:t>true,</a:t>
            </a:r>
            <a:r>
              <a:rPr dirty="0" sz="1450" spc="65">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10">
                <a:latin typeface="Times New Roman"/>
                <a:cs typeface="Times New Roman"/>
              </a:rPr>
              <a:t>which</a:t>
            </a:r>
            <a:r>
              <a:rPr dirty="0" sz="1450" spc="70">
                <a:latin typeface="Times New Roman"/>
                <a:cs typeface="Times New Roman"/>
              </a:rPr>
              <a:t>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dream,</a:t>
            </a:r>
            <a:r>
              <a:rPr dirty="0" sz="1450" spc="65">
                <a:latin typeface="Times New Roman"/>
                <a:cs typeface="Times New Roman"/>
              </a:rPr>
              <a:t> </a:t>
            </a:r>
            <a:r>
              <a:rPr dirty="0" sz="1450" spc="-10">
                <a:latin typeface="Times New Roman"/>
                <a:cs typeface="Times New Roman"/>
              </a:rPr>
              <a:t>there</a:t>
            </a:r>
            <a:r>
              <a:rPr dirty="0" sz="1450" spc="75">
                <a:latin typeface="Times New Roman"/>
                <a:cs typeface="Times New Roman"/>
              </a:rPr>
              <a:t> </a:t>
            </a:r>
            <a:r>
              <a:rPr dirty="0" sz="1450" spc="-10">
                <a:latin typeface="Times New Roman"/>
                <a:cs typeface="Times New Roman"/>
              </a:rPr>
              <a:t>is</a:t>
            </a:r>
            <a:r>
              <a:rPr dirty="0" sz="1450" spc="70">
                <a:latin typeface="Times New Roman"/>
                <a:cs typeface="Times New Roman"/>
              </a:rPr>
              <a:t> </a:t>
            </a:r>
            <a:r>
              <a:rPr dirty="0" sz="1450" spc="-5">
                <a:latin typeface="Times New Roman"/>
                <a:cs typeface="Times New Roman"/>
              </a:rPr>
              <a:t>not</a:t>
            </a:r>
            <a:r>
              <a:rPr dirty="0" sz="1450" spc="65">
                <a:latin typeface="Times New Roman"/>
                <a:cs typeface="Times New Roman"/>
              </a:rPr>
              <a:t> </a:t>
            </a:r>
            <a:r>
              <a:rPr dirty="0" sz="1450" spc="-5">
                <a:latin typeface="Times New Roman"/>
                <a:cs typeface="Times New Roman"/>
              </a:rPr>
              <a:t>one</a:t>
            </a:r>
            <a:r>
              <a:rPr dirty="0" sz="1450" spc="65">
                <a:latin typeface="Times New Roman"/>
                <a:cs typeface="Times New Roman"/>
              </a:rPr>
              <a:t> </a:t>
            </a:r>
            <a:r>
              <a:rPr dirty="0" sz="1450" spc="-10">
                <a:latin typeface="Times New Roman"/>
                <a:cs typeface="Times New Roman"/>
              </a:rPr>
              <a:t>hair</a:t>
            </a:r>
            <a:r>
              <a:rPr dirty="0" sz="1450" spc="65">
                <a:latin typeface="Times New Roman"/>
                <a:cs typeface="Times New Roman"/>
              </a:rPr>
              <a:t> </a:t>
            </a:r>
            <a:r>
              <a:rPr dirty="0" sz="1450" spc="-10">
                <a:latin typeface="Times New Roman"/>
                <a:cs typeface="Times New Roman"/>
              </a:rPr>
              <a:t>to</a:t>
            </a:r>
            <a:r>
              <a:rPr dirty="0" sz="1450" spc="70">
                <a:latin typeface="Times New Roman"/>
                <a:cs typeface="Times New Roman"/>
              </a:rPr>
              <a:t> </a:t>
            </a:r>
            <a:r>
              <a:rPr dirty="0" sz="1450" spc="-10">
                <a:latin typeface="Times New Roman"/>
                <a:cs typeface="Times New Roman"/>
              </a:rPr>
              <a:t>prove.</a:t>
            </a:r>
            <a:r>
              <a:rPr dirty="0" sz="1450" spc="7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past</a:t>
            </a:r>
            <a:endParaRPr sz="145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stands </a:t>
            </a:r>
            <a:r>
              <a:rPr dirty="0" sz="1450" spc="-5">
                <a:latin typeface="Times New Roman"/>
                <a:cs typeface="Times New Roman"/>
              </a:rPr>
              <a:t>on a </a:t>
            </a:r>
            <a:r>
              <a:rPr dirty="0" sz="1450" spc="-10">
                <a:latin typeface="Times New Roman"/>
                <a:cs typeface="Times New Roman"/>
              </a:rPr>
              <a:t>precarious footing; another straw split in the field </a:t>
            </a:r>
            <a:r>
              <a:rPr dirty="0" sz="1450" spc="-5">
                <a:latin typeface="Times New Roman"/>
                <a:cs typeface="Times New Roman"/>
              </a:rPr>
              <a:t>of </a:t>
            </a:r>
            <a:r>
              <a:rPr dirty="0" sz="1450" spc="-10">
                <a:latin typeface="Times New Roman"/>
                <a:cs typeface="Times New Roman"/>
              </a:rPr>
              <a:t>metaphysic,  and behold </a:t>
            </a:r>
            <a:r>
              <a:rPr dirty="0" sz="1450" spc="-5">
                <a:latin typeface="Times New Roman"/>
                <a:cs typeface="Times New Roman"/>
              </a:rPr>
              <a:t>us </a:t>
            </a:r>
            <a:r>
              <a:rPr dirty="0" sz="1450" spc="-10">
                <a:latin typeface="Times New Roman"/>
                <a:cs typeface="Times New Roman"/>
              </a:rPr>
              <a:t>robbed </a:t>
            </a:r>
            <a:r>
              <a:rPr dirty="0" sz="1450" spc="-5">
                <a:latin typeface="Times New Roman"/>
                <a:cs typeface="Times New Roman"/>
              </a:rPr>
              <a:t>of </a:t>
            </a:r>
            <a:r>
              <a:rPr dirty="0" sz="1450" spc="-10">
                <a:latin typeface="Times New Roman"/>
                <a:cs typeface="Times New Roman"/>
              </a:rPr>
              <a:t>it. There is scarce </a:t>
            </a:r>
            <a:r>
              <a:rPr dirty="0" sz="1450" spc="-5">
                <a:latin typeface="Times New Roman"/>
                <a:cs typeface="Times New Roman"/>
              </a:rPr>
              <a:t>a </a:t>
            </a:r>
            <a:r>
              <a:rPr dirty="0" sz="1450" spc="-10">
                <a:latin typeface="Times New Roman"/>
                <a:cs typeface="Times New Roman"/>
              </a:rPr>
              <a:t>family that can count four  generations </a:t>
            </a:r>
            <a:r>
              <a:rPr dirty="0" sz="1450" spc="-5">
                <a:latin typeface="Times New Roman"/>
                <a:cs typeface="Times New Roman"/>
              </a:rPr>
              <a:t>but </a:t>
            </a:r>
            <a:r>
              <a:rPr dirty="0" sz="1450" spc="-10">
                <a:latin typeface="Times New Roman"/>
                <a:cs typeface="Times New Roman"/>
              </a:rPr>
              <a:t>lays </a:t>
            </a:r>
            <a:r>
              <a:rPr dirty="0" sz="1450" spc="-5">
                <a:latin typeface="Times New Roman"/>
                <a:cs typeface="Times New Roman"/>
              </a:rPr>
              <a:t>a </a:t>
            </a:r>
            <a:r>
              <a:rPr dirty="0" sz="1450" spc="-10">
                <a:latin typeface="Times New Roman"/>
                <a:cs typeface="Times New Roman"/>
              </a:rPr>
              <a:t>claim to some dormant title </a:t>
            </a:r>
            <a:r>
              <a:rPr dirty="0" sz="1450" spc="-5">
                <a:latin typeface="Times New Roman"/>
                <a:cs typeface="Times New Roman"/>
              </a:rPr>
              <a:t>or </a:t>
            </a:r>
            <a:r>
              <a:rPr dirty="0" sz="1450" spc="-10">
                <a:latin typeface="Times New Roman"/>
                <a:cs typeface="Times New Roman"/>
              </a:rPr>
              <a:t>some castle and estate: </a:t>
            </a:r>
            <a:r>
              <a:rPr dirty="0" sz="1450" spc="-5">
                <a:latin typeface="Times New Roman"/>
                <a:cs typeface="Times New Roman"/>
              </a:rPr>
              <a:t>a  </a:t>
            </a:r>
            <a:r>
              <a:rPr dirty="0" sz="1450" spc="-10">
                <a:latin typeface="Times New Roman"/>
                <a:cs typeface="Times New Roman"/>
              </a:rPr>
              <a:t>claim </a:t>
            </a:r>
            <a:r>
              <a:rPr dirty="0" sz="1450" spc="-5">
                <a:latin typeface="Times New Roman"/>
                <a:cs typeface="Times New Roman"/>
              </a:rPr>
              <a:t>not </a:t>
            </a:r>
            <a:r>
              <a:rPr dirty="0" sz="1450" spc="-10">
                <a:latin typeface="Times New Roman"/>
                <a:cs typeface="Times New Roman"/>
              </a:rPr>
              <a:t>prosecutable in any court </a:t>
            </a:r>
            <a:r>
              <a:rPr dirty="0" sz="1450" spc="-5">
                <a:latin typeface="Times New Roman"/>
                <a:cs typeface="Times New Roman"/>
              </a:rPr>
              <a:t>of </a:t>
            </a:r>
            <a:r>
              <a:rPr dirty="0" sz="1450" spc="-35">
                <a:latin typeface="Times New Roman"/>
                <a:cs typeface="Times New Roman"/>
              </a:rPr>
              <a:t>law, </a:t>
            </a:r>
            <a:r>
              <a:rPr dirty="0" sz="1450" spc="-5">
                <a:latin typeface="Times New Roman"/>
                <a:cs typeface="Times New Roman"/>
              </a:rPr>
              <a:t>but </a:t>
            </a:r>
            <a:r>
              <a:rPr dirty="0" sz="1450" spc="-10">
                <a:latin typeface="Times New Roman"/>
                <a:cs typeface="Times New Roman"/>
              </a:rPr>
              <a:t>flattering to the fancy and </a:t>
            </a:r>
            <a:r>
              <a:rPr dirty="0" sz="1450" spc="-5">
                <a:latin typeface="Times New Roman"/>
                <a:cs typeface="Times New Roman"/>
              </a:rPr>
              <a:t>a  </a:t>
            </a:r>
            <a:r>
              <a:rPr dirty="0" sz="1450" spc="-10">
                <a:latin typeface="Times New Roman"/>
                <a:cs typeface="Times New Roman"/>
              </a:rPr>
              <a:t>great alleviation </a:t>
            </a:r>
            <a:r>
              <a:rPr dirty="0" sz="1450" spc="-5">
                <a:latin typeface="Times New Roman"/>
                <a:cs typeface="Times New Roman"/>
              </a:rPr>
              <a:t>of </a:t>
            </a:r>
            <a:r>
              <a:rPr dirty="0" sz="1450" spc="-10">
                <a:latin typeface="Times New Roman"/>
                <a:cs typeface="Times New Roman"/>
              </a:rPr>
              <a:t>idle hours. A </a:t>
            </a:r>
            <a:r>
              <a:rPr dirty="0" sz="1450" spc="-25">
                <a:latin typeface="Times New Roman"/>
                <a:cs typeface="Times New Roman"/>
              </a:rPr>
              <a:t>man’s </a:t>
            </a:r>
            <a:r>
              <a:rPr dirty="0" sz="1450" spc="-10">
                <a:latin typeface="Times New Roman"/>
                <a:cs typeface="Times New Roman"/>
              </a:rPr>
              <a:t>claim to his own past is yet less valid.  A paper might turn </a:t>
            </a:r>
            <a:r>
              <a:rPr dirty="0" sz="1450" spc="-5">
                <a:latin typeface="Times New Roman"/>
                <a:cs typeface="Times New Roman"/>
              </a:rPr>
              <a:t>up </a:t>
            </a:r>
            <a:r>
              <a:rPr dirty="0" sz="1450" spc="-10">
                <a:latin typeface="Times New Roman"/>
                <a:cs typeface="Times New Roman"/>
              </a:rPr>
              <a:t>(in proper story-book fashion) in the secret drawer </a:t>
            </a:r>
            <a:r>
              <a:rPr dirty="0" sz="1450" spc="-5">
                <a:latin typeface="Times New Roman"/>
                <a:cs typeface="Times New Roman"/>
              </a:rPr>
              <a:t>of </a:t>
            </a:r>
            <a:r>
              <a:rPr dirty="0" sz="1450" spc="-10">
                <a:latin typeface="Times New Roman"/>
                <a:cs typeface="Times New Roman"/>
              </a:rPr>
              <a:t>an  old ebony </a:t>
            </a:r>
            <a:r>
              <a:rPr dirty="0" sz="1450" spc="-20">
                <a:latin typeface="Times New Roman"/>
                <a:cs typeface="Times New Roman"/>
              </a:rPr>
              <a:t>secretary, </a:t>
            </a:r>
            <a:r>
              <a:rPr dirty="0" sz="1450" spc="-10">
                <a:latin typeface="Times New Roman"/>
                <a:cs typeface="Times New Roman"/>
              </a:rPr>
              <a:t>and restore </a:t>
            </a:r>
            <a:r>
              <a:rPr dirty="0" sz="1450" spc="-5">
                <a:latin typeface="Times New Roman"/>
                <a:cs typeface="Times New Roman"/>
              </a:rPr>
              <a:t>your </a:t>
            </a:r>
            <a:r>
              <a:rPr dirty="0" sz="1450" spc="-10">
                <a:latin typeface="Times New Roman"/>
                <a:cs typeface="Times New Roman"/>
              </a:rPr>
              <a:t>family to its ancient honours, and  reinstate mine in </a:t>
            </a:r>
            <a:r>
              <a:rPr dirty="0" sz="1450" spc="-5">
                <a:latin typeface="Times New Roman"/>
                <a:cs typeface="Times New Roman"/>
              </a:rPr>
              <a:t>a </a:t>
            </a:r>
            <a:r>
              <a:rPr dirty="0" sz="1450" spc="-10">
                <a:latin typeface="Times New Roman"/>
                <a:cs typeface="Times New Roman"/>
              </a:rPr>
              <a:t>certain </a:t>
            </a:r>
            <a:r>
              <a:rPr dirty="0" sz="1450" spc="-40">
                <a:latin typeface="Times New Roman"/>
                <a:cs typeface="Times New Roman"/>
              </a:rPr>
              <a:t>West </a:t>
            </a:r>
            <a:r>
              <a:rPr dirty="0" sz="1450" spc="-10">
                <a:latin typeface="Times New Roman"/>
                <a:cs typeface="Times New Roman"/>
              </a:rPr>
              <a:t>Indian islet </a:t>
            </a:r>
            <a:r>
              <a:rPr dirty="0" sz="1450" spc="-5">
                <a:latin typeface="Times New Roman"/>
                <a:cs typeface="Times New Roman"/>
              </a:rPr>
              <a:t>(not </a:t>
            </a:r>
            <a:r>
              <a:rPr dirty="0" sz="1450" spc="-10">
                <a:latin typeface="Times New Roman"/>
                <a:cs typeface="Times New Roman"/>
              </a:rPr>
              <a:t>far from St. </a:t>
            </a:r>
            <a:r>
              <a:rPr dirty="0" sz="1450" spc="-20">
                <a:latin typeface="Times New Roman"/>
                <a:cs typeface="Times New Roman"/>
              </a:rPr>
              <a:t>Kitt’s, </a:t>
            </a:r>
            <a:r>
              <a:rPr dirty="0" sz="1450" spc="-10">
                <a:latin typeface="Times New Roman"/>
                <a:cs typeface="Times New Roman"/>
              </a:rPr>
              <a:t>as beloved  tradition hummed in my </a:t>
            </a:r>
            <a:r>
              <a:rPr dirty="0" sz="1450" spc="-5">
                <a:latin typeface="Times New Roman"/>
                <a:cs typeface="Times New Roman"/>
              </a:rPr>
              <a:t>young </a:t>
            </a:r>
            <a:r>
              <a:rPr dirty="0" sz="1450" spc="-10">
                <a:latin typeface="Times New Roman"/>
                <a:cs typeface="Times New Roman"/>
              </a:rPr>
              <a:t>ears) which was once ours, and is now unjustly  some </a:t>
            </a:r>
            <a:r>
              <a:rPr dirty="0" sz="1450" spc="-5">
                <a:latin typeface="Times New Roman"/>
                <a:cs typeface="Times New Roman"/>
              </a:rPr>
              <a:t>one </a:t>
            </a:r>
            <a:r>
              <a:rPr dirty="0" sz="1450" spc="-20">
                <a:latin typeface="Times New Roman"/>
                <a:cs typeface="Times New Roman"/>
              </a:rPr>
              <a:t>else’s, </a:t>
            </a:r>
            <a:r>
              <a:rPr dirty="0" sz="1450" spc="-10">
                <a:latin typeface="Times New Roman"/>
                <a:cs typeface="Times New Roman"/>
              </a:rPr>
              <a:t>and for that matter (in the state </a:t>
            </a:r>
            <a:r>
              <a:rPr dirty="0" sz="1450" spc="-5">
                <a:latin typeface="Times New Roman"/>
                <a:cs typeface="Times New Roman"/>
              </a:rPr>
              <a:t>of </a:t>
            </a:r>
            <a:r>
              <a:rPr dirty="0" sz="1450" spc="-10">
                <a:latin typeface="Times New Roman"/>
                <a:cs typeface="Times New Roman"/>
              </a:rPr>
              <a:t>the sugar trade) is </a:t>
            </a:r>
            <a:r>
              <a:rPr dirty="0" sz="1450" spc="-5">
                <a:latin typeface="Times New Roman"/>
                <a:cs typeface="Times New Roman"/>
              </a:rPr>
              <a:t>not  </a:t>
            </a:r>
            <a:r>
              <a:rPr dirty="0" sz="1450" spc="-10">
                <a:latin typeface="Times New Roman"/>
                <a:cs typeface="Times New Roman"/>
              </a:rPr>
              <a:t>worth anything to </a:t>
            </a:r>
            <a:r>
              <a:rPr dirty="0" sz="1450" spc="-20">
                <a:latin typeface="Times New Roman"/>
                <a:cs typeface="Times New Roman"/>
              </a:rPr>
              <a:t>anybody. </a:t>
            </a:r>
            <a:r>
              <a:rPr dirty="0" sz="1450" spc="-5">
                <a:latin typeface="Times New Roman"/>
                <a:cs typeface="Times New Roman"/>
              </a:rPr>
              <a:t>I do not </a:t>
            </a:r>
            <a:r>
              <a:rPr dirty="0" sz="1450" spc="-10">
                <a:latin typeface="Times New Roman"/>
                <a:cs typeface="Times New Roman"/>
              </a:rPr>
              <a:t>say that these revolutions are likely; only  </a:t>
            </a:r>
            <a:r>
              <a:rPr dirty="0" sz="1450" spc="-5">
                <a:latin typeface="Times New Roman"/>
                <a:cs typeface="Times New Roman"/>
              </a:rPr>
              <a:t>no </a:t>
            </a:r>
            <a:r>
              <a:rPr dirty="0" sz="1450" spc="-10">
                <a:latin typeface="Times New Roman"/>
                <a:cs typeface="Times New Roman"/>
              </a:rPr>
              <a:t>man can deny that they are possible; and the past, </a:t>
            </a:r>
            <a:r>
              <a:rPr dirty="0" sz="1450" spc="-5">
                <a:latin typeface="Times New Roman"/>
                <a:cs typeface="Times New Roman"/>
              </a:rPr>
              <a:t>on </a:t>
            </a:r>
            <a:r>
              <a:rPr dirty="0" sz="1450" spc="-10">
                <a:latin typeface="Times New Roman"/>
                <a:cs typeface="Times New Roman"/>
              </a:rPr>
              <a:t>the other baud, is, lost  for ever: </a:t>
            </a:r>
            <a:r>
              <a:rPr dirty="0" sz="1450" spc="-5">
                <a:latin typeface="Times New Roman"/>
                <a:cs typeface="Times New Roman"/>
              </a:rPr>
              <a:t>our </a:t>
            </a:r>
            <a:r>
              <a:rPr dirty="0" sz="1450" spc="-10">
                <a:latin typeface="Times New Roman"/>
                <a:cs typeface="Times New Roman"/>
              </a:rPr>
              <a:t>old days and deeds, </a:t>
            </a:r>
            <a:r>
              <a:rPr dirty="0" sz="1450" spc="-5">
                <a:latin typeface="Times New Roman"/>
                <a:cs typeface="Times New Roman"/>
              </a:rPr>
              <a:t>our </a:t>
            </a:r>
            <a:r>
              <a:rPr dirty="0" sz="1450" spc="-10">
                <a:latin typeface="Times New Roman"/>
                <a:cs typeface="Times New Roman"/>
              </a:rPr>
              <a:t>old selves, </a:t>
            </a:r>
            <a:r>
              <a:rPr dirty="0" sz="1450" spc="-5">
                <a:latin typeface="Times New Roman"/>
                <a:cs typeface="Times New Roman"/>
              </a:rPr>
              <a:t>too, </a:t>
            </a:r>
            <a:r>
              <a:rPr dirty="0" sz="1450" spc="-10">
                <a:latin typeface="Times New Roman"/>
                <a:cs typeface="Times New Roman"/>
              </a:rPr>
              <a:t>and the very world in  which these scenes were acted, all </a:t>
            </a:r>
            <a:r>
              <a:rPr dirty="0" sz="1450" spc="-5">
                <a:latin typeface="Times New Roman"/>
                <a:cs typeface="Times New Roman"/>
              </a:rPr>
              <a:t>brought </a:t>
            </a:r>
            <a:r>
              <a:rPr dirty="0" sz="1450" spc="-10">
                <a:latin typeface="Times New Roman"/>
                <a:cs typeface="Times New Roman"/>
              </a:rPr>
              <a:t>down to the same faint residuum as  </a:t>
            </a:r>
            <a:r>
              <a:rPr dirty="0" sz="1450" spc="-5">
                <a:latin typeface="Times New Roman"/>
                <a:cs typeface="Times New Roman"/>
              </a:rPr>
              <a:t>a </a:t>
            </a:r>
            <a:r>
              <a:rPr dirty="0" sz="1450" spc="-10">
                <a:latin typeface="Times New Roman"/>
                <a:cs typeface="Times New Roman"/>
              </a:rPr>
              <a:t>last </a:t>
            </a:r>
            <a:r>
              <a:rPr dirty="0" sz="1450" spc="-20">
                <a:latin typeface="Times New Roman"/>
                <a:cs typeface="Times New Roman"/>
              </a:rPr>
              <a:t>night’s</a:t>
            </a:r>
            <a:r>
              <a:rPr dirty="0" sz="1450" spc="320">
                <a:latin typeface="Times New Roman"/>
                <a:cs typeface="Times New Roman"/>
              </a:rPr>
              <a:t> </a:t>
            </a:r>
            <a:r>
              <a:rPr dirty="0" sz="1450" spc="-10">
                <a:latin typeface="Times New Roman"/>
                <a:cs typeface="Times New Roman"/>
              </a:rPr>
              <a:t>dream, to some incontinuous images, and an echo in the  chambers </a:t>
            </a:r>
            <a:r>
              <a:rPr dirty="0" sz="1450" spc="-5">
                <a:latin typeface="Times New Roman"/>
                <a:cs typeface="Times New Roman"/>
              </a:rPr>
              <a:t>of </a:t>
            </a:r>
            <a:r>
              <a:rPr dirty="0" sz="1450" spc="-10">
                <a:latin typeface="Times New Roman"/>
                <a:cs typeface="Times New Roman"/>
              </a:rPr>
              <a:t>the brain. Not an </a:t>
            </a:r>
            <a:r>
              <a:rPr dirty="0" sz="1450" spc="-20">
                <a:latin typeface="Times New Roman"/>
                <a:cs typeface="Times New Roman"/>
              </a:rPr>
              <a:t>hour, </a:t>
            </a:r>
            <a:r>
              <a:rPr dirty="0" sz="1450" spc="-5">
                <a:latin typeface="Times New Roman"/>
                <a:cs typeface="Times New Roman"/>
              </a:rPr>
              <a:t>not a </a:t>
            </a:r>
            <a:r>
              <a:rPr dirty="0" sz="1450" spc="-10">
                <a:latin typeface="Times New Roman"/>
                <a:cs typeface="Times New Roman"/>
              </a:rPr>
              <a:t>mood, </a:t>
            </a:r>
            <a:r>
              <a:rPr dirty="0" sz="1450" spc="-5">
                <a:latin typeface="Times New Roman"/>
                <a:cs typeface="Times New Roman"/>
              </a:rPr>
              <a:t>not a </a:t>
            </a:r>
            <a:r>
              <a:rPr dirty="0" sz="1450" spc="-10">
                <a:latin typeface="Times New Roman"/>
                <a:cs typeface="Times New Roman"/>
              </a:rPr>
              <a:t>glance </a:t>
            </a:r>
            <a:r>
              <a:rPr dirty="0" sz="1450" spc="-5">
                <a:latin typeface="Times New Roman"/>
                <a:cs typeface="Times New Roman"/>
              </a:rPr>
              <a:t>of </a:t>
            </a:r>
            <a:r>
              <a:rPr dirty="0" sz="1450" spc="-10">
                <a:latin typeface="Times New Roman"/>
                <a:cs typeface="Times New Roman"/>
              </a:rPr>
              <a:t>the eye, can  we revoke; it is all gone, past conjuring. And yet conceive </a:t>
            </a:r>
            <a:r>
              <a:rPr dirty="0" sz="1450" spc="-5">
                <a:latin typeface="Times New Roman"/>
                <a:cs typeface="Times New Roman"/>
              </a:rPr>
              <a:t>us </a:t>
            </a:r>
            <a:r>
              <a:rPr dirty="0" sz="1450" spc="-10">
                <a:latin typeface="Times New Roman"/>
                <a:cs typeface="Times New Roman"/>
              </a:rPr>
              <a:t>robbed </a:t>
            </a:r>
            <a:r>
              <a:rPr dirty="0" sz="1450" spc="-5">
                <a:latin typeface="Times New Roman"/>
                <a:cs typeface="Times New Roman"/>
              </a:rPr>
              <a:t>of </a:t>
            </a:r>
            <a:r>
              <a:rPr dirty="0" sz="1450" spc="-10">
                <a:latin typeface="Times New Roman"/>
                <a:cs typeface="Times New Roman"/>
              </a:rPr>
              <a:t>it,  conceive that little thread </a:t>
            </a:r>
            <a:r>
              <a:rPr dirty="0" sz="1450" spc="-5">
                <a:latin typeface="Times New Roman"/>
                <a:cs typeface="Times New Roman"/>
              </a:rPr>
              <a:t>of </a:t>
            </a:r>
            <a:r>
              <a:rPr dirty="0" sz="1450" spc="-10">
                <a:latin typeface="Times New Roman"/>
                <a:cs typeface="Times New Roman"/>
              </a:rPr>
              <a:t>memory that we trail behind </a:t>
            </a:r>
            <a:r>
              <a:rPr dirty="0" sz="1450" spc="-5">
                <a:latin typeface="Times New Roman"/>
                <a:cs typeface="Times New Roman"/>
              </a:rPr>
              <a:t>us </a:t>
            </a:r>
            <a:r>
              <a:rPr dirty="0" sz="1450" spc="-10">
                <a:latin typeface="Times New Roman"/>
                <a:cs typeface="Times New Roman"/>
              </a:rPr>
              <a:t>broken at the  </a:t>
            </a:r>
            <a:r>
              <a:rPr dirty="0" sz="1450" spc="-20">
                <a:latin typeface="Times New Roman"/>
                <a:cs typeface="Times New Roman"/>
              </a:rPr>
              <a:t>pocket’s </a:t>
            </a:r>
            <a:r>
              <a:rPr dirty="0" sz="1450" spc="-10">
                <a:latin typeface="Times New Roman"/>
                <a:cs typeface="Times New Roman"/>
              </a:rPr>
              <a:t>edge; and in what naked nullity should we </a:t>
            </a:r>
            <a:r>
              <a:rPr dirty="0" sz="1450" spc="-5">
                <a:latin typeface="Times New Roman"/>
                <a:cs typeface="Times New Roman"/>
              </a:rPr>
              <a:t>be </a:t>
            </a:r>
            <a:r>
              <a:rPr dirty="0" sz="1450" spc="-10">
                <a:latin typeface="Times New Roman"/>
                <a:cs typeface="Times New Roman"/>
              </a:rPr>
              <a:t>left! for we only guide  ourselves, and only know ourselves, </a:t>
            </a:r>
            <a:r>
              <a:rPr dirty="0" sz="1450" spc="-5">
                <a:latin typeface="Times New Roman"/>
                <a:cs typeface="Times New Roman"/>
              </a:rPr>
              <a:t>by </a:t>
            </a:r>
            <a:r>
              <a:rPr dirty="0" sz="1450" spc="-10">
                <a:latin typeface="Times New Roman"/>
                <a:cs typeface="Times New Roman"/>
              </a:rPr>
              <a:t>these air-painted pictures </a:t>
            </a:r>
            <a:r>
              <a:rPr dirty="0" sz="1450" spc="-5">
                <a:latin typeface="Times New Roman"/>
                <a:cs typeface="Times New Roman"/>
              </a:rPr>
              <a:t>of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past.</a:t>
            </a:r>
            <a:endParaRPr sz="1450">
              <a:latin typeface="Times New Roman"/>
              <a:cs typeface="Times New Roman"/>
            </a:endParaRPr>
          </a:p>
          <a:p>
            <a:pPr algn="just" marL="12700" marR="5715">
              <a:lnSpc>
                <a:spcPts val="1730"/>
              </a:lnSpc>
              <a:spcBef>
                <a:spcPts val="545"/>
              </a:spcBef>
            </a:pPr>
            <a:r>
              <a:rPr dirty="0" sz="1450" spc="-10">
                <a:latin typeface="Times New Roman"/>
                <a:cs typeface="Times New Roman"/>
              </a:rPr>
              <a:t>Upon these grounds, there are some among </a:t>
            </a:r>
            <a:r>
              <a:rPr dirty="0" sz="1450" spc="-5">
                <a:latin typeface="Times New Roman"/>
                <a:cs typeface="Times New Roman"/>
              </a:rPr>
              <a:t>us </a:t>
            </a:r>
            <a:r>
              <a:rPr dirty="0" sz="1450" spc="-10">
                <a:latin typeface="Times New Roman"/>
                <a:cs typeface="Times New Roman"/>
              </a:rPr>
              <a:t>who claim to have lived longer  and more richly than their neighbours; when they lay asleep they claim they  were still active; and among the treasures </a:t>
            </a:r>
            <a:r>
              <a:rPr dirty="0" sz="1450" spc="-5">
                <a:latin typeface="Times New Roman"/>
                <a:cs typeface="Times New Roman"/>
              </a:rPr>
              <a:t>of </a:t>
            </a:r>
            <a:r>
              <a:rPr dirty="0" sz="1450" spc="-10">
                <a:latin typeface="Times New Roman"/>
                <a:cs typeface="Times New Roman"/>
              </a:rPr>
              <a:t>memory that all men review for  their amusement, these count in </a:t>
            </a:r>
            <a:r>
              <a:rPr dirty="0" sz="1450" spc="-5">
                <a:latin typeface="Times New Roman"/>
                <a:cs typeface="Times New Roman"/>
              </a:rPr>
              <a:t>no </a:t>
            </a:r>
            <a:r>
              <a:rPr dirty="0" sz="1450" spc="-10">
                <a:latin typeface="Times New Roman"/>
                <a:cs typeface="Times New Roman"/>
              </a:rPr>
              <a:t>second place the harvests </a:t>
            </a:r>
            <a:r>
              <a:rPr dirty="0" sz="1450" spc="-5">
                <a:latin typeface="Times New Roman"/>
                <a:cs typeface="Times New Roman"/>
              </a:rPr>
              <a:t>of </a:t>
            </a:r>
            <a:r>
              <a:rPr dirty="0" sz="1450" spc="-10">
                <a:latin typeface="Times New Roman"/>
                <a:cs typeface="Times New Roman"/>
              </a:rPr>
              <a:t>their dreams.  There is </a:t>
            </a:r>
            <a:r>
              <a:rPr dirty="0" sz="1450" spc="-5">
                <a:latin typeface="Times New Roman"/>
                <a:cs typeface="Times New Roman"/>
              </a:rPr>
              <a:t>one of </a:t>
            </a:r>
            <a:r>
              <a:rPr dirty="0" sz="1450" spc="-10">
                <a:latin typeface="Times New Roman"/>
                <a:cs typeface="Times New Roman"/>
              </a:rPr>
              <a:t>this kind whom </a:t>
            </a:r>
            <a:r>
              <a:rPr dirty="0" sz="1450" spc="-5">
                <a:latin typeface="Times New Roman"/>
                <a:cs typeface="Times New Roman"/>
              </a:rPr>
              <a:t>I </a:t>
            </a:r>
            <a:r>
              <a:rPr dirty="0" sz="1450" spc="-10">
                <a:latin typeface="Times New Roman"/>
                <a:cs typeface="Times New Roman"/>
              </a:rPr>
              <a:t>have in my eye, and whose case is perhaps  unusual enough to </a:t>
            </a:r>
            <a:r>
              <a:rPr dirty="0" sz="1450" spc="-5">
                <a:latin typeface="Times New Roman"/>
                <a:cs typeface="Times New Roman"/>
              </a:rPr>
              <a:t>be </a:t>
            </a:r>
            <a:r>
              <a:rPr dirty="0" sz="1450" spc="-10">
                <a:latin typeface="Times New Roman"/>
                <a:cs typeface="Times New Roman"/>
              </a:rPr>
              <a:t>described. He was from </a:t>
            </a:r>
            <a:r>
              <a:rPr dirty="0" sz="1450" spc="-5">
                <a:latin typeface="Times New Roman"/>
                <a:cs typeface="Times New Roman"/>
              </a:rPr>
              <a:t>a </a:t>
            </a:r>
            <a:r>
              <a:rPr dirty="0" sz="1450" spc="-10">
                <a:latin typeface="Times New Roman"/>
                <a:cs typeface="Times New Roman"/>
              </a:rPr>
              <a:t>child an ardent and  uncomfortable </a:t>
            </a:r>
            <a:r>
              <a:rPr dirty="0" sz="1450" spc="-20">
                <a:latin typeface="Times New Roman"/>
                <a:cs typeface="Times New Roman"/>
              </a:rPr>
              <a:t>dreamer.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touch </a:t>
            </a:r>
            <a:r>
              <a:rPr dirty="0" sz="1450" spc="-5">
                <a:latin typeface="Times New Roman"/>
                <a:cs typeface="Times New Roman"/>
              </a:rPr>
              <a:t>of </a:t>
            </a:r>
            <a:r>
              <a:rPr dirty="0" sz="1450" spc="-10">
                <a:latin typeface="Times New Roman"/>
                <a:cs typeface="Times New Roman"/>
              </a:rPr>
              <a:t>fever at night, and the room  swelled and shrank, and his clothes, hanging </a:t>
            </a:r>
            <a:r>
              <a:rPr dirty="0" sz="1450" spc="-5">
                <a:latin typeface="Times New Roman"/>
                <a:cs typeface="Times New Roman"/>
              </a:rPr>
              <a:t>on a </a:t>
            </a:r>
            <a:r>
              <a:rPr dirty="0" sz="1450" spc="-10">
                <a:latin typeface="Times New Roman"/>
                <a:cs typeface="Times New Roman"/>
              </a:rPr>
              <a:t>nail, now loomed </a:t>
            </a:r>
            <a:r>
              <a:rPr dirty="0" sz="1450" spc="-5">
                <a:latin typeface="Times New Roman"/>
                <a:cs typeface="Times New Roman"/>
              </a:rPr>
              <a:t>up </a:t>
            </a:r>
            <a:r>
              <a:rPr dirty="0" sz="1450" spc="-10">
                <a:latin typeface="Times New Roman"/>
                <a:cs typeface="Times New Roman"/>
              </a:rPr>
              <a:t>instant  to the bigness </a:t>
            </a:r>
            <a:r>
              <a:rPr dirty="0" sz="1450" spc="-5">
                <a:latin typeface="Times New Roman"/>
                <a:cs typeface="Times New Roman"/>
              </a:rPr>
              <a:t>of a </a:t>
            </a:r>
            <a:r>
              <a:rPr dirty="0" sz="1450" spc="-10">
                <a:latin typeface="Times New Roman"/>
                <a:cs typeface="Times New Roman"/>
              </a:rPr>
              <a:t>church, and now drew away into </a:t>
            </a:r>
            <a:r>
              <a:rPr dirty="0" sz="1450" spc="-5">
                <a:latin typeface="Times New Roman"/>
                <a:cs typeface="Times New Roman"/>
              </a:rPr>
              <a:t>a </a:t>
            </a:r>
            <a:r>
              <a:rPr dirty="0" sz="1450" spc="-10">
                <a:latin typeface="Times New Roman"/>
                <a:cs typeface="Times New Roman"/>
              </a:rPr>
              <a:t>horror </a:t>
            </a:r>
            <a:r>
              <a:rPr dirty="0" sz="1450" spc="-5">
                <a:latin typeface="Times New Roman"/>
                <a:cs typeface="Times New Roman"/>
              </a:rPr>
              <a:t>of </a:t>
            </a:r>
            <a:r>
              <a:rPr dirty="0" sz="1450" spc="-10">
                <a:latin typeface="Times New Roman"/>
                <a:cs typeface="Times New Roman"/>
              </a:rPr>
              <a:t>infinite  distance and infinite littleness, the </a:t>
            </a:r>
            <a:r>
              <a:rPr dirty="0" sz="1450" spc="-5">
                <a:latin typeface="Times New Roman"/>
                <a:cs typeface="Times New Roman"/>
              </a:rPr>
              <a:t>poor </a:t>
            </a:r>
            <a:r>
              <a:rPr dirty="0" sz="1450" spc="-10">
                <a:latin typeface="Times New Roman"/>
                <a:cs typeface="Times New Roman"/>
              </a:rPr>
              <a:t>soul was very well aware </a:t>
            </a:r>
            <a:r>
              <a:rPr dirty="0" sz="1450" spc="-5">
                <a:latin typeface="Times New Roman"/>
                <a:cs typeface="Times New Roman"/>
              </a:rPr>
              <a:t>of </a:t>
            </a:r>
            <a:r>
              <a:rPr dirty="0" sz="1450" spc="-10">
                <a:latin typeface="Times New Roman"/>
                <a:cs typeface="Times New Roman"/>
              </a:rPr>
              <a:t>what must  </a:t>
            </a:r>
            <a:r>
              <a:rPr dirty="0" sz="1450" spc="-20">
                <a:latin typeface="Times New Roman"/>
                <a:cs typeface="Times New Roman"/>
              </a:rPr>
              <a:t>follow, </a:t>
            </a:r>
            <a:r>
              <a:rPr dirty="0" sz="1450" spc="-10">
                <a:latin typeface="Times New Roman"/>
                <a:cs typeface="Times New Roman"/>
              </a:rPr>
              <a:t>and struggled hard against the approaches </a:t>
            </a:r>
            <a:r>
              <a:rPr dirty="0" sz="1450" spc="-5">
                <a:latin typeface="Times New Roman"/>
                <a:cs typeface="Times New Roman"/>
              </a:rPr>
              <a:t>of </a:t>
            </a:r>
            <a:r>
              <a:rPr dirty="0" sz="1450" spc="-10">
                <a:latin typeface="Times New Roman"/>
                <a:cs typeface="Times New Roman"/>
              </a:rPr>
              <a:t>that slumber which was  the beginning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sorrows.</a:t>
            </a:r>
            <a:endParaRPr sz="1450">
              <a:latin typeface="Times New Roman"/>
              <a:cs typeface="Times New Roman"/>
            </a:endParaRPr>
          </a:p>
          <a:p>
            <a:pPr algn="just" marL="12700" marR="5715">
              <a:lnSpc>
                <a:spcPts val="1730"/>
              </a:lnSpc>
              <a:spcBef>
                <a:spcPts val="555"/>
              </a:spcBef>
            </a:pPr>
            <a:r>
              <a:rPr dirty="0" sz="1450" spc="-10">
                <a:latin typeface="Times New Roman"/>
                <a:cs typeface="Times New Roman"/>
              </a:rPr>
              <a:t>But his struggles were in vain; sooner </a:t>
            </a:r>
            <a:r>
              <a:rPr dirty="0" sz="1450" spc="-5">
                <a:latin typeface="Times New Roman"/>
                <a:cs typeface="Times New Roman"/>
              </a:rPr>
              <a:t>or </a:t>
            </a:r>
            <a:r>
              <a:rPr dirty="0" sz="1450" spc="-10">
                <a:latin typeface="Times New Roman"/>
                <a:cs typeface="Times New Roman"/>
              </a:rPr>
              <a:t>later the night-hag would have him  </a:t>
            </a:r>
            <a:r>
              <a:rPr dirty="0" sz="1450" spc="-5">
                <a:latin typeface="Times New Roman"/>
                <a:cs typeface="Times New Roman"/>
              </a:rPr>
              <a:t>by </a:t>
            </a:r>
            <a:r>
              <a:rPr dirty="0" sz="1450" spc="-10">
                <a:latin typeface="Times New Roman"/>
                <a:cs typeface="Times New Roman"/>
              </a:rPr>
              <a:t>the throat, and pluck him strangling and screaming, from his sleep. His  dreams were at times commonplace </a:t>
            </a:r>
            <a:r>
              <a:rPr dirty="0" sz="1450" spc="-5">
                <a:latin typeface="Times New Roman"/>
                <a:cs typeface="Times New Roman"/>
              </a:rPr>
              <a:t>enough, </a:t>
            </a:r>
            <a:r>
              <a:rPr dirty="0" sz="1450" spc="-10">
                <a:latin typeface="Times New Roman"/>
                <a:cs typeface="Times New Roman"/>
              </a:rPr>
              <a:t>at times very strange, at times  they were almost formless: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haunted, for instance, </a:t>
            </a:r>
            <a:r>
              <a:rPr dirty="0" sz="1450" spc="-5">
                <a:latin typeface="Times New Roman"/>
                <a:cs typeface="Times New Roman"/>
              </a:rPr>
              <a:t>by </a:t>
            </a:r>
            <a:r>
              <a:rPr dirty="0" sz="1450" spc="-10">
                <a:latin typeface="Times New Roman"/>
                <a:cs typeface="Times New Roman"/>
              </a:rPr>
              <a:t>nothing  more definite than </a:t>
            </a:r>
            <a:r>
              <a:rPr dirty="0" sz="1450" spc="-5">
                <a:latin typeface="Times New Roman"/>
                <a:cs typeface="Times New Roman"/>
              </a:rPr>
              <a:t>a </a:t>
            </a:r>
            <a:r>
              <a:rPr dirty="0" sz="1450" spc="-10">
                <a:latin typeface="Times New Roman"/>
                <a:cs typeface="Times New Roman"/>
              </a:rPr>
              <a:t>certain </a:t>
            </a:r>
            <a:r>
              <a:rPr dirty="0" sz="1450" spc="-5">
                <a:latin typeface="Times New Roman"/>
                <a:cs typeface="Times New Roman"/>
              </a:rPr>
              <a:t>hue of </a:t>
            </a:r>
            <a:r>
              <a:rPr dirty="0" sz="1450" spc="-10">
                <a:latin typeface="Times New Roman"/>
                <a:cs typeface="Times New Roman"/>
              </a:rPr>
              <a:t>brown, which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mind in the least  while </a:t>
            </a:r>
            <a:r>
              <a:rPr dirty="0" sz="1450" spc="-5">
                <a:latin typeface="Times New Roman"/>
                <a:cs typeface="Times New Roman"/>
              </a:rPr>
              <a:t>he </a:t>
            </a:r>
            <a:r>
              <a:rPr dirty="0" sz="1450" spc="-10">
                <a:latin typeface="Times New Roman"/>
                <a:cs typeface="Times New Roman"/>
              </a:rPr>
              <a:t>was awake, </a:t>
            </a:r>
            <a:r>
              <a:rPr dirty="0" sz="1450" spc="-5">
                <a:latin typeface="Times New Roman"/>
                <a:cs typeface="Times New Roman"/>
              </a:rPr>
              <a:t>but </a:t>
            </a:r>
            <a:r>
              <a:rPr dirty="0" sz="1450" spc="-10">
                <a:latin typeface="Times New Roman"/>
                <a:cs typeface="Times New Roman"/>
              </a:rPr>
              <a:t>feared and loathed while </a:t>
            </a:r>
            <a:r>
              <a:rPr dirty="0" sz="1450" spc="-5">
                <a:latin typeface="Times New Roman"/>
                <a:cs typeface="Times New Roman"/>
              </a:rPr>
              <a:t>he </a:t>
            </a:r>
            <a:r>
              <a:rPr dirty="0" sz="1450" spc="-10">
                <a:latin typeface="Times New Roman"/>
                <a:cs typeface="Times New Roman"/>
              </a:rPr>
              <a:t>was dreaming; at times,  again, they took </a:t>
            </a:r>
            <a:r>
              <a:rPr dirty="0" sz="1450" spc="-5">
                <a:latin typeface="Times New Roman"/>
                <a:cs typeface="Times New Roman"/>
              </a:rPr>
              <a:t>on </a:t>
            </a:r>
            <a:r>
              <a:rPr dirty="0" sz="1450" spc="-10">
                <a:latin typeface="Times New Roman"/>
                <a:cs typeface="Times New Roman"/>
              </a:rPr>
              <a:t>every detail </a:t>
            </a:r>
            <a:r>
              <a:rPr dirty="0" sz="1450" spc="-5">
                <a:latin typeface="Times New Roman"/>
                <a:cs typeface="Times New Roman"/>
              </a:rPr>
              <a:t>of </a:t>
            </a:r>
            <a:r>
              <a:rPr dirty="0" sz="1450" spc="-10">
                <a:latin typeface="Times New Roman"/>
                <a:cs typeface="Times New Roman"/>
              </a:rPr>
              <a:t>circumstance, as when once </a:t>
            </a:r>
            <a:r>
              <a:rPr dirty="0" sz="1450" spc="-5">
                <a:latin typeface="Times New Roman"/>
                <a:cs typeface="Times New Roman"/>
              </a:rPr>
              <a:t>he </a:t>
            </a:r>
            <a:r>
              <a:rPr dirty="0" sz="1450" spc="-10">
                <a:latin typeface="Times New Roman"/>
                <a:cs typeface="Times New Roman"/>
              </a:rPr>
              <a:t>supposed </a:t>
            </a:r>
            <a:r>
              <a:rPr dirty="0" sz="1450" spc="-5">
                <a:latin typeface="Times New Roman"/>
                <a:cs typeface="Times New Roman"/>
              </a:rPr>
              <a:t>he  </a:t>
            </a:r>
            <a:r>
              <a:rPr dirty="0" sz="1450" spc="-10">
                <a:latin typeface="Times New Roman"/>
                <a:cs typeface="Times New Roman"/>
              </a:rPr>
              <a:t>must swallow the </a:t>
            </a:r>
            <a:r>
              <a:rPr dirty="0" sz="1450" spc="-5">
                <a:latin typeface="Times New Roman"/>
                <a:cs typeface="Times New Roman"/>
              </a:rPr>
              <a:t>populous </a:t>
            </a:r>
            <a:r>
              <a:rPr dirty="0" sz="1450" spc="-10">
                <a:latin typeface="Times New Roman"/>
                <a:cs typeface="Times New Roman"/>
              </a:rPr>
              <a:t>world, and awoke screaming with the horror </a:t>
            </a:r>
            <a:r>
              <a:rPr dirty="0" sz="1450" spc="-5">
                <a:latin typeface="Times New Roman"/>
                <a:cs typeface="Times New Roman"/>
              </a:rPr>
              <a:t>of </a:t>
            </a:r>
            <a:r>
              <a:rPr dirty="0" sz="1450" spc="-10">
                <a:latin typeface="Times New Roman"/>
                <a:cs typeface="Times New Roman"/>
              </a:rPr>
              <a:t>the  thought. The two chief troubles </a:t>
            </a:r>
            <a:r>
              <a:rPr dirty="0" sz="1450" spc="-5">
                <a:latin typeface="Times New Roman"/>
                <a:cs typeface="Times New Roman"/>
              </a:rPr>
              <a:t>of </a:t>
            </a:r>
            <a:r>
              <a:rPr dirty="0" sz="1450" spc="-10">
                <a:latin typeface="Times New Roman"/>
                <a:cs typeface="Times New Roman"/>
              </a:rPr>
              <a:t>his very narrow existence—the practical  and</a:t>
            </a:r>
            <a:r>
              <a:rPr dirty="0" sz="1450" spc="55">
                <a:latin typeface="Times New Roman"/>
                <a:cs typeface="Times New Roman"/>
              </a:rPr>
              <a:t> </a:t>
            </a:r>
            <a:r>
              <a:rPr dirty="0" sz="1450" spc="-10">
                <a:latin typeface="Times New Roman"/>
                <a:cs typeface="Times New Roman"/>
              </a:rPr>
              <a:t>everyday</a:t>
            </a:r>
            <a:r>
              <a:rPr dirty="0" sz="1450" spc="60">
                <a:latin typeface="Times New Roman"/>
                <a:cs typeface="Times New Roman"/>
              </a:rPr>
              <a:t> </a:t>
            </a:r>
            <a:r>
              <a:rPr dirty="0" sz="1450" spc="-10">
                <a:latin typeface="Times New Roman"/>
                <a:cs typeface="Times New Roman"/>
              </a:rPr>
              <a:t>trouble</a:t>
            </a:r>
            <a:r>
              <a:rPr dirty="0" sz="1450" spc="55">
                <a:latin typeface="Times New Roman"/>
                <a:cs typeface="Times New Roman"/>
              </a:rPr>
              <a:t>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school</a:t>
            </a:r>
            <a:r>
              <a:rPr dirty="0" sz="1450" spc="55">
                <a:latin typeface="Times New Roman"/>
                <a:cs typeface="Times New Roman"/>
              </a:rPr>
              <a:t> </a:t>
            </a:r>
            <a:r>
              <a:rPr dirty="0" sz="1450" spc="-10">
                <a:latin typeface="Times New Roman"/>
                <a:cs typeface="Times New Roman"/>
              </a:rPr>
              <a:t>tasks</a:t>
            </a:r>
            <a:r>
              <a:rPr dirty="0" sz="1450" spc="60">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ultimate</a:t>
            </a:r>
            <a:r>
              <a:rPr dirty="0" sz="1450" spc="55">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airy</a:t>
            </a:r>
            <a:r>
              <a:rPr dirty="0" sz="1450" spc="60">
                <a:latin typeface="Times New Roman"/>
                <a:cs typeface="Times New Roman"/>
              </a:rPr>
              <a:t> </a:t>
            </a:r>
            <a:r>
              <a:rPr dirty="0" sz="1450" spc="-5">
                <a:latin typeface="Times New Roman"/>
                <a:cs typeface="Times New Roman"/>
              </a:rPr>
              <a:t>one</a:t>
            </a:r>
            <a:r>
              <a:rPr dirty="0" sz="1450" spc="60">
                <a:latin typeface="Times New Roman"/>
                <a:cs typeface="Times New Roman"/>
              </a:rPr>
              <a:t>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hell</a:t>
            </a:r>
            <a:r>
              <a:rPr dirty="0" sz="1450" spc="6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judgment—were often confounded together into </a:t>
            </a:r>
            <a:r>
              <a:rPr dirty="0" sz="1450" spc="-5">
                <a:latin typeface="Times New Roman"/>
                <a:cs typeface="Times New Roman"/>
              </a:rPr>
              <a:t>one </a:t>
            </a:r>
            <a:r>
              <a:rPr dirty="0" sz="1450" spc="-10">
                <a:latin typeface="Times New Roman"/>
                <a:cs typeface="Times New Roman"/>
              </a:rPr>
              <a:t>appalling nightmare. He  seemed to himself to stand before the Great White Throne; </a:t>
            </a:r>
            <a:r>
              <a:rPr dirty="0" sz="1450" spc="-5">
                <a:latin typeface="Times New Roman"/>
                <a:cs typeface="Times New Roman"/>
              </a:rPr>
              <a:t>he </a:t>
            </a:r>
            <a:r>
              <a:rPr dirty="0" sz="1450" spc="-10">
                <a:latin typeface="Times New Roman"/>
                <a:cs typeface="Times New Roman"/>
              </a:rPr>
              <a:t>was called </a:t>
            </a:r>
            <a:r>
              <a:rPr dirty="0" sz="1450" spc="-5">
                <a:latin typeface="Times New Roman"/>
                <a:cs typeface="Times New Roman"/>
              </a:rPr>
              <a:t>on,  poor </a:t>
            </a:r>
            <a:r>
              <a:rPr dirty="0" sz="1450" spc="-10">
                <a:latin typeface="Times New Roman"/>
                <a:cs typeface="Times New Roman"/>
              </a:rPr>
              <a:t>little devil, to recite some form </a:t>
            </a:r>
            <a:r>
              <a:rPr dirty="0" sz="1450" spc="-5">
                <a:latin typeface="Times New Roman"/>
                <a:cs typeface="Times New Roman"/>
              </a:rPr>
              <a:t>of </a:t>
            </a:r>
            <a:r>
              <a:rPr dirty="0" sz="1450" spc="-10">
                <a:latin typeface="Times New Roman"/>
                <a:cs typeface="Times New Roman"/>
              </a:rPr>
              <a:t>words, </a:t>
            </a:r>
            <a:r>
              <a:rPr dirty="0" sz="1450" spc="-5">
                <a:latin typeface="Times New Roman"/>
                <a:cs typeface="Times New Roman"/>
              </a:rPr>
              <a:t>on </a:t>
            </a:r>
            <a:r>
              <a:rPr dirty="0" sz="1450" spc="-10">
                <a:latin typeface="Times New Roman"/>
                <a:cs typeface="Times New Roman"/>
              </a:rPr>
              <a:t>which his destiny depended;  his </a:t>
            </a:r>
            <a:r>
              <a:rPr dirty="0" sz="1450" spc="-5">
                <a:latin typeface="Times New Roman"/>
                <a:cs typeface="Times New Roman"/>
              </a:rPr>
              <a:t>tongue </a:t>
            </a:r>
            <a:r>
              <a:rPr dirty="0" sz="1450" spc="-10">
                <a:latin typeface="Times New Roman"/>
                <a:cs typeface="Times New Roman"/>
              </a:rPr>
              <a:t>stuck, his memory was blank, hell gaped for him; and </a:t>
            </a:r>
            <a:r>
              <a:rPr dirty="0" sz="1450" spc="-5">
                <a:latin typeface="Times New Roman"/>
                <a:cs typeface="Times New Roman"/>
              </a:rPr>
              <a:t>he </a:t>
            </a:r>
            <a:r>
              <a:rPr dirty="0" sz="1450" spc="-10">
                <a:latin typeface="Times New Roman"/>
                <a:cs typeface="Times New Roman"/>
              </a:rPr>
              <a:t>would  awake, clinging to the curtain-rod with his knees to his</a:t>
            </a:r>
            <a:r>
              <a:rPr dirty="0" sz="1450" spc="60">
                <a:latin typeface="Times New Roman"/>
                <a:cs typeface="Times New Roman"/>
              </a:rPr>
              <a:t> </a:t>
            </a:r>
            <a:r>
              <a:rPr dirty="0" sz="1450" spc="-10">
                <a:latin typeface="Times New Roman"/>
                <a:cs typeface="Times New Roman"/>
              </a:rPr>
              <a:t>chin.</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These were extremely </a:t>
            </a:r>
            <a:r>
              <a:rPr dirty="0" sz="1450" spc="-5">
                <a:latin typeface="Times New Roman"/>
                <a:cs typeface="Times New Roman"/>
              </a:rPr>
              <a:t>poor </a:t>
            </a:r>
            <a:r>
              <a:rPr dirty="0" sz="1450" spc="-10">
                <a:latin typeface="Times New Roman"/>
                <a:cs typeface="Times New Roman"/>
              </a:rPr>
              <a:t>experiences, </a:t>
            </a:r>
            <a:r>
              <a:rPr dirty="0" sz="1450" spc="-5">
                <a:latin typeface="Times New Roman"/>
                <a:cs typeface="Times New Roman"/>
              </a:rPr>
              <a:t>on </a:t>
            </a:r>
            <a:r>
              <a:rPr dirty="0" sz="1450" spc="-10">
                <a:latin typeface="Times New Roman"/>
                <a:cs typeface="Times New Roman"/>
              </a:rPr>
              <a:t>the whole; and at that time </a:t>
            </a:r>
            <a:r>
              <a:rPr dirty="0" sz="1450" spc="-5">
                <a:latin typeface="Times New Roman"/>
                <a:cs typeface="Times New Roman"/>
              </a:rPr>
              <a:t>of </a:t>
            </a:r>
            <a:r>
              <a:rPr dirty="0" sz="1450" spc="-10">
                <a:latin typeface="Times New Roman"/>
                <a:cs typeface="Times New Roman"/>
              </a:rPr>
              <a:t>life  my dreamer would have very willingly parted with his power </a:t>
            </a:r>
            <a:r>
              <a:rPr dirty="0" sz="1450" spc="-5">
                <a:latin typeface="Times New Roman"/>
                <a:cs typeface="Times New Roman"/>
              </a:rPr>
              <a:t>of </a:t>
            </a:r>
            <a:r>
              <a:rPr dirty="0" sz="1450" spc="-10">
                <a:latin typeface="Times New Roman"/>
                <a:cs typeface="Times New Roman"/>
              </a:rPr>
              <a:t>dreams. But  </a:t>
            </a:r>
            <a:r>
              <a:rPr dirty="0" sz="1450" spc="-20">
                <a:latin typeface="Times New Roman"/>
                <a:cs typeface="Times New Roman"/>
              </a:rPr>
              <a:t>presently, </a:t>
            </a:r>
            <a:r>
              <a:rPr dirty="0" sz="1450" spc="-10">
                <a:latin typeface="Times New Roman"/>
                <a:cs typeface="Times New Roman"/>
              </a:rPr>
              <a:t>in the course </a:t>
            </a:r>
            <a:r>
              <a:rPr dirty="0" sz="1450" spc="-5">
                <a:latin typeface="Times New Roman"/>
                <a:cs typeface="Times New Roman"/>
              </a:rPr>
              <a:t>of </a:t>
            </a:r>
            <a:r>
              <a:rPr dirty="0" sz="1450" spc="-10">
                <a:latin typeface="Times New Roman"/>
                <a:cs typeface="Times New Roman"/>
              </a:rPr>
              <a:t>his growth, the cries and physical contortions passed  </a:t>
            </a:r>
            <a:r>
              <a:rPr dirty="0" sz="1450" spc="-30">
                <a:latin typeface="Times New Roman"/>
                <a:cs typeface="Times New Roman"/>
              </a:rPr>
              <a:t>away, </a:t>
            </a:r>
            <a:r>
              <a:rPr dirty="0" sz="1450" spc="-10">
                <a:latin typeface="Times New Roman"/>
                <a:cs typeface="Times New Roman"/>
              </a:rPr>
              <a:t>seemingly for ever; his visions were still for the most part miserable, </a:t>
            </a:r>
            <a:r>
              <a:rPr dirty="0" sz="1450" spc="-5">
                <a:latin typeface="Times New Roman"/>
                <a:cs typeface="Times New Roman"/>
              </a:rPr>
              <a:t>but  </a:t>
            </a:r>
            <a:r>
              <a:rPr dirty="0" sz="1450" spc="-10">
                <a:latin typeface="Times New Roman"/>
                <a:cs typeface="Times New Roman"/>
              </a:rPr>
              <a:t>they were more constantly supported; and </a:t>
            </a:r>
            <a:r>
              <a:rPr dirty="0" sz="1450" spc="-5">
                <a:latin typeface="Times New Roman"/>
                <a:cs typeface="Times New Roman"/>
              </a:rPr>
              <a:t>he </a:t>
            </a:r>
            <a:r>
              <a:rPr dirty="0" sz="1450" spc="-10">
                <a:latin typeface="Times New Roman"/>
                <a:cs typeface="Times New Roman"/>
              </a:rPr>
              <a:t>would awake with </a:t>
            </a:r>
            <a:r>
              <a:rPr dirty="0" sz="1450" spc="-5">
                <a:latin typeface="Times New Roman"/>
                <a:cs typeface="Times New Roman"/>
              </a:rPr>
              <a:t>no </a:t>
            </a:r>
            <a:r>
              <a:rPr dirty="0" sz="1450" spc="-10">
                <a:latin typeface="Times New Roman"/>
                <a:cs typeface="Times New Roman"/>
              </a:rPr>
              <a:t>more  extreme symptom than </a:t>
            </a:r>
            <a:r>
              <a:rPr dirty="0" sz="1450" spc="-5">
                <a:latin typeface="Times New Roman"/>
                <a:cs typeface="Times New Roman"/>
              </a:rPr>
              <a:t>a </a:t>
            </a:r>
            <a:r>
              <a:rPr dirty="0" sz="1450" spc="-10">
                <a:latin typeface="Times New Roman"/>
                <a:cs typeface="Times New Roman"/>
              </a:rPr>
              <a:t>flying heart, </a:t>
            </a:r>
            <a:r>
              <a:rPr dirty="0" sz="1450" spc="-5">
                <a:latin typeface="Times New Roman"/>
                <a:cs typeface="Times New Roman"/>
              </a:rPr>
              <a:t>a </a:t>
            </a:r>
            <a:r>
              <a:rPr dirty="0" sz="1450" spc="-10">
                <a:latin typeface="Times New Roman"/>
                <a:cs typeface="Times New Roman"/>
              </a:rPr>
              <a:t>freezing scalp, cold sweats, and the  speechless midnight </a:t>
            </a:r>
            <a:r>
              <a:rPr dirty="0" sz="1450" spc="-25">
                <a:latin typeface="Times New Roman"/>
                <a:cs typeface="Times New Roman"/>
              </a:rPr>
              <a:t>fear. </a:t>
            </a:r>
            <a:r>
              <a:rPr dirty="0" sz="1450" spc="-10">
                <a:latin typeface="Times New Roman"/>
                <a:cs typeface="Times New Roman"/>
              </a:rPr>
              <a:t>His dreams, </a:t>
            </a:r>
            <a:r>
              <a:rPr dirty="0" sz="1450" spc="-5">
                <a:latin typeface="Times New Roman"/>
                <a:cs typeface="Times New Roman"/>
              </a:rPr>
              <a:t>too, </a:t>
            </a:r>
            <a:r>
              <a:rPr dirty="0" sz="1450" spc="-10">
                <a:latin typeface="Times New Roman"/>
                <a:cs typeface="Times New Roman"/>
              </a:rPr>
              <a:t>as befitted </a:t>
            </a:r>
            <a:r>
              <a:rPr dirty="0" sz="1450" spc="-5">
                <a:latin typeface="Times New Roman"/>
                <a:cs typeface="Times New Roman"/>
              </a:rPr>
              <a:t>a </a:t>
            </a:r>
            <a:r>
              <a:rPr dirty="0" sz="1450" spc="-10">
                <a:latin typeface="Times New Roman"/>
                <a:cs typeface="Times New Roman"/>
              </a:rPr>
              <a:t>mind better stocked  with particulars, became more circumstantial, and had more the air and  continuity </a:t>
            </a:r>
            <a:r>
              <a:rPr dirty="0" sz="1450" spc="-5">
                <a:latin typeface="Times New Roman"/>
                <a:cs typeface="Times New Roman"/>
              </a:rPr>
              <a:t>of </a:t>
            </a:r>
            <a:r>
              <a:rPr dirty="0" sz="1450" spc="-10">
                <a:latin typeface="Times New Roman"/>
                <a:cs typeface="Times New Roman"/>
              </a:rPr>
              <a:t>life. The look </a:t>
            </a:r>
            <a:r>
              <a:rPr dirty="0" sz="1450" spc="-5">
                <a:latin typeface="Times New Roman"/>
                <a:cs typeface="Times New Roman"/>
              </a:rPr>
              <a:t>of </a:t>
            </a:r>
            <a:r>
              <a:rPr dirty="0" sz="1450" spc="-10">
                <a:latin typeface="Times New Roman"/>
                <a:cs typeface="Times New Roman"/>
              </a:rPr>
              <a:t>the world beginning to take hold </a:t>
            </a:r>
            <a:r>
              <a:rPr dirty="0" sz="1450" spc="-5">
                <a:latin typeface="Times New Roman"/>
                <a:cs typeface="Times New Roman"/>
              </a:rPr>
              <a:t>on </a:t>
            </a:r>
            <a:r>
              <a:rPr dirty="0" sz="1450" spc="-10">
                <a:latin typeface="Times New Roman"/>
                <a:cs typeface="Times New Roman"/>
              </a:rPr>
              <a:t>his  attention, scenery came to play </a:t>
            </a:r>
            <a:r>
              <a:rPr dirty="0" sz="1450" spc="-5">
                <a:latin typeface="Times New Roman"/>
                <a:cs typeface="Times New Roman"/>
              </a:rPr>
              <a:t>a </a:t>
            </a:r>
            <a:r>
              <a:rPr dirty="0" sz="1450" spc="-10">
                <a:latin typeface="Times New Roman"/>
                <a:cs typeface="Times New Roman"/>
              </a:rPr>
              <a:t>part in his sleeping as well as in his waking  thoughts, so that </a:t>
            </a:r>
            <a:r>
              <a:rPr dirty="0" sz="1450" spc="-5">
                <a:latin typeface="Times New Roman"/>
                <a:cs typeface="Times New Roman"/>
              </a:rPr>
              <a:t>he </a:t>
            </a:r>
            <a:r>
              <a:rPr dirty="0" sz="1450" spc="-10">
                <a:latin typeface="Times New Roman"/>
                <a:cs typeface="Times New Roman"/>
              </a:rPr>
              <a:t>would take </a:t>
            </a:r>
            <a:r>
              <a:rPr dirty="0" sz="1450" spc="-5">
                <a:latin typeface="Times New Roman"/>
                <a:cs typeface="Times New Roman"/>
              </a:rPr>
              <a:t>long, </a:t>
            </a:r>
            <a:r>
              <a:rPr dirty="0" sz="1450" spc="-10">
                <a:latin typeface="Times New Roman"/>
                <a:cs typeface="Times New Roman"/>
              </a:rPr>
              <a:t>uneventful journeys and see strange  towns and beautiful places as </a:t>
            </a:r>
            <a:r>
              <a:rPr dirty="0" sz="1450" spc="-5">
                <a:latin typeface="Times New Roman"/>
                <a:cs typeface="Times New Roman"/>
              </a:rPr>
              <a:t>he </a:t>
            </a:r>
            <a:r>
              <a:rPr dirty="0" sz="1450" spc="-10">
                <a:latin typeface="Times New Roman"/>
                <a:cs typeface="Times New Roman"/>
              </a:rPr>
              <a:t>lay in bed. And, what is more significant, an  </a:t>
            </a:r>
            <a:r>
              <a:rPr dirty="0" sz="1450" spc="-5">
                <a:latin typeface="Times New Roman"/>
                <a:cs typeface="Times New Roman"/>
              </a:rPr>
              <a:t>odd </a:t>
            </a:r>
            <a:r>
              <a:rPr dirty="0" sz="1450" spc="-10">
                <a:latin typeface="Times New Roman"/>
                <a:cs typeface="Times New Roman"/>
              </a:rPr>
              <a:t>taste that </a:t>
            </a:r>
            <a:r>
              <a:rPr dirty="0" sz="1450" spc="-5">
                <a:latin typeface="Times New Roman"/>
                <a:cs typeface="Times New Roman"/>
              </a:rPr>
              <a:t>he </a:t>
            </a:r>
            <a:r>
              <a:rPr dirty="0" sz="1450" spc="-10">
                <a:latin typeface="Times New Roman"/>
                <a:cs typeface="Times New Roman"/>
              </a:rPr>
              <a:t>had for the </a:t>
            </a:r>
            <a:r>
              <a:rPr dirty="0" sz="1450" spc="-15">
                <a:latin typeface="Times New Roman"/>
                <a:cs typeface="Times New Roman"/>
              </a:rPr>
              <a:t>Georgian </a:t>
            </a:r>
            <a:r>
              <a:rPr dirty="0" sz="1450" spc="-10">
                <a:latin typeface="Times New Roman"/>
                <a:cs typeface="Times New Roman"/>
              </a:rPr>
              <a:t>costume and for stories laid in that  period </a:t>
            </a:r>
            <a:r>
              <a:rPr dirty="0" sz="1450" spc="-5">
                <a:latin typeface="Times New Roman"/>
                <a:cs typeface="Times New Roman"/>
              </a:rPr>
              <a:t>of </a:t>
            </a:r>
            <a:r>
              <a:rPr dirty="0" sz="1450" spc="-10">
                <a:latin typeface="Times New Roman"/>
                <a:cs typeface="Times New Roman"/>
              </a:rPr>
              <a:t>English </a:t>
            </a:r>
            <a:r>
              <a:rPr dirty="0" sz="1450" spc="-20">
                <a:latin typeface="Times New Roman"/>
                <a:cs typeface="Times New Roman"/>
              </a:rPr>
              <a:t>history, </a:t>
            </a:r>
            <a:r>
              <a:rPr dirty="0" sz="1450" spc="-10">
                <a:latin typeface="Times New Roman"/>
                <a:cs typeface="Times New Roman"/>
              </a:rPr>
              <a:t>began to rule the features </a:t>
            </a:r>
            <a:r>
              <a:rPr dirty="0" sz="1450" spc="-5">
                <a:latin typeface="Times New Roman"/>
                <a:cs typeface="Times New Roman"/>
              </a:rPr>
              <a:t>of </a:t>
            </a:r>
            <a:r>
              <a:rPr dirty="0" sz="1450" spc="-10">
                <a:latin typeface="Times New Roman"/>
                <a:cs typeface="Times New Roman"/>
              </a:rPr>
              <a:t>his dreams; so that </a:t>
            </a:r>
            <a:r>
              <a:rPr dirty="0" sz="1450" spc="-5">
                <a:latin typeface="Times New Roman"/>
                <a:cs typeface="Times New Roman"/>
              </a:rPr>
              <a:t>he  </a:t>
            </a:r>
            <a:r>
              <a:rPr dirty="0" sz="1450" spc="-10">
                <a:latin typeface="Times New Roman"/>
                <a:cs typeface="Times New Roman"/>
              </a:rPr>
              <a:t>masqueraded there in </a:t>
            </a:r>
            <a:r>
              <a:rPr dirty="0" sz="1450" spc="-5">
                <a:latin typeface="Times New Roman"/>
                <a:cs typeface="Times New Roman"/>
              </a:rPr>
              <a:t>a </a:t>
            </a:r>
            <a:r>
              <a:rPr dirty="0" sz="1450" spc="-10">
                <a:latin typeface="Times New Roman"/>
                <a:cs typeface="Times New Roman"/>
              </a:rPr>
              <a:t>three-cornered hat and was much engaged with  Jacobite conspiracy between the </a:t>
            </a:r>
            <a:r>
              <a:rPr dirty="0" sz="1450" spc="-5">
                <a:latin typeface="Times New Roman"/>
                <a:cs typeface="Times New Roman"/>
              </a:rPr>
              <a:t>hour </a:t>
            </a:r>
            <a:r>
              <a:rPr dirty="0" sz="1450" spc="-10">
                <a:latin typeface="Times New Roman"/>
                <a:cs typeface="Times New Roman"/>
              </a:rPr>
              <a:t>for bed and that for breakfast. About the  same time, </a:t>
            </a:r>
            <a:r>
              <a:rPr dirty="0" sz="1450" spc="-5">
                <a:latin typeface="Times New Roman"/>
                <a:cs typeface="Times New Roman"/>
              </a:rPr>
              <a:t>he </a:t>
            </a:r>
            <a:r>
              <a:rPr dirty="0" sz="1450" spc="-10">
                <a:latin typeface="Times New Roman"/>
                <a:cs typeface="Times New Roman"/>
              </a:rPr>
              <a:t>began to read in his dreams—tales, for the most part, and for the  most part after the manner </a:t>
            </a:r>
            <a:r>
              <a:rPr dirty="0" sz="1450" spc="-5">
                <a:latin typeface="Times New Roman"/>
                <a:cs typeface="Times New Roman"/>
              </a:rPr>
              <a:t>of </a:t>
            </a:r>
            <a:r>
              <a:rPr dirty="0" sz="1450" spc="-10">
                <a:latin typeface="Times New Roman"/>
                <a:cs typeface="Times New Roman"/>
              </a:rPr>
              <a:t>G. </a:t>
            </a:r>
            <a:r>
              <a:rPr dirty="0" sz="1450" spc="-90">
                <a:latin typeface="Times New Roman"/>
                <a:cs typeface="Times New Roman"/>
              </a:rPr>
              <a:t>P. </a:t>
            </a:r>
            <a:r>
              <a:rPr dirty="0" sz="1450" spc="-10">
                <a:latin typeface="Times New Roman"/>
                <a:cs typeface="Times New Roman"/>
              </a:rPr>
              <a:t>R. James, </a:t>
            </a:r>
            <a:r>
              <a:rPr dirty="0" sz="1450" spc="-5">
                <a:latin typeface="Times New Roman"/>
                <a:cs typeface="Times New Roman"/>
              </a:rPr>
              <a:t>but </a:t>
            </a:r>
            <a:r>
              <a:rPr dirty="0" sz="1450" spc="-10">
                <a:latin typeface="Times New Roman"/>
                <a:cs typeface="Times New Roman"/>
              </a:rPr>
              <a:t>so incredibly more vivid and  moving than any printed </a:t>
            </a:r>
            <a:r>
              <a:rPr dirty="0" sz="1450" spc="-5">
                <a:latin typeface="Times New Roman"/>
                <a:cs typeface="Times New Roman"/>
              </a:rPr>
              <a:t>book,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has ever since been malcontent with  literature.</a:t>
            </a:r>
            <a:endParaRPr sz="1450">
              <a:latin typeface="Times New Roman"/>
              <a:cs typeface="Times New Roman"/>
            </a:endParaRPr>
          </a:p>
          <a:p>
            <a:pPr algn="just" marL="12700" marR="5080">
              <a:lnSpc>
                <a:spcPts val="1730"/>
              </a:lnSpc>
              <a:spcBef>
                <a:spcPts val="545"/>
              </a:spcBef>
            </a:pPr>
            <a:r>
              <a:rPr dirty="0" sz="1450" spc="-10">
                <a:latin typeface="Times New Roman"/>
                <a:cs typeface="Times New Roman"/>
              </a:rPr>
              <a:t>And then, while </a:t>
            </a:r>
            <a:r>
              <a:rPr dirty="0" sz="1450" spc="-5">
                <a:latin typeface="Times New Roman"/>
                <a:cs typeface="Times New Roman"/>
              </a:rPr>
              <a:t>he </a:t>
            </a:r>
            <a:r>
              <a:rPr dirty="0" sz="1450" spc="-10">
                <a:latin typeface="Times New Roman"/>
                <a:cs typeface="Times New Roman"/>
              </a:rPr>
              <a:t>was yet </a:t>
            </a:r>
            <a:r>
              <a:rPr dirty="0" sz="1450" spc="-5">
                <a:latin typeface="Times New Roman"/>
                <a:cs typeface="Times New Roman"/>
              </a:rPr>
              <a:t>a </a:t>
            </a:r>
            <a:r>
              <a:rPr dirty="0" sz="1450" spc="-10">
                <a:latin typeface="Times New Roman"/>
                <a:cs typeface="Times New Roman"/>
              </a:rPr>
              <a:t>student, there came to him </a:t>
            </a:r>
            <a:r>
              <a:rPr dirty="0" sz="1450" spc="-5">
                <a:latin typeface="Times New Roman"/>
                <a:cs typeface="Times New Roman"/>
              </a:rPr>
              <a:t>a </a:t>
            </a:r>
            <a:r>
              <a:rPr dirty="0" sz="1450" spc="-10">
                <a:latin typeface="Times New Roman"/>
                <a:cs typeface="Times New Roman"/>
              </a:rPr>
              <a:t>dream-adventure  which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no </a:t>
            </a:r>
            <a:r>
              <a:rPr dirty="0" sz="1450" spc="-10">
                <a:latin typeface="Times New Roman"/>
                <a:cs typeface="Times New Roman"/>
              </a:rPr>
              <a:t>anxiety to repeat; </a:t>
            </a:r>
            <a:r>
              <a:rPr dirty="0" sz="1450" spc="-5">
                <a:latin typeface="Times New Roman"/>
                <a:cs typeface="Times New Roman"/>
              </a:rPr>
              <a:t>he </a:t>
            </a:r>
            <a:r>
              <a:rPr dirty="0" sz="1450" spc="-10">
                <a:latin typeface="Times New Roman"/>
                <a:cs typeface="Times New Roman"/>
              </a:rPr>
              <a:t>began, that is to </a:t>
            </a:r>
            <a:r>
              <a:rPr dirty="0" sz="1450" spc="-30">
                <a:latin typeface="Times New Roman"/>
                <a:cs typeface="Times New Roman"/>
              </a:rPr>
              <a:t>say, </a:t>
            </a:r>
            <a:r>
              <a:rPr dirty="0" sz="1450" spc="-10">
                <a:latin typeface="Times New Roman"/>
                <a:cs typeface="Times New Roman"/>
              </a:rPr>
              <a:t>to dream in  sequence and thus to lead </a:t>
            </a:r>
            <a:r>
              <a:rPr dirty="0" sz="1450" spc="-5">
                <a:latin typeface="Times New Roman"/>
                <a:cs typeface="Times New Roman"/>
              </a:rPr>
              <a:t>a double </a:t>
            </a:r>
            <a:r>
              <a:rPr dirty="0" sz="1450" spc="-10">
                <a:latin typeface="Times New Roman"/>
                <a:cs typeface="Times New Roman"/>
              </a:rPr>
              <a:t>life—one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5">
                <a:latin typeface="Times New Roman"/>
                <a:cs typeface="Times New Roman"/>
              </a:rPr>
              <a:t>one of </a:t>
            </a:r>
            <a:r>
              <a:rPr dirty="0" sz="1450" spc="-10">
                <a:latin typeface="Times New Roman"/>
                <a:cs typeface="Times New Roman"/>
              </a:rPr>
              <a:t>the night—one  that </a:t>
            </a:r>
            <a:r>
              <a:rPr dirty="0" sz="1450" spc="-5">
                <a:latin typeface="Times New Roman"/>
                <a:cs typeface="Times New Roman"/>
              </a:rPr>
              <a:t>he </a:t>
            </a:r>
            <a:r>
              <a:rPr dirty="0" sz="1450" spc="-10">
                <a:latin typeface="Times New Roman"/>
                <a:cs typeface="Times New Roman"/>
              </a:rPr>
              <a:t>had every reason to believe was the true one, another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means </a:t>
            </a:r>
            <a:r>
              <a:rPr dirty="0" sz="1450" spc="-5">
                <a:latin typeface="Times New Roman"/>
                <a:cs typeface="Times New Roman"/>
              </a:rPr>
              <a:t>of </a:t>
            </a:r>
            <a:r>
              <a:rPr dirty="0" sz="1450" spc="-10">
                <a:latin typeface="Times New Roman"/>
                <a:cs typeface="Times New Roman"/>
              </a:rPr>
              <a:t>proving to </a:t>
            </a:r>
            <a:r>
              <a:rPr dirty="0" sz="1450" spc="-5">
                <a:latin typeface="Times New Roman"/>
                <a:cs typeface="Times New Roman"/>
              </a:rPr>
              <a:t>be </a:t>
            </a:r>
            <a:r>
              <a:rPr dirty="0" sz="1450" spc="-10">
                <a:latin typeface="Times New Roman"/>
                <a:cs typeface="Times New Roman"/>
              </a:rPr>
              <a:t>false. </a:t>
            </a:r>
            <a:r>
              <a:rPr dirty="0" sz="1450" spc="-5">
                <a:latin typeface="Times New Roman"/>
                <a:cs typeface="Times New Roman"/>
              </a:rPr>
              <a:t>I </a:t>
            </a:r>
            <a:r>
              <a:rPr dirty="0" sz="1450" spc="-10">
                <a:latin typeface="Times New Roman"/>
                <a:cs typeface="Times New Roman"/>
              </a:rPr>
              <a:t>should have said </a:t>
            </a:r>
            <a:r>
              <a:rPr dirty="0" sz="1450" spc="-5">
                <a:latin typeface="Times New Roman"/>
                <a:cs typeface="Times New Roman"/>
              </a:rPr>
              <a:t>he </a:t>
            </a:r>
            <a:r>
              <a:rPr dirty="0" sz="1450" spc="-10">
                <a:latin typeface="Times New Roman"/>
                <a:cs typeface="Times New Roman"/>
              </a:rPr>
              <a:t>studied, </a:t>
            </a:r>
            <a:r>
              <a:rPr dirty="0" sz="1450" spc="-5">
                <a:latin typeface="Times New Roman"/>
                <a:cs typeface="Times New Roman"/>
              </a:rPr>
              <a:t>or </a:t>
            </a:r>
            <a:r>
              <a:rPr dirty="0" sz="1450" spc="-10">
                <a:latin typeface="Times New Roman"/>
                <a:cs typeface="Times New Roman"/>
              </a:rPr>
              <a:t>was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studying, at Edinburgh College, which (it may </a:t>
            </a:r>
            <a:r>
              <a:rPr dirty="0" sz="1450" spc="-5">
                <a:latin typeface="Times New Roman"/>
                <a:cs typeface="Times New Roman"/>
              </a:rPr>
              <a:t>be </a:t>
            </a:r>
            <a:r>
              <a:rPr dirty="0" sz="1450" spc="-10">
                <a:latin typeface="Times New Roman"/>
                <a:cs typeface="Times New Roman"/>
              </a:rPr>
              <a:t>supposed) was how </a:t>
            </a:r>
            <a:r>
              <a:rPr dirty="0" sz="1450" spc="-5">
                <a:latin typeface="Times New Roman"/>
                <a:cs typeface="Times New Roman"/>
              </a:rPr>
              <a:t>I </a:t>
            </a:r>
            <a:r>
              <a:rPr dirty="0" sz="1450" spc="-10">
                <a:latin typeface="Times New Roman"/>
                <a:cs typeface="Times New Roman"/>
              </a:rPr>
              <a:t>came  to know him. </a:t>
            </a:r>
            <a:r>
              <a:rPr dirty="0" sz="1450" spc="-35">
                <a:latin typeface="Times New Roman"/>
                <a:cs typeface="Times New Roman"/>
              </a:rPr>
              <a:t>Well, </a:t>
            </a:r>
            <a:r>
              <a:rPr dirty="0" sz="1450" spc="-10">
                <a:latin typeface="Times New Roman"/>
                <a:cs typeface="Times New Roman"/>
              </a:rPr>
              <a:t>in his dream-life, </a:t>
            </a:r>
            <a:r>
              <a:rPr dirty="0" sz="1450" spc="-5">
                <a:latin typeface="Times New Roman"/>
                <a:cs typeface="Times New Roman"/>
              </a:rPr>
              <a:t>he </a:t>
            </a:r>
            <a:r>
              <a:rPr dirty="0" sz="1450" spc="-10">
                <a:latin typeface="Times New Roman"/>
                <a:cs typeface="Times New Roman"/>
              </a:rPr>
              <a:t>passed </a:t>
            </a:r>
            <a:r>
              <a:rPr dirty="0" sz="1450" spc="-5">
                <a:latin typeface="Times New Roman"/>
                <a:cs typeface="Times New Roman"/>
              </a:rPr>
              <a:t>a </a:t>
            </a:r>
            <a:r>
              <a:rPr dirty="0" sz="1450" spc="-10">
                <a:latin typeface="Times New Roman"/>
                <a:cs typeface="Times New Roman"/>
              </a:rPr>
              <a:t>long day in the surgical  theatre, his heart in his mouth, his teeth </a:t>
            </a:r>
            <a:r>
              <a:rPr dirty="0" sz="1450" spc="-5">
                <a:latin typeface="Times New Roman"/>
                <a:cs typeface="Times New Roman"/>
              </a:rPr>
              <a:t>on </a:t>
            </a:r>
            <a:r>
              <a:rPr dirty="0" sz="1450" spc="-10">
                <a:latin typeface="Times New Roman"/>
                <a:cs typeface="Times New Roman"/>
              </a:rPr>
              <a:t>edge, seeing monstrous  malformations and the abhorred dexterity </a:t>
            </a:r>
            <a:r>
              <a:rPr dirty="0" sz="1450" spc="-5">
                <a:latin typeface="Times New Roman"/>
                <a:cs typeface="Times New Roman"/>
              </a:rPr>
              <a:t>of </a:t>
            </a:r>
            <a:r>
              <a:rPr dirty="0" sz="1450" spc="-10">
                <a:latin typeface="Times New Roman"/>
                <a:cs typeface="Times New Roman"/>
              </a:rPr>
              <a:t>surgeons. In </a:t>
            </a:r>
            <a:r>
              <a:rPr dirty="0" sz="1450" spc="-5">
                <a:latin typeface="Times New Roman"/>
                <a:cs typeface="Times New Roman"/>
              </a:rPr>
              <a:t>a </a:t>
            </a:r>
            <a:r>
              <a:rPr dirty="0" sz="1450" spc="-25">
                <a:latin typeface="Times New Roman"/>
                <a:cs typeface="Times New Roman"/>
              </a:rPr>
              <a:t>heavy, rainy, </a:t>
            </a:r>
            <a:r>
              <a:rPr dirty="0" sz="1450" spc="-10">
                <a:latin typeface="Times New Roman"/>
                <a:cs typeface="Times New Roman"/>
              </a:rPr>
              <a:t>foggy  evening </a:t>
            </a:r>
            <a:r>
              <a:rPr dirty="0" sz="1450" spc="-5">
                <a:latin typeface="Times New Roman"/>
                <a:cs typeface="Times New Roman"/>
              </a:rPr>
              <a:t>he </a:t>
            </a:r>
            <a:r>
              <a:rPr dirty="0" sz="1450" spc="-10">
                <a:latin typeface="Times New Roman"/>
                <a:cs typeface="Times New Roman"/>
              </a:rPr>
              <a:t>came forth into the South Bridge, turned </a:t>
            </a:r>
            <a:r>
              <a:rPr dirty="0" sz="1450" spc="-5">
                <a:latin typeface="Times New Roman"/>
                <a:cs typeface="Times New Roman"/>
              </a:rPr>
              <a:t>up </a:t>
            </a:r>
            <a:r>
              <a:rPr dirty="0" sz="1450" spc="-10">
                <a:latin typeface="Times New Roman"/>
                <a:cs typeface="Times New Roman"/>
              </a:rPr>
              <a:t>the High Street, and  entered the </a:t>
            </a:r>
            <a:r>
              <a:rPr dirty="0" sz="1450" spc="-5">
                <a:latin typeface="Times New Roman"/>
                <a:cs typeface="Times New Roman"/>
              </a:rPr>
              <a:t>door of a </a:t>
            </a:r>
            <a:r>
              <a:rPr dirty="0" sz="1450" spc="-10">
                <a:latin typeface="Times New Roman"/>
                <a:cs typeface="Times New Roman"/>
              </a:rPr>
              <a:t>tall land, at the top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supposed himself to  lodge. All </a:t>
            </a:r>
            <a:r>
              <a:rPr dirty="0" sz="1450" spc="-5">
                <a:latin typeface="Times New Roman"/>
                <a:cs typeface="Times New Roman"/>
              </a:rPr>
              <a:t>night long, </a:t>
            </a:r>
            <a:r>
              <a:rPr dirty="0" sz="1450" spc="-10">
                <a:latin typeface="Times New Roman"/>
                <a:cs typeface="Times New Roman"/>
              </a:rPr>
              <a:t>in his wet clothes, </a:t>
            </a:r>
            <a:r>
              <a:rPr dirty="0" sz="1450" spc="-5">
                <a:latin typeface="Times New Roman"/>
                <a:cs typeface="Times New Roman"/>
              </a:rPr>
              <a:t>he </a:t>
            </a:r>
            <a:r>
              <a:rPr dirty="0" sz="1450" spc="-10">
                <a:latin typeface="Times New Roman"/>
                <a:cs typeface="Times New Roman"/>
              </a:rPr>
              <a:t>climbed the stairs, stair after stair  in endless series, and at every second flight </a:t>
            </a:r>
            <a:r>
              <a:rPr dirty="0" sz="1450" spc="-5">
                <a:latin typeface="Times New Roman"/>
                <a:cs typeface="Times New Roman"/>
              </a:rPr>
              <a:t>a </a:t>
            </a:r>
            <a:r>
              <a:rPr dirty="0" sz="1450" spc="-10">
                <a:latin typeface="Times New Roman"/>
                <a:cs typeface="Times New Roman"/>
              </a:rPr>
              <a:t>flaring lamp with </a:t>
            </a:r>
            <a:r>
              <a:rPr dirty="0" sz="1450" spc="-5">
                <a:latin typeface="Times New Roman"/>
                <a:cs typeface="Times New Roman"/>
              </a:rPr>
              <a:t>a </a:t>
            </a:r>
            <a:r>
              <a:rPr dirty="0" sz="1450" spc="-20">
                <a:latin typeface="Times New Roman"/>
                <a:cs typeface="Times New Roman"/>
              </a:rPr>
              <a:t>reflector. </a:t>
            </a:r>
            <a:r>
              <a:rPr dirty="0" sz="1450" spc="-10">
                <a:latin typeface="Times New Roman"/>
                <a:cs typeface="Times New Roman"/>
              </a:rPr>
              <a:t>All  </a:t>
            </a:r>
            <a:r>
              <a:rPr dirty="0" sz="1450" spc="-5">
                <a:latin typeface="Times New Roman"/>
                <a:cs typeface="Times New Roman"/>
              </a:rPr>
              <a:t>night long, he </a:t>
            </a:r>
            <a:r>
              <a:rPr dirty="0" sz="1450" spc="-10">
                <a:latin typeface="Times New Roman"/>
                <a:cs typeface="Times New Roman"/>
              </a:rPr>
              <a:t>brushed </a:t>
            </a:r>
            <a:r>
              <a:rPr dirty="0" sz="1450" spc="-5">
                <a:latin typeface="Times New Roman"/>
                <a:cs typeface="Times New Roman"/>
              </a:rPr>
              <a:t>by </a:t>
            </a:r>
            <a:r>
              <a:rPr dirty="0" sz="1450" spc="-10">
                <a:latin typeface="Times New Roman"/>
                <a:cs typeface="Times New Roman"/>
              </a:rPr>
              <a:t>single persons passing downward—beggarly women  </a:t>
            </a:r>
            <a:r>
              <a:rPr dirty="0" sz="1450" spc="-5">
                <a:latin typeface="Times New Roman"/>
                <a:cs typeface="Times New Roman"/>
              </a:rPr>
              <a:t>of </a:t>
            </a:r>
            <a:r>
              <a:rPr dirty="0" sz="1450" spc="-10">
                <a:latin typeface="Times New Roman"/>
                <a:cs typeface="Times New Roman"/>
              </a:rPr>
              <a:t>the street, great, </a:t>
            </a:r>
            <a:r>
              <a:rPr dirty="0" sz="1450" spc="-25">
                <a:latin typeface="Times New Roman"/>
                <a:cs typeface="Times New Roman"/>
              </a:rPr>
              <a:t>weary, </a:t>
            </a:r>
            <a:r>
              <a:rPr dirty="0" sz="1450" spc="-10">
                <a:latin typeface="Times New Roman"/>
                <a:cs typeface="Times New Roman"/>
              </a:rPr>
              <a:t>muddy labourers, </a:t>
            </a:r>
            <a:r>
              <a:rPr dirty="0" sz="1450" spc="-5">
                <a:latin typeface="Times New Roman"/>
                <a:cs typeface="Times New Roman"/>
              </a:rPr>
              <a:t>poor </a:t>
            </a:r>
            <a:r>
              <a:rPr dirty="0" sz="1450" spc="-10">
                <a:latin typeface="Times New Roman"/>
                <a:cs typeface="Times New Roman"/>
              </a:rPr>
              <a:t>scarecrows </a:t>
            </a:r>
            <a:r>
              <a:rPr dirty="0" sz="1450" spc="-5">
                <a:latin typeface="Times New Roman"/>
                <a:cs typeface="Times New Roman"/>
              </a:rPr>
              <a:t>of </a:t>
            </a:r>
            <a:r>
              <a:rPr dirty="0" sz="1450" spc="-10">
                <a:latin typeface="Times New Roman"/>
                <a:cs typeface="Times New Roman"/>
              </a:rPr>
              <a:t>men, pale  parodies </a:t>
            </a:r>
            <a:r>
              <a:rPr dirty="0" sz="1450" spc="-5">
                <a:latin typeface="Times New Roman"/>
                <a:cs typeface="Times New Roman"/>
              </a:rPr>
              <a:t>of </a:t>
            </a:r>
            <a:r>
              <a:rPr dirty="0" sz="1450" spc="-10">
                <a:latin typeface="Times New Roman"/>
                <a:cs typeface="Times New Roman"/>
              </a:rPr>
              <a:t>women—but all drowsy and weary like himself, and all single, and  all</a:t>
            </a:r>
            <a:r>
              <a:rPr dirty="0" sz="1450" spc="60">
                <a:latin typeface="Times New Roman"/>
                <a:cs typeface="Times New Roman"/>
              </a:rPr>
              <a:t> </a:t>
            </a:r>
            <a:r>
              <a:rPr dirty="0" sz="1450" spc="-10">
                <a:latin typeface="Times New Roman"/>
                <a:cs typeface="Times New Roman"/>
              </a:rPr>
              <a:t>brushing</a:t>
            </a:r>
            <a:r>
              <a:rPr dirty="0" sz="1450" spc="60">
                <a:latin typeface="Times New Roman"/>
                <a:cs typeface="Times New Roman"/>
              </a:rPr>
              <a:t> </a:t>
            </a:r>
            <a:r>
              <a:rPr dirty="0" sz="1450" spc="-10">
                <a:latin typeface="Times New Roman"/>
                <a:cs typeface="Times New Roman"/>
              </a:rPr>
              <a:t>against</a:t>
            </a:r>
            <a:r>
              <a:rPr dirty="0" sz="1450" spc="65">
                <a:latin typeface="Times New Roman"/>
                <a:cs typeface="Times New Roman"/>
              </a:rPr>
              <a:t> </a:t>
            </a:r>
            <a:r>
              <a:rPr dirty="0" sz="1450" spc="-10">
                <a:latin typeface="Times New Roman"/>
                <a:cs typeface="Times New Roman"/>
              </a:rPr>
              <a:t>him</a:t>
            </a:r>
            <a:r>
              <a:rPr dirty="0" sz="1450" spc="60">
                <a:latin typeface="Times New Roman"/>
                <a:cs typeface="Times New Roman"/>
              </a:rPr>
              <a:t> </a:t>
            </a:r>
            <a:r>
              <a:rPr dirty="0" sz="1450" spc="-10">
                <a:latin typeface="Times New Roman"/>
                <a:cs typeface="Times New Roman"/>
              </a:rPr>
              <a:t>as</a:t>
            </a:r>
            <a:r>
              <a:rPr dirty="0" sz="1450" spc="60">
                <a:latin typeface="Times New Roman"/>
                <a:cs typeface="Times New Roman"/>
              </a:rPr>
              <a:t> </a:t>
            </a:r>
            <a:r>
              <a:rPr dirty="0" sz="1450" spc="-10">
                <a:latin typeface="Times New Roman"/>
                <a:cs typeface="Times New Roman"/>
              </a:rPr>
              <a:t>they</a:t>
            </a:r>
            <a:r>
              <a:rPr dirty="0" sz="1450" spc="65">
                <a:latin typeface="Times New Roman"/>
                <a:cs typeface="Times New Roman"/>
              </a:rPr>
              <a:t> </a:t>
            </a:r>
            <a:r>
              <a:rPr dirty="0" sz="1450" spc="-10">
                <a:latin typeface="Times New Roman"/>
                <a:cs typeface="Times New Roman"/>
              </a:rPr>
              <a:t>passed.</a:t>
            </a:r>
            <a:r>
              <a:rPr dirty="0" sz="1450" spc="60">
                <a:latin typeface="Times New Roman"/>
                <a:cs typeface="Times New Roman"/>
              </a:rPr>
              <a:t> </a:t>
            </a:r>
            <a:r>
              <a:rPr dirty="0" sz="1450" spc="-10">
                <a:latin typeface="Times New Roman"/>
                <a:cs typeface="Times New Roman"/>
              </a:rPr>
              <a:t>In</a:t>
            </a:r>
            <a:r>
              <a:rPr dirty="0" sz="1450" spc="75">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end,</a:t>
            </a:r>
            <a:r>
              <a:rPr dirty="0" sz="1450" spc="70">
                <a:latin typeface="Times New Roman"/>
                <a:cs typeface="Times New Roman"/>
              </a:rPr>
              <a:t> </a:t>
            </a:r>
            <a:r>
              <a:rPr dirty="0" sz="1450" spc="-5">
                <a:latin typeface="Times New Roman"/>
                <a:cs typeface="Times New Roman"/>
              </a:rPr>
              <a:t>out</a:t>
            </a:r>
            <a:r>
              <a:rPr dirty="0" sz="1450" spc="75">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5">
                <a:latin typeface="Times New Roman"/>
                <a:cs typeface="Times New Roman"/>
              </a:rPr>
              <a:t>a</a:t>
            </a:r>
            <a:r>
              <a:rPr dirty="0" sz="1450" spc="75">
                <a:latin typeface="Times New Roman"/>
                <a:cs typeface="Times New Roman"/>
              </a:rPr>
              <a:t> </a:t>
            </a:r>
            <a:r>
              <a:rPr dirty="0" sz="1450" spc="-10">
                <a:latin typeface="Times New Roman"/>
                <a:cs typeface="Times New Roman"/>
              </a:rPr>
              <a:t>northern</a:t>
            </a:r>
            <a:r>
              <a:rPr dirty="0" sz="1450" spc="70">
                <a:latin typeface="Times New Roman"/>
                <a:cs typeface="Times New Roman"/>
              </a:rPr>
              <a:t> </a:t>
            </a:r>
            <a:r>
              <a:rPr dirty="0" sz="1450" spc="-20">
                <a:latin typeface="Times New Roman"/>
                <a:cs typeface="Times New Roman"/>
              </a:rPr>
              <a:t>window,</a:t>
            </a:r>
            <a:endParaRPr sz="1450">
              <a:latin typeface="Times New Roman"/>
              <a:cs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he </a:t>
            </a:r>
            <a:r>
              <a:rPr dirty="0" sz="1450" spc="-10">
                <a:latin typeface="Times New Roman"/>
                <a:cs typeface="Times New Roman"/>
              </a:rPr>
              <a:t>would see day beginning to whiten over the Firth, give </a:t>
            </a:r>
            <a:r>
              <a:rPr dirty="0" sz="1450" spc="-5">
                <a:latin typeface="Times New Roman"/>
                <a:cs typeface="Times New Roman"/>
              </a:rPr>
              <a:t>up </a:t>
            </a:r>
            <a:r>
              <a:rPr dirty="0" sz="1450" spc="-10">
                <a:latin typeface="Times New Roman"/>
                <a:cs typeface="Times New Roman"/>
              </a:rPr>
              <a:t>the ascent, turn  to descend, and in </a:t>
            </a:r>
            <a:r>
              <a:rPr dirty="0" sz="1450" spc="-5">
                <a:latin typeface="Times New Roman"/>
                <a:cs typeface="Times New Roman"/>
              </a:rPr>
              <a:t>a </a:t>
            </a:r>
            <a:r>
              <a:rPr dirty="0" sz="1450" spc="-10">
                <a:latin typeface="Times New Roman"/>
                <a:cs typeface="Times New Roman"/>
              </a:rPr>
              <a:t>breath </a:t>
            </a:r>
            <a:r>
              <a:rPr dirty="0" sz="1450" spc="-5">
                <a:latin typeface="Times New Roman"/>
                <a:cs typeface="Times New Roman"/>
              </a:rPr>
              <a:t>be </a:t>
            </a:r>
            <a:r>
              <a:rPr dirty="0" sz="1450" spc="-10">
                <a:latin typeface="Times New Roman"/>
                <a:cs typeface="Times New Roman"/>
              </a:rPr>
              <a:t>back again </a:t>
            </a:r>
            <a:r>
              <a:rPr dirty="0" sz="1450" spc="-5">
                <a:latin typeface="Times New Roman"/>
                <a:cs typeface="Times New Roman"/>
              </a:rPr>
              <a:t>upon </a:t>
            </a:r>
            <a:r>
              <a:rPr dirty="0" sz="1450" spc="-10">
                <a:latin typeface="Times New Roman"/>
                <a:cs typeface="Times New Roman"/>
              </a:rPr>
              <a:t>the streets, in his wet clothes,  in the wet, haggard dawn, trudging to another day </a:t>
            </a:r>
            <a:r>
              <a:rPr dirty="0" sz="1450" spc="-5">
                <a:latin typeface="Times New Roman"/>
                <a:cs typeface="Times New Roman"/>
              </a:rPr>
              <a:t>of </a:t>
            </a:r>
            <a:r>
              <a:rPr dirty="0" sz="1450" spc="-10">
                <a:latin typeface="Times New Roman"/>
                <a:cs typeface="Times New Roman"/>
              </a:rPr>
              <a:t>monstrosities and  operations. </a:t>
            </a:r>
            <a:r>
              <a:rPr dirty="0" sz="1450" spc="-25">
                <a:latin typeface="Times New Roman"/>
                <a:cs typeface="Times New Roman"/>
              </a:rPr>
              <a:t>Time </a:t>
            </a:r>
            <a:r>
              <a:rPr dirty="0" sz="1450" spc="-10">
                <a:latin typeface="Times New Roman"/>
                <a:cs typeface="Times New Roman"/>
              </a:rPr>
              <a:t>went quicker in the life </a:t>
            </a:r>
            <a:r>
              <a:rPr dirty="0" sz="1450" spc="-5">
                <a:latin typeface="Times New Roman"/>
                <a:cs typeface="Times New Roman"/>
              </a:rPr>
              <a:t>of </a:t>
            </a:r>
            <a:r>
              <a:rPr dirty="0" sz="1450" spc="-10">
                <a:latin typeface="Times New Roman"/>
                <a:cs typeface="Times New Roman"/>
              </a:rPr>
              <a:t>dreams, some seven hours (as near  as </a:t>
            </a:r>
            <a:r>
              <a:rPr dirty="0" sz="1450" spc="-5">
                <a:latin typeface="Times New Roman"/>
                <a:cs typeface="Times New Roman"/>
              </a:rPr>
              <a:t>he </a:t>
            </a:r>
            <a:r>
              <a:rPr dirty="0" sz="1450" spc="-10">
                <a:latin typeface="Times New Roman"/>
                <a:cs typeface="Times New Roman"/>
              </a:rPr>
              <a:t>can guess) to one; and it went, besides, more </a:t>
            </a:r>
            <a:r>
              <a:rPr dirty="0" sz="1450" spc="-20">
                <a:latin typeface="Times New Roman"/>
                <a:cs typeface="Times New Roman"/>
              </a:rPr>
              <a:t>intensely, </a:t>
            </a:r>
            <a:r>
              <a:rPr dirty="0" sz="1450" spc="-10">
                <a:latin typeface="Times New Roman"/>
                <a:cs typeface="Times New Roman"/>
              </a:rPr>
              <a:t>so that the gloom  </a:t>
            </a:r>
            <a:r>
              <a:rPr dirty="0" sz="1450" spc="-5">
                <a:latin typeface="Times New Roman"/>
                <a:cs typeface="Times New Roman"/>
              </a:rPr>
              <a:t>of </a:t>
            </a:r>
            <a:r>
              <a:rPr dirty="0" sz="1450" spc="-10">
                <a:latin typeface="Times New Roman"/>
                <a:cs typeface="Times New Roman"/>
              </a:rPr>
              <a:t>these fancied experiences clouded the </a:t>
            </a:r>
            <a:r>
              <a:rPr dirty="0" sz="1450" spc="-30">
                <a:latin typeface="Times New Roman"/>
                <a:cs typeface="Times New Roman"/>
              </a:rPr>
              <a:t>day,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shaken </a:t>
            </a:r>
            <a:r>
              <a:rPr dirty="0" sz="1450" spc="-15">
                <a:latin typeface="Times New Roman"/>
                <a:cs typeface="Times New Roman"/>
              </a:rPr>
              <a:t>off </a:t>
            </a:r>
            <a:r>
              <a:rPr dirty="0" sz="1450" spc="-10">
                <a:latin typeface="Times New Roman"/>
                <a:cs typeface="Times New Roman"/>
              </a:rPr>
              <a:t>their  shadow ere it was time to lie down and to renew them. </a:t>
            </a:r>
            <a:r>
              <a:rPr dirty="0" sz="1450" spc="-5">
                <a:latin typeface="Times New Roman"/>
                <a:cs typeface="Times New Roman"/>
              </a:rPr>
              <a:t>I </a:t>
            </a:r>
            <a:r>
              <a:rPr dirty="0" sz="1450" spc="-10">
                <a:latin typeface="Times New Roman"/>
                <a:cs typeface="Times New Roman"/>
              </a:rPr>
              <a:t>cannot tell how long  it was that </a:t>
            </a:r>
            <a:r>
              <a:rPr dirty="0" sz="1450" spc="-5">
                <a:latin typeface="Times New Roman"/>
                <a:cs typeface="Times New Roman"/>
              </a:rPr>
              <a:t>he </a:t>
            </a:r>
            <a:r>
              <a:rPr dirty="0" sz="1450" spc="-10">
                <a:latin typeface="Times New Roman"/>
                <a:cs typeface="Times New Roman"/>
              </a:rPr>
              <a:t>endured this discipline; </a:t>
            </a:r>
            <a:r>
              <a:rPr dirty="0" sz="1450" spc="-5">
                <a:latin typeface="Times New Roman"/>
                <a:cs typeface="Times New Roman"/>
              </a:rPr>
              <a:t>but </a:t>
            </a:r>
            <a:r>
              <a:rPr dirty="0" sz="1450" spc="-10">
                <a:latin typeface="Times New Roman"/>
                <a:cs typeface="Times New Roman"/>
              </a:rPr>
              <a:t>it was long enough to leave </a:t>
            </a:r>
            <a:r>
              <a:rPr dirty="0" sz="1450" spc="-5">
                <a:latin typeface="Times New Roman"/>
                <a:cs typeface="Times New Roman"/>
              </a:rPr>
              <a:t>a </a:t>
            </a:r>
            <a:r>
              <a:rPr dirty="0" sz="1450" spc="-10">
                <a:latin typeface="Times New Roman"/>
                <a:cs typeface="Times New Roman"/>
              </a:rPr>
              <a:t>great  black </a:t>
            </a:r>
            <a:r>
              <a:rPr dirty="0" sz="1450" spc="-5">
                <a:latin typeface="Times New Roman"/>
                <a:cs typeface="Times New Roman"/>
              </a:rPr>
              <a:t>blot upon </a:t>
            </a:r>
            <a:r>
              <a:rPr dirty="0" sz="1450" spc="-10">
                <a:latin typeface="Times New Roman"/>
                <a:cs typeface="Times New Roman"/>
              </a:rPr>
              <a:t>his </a:t>
            </a:r>
            <a:r>
              <a:rPr dirty="0" sz="1450" spc="-25">
                <a:latin typeface="Times New Roman"/>
                <a:cs typeface="Times New Roman"/>
              </a:rPr>
              <a:t>memory, </a:t>
            </a:r>
            <a:r>
              <a:rPr dirty="0" sz="1450" spc="-10">
                <a:latin typeface="Times New Roman"/>
                <a:cs typeface="Times New Roman"/>
              </a:rPr>
              <a:t>long enough to send him, trembling for his  reason, to the doors </a:t>
            </a:r>
            <a:r>
              <a:rPr dirty="0" sz="1450" spc="-5">
                <a:latin typeface="Times New Roman"/>
                <a:cs typeface="Times New Roman"/>
              </a:rPr>
              <a:t>of a </a:t>
            </a:r>
            <a:r>
              <a:rPr dirty="0" sz="1450" spc="-10">
                <a:latin typeface="Times New Roman"/>
                <a:cs typeface="Times New Roman"/>
              </a:rPr>
              <a:t>certain doctor; whereupon with </a:t>
            </a:r>
            <a:r>
              <a:rPr dirty="0" sz="1450" spc="-5">
                <a:latin typeface="Times New Roman"/>
                <a:cs typeface="Times New Roman"/>
              </a:rPr>
              <a:t>a </a:t>
            </a:r>
            <a:r>
              <a:rPr dirty="0" sz="1450" spc="-10">
                <a:latin typeface="Times New Roman"/>
                <a:cs typeface="Times New Roman"/>
              </a:rPr>
              <a:t>simple draught </a:t>
            </a:r>
            <a:r>
              <a:rPr dirty="0" sz="1450" spc="-5">
                <a:latin typeface="Times New Roman"/>
                <a:cs typeface="Times New Roman"/>
              </a:rPr>
              <a:t>he  </a:t>
            </a:r>
            <a:r>
              <a:rPr dirty="0" sz="1450" spc="-10">
                <a:latin typeface="Times New Roman"/>
                <a:cs typeface="Times New Roman"/>
              </a:rPr>
              <a:t>was restored to the common </a:t>
            </a:r>
            <a:r>
              <a:rPr dirty="0" sz="1450" spc="-5">
                <a:latin typeface="Times New Roman"/>
                <a:cs typeface="Times New Roman"/>
              </a:rPr>
              <a:t>lot of</a:t>
            </a:r>
            <a:r>
              <a:rPr dirty="0" sz="1450" spc="1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The </a:t>
            </a:r>
            <a:r>
              <a:rPr dirty="0" sz="1450" spc="-5">
                <a:latin typeface="Times New Roman"/>
                <a:cs typeface="Times New Roman"/>
              </a:rPr>
              <a:t>poor </a:t>
            </a:r>
            <a:r>
              <a:rPr dirty="0" sz="1450" spc="-10">
                <a:latin typeface="Times New Roman"/>
                <a:cs typeface="Times New Roman"/>
              </a:rPr>
              <a:t>gentleman has since been troubled </a:t>
            </a:r>
            <a:r>
              <a:rPr dirty="0" sz="1450" spc="-5">
                <a:latin typeface="Times New Roman"/>
                <a:cs typeface="Times New Roman"/>
              </a:rPr>
              <a:t>by </a:t>
            </a:r>
            <a:r>
              <a:rPr dirty="0" sz="1450" spc="-10">
                <a:latin typeface="Times New Roman"/>
                <a:cs typeface="Times New Roman"/>
              </a:rPr>
              <a:t>nothing </a:t>
            </a:r>
            <a:r>
              <a:rPr dirty="0" sz="1450" spc="-5">
                <a:latin typeface="Times New Roman"/>
                <a:cs typeface="Times New Roman"/>
              </a:rPr>
              <a:t>of </a:t>
            </a:r>
            <a:r>
              <a:rPr dirty="0" sz="1450" spc="-10">
                <a:latin typeface="Times New Roman"/>
                <a:cs typeface="Times New Roman"/>
              </a:rPr>
              <a:t>the sort; indeed, his  nights were for some while like other </a:t>
            </a:r>
            <a:r>
              <a:rPr dirty="0" sz="1450" spc="-25">
                <a:latin typeface="Times New Roman"/>
                <a:cs typeface="Times New Roman"/>
              </a:rPr>
              <a:t>men’s, </a:t>
            </a:r>
            <a:r>
              <a:rPr dirty="0" sz="1450" spc="-10">
                <a:latin typeface="Times New Roman"/>
                <a:cs typeface="Times New Roman"/>
              </a:rPr>
              <a:t>now blank, now chequered with  dreams, and these sometimes charming, sometimes appalling, </a:t>
            </a:r>
            <a:r>
              <a:rPr dirty="0" sz="1450" spc="-5">
                <a:latin typeface="Times New Roman"/>
                <a:cs typeface="Times New Roman"/>
              </a:rPr>
              <a:t>but </a:t>
            </a:r>
            <a:r>
              <a:rPr dirty="0" sz="1450" spc="-10">
                <a:latin typeface="Times New Roman"/>
                <a:cs typeface="Times New Roman"/>
              </a:rPr>
              <a:t>except for  an occasional vividness, </a:t>
            </a:r>
            <a:r>
              <a:rPr dirty="0" sz="1450" spc="-5">
                <a:latin typeface="Times New Roman"/>
                <a:cs typeface="Times New Roman"/>
              </a:rPr>
              <a:t>of no </a:t>
            </a:r>
            <a:r>
              <a:rPr dirty="0" sz="1450" spc="-10">
                <a:latin typeface="Times New Roman"/>
                <a:cs typeface="Times New Roman"/>
              </a:rPr>
              <a:t>extraordinary </a:t>
            </a:r>
            <a:r>
              <a:rPr dirty="0" sz="1450" spc="-5">
                <a:latin typeface="Times New Roman"/>
                <a:cs typeface="Times New Roman"/>
              </a:rPr>
              <a:t>kind. I </a:t>
            </a:r>
            <a:r>
              <a:rPr dirty="0" sz="1450" spc="-10">
                <a:latin typeface="Times New Roman"/>
                <a:cs typeface="Times New Roman"/>
              </a:rPr>
              <a:t>will just note </a:t>
            </a:r>
            <a:r>
              <a:rPr dirty="0" sz="1450" spc="-5">
                <a:latin typeface="Times New Roman"/>
                <a:cs typeface="Times New Roman"/>
              </a:rPr>
              <a:t>one of </a:t>
            </a:r>
            <a:r>
              <a:rPr dirty="0" sz="1450" spc="-10">
                <a:latin typeface="Times New Roman"/>
                <a:cs typeface="Times New Roman"/>
              </a:rPr>
              <a:t>these  occasions, ere </a:t>
            </a:r>
            <a:r>
              <a:rPr dirty="0" sz="1450" spc="-5">
                <a:latin typeface="Times New Roman"/>
                <a:cs typeface="Times New Roman"/>
              </a:rPr>
              <a:t>I </a:t>
            </a:r>
            <a:r>
              <a:rPr dirty="0" sz="1450" spc="-10">
                <a:latin typeface="Times New Roman"/>
                <a:cs typeface="Times New Roman"/>
              </a:rPr>
              <a:t>pass </a:t>
            </a:r>
            <a:r>
              <a:rPr dirty="0" sz="1450" spc="-5">
                <a:latin typeface="Times New Roman"/>
                <a:cs typeface="Times New Roman"/>
              </a:rPr>
              <a:t>on </a:t>
            </a:r>
            <a:r>
              <a:rPr dirty="0" sz="1450" spc="-10">
                <a:latin typeface="Times New Roman"/>
                <a:cs typeface="Times New Roman"/>
              </a:rPr>
              <a:t>to what makes my dreamer truly interesting. It seemed  to him that </a:t>
            </a:r>
            <a:r>
              <a:rPr dirty="0" sz="1450" spc="-5">
                <a:latin typeface="Times New Roman"/>
                <a:cs typeface="Times New Roman"/>
              </a:rPr>
              <a:t>he </a:t>
            </a:r>
            <a:r>
              <a:rPr dirty="0" sz="1450" spc="-10">
                <a:latin typeface="Times New Roman"/>
                <a:cs typeface="Times New Roman"/>
              </a:rPr>
              <a:t>was in the first floor </a:t>
            </a:r>
            <a:r>
              <a:rPr dirty="0" sz="1450" spc="-5">
                <a:latin typeface="Times New Roman"/>
                <a:cs typeface="Times New Roman"/>
              </a:rPr>
              <a:t>of a </a:t>
            </a:r>
            <a:r>
              <a:rPr dirty="0" sz="1450" spc="-10">
                <a:latin typeface="Times New Roman"/>
                <a:cs typeface="Times New Roman"/>
              </a:rPr>
              <a:t>rough hill-farm. The room showed  some </a:t>
            </a:r>
            <a:r>
              <a:rPr dirty="0" sz="1450" spc="-5">
                <a:latin typeface="Times New Roman"/>
                <a:cs typeface="Times New Roman"/>
              </a:rPr>
              <a:t>poor </a:t>
            </a:r>
            <a:r>
              <a:rPr dirty="0" sz="1450" spc="-15">
                <a:latin typeface="Times New Roman"/>
                <a:cs typeface="Times New Roman"/>
              </a:rPr>
              <a:t>efforts </a:t>
            </a:r>
            <a:r>
              <a:rPr dirty="0" sz="1450" spc="-10">
                <a:latin typeface="Times New Roman"/>
                <a:cs typeface="Times New Roman"/>
              </a:rPr>
              <a:t>at </a:t>
            </a:r>
            <a:r>
              <a:rPr dirty="0" sz="1450" spc="-20">
                <a:latin typeface="Times New Roman"/>
                <a:cs typeface="Times New Roman"/>
              </a:rPr>
              <a:t>gentility, </a:t>
            </a:r>
            <a:r>
              <a:rPr dirty="0" sz="1450" spc="-5">
                <a:latin typeface="Times New Roman"/>
                <a:cs typeface="Times New Roman"/>
              </a:rPr>
              <a:t>a </a:t>
            </a:r>
            <a:r>
              <a:rPr dirty="0" sz="1450" spc="-10">
                <a:latin typeface="Times New Roman"/>
                <a:cs typeface="Times New Roman"/>
              </a:rPr>
              <a:t>carpet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floor, </a:t>
            </a:r>
            <a:r>
              <a:rPr dirty="0" sz="1450" spc="-5">
                <a:latin typeface="Times New Roman"/>
                <a:cs typeface="Times New Roman"/>
              </a:rPr>
              <a:t>a </a:t>
            </a:r>
            <a:r>
              <a:rPr dirty="0" sz="1450" spc="-10">
                <a:latin typeface="Times New Roman"/>
                <a:cs typeface="Times New Roman"/>
              </a:rPr>
              <a:t>piano, </a:t>
            </a:r>
            <a:r>
              <a:rPr dirty="0" sz="1450" spc="-5">
                <a:latin typeface="Times New Roman"/>
                <a:cs typeface="Times New Roman"/>
              </a:rPr>
              <a:t>I </a:t>
            </a:r>
            <a:r>
              <a:rPr dirty="0" sz="1450" spc="-10">
                <a:latin typeface="Times New Roman"/>
                <a:cs typeface="Times New Roman"/>
              </a:rPr>
              <a:t>think, against the  wall; </a:t>
            </a:r>
            <a:r>
              <a:rPr dirty="0" sz="1450" spc="-5">
                <a:latin typeface="Times New Roman"/>
                <a:cs typeface="Times New Roman"/>
              </a:rPr>
              <a:t>but, </a:t>
            </a:r>
            <a:r>
              <a:rPr dirty="0" sz="1450" spc="-10">
                <a:latin typeface="Times New Roman"/>
                <a:cs typeface="Times New Roman"/>
              </a:rPr>
              <a:t>for all these refinements, there was </a:t>
            </a:r>
            <a:r>
              <a:rPr dirty="0" sz="1450" spc="-5">
                <a:latin typeface="Times New Roman"/>
                <a:cs typeface="Times New Roman"/>
              </a:rPr>
              <a:t>no </a:t>
            </a:r>
            <a:r>
              <a:rPr dirty="0" sz="1450" spc="-10">
                <a:latin typeface="Times New Roman"/>
                <a:cs typeface="Times New Roman"/>
              </a:rPr>
              <a:t>mistaking </a:t>
            </a:r>
            <a:r>
              <a:rPr dirty="0" sz="1450" spc="-5">
                <a:latin typeface="Times New Roman"/>
                <a:cs typeface="Times New Roman"/>
              </a:rPr>
              <a:t>he </a:t>
            </a:r>
            <a:r>
              <a:rPr dirty="0" sz="1450" spc="-10">
                <a:latin typeface="Times New Roman"/>
                <a:cs typeface="Times New Roman"/>
              </a:rPr>
              <a:t>was in </a:t>
            </a:r>
            <a:r>
              <a:rPr dirty="0" sz="1450" spc="-5">
                <a:latin typeface="Times New Roman"/>
                <a:cs typeface="Times New Roman"/>
              </a:rPr>
              <a:t>a  </a:t>
            </a:r>
            <a:r>
              <a:rPr dirty="0" sz="1450" spc="-10">
                <a:latin typeface="Times New Roman"/>
                <a:cs typeface="Times New Roman"/>
              </a:rPr>
              <a:t>moorland place, among hillside people, and set in miles </a:t>
            </a:r>
            <a:r>
              <a:rPr dirty="0" sz="1450" spc="-5">
                <a:latin typeface="Times New Roman"/>
                <a:cs typeface="Times New Roman"/>
              </a:rPr>
              <a:t>of </a:t>
            </a:r>
            <a:r>
              <a:rPr dirty="0" sz="1450" spc="-20">
                <a:latin typeface="Times New Roman"/>
                <a:cs typeface="Times New Roman"/>
              </a:rPr>
              <a:t>heather. </a:t>
            </a:r>
            <a:r>
              <a:rPr dirty="0" sz="1450" spc="-10">
                <a:latin typeface="Times New Roman"/>
                <a:cs typeface="Times New Roman"/>
              </a:rPr>
              <a:t>He looked  down from the window </a:t>
            </a:r>
            <a:r>
              <a:rPr dirty="0" sz="1450" spc="-5">
                <a:latin typeface="Times New Roman"/>
                <a:cs typeface="Times New Roman"/>
              </a:rPr>
              <a:t>upon a </a:t>
            </a:r>
            <a:r>
              <a:rPr dirty="0" sz="1450" spc="-10">
                <a:latin typeface="Times New Roman"/>
                <a:cs typeface="Times New Roman"/>
              </a:rPr>
              <a:t>bare farmyard, that seemed to have been long  disused. A great, uneasy stillness lay </a:t>
            </a:r>
            <a:r>
              <a:rPr dirty="0" sz="1450" spc="-5">
                <a:latin typeface="Times New Roman"/>
                <a:cs typeface="Times New Roman"/>
              </a:rPr>
              <a:t>upon </a:t>
            </a:r>
            <a:r>
              <a:rPr dirty="0" sz="1450" spc="-10">
                <a:latin typeface="Times New Roman"/>
                <a:cs typeface="Times New Roman"/>
              </a:rPr>
              <a:t>the world. There was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the  farm-folk </a:t>
            </a:r>
            <a:r>
              <a:rPr dirty="0" sz="1450" spc="-5">
                <a:latin typeface="Times New Roman"/>
                <a:cs typeface="Times New Roman"/>
              </a:rPr>
              <a:t>or of </a:t>
            </a:r>
            <a:r>
              <a:rPr dirty="0" sz="1450" spc="-10">
                <a:latin typeface="Times New Roman"/>
                <a:cs typeface="Times New Roman"/>
              </a:rPr>
              <a:t>any live stock, save for an </a:t>
            </a:r>
            <a:r>
              <a:rPr dirty="0" sz="1450" spc="-5">
                <a:latin typeface="Times New Roman"/>
                <a:cs typeface="Times New Roman"/>
              </a:rPr>
              <a:t>old, </a:t>
            </a:r>
            <a:r>
              <a:rPr dirty="0" sz="1450" spc="-10">
                <a:latin typeface="Times New Roman"/>
                <a:cs typeface="Times New Roman"/>
              </a:rPr>
              <a:t>brown, curly </a:t>
            </a:r>
            <a:r>
              <a:rPr dirty="0" sz="1450" spc="-5">
                <a:latin typeface="Times New Roman"/>
                <a:cs typeface="Times New Roman"/>
              </a:rPr>
              <a:t>dog of </a:t>
            </a:r>
            <a:r>
              <a:rPr dirty="0" sz="1450" spc="-10">
                <a:latin typeface="Times New Roman"/>
                <a:cs typeface="Times New Roman"/>
              </a:rPr>
              <a:t>the  retriever breed, who sat close in against the wall </a:t>
            </a:r>
            <a:r>
              <a:rPr dirty="0" sz="1450" spc="-5">
                <a:latin typeface="Times New Roman"/>
                <a:cs typeface="Times New Roman"/>
              </a:rPr>
              <a:t>of </a:t>
            </a:r>
            <a:r>
              <a:rPr dirty="0" sz="1450" spc="-10">
                <a:latin typeface="Times New Roman"/>
                <a:cs typeface="Times New Roman"/>
              </a:rPr>
              <a:t>the house and seemed to </a:t>
            </a:r>
            <a:r>
              <a:rPr dirty="0" sz="1450" spc="-5">
                <a:latin typeface="Times New Roman"/>
                <a:cs typeface="Times New Roman"/>
              </a:rPr>
              <a:t>be  </a:t>
            </a:r>
            <a:r>
              <a:rPr dirty="0" sz="1450" spc="-10">
                <a:latin typeface="Times New Roman"/>
                <a:cs typeface="Times New Roman"/>
              </a:rPr>
              <a:t>dozing. Something about this </a:t>
            </a:r>
            <a:r>
              <a:rPr dirty="0" sz="1450" spc="-5">
                <a:latin typeface="Times New Roman"/>
                <a:cs typeface="Times New Roman"/>
              </a:rPr>
              <a:t>dog </a:t>
            </a:r>
            <a:r>
              <a:rPr dirty="0" sz="1450" spc="-10">
                <a:latin typeface="Times New Roman"/>
                <a:cs typeface="Times New Roman"/>
              </a:rPr>
              <a:t>disquieted the dreamer; it was quite </a:t>
            </a:r>
            <a:r>
              <a:rPr dirty="0" sz="1450" spc="-5">
                <a:latin typeface="Times New Roman"/>
                <a:cs typeface="Times New Roman"/>
              </a:rPr>
              <a:t>a  </a:t>
            </a:r>
            <a:r>
              <a:rPr dirty="0" sz="1450" spc="-10">
                <a:latin typeface="Times New Roman"/>
                <a:cs typeface="Times New Roman"/>
              </a:rPr>
              <a:t>nameless feeling, for the beast looked right enough—indeed, </a:t>
            </a:r>
            <a:r>
              <a:rPr dirty="0" sz="1450" spc="-5">
                <a:latin typeface="Times New Roman"/>
                <a:cs typeface="Times New Roman"/>
              </a:rPr>
              <a:t>he </a:t>
            </a:r>
            <a:r>
              <a:rPr dirty="0" sz="1450" spc="-10">
                <a:latin typeface="Times New Roman"/>
                <a:cs typeface="Times New Roman"/>
              </a:rPr>
              <a:t>was so old  and </a:t>
            </a:r>
            <a:r>
              <a:rPr dirty="0" sz="1450" spc="-5">
                <a:latin typeface="Times New Roman"/>
                <a:cs typeface="Times New Roman"/>
              </a:rPr>
              <a:t>dull </a:t>
            </a:r>
            <a:r>
              <a:rPr dirty="0" sz="1450" spc="-10">
                <a:latin typeface="Times New Roman"/>
                <a:cs typeface="Times New Roman"/>
              </a:rPr>
              <a:t>and dusty and broken-down, that </a:t>
            </a:r>
            <a:r>
              <a:rPr dirty="0" sz="1450" spc="-5">
                <a:latin typeface="Times New Roman"/>
                <a:cs typeface="Times New Roman"/>
              </a:rPr>
              <a:t>he </a:t>
            </a:r>
            <a:r>
              <a:rPr dirty="0" sz="1450" spc="-10">
                <a:latin typeface="Times New Roman"/>
                <a:cs typeface="Times New Roman"/>
              </a:rPr>
              <a:t>should rather have awakened  pity; and yet the conviction came and grew </a:t>
            </a:r>
            <a:r>
              <a:rPr dirty="0" sz="1450" spc="-5">
                <a:latin typeface="Times New Roman"/>
                <a:cs typeface="Times New Roman"/>
              </a:rPr>
              <a:t>upon </a:t>
            </a:r>
            <a:r>
              <a:rPr dirty="0" sz="1450" spc="-10">
                <a:latin typeface="Times New Roman"/>
                <a:cs typeface="Times New Roman"/>
              </a:rPr>
              <a:t>the dreamer that this was </a:t>
            </a:r>
            <a:r>
              <a:rPr dirty="0" sz="1450" spc="-5">
                <a:latin typeface="Times New Roman"/>
                <a:cs typeface="Times New Roman"/>
              </a:rPr>
              <a:t>no  </a:t>
            </a:r>
            <a:r>
              <a:rPr dirty="0" sz="1450" spc="-10">
                <a:latin typeface="Times New Roman"/>
                <a:cs typeface="Times New Roman"/>
              </a:rPr>
              <a:t>proper </a:t>
            </a:r>
            <a:r>
              <a:rPr dirty="0" sz="1450" spc="-5">
                <a:latin typeface="Times New Roman"/>
                <a:cs typeface="Times New Roman"/>
              </a:rPr>
              <a:t>dog </a:t>
            </a:r>
            <a:r>
              <a:rPr dirty="0" sz="1450" spc="-10">
                <a:latin typeface="Times New Roman"/>
                <a:cs typeface="Times New Roman"/>
              </a:rPr>
              <a:t>at all, </a:t>
            </a:r>
            <a:r>
              <a:rPr dirty="0" sz="1450" spc="-5">
                <a:latin typeface="Times New Roman"/>
                <a:cs typeface="Times New Roman"/>
              </a:rPr>
              <a:t>but </a:t>
            </a:r>
            <a:r>
              <a:rPr dirty="0" sz="1450" spc="-10">
                <a:latin typeface="Times New Roman"/>
                <a:cs typeface="Times New Roman"/>
              </a:rPr>
              <a:t>something hellish. A great many dozing summer flies  hummed about the yard; and presently the </a:t>
            </a:r>
            <a:r>
              <a:rPr dirty="0" sz="1450" spc="-5">
                <a:latin typeface="Times New Roman"/>
                <a:cs typeface="Times New Roman"/>
              </a:rPr>
              <a:t>dog </a:t>
            </a:r>
            <a:r>
              <a:rPr dirty="0" sz="1450" spc="-10">
                <a:latin typeface="Times New Roman"/>
                <a:cs typeface="Times New Roman"/>
              </a:rPr>
              <a:t>thrust forth his </a:t>
            </a:r>
            <a:r>
              <a:rPr dirty="0" sz="1450" spc="-30">
                <a:latin typeface="Times New Roman"/>
                <a:cs typeface="Times New Roman"/>
              </a:rPr>
              <a:t>paw, </a:t>
            </a:r>
            <a:r>
              <a:rPr dirty="0" sz="1450" spc="-10">
                <a:latin typeface="Times New Roman"/>
                <a:cs typeface="Times New Roman"/>
              </a:rPr>
              <a:t>caught </a:t>
            </a:r>
            <a:r>
              <a:rPr dirty="0" sz="1450" spc="-5">
                <a:latin typeface="Times New Roman"/>
                <a:cs typeface="Times New Roman"/>
              </a:rPr>
              <a:t>a  </a:t>
            </a:r>
            <a:r>
              <a:rPr dirty="0" sz="1450" spc="-10">
                <a:latin typeface="Times New Roman"/>
                <a:cs typeface="Times New Roman"/>
              </a:rPr>
              <a:t>fly in his open palm, carried it to his mouth like an ape, and looking suddenly  </a:t>
            </a:r>
            <a:r>
              <a:rPr dirty="0" sz="1450" spc="-5">
                <a:latin typeface="Times New Roman"/>
                <a:cs typeface="Times New Roman"/>
              </a:rPr>
              <a:t>up </a:t>
            </a:r>
            <a:r>
              <a:rPr dirty="0" sz="1450" spc="-10">
                <a:latin typeface="Times New Roman"/>
                <a:cs typeface="Times New Roman"/>
              </a:rPr>
              <a:t>at the dreamer in the </a:t>
            </a:r>
            <a:r>
              <a:rPr dirty="0" sz="1450" spc="-20">
                <a:latin typeface="Times New Roman"/>
                <a:cs typeface="Times New Roman"/>
              </a:rPr>
              <a:t>window, </a:t>
            </a:r>
            <a:r>
              <a:rPr dirty="0" sz="1450" spc="-10">
                <a:latin typeface="Times New Roman"/>
                <a:cs typeface="Times New Roman"/>
              </a:rPr>
              <a:t>winked to him with </a:t>
            </a:r>
            <a:r>
              <a:rPr dirty="0" sz="1450" spc="-5">
                <a:latin typeface="Times New Roman"/>
                <a:cs typeface="Times New Roman"/>
              </a:rPr>
              <a:t>one </a:t>
            </a:r>
            <a:r>
              <a:rPr dirty="0" sz="1450" spc="-10">
                <a:latin typeface="Times New Roman"/>
                <a:cs typeface="Times New Roman"/>
              </a:rPr>
              <a:t>eye. The dream went  </a:t>
            </a:r>
            <a:r>
              <a:rPr dirty="0" sz="1450" spc="-5">
                <a:latin typeface="Times New Roman"/>
                <a:cs typeface="Times New Roman"/>
              </a:rPr>
              <a:t>on, </a:t>
            </a:r>
            <a:r>
              <a:rPr dirty="0" sz="1450" spc="-10">
                <a:latin typeface="Times New Roman"/>
                <a:cs typeface="Times New Roman"/>
              </a:rPr>
              <a:t>it matters </a:t>
            </a:r>
            <a:r>
              <a:rPr dirty="0" sz="1450" spc="-5">
                <a:latin typeface="Times New Roman"/>
                <a:cs typeface="Times New Roman"/>
              </a:rPr>
              <a:t>not </a:t>
            </a:r>
            <a:r>
              <a:rPr dirty="0" sz="1450" spc="-10">
                <a:latin typeface="Times New Roman"/>
                <a:cs typeface="Times New Roman"/>
              </a:rPr>
              <a:t>how it went; it was </a:t>
            </a:r>
            <a:r>
              <a:rPr dirty="0" sz="1450" spc="-5">
                <a:latin typeface="Times New Roman"/>
                <a:cs typeface="Times New Roman"/>
              </a:rPr>
              <a:t>a good </a:t>
            </a:r>
            <a:r>
              <a:rPr dirty="0" sz="1450" spc="-10">
                <a:latin typeface="Times New Roman"/>
                <a:cs typeface="Times New Roman"/>
              </a:rPr>
              <a:t>dream as dreams </a:t>
            </a:r>
            <a:r>
              <a:rPr dirty="0" sz="1450" spc="-5">
                <a:latin typeface="Times New Roman"/>
                <a:cs typeface="Times New Roman"/>
              </a:rPr>
              <a:t>go; but </a:t>
            </a:r>
            <a:r>
              <a:rPr dirty="0" sz="1450" spc="-10">
                <a:latin typeface="Times New Roman"/>
                <a:cs typeface="Times New Roman"/>
              </a:rPr>
              <a:t>there  was nothing in the sequel worthy </a:t>
            </a:r>
            <a:r>
              <a:rPr dirty="0" sz="1450" spc="-5">
                <a:latin typeface="Times New Roman"/>
                <a:cs typeface="Times New Roman"/>
              </a:rPr>
              <a:t>of </a:t>
            </a:r>
            <a:r>
              <a:rPr dirty="0" sz="1450" spc="-10">
                <a:latin typeface="Times New Roman"/>
                <a:cs typeface="Times New Roman"/>
              </a:rPr>
              <a:t>that devilish brown </a:t>
            </a:r>
            <a:r>
              <a:rPr dirty="0" sz="1450" spc="-5">
                <a:latin typeface="Times New Roman"/>
                <a:cs typeface="Times New Roman"/>
              </a:rPr>
              <a:t>dog. </a:t>
            </a:r>
            <a:r>
              <a:rPr dirty="0" sz="1450" spc="-10">
                <a:latin typeface="Times New Roman"/>
                <a:cs typeface="Times New Roman"/>
              </a:rPr>
              <a:t>And the </a:t>
            </a:r>
            <a:r>
              <a:rPr dirty="0" sz="1450" spc="-5">
                <a:latin typeface="Times New Roman"/>
                <a:cs typeface="Times New Roman"/>
              </a:rPr>
              <a:t>point of  </a:t>
            </a:r>
            <a:r>
              <a:rPr dirty="0" sz="1450" spc="-10">
                <a:latin typeface="Times New Roman"/>
                <a:cs typeface="Times New Roman"/>
              </a:rPr>
              <a:t>interest for me lies partly in that very fact: that having found so singular an  incident, my imperfect dreamer should prove unable to carry the tale to </a:t>
            </a:r>
            <a:r>
              <a:rPr dirty="0" sz="1450" spc="-5">
                <a:latin typeface="Times New Roman"/>
                <a:cs typeface="Times New Roman"/>
              </a:rPr>
              <a:t>a </a:t>
            </a:r>
            <a:r>
              <a:rPr dirty="0" sz="1450" spc="-10">
                <a:latin typeface="Times New Roman"/>
                <a:cs typeface="Times New Roman"/>
              </a:rPr>
              <a:t>fit  end and fall back </a:t>
            </a:r>
            <a:r>
              <a:rPr dirty="0" sz="1450" spc="-5">
                <a:latin typeface="Times New Roman"/>
                <a:cs typeface="Times New Roman"/>
              </a:rPr>
              <a:t>on </a:t>
            </a:r>
            <a:r>
              <a:rPr dirty="0" sz="1450" spc="-10">
                <a:latin typeface="Times New Roman"/>
                <a:cs typeface="Times New Roman"/>
              </a:rPr>
              <a:t>indescribable noises and indiscriminate horrors. It would  </a:t>
            </a:r>
            <a:r>
              <a:rPr dirty="0" sz="1450" spc="-5">
                <a:latin typeface="Times New Roman"/>
                <a:cs typeface="Times New Roman"/>
              </a:rPr>
              <a:t>be </a:t>
            </a:r>
            <a:r>
              <a:rPr dirty="0" sz="1450" spc="-10">
                <a:latin typeface="Times New Roman"/>
                <a:cs typeface="Times New Roman"/>
              </a:rPr>
              <a:t>different now; </a:t>
            </a:r>
            <a:r>
              <a:rPr dirty="0" sz="1450" spc="-5">
                <a:latin typeface="Times New Roman"/>
                <a:cs typeface="Times New Roman"/>
              </a:rPr>
              <a:t>he </a:t>
            </a:r>
            <a:r>
              <a:rPr dirty="0" sz="1450" spc="-10">
                <a:latin typeface="Times New Roman"/>
                <a:cs typeface="Times New Roman"/>
              </a:rPr>
              <a:t>knows his business</a:t>
            </a:r>
            <a:r>
              <a:rPr dirty="0" sz="1450" spc="15">
                <a:latin typeface="Times New Roman"/>
                <a:cs typeface="Times New Roman"/>
              </a:rPr>
              <a:t> </a:t>
            </a:r>
            <a:r>
              <a:rPr dirty="0" sz="1450" spc="-10">
                <a:latin typeface="Times New Roman"/>
                <a:cs typeface="Times New Roman"/>
              </a:rPr>
              <a:t>better!</a:t>
            </a:r>
            <a:endParaRPr sz="1450">
              <a:latin typeface="Times New Roman"/>
              <a:cs typeface="Times New Roman"/>
            </a:endParaRPr>
          </a:p>
          <a:p>
            <a:pPr algn="just" marL="12700" marR="5080">
              <a:lnSpc>
                <a:spcPts val="1730"/>
              </a:lnSpc>
              <a:spcBef>
                <a:spcPts val="530"/>
              </a:spcBef>
            </a:pPr>
            <a:r>
              <a:rPr dirty="0" sz="1450" spc="-20">
                <a:latin typeface="Times New Roman"/>
                <a:cs typeface="Times New Roman"/>
              </a:rPr>
              <a:t>For, </a:t>
            </a:r>
            <a:r>
              <a:rPr dirty="0" sz="1450" spc="-10">
                <a:latin typeface="Times New Roman"/>
                <a:cs typeface="Times New Roman"/>
              </a:rPr>
              <a:t>to approach at last the point: This honest fellow had long been in the  custom </a:t>
            </a:r>
            <a:r>
              <a:rPr dirty="0" sz="1450" spc="-5">
                <a:latin typeface="Times New Roman"/>
                <a:cs typeface="Times New Roman"/>
              </a:rPr>
              <a:t>of </a:t>
            </a:r>
            <a:r>
              <a:rPr dirty="0" sz="1450" spc="-10">
                <a:latin typeface="Times New Roman"/>
                <a:cs typeface="Times New Roman"/>
              </a:rPr>
              <a:t>setting himself to sleep with tales, and so had his father before him;  </a:t>
            </a:r>
            <a:r>
              <a:rPr dirty="0" sz="1450" spc="-5">
                <a:latin typeface="Times New Roman"/>
                <a:cs typeface="Times New Roman"/>
              </a:rPr>
              <a:t>but </a:t>
            </a:r>
            <a:r>
              <a:rPr dirty="0" sz="1450" spc="-10">
                <a:latin typeface="Times New Roman"/>
                <a:cs typeface="Times New Roman"/>
              </a:rPr>
              <a:t>these were irresponsible inventions, told for the </a:t>
            </a:r>
            <a:r>
              <a:rPr dirty="0" sz="1450" spc="-15">
                <a:latin typeface="Times New Roman"/>
                <a:cs typeface="Times New Roman"/>
              </a:rPr>
              <a:t>teller’s </a:t>
            </a:r>
            <a:r>
              <a:rPr dirty="0" sz="1450" spc="-10">
                <a:latin typeface="Times New Roman"/>
                <a:cs typeface="Times New Roman"/>
              </a:rPr>
              <a:t>pleasure, with </a:t>
            </a:r>
            <a:r>
              <a:rPr dirty="0" sz="1450" spc="-5">
                <a:latin typeface="Times New Roman"/>
                <a:cs typeface="Times New Roman"/>
              </a:rPr>
              <a:t>no  </a:t>
            </a:r>
            <a:r>
              <a:rPr dirty="0" sz="1450" spc="-10">
                <a:latin typeface="Times New Roman"/>
                <a:cs typeface="Times New Roman"/>
              </a:rPr>
              <a:t>eye</a:t>
            </a:r>
            <a:r>
              <a:rPr dirty="0" sz="1450" spc="135">
                <a:latin typeface="Times New Roman"/>
                <a:cs typeface="Times New Roman"/>
              </a:rPr>
              <a:t> </a:t>
            </a:r>
            <a:r>
              <a:rPr dirty="0" sz="1450" spc="-10">
                <a:latin typeface="Times New Roman"/>
                <a:cs typeface="Times New Roman"/>
              </a:rPr>
              <a:t>to</a:t>
            </a:r>
            <a:r>
              <a:rPr dirty="0" sz="1450" spc="135">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crass</a:t>
            </a:r>
            <a:r>
              <a:rPr dirty="0" sz="1450" spc="135">
                <a:latin typeface="Times New Roman"/>
                <a:cs typeface="Times New Roman"/>
              </a:rPr>
              <a:t> </a:t>
            </a:r>
            <a:r>
              <a:rPr dirty="0" sz="1450" spc="-10">
                <a:latin typeface="Times New Roman"/>
                <a:cs typeface="Times New Roman"/>
              </a:rPr>
              <a:t>public</a:t>
            </a:r>
            <a:r>
              <a:rPr dirty="0" sz="1450" spc="140">
                <a:latin typeface="Times New Roman"/>
                <a:cs typeface="Times New Roman"/>
              </a:rPr>
              <a:t> </a:t>
            </a:r>
            <a:r>
              <a:rPr dirty="0" sz="1450" spc="-5">
                <a:latin typeface="Times New Roman"/>
                <a:cs typeface="Times New Roman"/>
              </a:rPr>
              <a:t>or</a:t>
            </a:r>
            <a:r>
              <a:rPr dirty="0" sz="1450" spc="135">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thwart</a:t>
            </a:r>
            <a:r>
              <a:rPr dirty="0" sz="1450" spc="130">
                <a:latin typeface="Times New Roman"/>
                <a:cs typeface="Times New Roman"/>
              </a:rPr>
              <a:t> </a:t>
            </a:r>
            <a:r>
              <a:rPr dirty="0" sz="1450" spc="-10">
                <a:latin typeface="Times New Roman"/>
                <a:cs typeface="Times New Roman"/>
              </a:rPr>
              <a:t>reviewer:</a:t>
            </a:r>
            <a:r>
              <a:rPr dirty="0" sz="1450" spc="135">
                <a:latin typeface="Times New Roman"/>
                <a:cs typeface="Times New Roman"/>
              </a:rPr>
              <a:t> </a:t>
            </a:r>
            <a:r>
              <a:rPr dirty="0" sz="1450" spc="-10">
                <a:latin typeface="Times New Roman"/>
                <a:cs typeface="Times New Roman"/>
              </a:rPr>
              <a:t>tales</a:t>
            </a:r>
            <a:r>
              <a:rPr dirty="0" sz="1450" spc="140">
                <a:latin typeface="Times New Roman"/>
                <a:cs typeface="Times New Roman"/>
              </a:rPr>
              <a:t> </a:t>
            </a:r>
            <a:r>
              <a:rPr dirty="0" sz="1450" spc="-10">
                <a:latin typeface="Times New Roman"/>
                <a:cs typeface="Times New Roman"/>
              </a:rPr>
              <a:t>where</a:t>
            </a:r>
            <a:r>
              <a:rPr dirty="0" sz="1450" spc="135">
                <a:latin typeface="Times New Roman"/>
                <a:cs typeface="Times New Roman"/>
              </a:rPr>
              <a:t> </a:t>
            </a:r>
            <a:r>
              <a:rPr dirty="0" sz="1450" spc="-5">
                <a:latin typeface="Times New Roman"/>
                <a:cs typeface="Times New Roman"/>
              </a:rPr>
              <a:t>a</a:t>
            </a:r>
            <a:r>
              <a:rPr dirty="0" sz="1450" spc="135">
                <a:latin typeface="Times New Roman"/>
                <a:cs typeface="Times New Roman"/>
              </a:rPr>
              <a:t> </a:t>
            </a:r>
            <a:r>
              <a:rPr dirty="0" sz="1450" spc="-10">
                <a:latin typeface="Times New Roman"/>
                <a:cs typeface="Times New Roman"/>
              </a:rPr>
              <a:t>thread</a:t>
            </a:r>
            <a:r>
              <a:rPr dirty="0" sz="1450" spc="135">
                <a:latin typeface="Times New Roman"/>
                <a:cs typeface="Times New Roman"/>
              </a:rPr>
              <a:t> </a:t>
            </a:r>
            <a:r>
              <a:rPr dirty="0" sz="1450" spc="-10">
                <a:latin typeface="Times New Roman"/>
                <a:cs typeface="Times New Roman"/>
              </a:rPr>
              <a:t>might</a:t>
            </a:r>
            <a:r>
              <a:rPr dirty="0" sz="1450" spc="135">
                <a:latin typeface="Times New Roman"/>
                <a:cs typeface="Times New Roman"/>
              </a:rPr>
              <a:t> </a:t>
            </a:r>
            <a:r>
              <a:rPr dirty="0" sz="1450" spc="-5">
                <a:latin typeface="Times New Roman"/>
                <a:cs typeface="Times New Roman"/>
              </a:rPr>
              <a:t>be</a:t>
            </a:r>
            <a:endParaRPr sz="1450">
              <a:latin typeface="Times New Roman"/>
              <a:cs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dropped, </a:t>
            </a:r>
            <a:r>
              <a:rPr dirty="0" sz="1450" spc="-5">
                <a:latin typeface="Times New Roman"/>
                <a:cs typeface="Times New Roman"/>
              </a:rPr>
              <a:t>or one </a:t>
            </a:r>
            <a:r>
              <a:rPr dirty="0" sz="1450" spc="-10">
                <a:latin typeface="Times New Roman"/>
                <a:cs typeface="Times New Roman"/>
              </a:rPr>
              <a:t>adventure quitted for </a:t>
            </a:r>
            <a:r>
              <a:rPr dirty="0" sz="1450" spc="-15">
                <a:latin typeface="Times New Roman"/>
                <a:cs typeface="Times New Roman"/>
              </a:rPr>
              <a:t>another, </a:t>
            </a:r>
            <a:r>
              <a:rPr dirty="0" sz="1450" spc="-5">
                <a:latin typeface="Times New Roman"/>
                <a:cs typeface="Times New Roman"/>
              </a:rPr>
              <a:t>on </a:t>
            </a:r>
            <a:r>
              <a:rPr dirty="0" sz="1450" spc="-20">
                <a:latin typeface="Times New Roman"/>
                <a:cs typeface="Times New Roman"/>
              </a:rPr>
              <a:t>fancy’s </a:t>
            </a:r>
            <a:r>
              <a:rPr dirty="0" sz="1450" spc="-10">
                <a:latin typeface="Times New Roman"/>
                <a:cs typeface="Times New Roman"/>
              </a:rPr>
              <a:t>least suggestion. So  that the little people who manage </a:t>
            </a:r>
            <a:r>
              <a:rPr dirty="0" sz="1450" spc="-25">
                <a:latin typeface="Times New Roman"/>
                <a:cs typeface="Times New Roman"/>
              </a:rPr>
              <a:t>man’s </a:t>
            </a:r>
            <a:r>
              <a:rPr dirty="0" sz="1450" spc="-10">
                <a:latin typeface="Times New Roman"/>
                <a:cs typeface="Times New Roman"/>
              </a:rPr>
              <a:t>internal theatre had </a:t>
            </a:r>
            <a:r>
              <a:rPr dirty="0" sz="1450" spc="-5">
                <a:latin typeface="Times New Roman"/>
                <a:cs typeface="Times New Roman"/>
              </a:rPr>
              <a:t>not </a:t>
            </a:r>
            <a:r>
              <a:rPr dirty="0" sz="1450" spc="-10">
                <a:latin typeface="Times New Roman"/>
                <a:cs typeface="Times New Roman"/>
              </a:rPr>
              <a:t>as yet  received </a:t>
            </a:r>
            <a:r>
              <a:rPr dirty="0" sz="1450" spc="-5">
                <a:latin typeface="Times New Roman"/>
                <a:cs typeface="Times New Roman"/>
              </a:rPr>
              <a:t>a </a:t>
            </a:r>
            <a:r>
              <a:rPr dirty="0" sz="1450" spc="-10">
                <a:latin typeface="Times New Roman"/>
                <a:cs typeface="Times New Roman"/>
              </a:rPr>
              <a:t>very rigorous training; and played </a:t>
            </a:r>
            <a:r>
              <a:rPr dirty="0" sz="1450" spc="-5">
                <a:latin typeface="Times New Roman"/>
                <a:cs typeface="Times New Roman"/>
              </a:rPr>
              <a:t>upon </a:t>
            </a:r>
            <a:r>
              <a:rPr dirty="0" sz="1450" spc="-10">
                <a:latin typeface="Times New Roman"/>
                <a:cs typeface="Times New Roman"/>
              </a:rPr>
              <a:t>their stage like children  who should have slipped into the house and found it </a:t>
            </a:r>
            <a:r>
              <a:rPr dirty="0" sz="1450" spc="-25">
                <a:latin typeface="Times New Roman"/>
                <a:cs typeface="Times New Roman"/>
              </a:rPr>
              <a:t>empty, </a:t>
            </a:r>
            <a:r>
              <a:rPr dirty="0" sz="1450" spc="-10">
                <a:latin typeface="Times New Roman"/>
                <a:cs typeface="Times New Roman"/>
              </a:rPr>
              <a:t>rather than like  drilled actors performing </a:t>
            </a:r>
            <a:r>
              <a:rPr dirty="0" sz="1450" spc="-5">
                <a:latin typeface="Times New Roman"/>
                <a:cs typeface="Times New Roman"/>
              </a:rPr>
              <a:t>a </a:t>
            </a:r>
            <a:r>
              <a:rPr dirty="0" sz="1450" spc="-10">
                <a:latin typeface="Times New Roman"/>
                <a:cs typeface="Times New Roman"/>
              </a:rPr>
              <a:t>set piece to </a:t>
            </a:r>
            <a:r>
              <a:rPr dirty="0" sz="1450" spc="-5">
                <a:latin typeface="Times New Roman"/>
                <a:cs typeface="Times New Roman"/>
              </a:rPr>
              <a:t>a huge </a:t>
            </a:r>
            <a:r>
              <a:rPr dirty="0" sz="1450" spc="-10">
                <a:latin typeface="Times New Roman"/>
                <a:cs typeface="Times New Roman"/>
              </a:rPr>
              <a:t>hall </a:t>
            </a:r>
            <a:r>
              <a:rPr dirty="0" sz="1450" spc="-5">
                <a:latin typeface="Times New Roman"/>
                <a:cs typeface="Times New Roman"/>
              </a:rPr>
              <a:t>of </a:t>
            </a:r>
            <a:r>
              <a:rPr dirty="0" sz="1450" spc="-10">
                <a:latin typeface="Times New Roman"/>
                <a:cs typeface="Times New Roman"/>
              </a:rPr>
              <a:t>faces. But presently my  dreamer began to turn his former amusement </a:t>
            </a:r>
            <a:r>
              <a:rPr dirty="0" sz="1450" spc="-5">
                <a:latin typeface="Times New Roman"/>
                <a:cs typeface="Times New Roman"/>
              </a:rPr>
              <a:t>of </a:t>
            </a:r>
            <a:r>
              <a:rPr dirty="0" sz="1450" spc="-10">
                <a:latin typeface="Times New Roman"/>
                <a:cs typeface="Times New Roman"/>
              </a:rPr>
              <a:t>story-telling to (what is  called) account;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mean that </a:t>
            </a:r>
            <a:r>
              <a:rPr dirty="0" sz="1450" spc="-5">
                <a:latin typeface="Times New Roman"/>
                <a:cs typeface="Times New Roman"/>
              </a:rPr>
              <a:t>he </a:t>
            </a:r>
            <a:r>
              <a:rPr dirty="0" sz="1450" spc="-10">
                <a:latin typeface="Times New Roman"/>
                <a:cs typeface="Times New Roman"/>
              </a:rPr>
              <a:t>began to write and sell his tales. Here  was he, and here were the little people who did that part </a:t>
            </a:r>
            <a:r>
              <a:rPr dirty="0" sz="1450" spc="-5">
                <a:latin typeface="Times New Roman"/>
                <a:cs typeface="Times New Roman"/>
              </a:rPr>
              <a:t>of </a:t>
            </a:r>
            <a:r>
              <a:rPr dirty="0" sz="1450" spc="-10">
                <a:latin typeface="Times New Roman"/>
                <a:cs typeface="Times New Roman"/>
              </a:rPr>
              <a:t>his business, in  quite new conditions. The stories must now </a:t>
            </a:r>
            <a:r>
              <a:rPr dirty="0" sz="1450" spc="-5">
                <a:latin typeface="Times New Roman"/>
                <a:cs typeface="Times New Roman"/>
              </a:rPr>
              <a:t>be </a:t>
            </a:r>
            <a:r>
              <a:rPr dirty="0" sz="1450" spc="-10">
                <a:latin typeface="Times New Roman"/>
                <a:cs typeface="Times New Roman"/>
              </a:rPr>
              <a:t>trimmed and pared and set  </a:t>
            </a:r>
            <a:r>
              <a:rPr dirty="0" sz="1450" spc="-5">
                <a:latin typeface="Times New Roman"/>
                <a:cs typeface="Times New Roman"/>
              </a:rPr>
              <a:t>upon </a:t>
            </a:r>
            <a:r>
              <a:rPr dirty="0" sz="1450" spc="-10">
                <a:latin typeface="Times New Roman"/>
                <a:cs typeface="Times New Roman"/>
              </a:rPr>
              <a:t>all fours, they must run from </a:t>
            </a:r>
            <a:r>
              <a:rPr dirty="0" sz="1450" spc="-5">
                <a:latin typeface="Times New Roman"/>
                <a:cs typeface="Times New Roman"/>
              </a:rPr>
              <a:t>a </a:t>
            </a:r>
            <a:r>
              <a:rPr dirty="0" sz="1450" spc="-10">
                <a:latin typeface="Times New Roman"/>
                <a:cs typeface="Times New Roman"/>
              </a:rPr>
              <a:t>beginning to an end and fit (after </a:t>
            </a:r>
            <a:r>
              <a:rPr dirty="0" sz="1450" spc="-5">
                <a:latin typeface="Times New Roman"/>
                <a:cs typeface="Times New Roman"/>
              </a:rPr>
              <a:t>a  </a:t>
            </a:r>
            <a:r>
              <a:rPr dirty="0" sz="1450" spc="-10">
                <a:latin typeface="Times New Roman"/>
                <a:cs typeface="Times New Roman"/>
              </a:rPr>
              <a:t>manner) with the laws </a:t>
            </a:r>
            <a:r>
              <a:rPr dirty="0" sz="1450" spc="-5">
                <a:latin typeface="Times New Roman"/>
                <a:cs typeface="Times New Roman"/>
              </a:rPr>
              <a:t>of </a:t>
            </a:r>
            <a:r>
              <a:rPr dirty="0" sz="1450" spc="-10">
                <a:latin typeface="Times New Roman"/>
                <a:cs typeface="Times New Roman"/>
              </a:rPr>
              <a:t>life; the pleasure, in </a:t>
            </a:r>
            <a:r>
              <a:rPr dirty="0" sz="1450" spc="-5">
                <a:latin typeface="Times New Roman"/>
                <a:cs typeface="Times New Roman"/>
              </a:rPr>
              <a:t>one </a:t>
            </a:r>
            <a:r>
              <a:rPr dirty="0" sz="1450" spc="-10">
                <a:latin typeface="Times New Roman"/>
                <a:cs typeface="Times New Roman"/>
              </a:rPr>
              <a:t>word, had become </a:t>
            </a:r>
            <a:r>
              <a:rPr dirty="0" sz="1450" spc="-5">
                <a:latin typeface="Times New Roman"/>
                <a:cs typeface="Times New Roman"/>
              </a:rPr>
              <a:t>a  </a:t>
            </a:r>
            <a:r>
              <a:rPr dirty="0" sz="1450" spc="-10">
                <a:latin typeface="Times New Roman"/>
                <a:cs typeface="Times New Roman"/>
              </a:rPr>
              <a:t>business; and that </a:t>
            </a:r>
            <a:r>
              <a:rPr dirty="0" sz="1450" spc="-5">
                <a:latin typeface="Times New Roman"/>
                <a:cs typeface="Times New Roman"/>
              </a:rPr>
              <a:t>not </a:t>
            </a:r>
            <a:r>
              <a:rPr dirty="0" sz="1450" spc="-10">
                <a:latin typeface="Times New Roman"/>
                <a:cs typeface="Times New Roman"/>
              </a:rPr>
              <a:t>only for the </a:t>
            </a:r>
            <a:r>
              <a:rPr dirty="0" sz="1450" spc="-15">
                <a:latin typeface="Times New Roman"/>
                <a:cs typeface="Times New Roman"/>
              </a:rPr>
              <a:t>dreamer, </a:t>
            </a:r>
            <a:r>
              <a:rPr dirty="0" sz="1450" spc="-5">
                <a:latin typeface="Times New Roman"/>
                <a:cs typeface="Times New Roman"/>
              </a:rPr>
              <a:t>but </a:t>
            </a:r>
            <a:r>
              <a:rPr dirty="0" sz="1450" spc="-10">
                <a:latin typeface="Times New Roman"/>
                <a:cs typeface="Times New Roman"/>
              </a:rPr>
              <a:t>for the little people </a:t>
            </a:r>
            <a:r>
              <a:rPr dirty="0" sz="1450" spc="-5">
                <a:latin typeface="Times New Roman"/>
                <a:cs typeface="Times New Roman"/>
              </a:rPr>
              <a:t>of </a:t>
            </a:r>
            <a:r>
              <a:rPr dirty="0" sz="1450" spc="-10">
                <a:latin typeface="Times New Roman"/>
                <a:cs typeface="Times New Roman"/>
              </a:rPr>
              <a:t>his  theatre. These understood the change as well as he. When </a:t>
            </a:r>
            <a:r>
              <a:rPr dirty="0" sz="1450" spc="-5">
                <a:latin typeface="Times New Roman"/>
                <a:cs typeface="Times New Roman"/>
              </a:rPr>
              <a:t>he </a:t>
            </a:r>
            <a:r>
              <a:rPr dirty="0" sz="1450" spc="-10">
                <a:latin typeface="Times New Roman"/>
                <a:cs typeface="Times New Roman"/>
              </a:rPr>
              <a:t>lay down to  prepare himself for sleep, </a:t>
            </a:r>
            <a:r>
              <a:rPr dirty="0" sz="1450" spc="-5">
                <a:latin typeface="Times New Roman"/>
                <a:cs typeface="Times New Roman"/>
              </a:rPr>
              <a:t>he no </a:t>
            </a:r>
            <a:r>
              <a:rPr dirty="0" sz="1450" spc="-10">
                <a:latin typeface="Times New Roman"/>
                <a:cs typeface="Times New Roman"/>
              </a:rPr>
              <a:t>longer </a:t>
            </a:r>
            <a:r>
              <a:rPr dirty="0" sz="1450" spc="-5">
                <a:latin typeface="Times New Roman"/>
                <a:cs typeface="Times New Roman"/>
              </a:rPr>
              <a:t>sought </a:t>
            </a:r>
            <a:r>
              <a:rPr dirty="0" sz="1450" spc="-10">
                <a:latin typeface="Times New Roman"/>
                <a:cs typeface="Times New Roman"/>
              </a:rPr>
              <a:t>amusement, </a:t>
            </a:r>
            <a:r>
              <a:rPr dirty="0" sz="1450" spc="-5">
                <a:latin typeface="Times New Roman"/>
                <a:cs typeface="Times New Roman"/>
              </a:rPr>
              <a:t>but </a:t>
            </a:r>
            <a:r>
              <a:rPr dirty="0" sz="1450" spc="-10">
                <a:latin typeface="Times New Roman"/>
                <a:cs typeface="Times New Roman"/>
              </a:rPr>
              <a:t>printable and  profitable tales; and after </a:t>
            </a:r>
            <a:r>
              <a:rPr dirty="0" sz="1450" spc="-5">
                <a:latin typeface="Times New Roman"/>
                <a:cs typeface="Times New Roman"/>
              </a:rPr>
              <a:t>he </a:t>
            </a:r>
            <a:r>
              <a:rPr dirty="0" sz="1450" spc="-10">
                <a:latin typeface="Times New Roman"/>
                <a:cs typeface="Times New Roman"/>
              </a:rPr>
              <a:t>had dozed </a:t>
            </a:r>
            <a:r>
              <a:rPr dirty="0" sz="1450" spc="-15">
                <a:latin typeface="Times New Roman"/>
                <a:cs typeface="Times New Roman"/>
              </a:rPr>
              <a:t>off </a:t>
            </a:r>
            <a:r>
              <a:rPr dirty="0" sz="1450" spc="-10">
                <a:latin typeface="Times New Roman"/>
                <a:cs typeface="Times New Roman"/>
              </a:rPr>
              <a:t>in his box-seat, his little people  continued their evolutions with the same mercantile designs. All other forms  </a:t>
            </a:r>
            <a:r>
              <a:rPr dirty="0" sz="1450" spc="-5">
                <a:latin typeface="Times New Roman"/>
                <a:cs typeface="Times New Roman"/>
              </a:rPr>
              <a:t>of </a:t>
            </a:r>
            <a:r>
              <a:rPr dirty="0" sz="1450" spc="-10">
                <a:latin typeface="Times New Roman"/>
                <a:cs typeface="Times New Roman"/>
              </a:rPr>
              <a:t>dream deserted him </a:t>
            </a:r>
            <a:r>
              <a:rPr dirty="0" sz="1450" spc="-5">
                <a:latin typeface="Times New Roman"/>
                <a:cs typeface="Times New Roman"/>
              </a:rPr>
              <a:t>but </a:t>
            </a:r>
            <a:r>
              <a:rPr dirty="0" sz="1450" spc="-10">
                <a:latin typeface="Times New Roman"/>
                <a:cs typeface="Times New Roman"/>
              </a:rPr>
              <a:t>two: </a:t>
            </a:r>
            <a:r>
              <a:rPr dirty="0" sz="1450" spc="-5">
                <a:latin typeface="Times New Roman"/>
                <a:cs typeface="Times New Roman"/>
              </a:rPr>
              <a:t>he </a:t>
            </a:r>
            <a:r>
              <a:rPr dirty="0" sz="1450" spc="-10">
                <a:latin typeface="Times New Roman"/>
                <a:cs typeface="Times New Roman"/>
              </a:rPr>
              <a:t>still occasionally reads the most delightful  </a:t>
            </a:r>
            <a:r>
              <a:rPr dirty="0" sz="1450" spc="-5">
                <a:latin typeface="Times New Roman"/>
                <a:cs typeface="Times New Roman"/>
              </a:rPr>
              <a:t>books, he </a:t>
            </a:r>
            <a:r>
              <a:rPr dirty="0" sz="1450" spc="-10">
                <a:latin typeface="Times New Roman"/>
                <a:cs typeface="Times New Roman"/>
              </a:rPr>
              <a:t>still visits at times the most delightful places; and it is perhaps  worthy </a:t>
            </a:r>
            <a:r>
              <a:rPr dirty="0" sz="1450" spc="-5">
                <a:latin typeface="Times New Roman"/>
                <a:cs typeface="Times New Roman"/>
              </a:rPr>
              <a:t>of </a:t>
            </a:r>
            <a:r>
              <a:rPr dirty="0" sz="1450" spc="-10">
                <a:latin typeface="Times New Roman"/>
                <a:cs typeface="Times New Roman"/>
              </a:rPr>
              <a:t>note that to these same places, and to </a:t>
            </a:r>
            <a:r>
              <a:rPr dirty="0" sz="1450" spc="-5">
                <a:latin typeface="Times New Roman"/>
                <a:cs typeface="Times New Roman"/>
              </a:rPr>
              <a:t>one </a:t>
            </a:r>
            <a:r>
              <a:rPr dirty="0" sz="1450" spc="-10">
                <a:latin typeface="Times New Roman"/>
                <a:cs typeface="Times New Roman"/>
              </a:rPr>
              <a:t>in </a:t>
            </a:r>
            <a:r>
              <a:rPr dirty="0" sz="1450" spc="-15">
                <a:latin typeface="Times New Roman"/>
                <a:cs typeface="Times New Roman"/>
              </a:rPr>
              <a:t>particular, </a:t>
            </a:r>
            <a:r>
              <a:rPr dirty="0" sz="1450" spc="-5">
                <a:latin typeface="Times New Roman"/>
                <a:cs typeface="Times New Roman"/>
              </a:rPr>
              <a:t>he </a:t>
            </a:r>
            <a:r>
              <a:rPr dirty="0" sz="1450" spc="-10">
                <a:latin typeface="Times New Roman"/>
                <a:cs typeface="Times New Roman"/>
              </a:rPr>
              <a:t>returns at  intervals </a:t>
            </a:r>
            <a:r>
              <a:rPr dirty="0" sz="1450" spc="-5">
                <a:latin typeface="Times New Roman"/>
                <a:cs typeface="Times New Roman"/>
              </a:rPr>
              <a:t>of </a:t>
            </a:r>
            <a:r>
              <a:rPr dirty="0" sz="1450" spc="-10">
                <a:latin typeface="Times New Roman"/>
                <a:cs typeface="Times New Roman"/>
              </a:rPr>
              <a:t>months and years, finding new field-paths, visiting new  neighbours, beholding that happy valley under new </a:t>
            </a:r>
            <a:r>
              <a:rPr dirty="0" sz="1450" spc="-15">
                <a:latin typeface="Times New Roman"/>
                <a:cs typeface="Times New Roman"/>
              </a:rPr>
              <a:t>effects </a:t>
            </a:r>
            <a:r>
              <a:rPr dirty="0" sz="1450" spc="-5">
                <a:latin typeface="Times New Roman"/>
                <a:cs typeface="Times New Roman"/>
              </a:rPr>
              <a:t>of noon </a:t>
            </a:r>
            <a:r>
              <a:rPr dirty="0" sz="1450" spc="-10">
                <a:latin typeface="Times New Roman"/>
                <a:cs typeface="Times New Roman"/>
              </a:rPr>
              <a:t>and dawn  and sunset. But all the rest </a:t>
            </a:r>
            <a:r>
              <a:rPr dirty="0" sz="1450" spc="-5">
                <a:latin typeface="Times New Roman"/>
                <a:cs typeface="Times New Roman"/>
              </a:rPr>
              <a:t>of </a:t>
            </a:r>
            <a:r>
              <a:rPr dirty="0" sz="1450" spc="-10">
                <a:latin typeface="Times New Roman"/>
                <a:cs typeface="Times New Roman"/>
              </a:rPr>
              <a:t>the family </a:t>
            </a:r>
            <a:r>
              <a:rPr dirty="0" sz="1450" spc="-5">
                <a:latin typeface="Times New Roman"/>
                <a:cs typeface="Times New Roman"/>
              </a:rPr>
              <a:t>of </a:t>
            </a:r>
            <a:r>
              <a:rPr dirty="0" sz="1450" spc="-10">
                <a:latin typeface="Times New Roman"/>
                <a:cs typeface="Times New Roman"/>
              </a:rPr>
              <a:t>visions is quite lost to him: the  common, mangled version </a:t>
            </a:r>
            <a:r>
              <a:rPr dirty="0" sz="1450" spc="-5">
                <a:latin typeface="Times New Roman"/>
                <a:cs typeface="Times New Roman"/>
              </a:rPr>
              <a:t>of </a:t>
            </a:r>
            <a:r>
              <a:rPr dirty="0" sz="1450" spc="-15">
                <a:latin typeface="Times New Roman"/>
                <a:cs typeface="Times New Roman"/>
              </a:rPr>
              <a:t>yesterday’s affairs, </a:t>
            </a:r>
            <a:r>
              <a:rPr dirty="0" sz="1450" spc="-10">
                <a:latin typeface="Times New Roman"/>
                <a:cs typeface="Times New Roman"/>
              </a:rPr>
              <a:t>the raw-head-and-bloody-  bones nightmare, rumoured to </a:t>
            </a:r>
            <a:r>
              <a:rPr dirty="0" sz="1450" spc="-5">
                <a:latin typeface="Times New Roman"/>
                <a:cs typeface="Times New Roman"/>
              </a:rPr>
              <a:t>be </a:t>
            </a:r>
            <a:r>
              <a:rPr dirty="0" sz="1450" spc="-10">
                <a:latin typeface="Times New Roman"/>
                <a:cs typeface="Times New Roman"/>
              </a:rPr>
              <a:t>the child </a:t>
            </a:r>
            <a:r>
              <a:rPr dirty="0" sz="1450" spc="-5">
                <a:latin typeface="Times New Roman"/>
                <a:cs typeface="Times New Roman"/>
              </a:rPr>
              <a:t>of </a:t>
            </a:r>
            <a:r>
              <a:rPr dirty="0" sz="1450" spc="-10">
                <a:latin typeface="Times New Roman"/>
                <a:cs typeface="Times New Roman"/>
              </a:rPr>
              <a:t>toasted cheese—these and their  like are gone; and, for the most part, whether awake </a:t>
            </a:r>
            <a:r>
              <a:rPr dirty="0" sz="1450" spc="-5">
                <a:latin typeface="Times New Roman"/>
                <a:cs typeface="Times New Roman"/>
              </a:rPr>
              <a:t>or </a:t>
            </a:r>
            <a:r>
              <a:rPr dirty="0" sz="1450" spc="-10">
                <a:latin typeface="Times New Roman"/>
                <a:cs typeface="Times New Roman"/>
              </a:rPr>
              <a:t>asleep, </a:t>
            </a:r>
            <a:r>
              <a:rPr dirty="0" sz="1450" spc="-5">
                <a:latin typeface="Times New Roman"/>
                <a:cs typeface="Times New Roman"/>
              </a:rPr>
              <a:t>he </a:t>
            </a:r>
            <a:r>
              <a:rPr dirty="0" sz="1450" spc="-10">
                <a:latin typeface="Times New Roman"/>
                <a:cs typeface="Times New Roman"/>
              </a:rPr>
              <a:t>is simply  occupied—he </a:t>
            </a:r>
            <a:r>
              <a:rPr dirty="0" sz="1450" spc="-5">
                <a:latin typeface="Times New Roman"/>
                <a:cs typeface="Times New Roman"/>
              </a:rPr>
              <a:t>or </a:t>
            </a:r>
            <a:r>
              <a:rPr dirty="0" sz="1450" spc="-10">
                <a:latin typeface="Times New Roman"/>
                <a:cs typeface="Times New Roman"/>
              </a:rPr>
              <a:t>his little people—in consciously making stories for the  market. This dreamer (like many other persons) has encountered some trifling  vicissitudes </a:t>
            </a:r>
            <a:r>
              <a:rPr dirty="0" sz="1450" spc="-5">
                <a:latin typeface="Times New Roman"/>
                <a:cs typeface="Times New Roman"/>
              </a:rPr>
              <a:t>of </a:t>
            </a:r>
            <a:r>
              <a:rPr dirty="0" sz="1450" spc="-10">
                <a:latin typeface="Times New Roman"/>
                <a:cs typeface="Times New Roman"/>
              </a:rPr>
              <a:t>fortune. When the bank begins to send letters and the butcher to  linger at the back gate, </a:t>
            </a:r>
            <a:r>
              <a:rPr dirty="0" sz="1450" spc="-5">
                <a:latin typeface="Times New Roman"/>
                <a:cs typeface="Times New Roman"/>
              </a:rPr>
              <a:t>he </a:t>
            </a:r>
            <a:r>
              <a:rPr dirty="0" sz="1450" spc="-10">
                <a:latin typeface="Times New Roman"/>
                <a:cs typeface="Times New Roman"/>
              </a:rPr>
              <a:t>sets to belabouring his brains after </a:t>
            </a:r>
            <a:r>
              <a:rPr dirty="0" sz="1450" spc="-5">
                <a:latin typeface="Times New Roman"/>
                <a:cs typeface="Times New Roman"/>
              </a:rPr>
              <a:t>a </a:t>
            </a:r>
            <a:r>
              <a:rPr dirty="0" sz="1450" spc="-25">
                <a:latin typeface="Times New Roman"/>
                <a:cs typeface="Times New Roman"/>
              </a:rPr>
              <a:t>story, </a:t>
            </a:r>
            <a:r>
              <a:rPr dirty="0" sz="1450" spc="-10">
                <a:latin typeface="Times New Roman"/>
                <a:cs typeface="Times New Roman"/>
              </a:rPr>
              <a:t>for that is  his readiest money-winner; and, behold! at once the little people begin to  bestir themselves in the same quest, and labour all </a:t>
            </a:r>
            <a:r>
              <a:rPr dirty="0" sz="1450" spc="-5">
                <a:latin typeface="Times New Roman"/>
                <a:cs typeface="Times New Roman"/>
              </a:rPr>
              <a:t>night long, </a:t>
            </a:r>
            <a:r>
              <a:rPr dirty="0" sz="1450" spc="-10">
                <a:latin typeface="Times New Roman"/>
                <a:cs typeface="Times New Roman"/>
              </a:rPr>
              <a:t>and all </a:t>
            </a:r>
            <a:r>
              <a:rPr dirty="0" sz="1450" spc="-5">
                <a:latin typeface="Times New Roman"/>
                <a:cs typeface="Times New Roman"/>
              </a:rPr>
              <a:t>night  </a:t>
            </a:r>
            <a:r>
              <a:rPr dirty="0" sz="1450" spc="-10">
                <a:latin typeface="Times New Roman"/>
                <a:cs typeface="Times New Roman"/>
              </a:rPr>
              <a:t>long set before him truncheons </a:t>
            </a:r>
            <a:r>
              <a:rPr dirty="0" sz="1450" spc="-5">
                <a:latin typeface="Times New Roman"/>
                <a:cs typeface="Times New Roman"/>
              </a:rPr>
              <a:t>of </a:t>
            </a:r>
            <a:r>
              <a:rPr dirty="0" sz="1450" spc="-10">
                <a:latin typeface="Times New Roman"/>
                <a:cs typeface="Times New Roman"/>
              </a:rPr>
              <a:t>tales </a:t>
            </a:r>
            <a:r>
              <a:rPr dirty="0" sz="1450" spc="-5">
                <a:latin typeface="Times New Roman"/>
                <a:cs typeface="Times New Roman"/>
              </a:rPr>
              <a:t>upon </a:t>
            </a:r>
            <a:r>
              <a:rPr dirty="0" sz="1450" spc="-10">
                <a:latin typeface="Times New Roman"/>
                <a:cs typeface="Times New Roman"/>
              </a:rPr>
              <a:t>their lighted theatre. No fear </a:t>
            </a:r>
            <a:r>
              <a:rPr dirty="0" sz="1450" spc="-5">
                <a:latin typeface="Times New Roman"/>
                <a:cs typeface="Times New Roman"/>
              </a:rPr>
              <a:t>of  </a:t>
            </a:r>
            <a:r>
              <a:rPr dirty="0" sz="1450" spc="-10">
                <a:latin typeface="Times New Roman"/>
                <a:cs typeface="Times New Roman"/>
              </a:rPr>
              <a:t>his being frightened now; the flying heart and the frozen scalp are things </a:t>
            </a:r>
            <a:r>
              <a:rPr dirty="0" sz="1450" spc="-5">
                <a:latin typeface="Times New Roman"/>
                <a:cs typeface="Times New Roman"/>
              </a:rPr>
              <a:t>by-  </a:t>
            </a:r>
            <a:r>
              <a:rPr dirty="0" sz="1450" spc="-10">
                <a:latin typeface="Times New Roman"/>
                <a:cs typeface="Times New Roman"/>
              </a:rPr>
              <a:t>gone; applause, growing applause, growing interest, growing exultation in his  own cleverness (for </a:t>
            </a:r>
            <a:r>
              <a:rPr dirty="0" sz="1450" spc="-5">
                <a:latin typeface="Times New Roman"/>
                <a:cs typeface="Times New Roman"/>
              </a:rPr>
              <a:t>he </a:t>
            </a:r>
            <a:r>
              <a:rPr dirty="0" sz="1450" spc="-10">
                <a:latin typeface="Times New Roman"/>
                <a:cs typeface="Times New Roman"/>
              </a:rPr>
              <a:t>takes all the credit), and at last </a:t>
            </a:r>
            <a:r>
              <a:rPr dirty="0" sz="1450" spc="-5">
                <a:latin typeface="Times New Roman"/>
                <a:cs typeface="Times New Roman"/>
              </a:rPr>
              <a:t>a </a:t>
            </a:r>
            <a:r>
              <a:rPr dirty="0" sz="1450" spc="-10">
                <a:latin typeface="Times New Roman"/>
                <a:cs typeface="Times New Roman"/>
              </a:rPr>
              <a:t>jubilant leap to  wakefulness, with the </a:t>
            </a:r>
            <a:r>
              <a:rPr dirty="0" sz="1450" spc="-30">
                <a:latin typeface="Times New Roman"/>
                <a:cs typeface="Times New Roman"/>
              </a:rPr>
              <a:t>cry, </a:t>
            </a:r>
            <a:r>
              <a:rPr dirty="0" sz="1450" spc="-10">
                <a:latin typeface="Times New Roman"/>
                <a:cs typeface="Times New Roman"/>
              </a:rPr>
              <a:t>“I have it, that’ll do!” </a:t>
            </a:r>
            <a:r>
              <a:rPr dirty="0" sz="1450" spc="-5">
                <a:latin typeface="Times New Roman"/>
                <a:cs typeface="Times New Roman"/>
              </a:rPr>
              <a:t>upon </a:t>
            </a:r>
            <a:r>
              <a:rPr dirty="0" sz="1450" spc="-10">
                <a:latin typeface="Times New Roman"/>
                <a:cs typeface="Times New Roman"/>
              </a:rPr>
              <a:t>his lips: with such and  similar emotions </a:t>
            </a:r>
            <a:r>
              <a:rPr dirty="0" sz="1450" spc="-5">
                <a:latin typeface="Times New Roman"/>
                <a:cs typeface="Times New Roman"/>
              </a:rPr>
              <a:t>he </a:t>
            </a:r>
            <a:r>
              <a:rPr dirty="0" sz="1450" spc="-10">
                <a:latin typeface="Times New Roman"/>
                <a:cs typeface="Times New Roman"/>
              </a:rPr>
              <a:t>sits at these nocturnal dramas, with such outbreaks, like  Claudius in the </a:t>
            </a:r>
            <a:r>
              <a:rPr dirty="0" sz="1450" spc="-25">
                <a:latin typeface="Times New Roman"/>
                <a:cs typeface="Times New Roman"/>
              </a:rPr>
              <a:t>play, </a:t>
            </a:r>
            <a:r>
              <a:rPr dirty="0" sz="1450" spc="-5">
                <a:latin typeface="Times New Roman"/>
                <a:cs typeface="Times New Roman"/>
              </a:rPr>
              <a:t>he </a:t>
            </a:r>
            <a:r>
              <a:rPr dirty="0" sz="1450" spc="-10">
                <a:latin typeface="Times New Roman"/>
                <a:cs typeface="Times New Roman"/>
              </a:rPr>
              <a:t>scatters the performance in the midst. Often enough  the waking is </a:t>
            </a:r>
            <a:r>
              <a:rPr dirty="0" sz="1450" spc="-5">
                <a:latin typeface="Times New Roman"/>
                <a:cs typeface="Times New Roman"/>
              </a:rPr>
              <a:t>a </a:t>
            </a:r>
            <a:r>
              <a:rPr dirty="0" sz="1450" spc="-10">
                <a:latin typeface="Times New Roman"/>
                <a:cs typeface="Times New Roman"/>
              </a:rPr>
              <a:t>disappointment: </a:t>
            </a:r>
            <a:r>
              <a:rPr dirty="0" sz="1450" spc="-5">
                <a:latin typeface="Times New Roman"/>
                <a:cs typeface="Times New Roman"/>
              </a:rPr>
              <a:t>he </a:t>
            </a:r>
            <a:r>
              <a:rPr dirty="0" sz="1450" spc="-10">
                <a:latin typeface="Times New Roman"/>
                <a:cs typeface="Times New Roman"/>
              </a:rPr>
              <a:t>has been too deep asleep, as </a:t>
            </a:r>
            <a:r>
              <a:rPr dirty="0" sz="1450" spc="-5">
                <a:latin typeface="Times New Roman"/>
                <a:cs typeface="Times New Roman"/>
              </a:rPr>
              <a:t>I </a:t>
            </a:r>
            <a:r>
              <a:rPr dirty="0" sz="1450" spc="-10">
                <a:latin typeface="Times New Roman"/>
                <a:cs typeface="Times New Roman"/>
              </a:rPr>
              <a:t>explain the  thing; drowsiness has gained his little people, they have </a:t>
            </a:r>
            <a:r>
              <a:rPr dirty="0" sz="1450" spc="-5">
                <a:latin typeface="Times New Roman"/>
                <a:cs typeface="Times New Roman"/>
              </a:rPr>
              <a:t>gone </a:t>
            </a:r>
            <a:r>
              <a:rPr dirty="0" sz="1450" spc="-10">
                <a:latin typeface="Times New Roman"/>
                <a:cs typeface="Times New Roman"/>
              </a:rPr>
              <a:t>stumbling and  maundering through their parts; and the </a:t>
            </a:r>
            <a:r>
              <a:rPr dirty="0" sz="1450" spc="-25">
                <a:latin typeface="Times New Roman"/>
                <a:cs typeface="Times New Roman"/>
              </a:rPr>
              <a:t>play, </a:t>
            </a:r>
            <a:r>
              <a:rPr dirty="0" sz="1450" spc="-10">
                <a:latin typeface="Times New Roman"/>
                <a:cs typeface="Times New Roman"/>
              </a:rPr>
              <a:t>to the awakened mind, is seen to  </a:t>
            </a:r>
            <a:r>
              <a:rPr dirty="0" sz="1450" spc="-5">
                <a:latin typeface="Times New Roman"/>
                <a:cs typeface="Times New Roman"/>
              </a:rPr>
              <a:t>be</a:t>
            </a:r>
            <a:r>
              <a:rPr dirty="0" sz="1450" spc="170">
                <a:latin typeface="Times New Roman"/>
                <a:cs typeface="Times New Roman"/>
              </a:rPr>
              <a:t> </a:t>
            </a:r>
            <a:r>
              <a:rPr dirty="0" sz="1450" spc="-5">
                <a:latin typeface="Times New Roman"/>
                <a:cs typeface="Times New Roman"/>
              </a:rPr>
              <a:t>a</a:t>
            </a:r>
            <a:r>
              <a:rPr dirty="0" sz="1450" spc="175">
                <a:latin typeface="Times New Roman"/>
                <a:cs typeface="Times New Roman"/>
              </a:rPr>
              <a:t> </a:t>
            </a:r>
            <a:r>
              <a:rPr dirty="0" sz="1450" spc="-10">
                <a:latin typeface="Times New Roman"/>
                <a:cs typeface="Times New Roman"/>
              </a:rPr>
              <a:t>tissue</a:t>
            </a:r>
            <a:r>
              <a:rPr dirty="0" sz="1450" spc="175">
                <a:latin typeface="Times New Roman"/>
                <a:cs typeface="Times New Roman"/>
              </a:rPr>
              <a:t> </a:t>
            </a:r>
            <a:r>
              <a:rPr dirty="0" sz="1450" spc="-5">
                <a:latin typeface="Times New Roman"/>
                <a:cs typeface="Times New Roman"/>
              </a:rPr>
              <a:t>of</a:t>
            </a:r>
            <a:r>
              <a:rPr dirty="0" sz="1450" spc="175">
                <a:latin typeface="Times New Roman"/>
                <a:cs typeface="Times New Roman"/>
              </a:rPr>
              <a:t> </a:t>
            </a:r>
            <a:r>
              <a:rPr dirty="0" sz="1450" spc="-10">
                <a:latin typeface="Times New Roman"/>
                <a:cs typeface="Times New Roman"/>
              </a:rPr>
              <a:t>absurdities.</a:t>
            </a:r>
            <a:r>
              <a:rPr dirty="0" sz="1450" spc="180">
                <a:latin typeface="Times New Roman"/>
                <a:cs typeface="Times New Roman"/>
              </a:rPr>
              <a:t> </a:t>
            </a:r>
            <a:r>
              <a:rPr dirty="0" sz="1450" spc="-10">
                <a:latin typeface="Times New Roman"/>
                <a:cs typeface="Times New Roman"/>
              </a:rPr>
              <a:t>And</a:t>
            </a:r>
            <a:r>
              <a:rPr dirty="0" sz="1450" spc="175">
                <a:latin typeface="Times New Roman"/>
                <a:cs typeface="Times New Roman"/>
              </a:rPr>
              <a:t> </a:t>
            </a:r>
            <a:r>
              <a:rPr dirty="0" sz="1450" spc="-10">
                <a:latin typeface="Times New Roman"/>
                <a:cs typeface="Times New Roman"/>
              </a:rPr>
              <a:t>yet</a:t>
            </a:r>
            <a:r>
              <a:rPr dirty="0" sz="1450" spc="180">
                <a:latin typeface="Times New Roman"/>
                <a:cs typeface="Times New Roman"/>
              </a:rPr>
              <a:t> </a:t>
            </a:r>
            <a:r>
              <a:rPr dirty="0" sz="1450" spc="-10">
                <a:latin typeface="Times New Roman"/>
                <a:cs typeface="Times New Roman"/>
              </a:rPr>
              <a:t>how</a:t>
            </a:r>
            <a:r>
              <a:rPr dirty="0" sz="1450" spc="175">
                <a:latin typeface="Times New Roman"/>
                <a:cs typeface="Times New Roman"/>
              </a:rPr>
              <a:t> </a:t>
            </a:r>
            <a:r>
              <a:rPr dirty="0" sz="1450" spc="-10">
                <a:latin typeface="Times New Roman"/>
                <a:cs typeface="Times New Roman"/>
              </a:rPr>
              <a:t>often</a:t>
            </a:r>
            <a:r>
              <a:rPr dirty="0" sz="1450" spc="175">
                <a:latin typeface="Times New Roman"/>
                <a:cs typeface="Times New Roman"/>
              </a:rPr>
              <a:t> </a:t>
            </a:r>
            <a:r>
              <a:rPr dirty="0" sz="1450" spc="-10">
                <a:latin typeface="Times New Roman"/>
                <a:cs typeface="Times New Roman"/>
              </a:rPr>
              <a:t>have</a:t>
            </a:r>
            <a:r>
              <a:rPr dirty="0" sz="1450" spc="180">
                <a:latin typeface="Times New Roman"/>
                <a:cs typeface="Times New Roman"/>
              </a:rPr>
              <a:t> </a:t>
            </a:r>
            <a:r>
              <a:rPr dirty="0" sz="1450" spc="-10">
                <a:latin typeface="Times New Roman"/>
                <a:cs typeface="Times New Roman"/>
              </a:rPr>
              <a:t>these</a:t>
            </a:r>
            <a:r>
              <a:rPr dirty="0" sz="1450" spc="175">
                <a:latin typeface="Times New Roman"/>
                <a:cs typeface="Times New Roman"/>
              </a:rPr>
              <a:t> </a:t>
            </a:r>
            <a:r>
              <a:rPr dirty="0" sz="1450" spc="-10">
                <a:latin typeface="Times New Roman"/>
                <a:cs typeface="Times New Roman"/>
              </a:rPr>
              <a:t>sleepless</a:t>
            </a:r>
            <a:r>
              <a:rPr dirty="0" sz="1450" spc="180">
                <a:latin typeface="Times New Roman"/>
                <a:cs typeface="Times New Roman"/>
              </a:rPr>
              <a:t> </a:t>
            </a:r>
            <a:r>
              <a:rPr dirty="0" sz="1450" spc="-10">
                <a:latin typeface="Times New Roman"/>
                <a:cs typeface="Times New Roman"/>
              </a:rPr>
              <a:t>Brownies</a:t>
            </a:r>
            <a:endParaRPr sz="1450">
              <a:latin typeface="Times New Roman"/>
              <a:cs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9525">
              <a:lnSpc>
                <a:spcPts val="1730"/>
              </a:lnSpc>
              <a:spcBef>
                <a:spcPts val="155"/>
              </a:spcBef>
            </a:pPr>
            <a:r>
              <a:rPr dirty="0" sz="1450" spc="-5">
                <a:latin typeface="Times New Roman"/>
                <a:cs typeface="Times New Roman"/>
              </a:rPr>
              <a:t>done </a:t>
            </a:r>
            <a:r>
              <a:rPr dirty="0" sz="1450" spc="-10">
                <a:latin typeface="Times New Roman"/>
                <a:cs typeface="Times New Roman"/>
              </a:rPr>
              <a:t>him honest service, and given him, as </a:t>
            </a:r>
            <a:r>
              <a:rPr dirty="0" sz="1450" spc="-5">
                <a:latin typeface="Times New Roman"/>
                <a:cs typeface="Times New Roman"/>
              </a:rPr>
              <a:t>he </a:t>
            </a:r>
            <a:r>
              <a:rPr dirty="0" sz="1450" spc="-10">
                <a:latin typeface="Times New Roman"/>
                <a:cs typeface="Times New Roman"/>
              </a:rPr>
              <a:t>sat idly taking his pleasure in  the boxes, better tales than </a:t>
            </a:r>
            <a:r>
              <a:rPr dirty="0" sz="1450" spc="-5">
                <a:latin typeface="Times New Roman"/>
                <a:cs typeface="Times New Roman"/>
              </a:rPr>
              <a:t>he </a:t>
            </a:r>
            <a:r>
              <a:rPr dirty="0" sz="1450" spc="-10">
                <a:latin typeface="Times New Roman"/>
                <a:cs typeface="Times New Roman"/>
              </a:rPr>
              <a:t>could fashion for</a:t>
            </a:r>
            <a:r>
              <a:rPr dirty="0" sz="1450" spc="40">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Here is one, exactly as it came to him. It seemed </a:t>
            </a:r>
            <a:r>
              <a:rPr dirty="0" sz="1450" spc="-5">
                <a:latin typeface="Times New Roman"/>
                <a:cs typeface="Times New Roman"/>
              </a:rPr>
              <a:t>he </a:t>
            </a:r>
            <a:r>
              <a:rPr dirty="0" sz="1450" spc="-10">
                <a:latin typeface="Times New Roman"/>
                <a:cs typeface="Times New Roman"/>
              </a:rPr>
              <a:t>was the son </a:t>
            </a:r>
            <a:r>
              <a:rPr dirty="0" sz="1450" spc="-5">
                <a:latin typeface="Times New Roman"/>
                <a:cs typeface="Times New Roman"/>
              </a:rPr>
              <a:t>of a </a:t>
            </a:r>
            <a:r>
              <a:rPr dirty="0" sz="1450" spc="-10">
                <a:latin typeface="Times New Roman"/>
                <a:cs typeface="Times New Roman"/>
              </a:rPr>
              <a:t>very rich  and wicked man, the owner </a:t>
            </a:r>
            <a:r>
              <a:rPr dirty="0" sz="1450" spc="-5">
                <a:latin typeface="Times New Roman"/>
                <a:cs typeface="Times New Roman"/>
              </a:rPr>
              <a:t>of </a:t>
            </a:r>
            <a:r>
              <a:rPr dirty="0" sz="1450" spc="-10">
                <a:latin typeface="Times New Roman"/>
                <a:cs typeface="Times New Roman"/>
              </a:rPr>
              <a:t>broad acres and </a:t>
            </a:r>
            <a:r>
              <a:rPr dirty="0" sz="1450" spc="-5">
                <a:latin typeface="Times New Roman"/>
                <a:cs typeface="Times New Roman"/>
              </a:rPr>
              <a:t>a </a:t>
            </a:r>
            <a:r>
              <a:rPr dirty="0" sz="1450" spc="-10">
                <a:latin typeface="Times New Roman"/>
                <a:cs typeface="Times New Roman"/>
              </a:rPr>
              <a:t>most damnable </a:t>
            </a:r>
            <a:r>
              <a:rPr dirty="0" sz="1450" spc="-20">
                <a:latin typeface="Times New Roman"/>
                <a:cs typeface="Times New Roman"/>
              </a:rPr>
              <a:t>temper. </a:t>
            </a:r>
            <a:r>
              <a:rPr dirty="0" sz="1450" spc="-10">
                <a:latin typeface="Times New Roman"/>
                <a:cs typeface="Times New Roman"/>
              </a:rPr>
              <a:t>The  dreamer (and that was the son) had lived much abroad, </a:t>
            </a:r>
            <a:r>
              <a:rPr dirty="0" sz="1450" spc="-5">
                <a:latin typeface="Times New Roman"/>
                <a:cs typeface="Times New Roman"/>
              </a:rPr>
              <a:t>on </a:t>
            </a:r>
            <a:r>
              <a:rPr dirty="0" sz="1450" spc="-10">
                <a:latin typeface="Times New Roman"/>
                <a:cs typeface="Times New Roman"/>
              </a:rPr>
              <a:t>purpose to avoid his  parent; and when at length </a:t>
            </a:r>
            <a:r>
              <a:rPr dirty="0" sz="1450" spc="-5">
                <a:latin typeface="Times New Roman"/>
                <a:cs typeface="Times New Roman"/>
              </a:rPr>
              <a:t>he </a:t>
            </a:r>
            <a:r>
              <a:rPr dirty="0" sz="1450" spc="-10">
                <a:latin typeface="Times New Roman"/>
                <a:cs typeface="Times New Roman"/>
              </a:rPr>
              <a:t>returned to England, it was to find him married  again to </a:t>
            </a:r>
            <a:r>
              <a:rPr dirty="0" sz="1450" spc="-5">
                <a:latin typeface="Times New Roman"/>
                <a:cs typeface="Times New Roman"/>
              </a:rPr>
              <a:t>a young </a:t>
            </a:r>
            <a:r>
              <a:rPr dirty="0" sz="1450" spc="-10">
                <a:latin typeface="Times New Roman"/>
                <a:cs typeface="Times New Roman"/>
              </a:rPr>
              <a:t>wife, who was supposed to </a:t>
            </a:r>
            <a:r>
              <a:rPr dirty="0" sz="1450" spc="-15">
                <a:latin typeface="Times New Roman"/>
                <a:cs typeface="Times New Roman"/>
              </a:rPr>
              <a:t>suffer </a:t>
            </a:r>
            <a:r>
              <a:rPr dirty="0" sz="1450" spc="-10">
                <a:latin typeface="Times New Roman"/>
                <a:cs typeface="Times New Roman"/>
              </a:rPr>
              <a:t>cruelly and to loathe her  yoke. Because </a:t>
            </a:r>
            <a:r>
              <a:rPr dirty="0" sz="1450" spc="-5">
                <a:latin typeface="Times New Roman"/>
                <a:cs typeface="Times New Roman"/>
              </a:rPr>
              <a:t>of </a:t>
            </a:r>
            <a:r>
              <a:rPr dirty="0" sz="1450" spc="-10">
                <a:latin typeface="Times New Roman"/>
                <a:cs typeface="Times New Roman"/>
              </a:rPr>
              <a:t>this marriage (as the dreamer indistinctly understood) it was  desirable for father and son to have </a:t>
            </a:r>
            <a:r>
              <a:rPr dirty="0" sz="1450" spc="-5">
                <a:latin typeface="Times New Roman"/>
                <a:cs typeface="Times New Roman"/>
              </a:rPr>
              <a:t>a </a:t>
            </a:r>
            <a:r>
              <a:rPr dirty="0" sz="1450" spc="-10">
                <a:latin typeface="Times New Roman"/>
                <a:cs typeface="Times New Roman"/>
              </a:rPr>
              <a:t>meeting; and yet both being proud and  both </a:t>
            </a:r>
            <a:r>
              <a:rPr dirty="0" sz="1450" spc="-25">
                <a:latin typeface="Times New Roman"/>
                <a:cs typeface="Times New Roman"/>
              </a:rPr>
              <a:t>angry, </a:t>
            </a:r>
            <a:r>
              <a:rPr dirty="0" sz="1450" spc="-10">
                <a:latin typeface="Times New Roman"/>
                <a:cs typeface="Times New Roman"/>
              </a:rPr>
              <a:t>neither would condescend </a:t>
            </a:r>
            <a:r>
              <a:rPr dirty="0" sz="1450" spc="-5">
                <a:latin typeface="Times New Roman"/>
                <a:cs typeface="Times New Roman"/>
              </a:rPr>
              <a:t>upon a </a:t>
            </a:r>
            <a:r>
              <a:rPr dirty="0" sz="1450" spc="-10">
                <a:latin typeface="Times New Roman"/>
                <a:cs typeface="Times New Roman"/>
              </a:rPr>
              <a:t>visit. Meet they did </a:t>
            </a:r>
            <a:r>
              <a:rPr dirty="0" sz="1450" spc="-15">
                <a:latin typeface="Times New Roman"/>
                <a:cs typeface="Times New Roman"/>
              </a:rPr>
              <a:t>accordingly,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desolate, sandy country </a:t>
            </a:r>
            <a:r>
              <a:rPr dirty="0" sz="1450" spc="-5">
                <a:latin typeface="Times New Roman"/>
                <a:cs typeface="Times New Roman"/>
              </a:rPr>
              <a:t>by </a:t>
            </a:r>
            <a:r>
              <a:rPr dirty="0" sz="1450" spc="-10">
                <a:latin typeface="Times New Roman"/>
                <a:cs typeface="Times New Roman"/>
              </a:rPr>
              <a:t>the sea; and there they quarrelled, and the </a:t>
            </a:r>
            <a:r>
              <a:rPr dirty="0" sz="1450" spc="-5">
                <a:latin typeface="Times New Roman"/>
                <a:cs typeface="Times New Roman"/>
              </a:rPr>
              <a:t>son,  </a:t>
            </a:r>
            <a:r>
              <a:rPr dirty="0" sz="1450" spc="-10">
                <a:latin typeface="Times New Roman"/>
                <a:cs typeface="Times New Roman"/>
              </a:rPr>
              <a:t>stung </a:t>
            </a:r>
            <a:r>
              <a:rPr dirty="0" sz="1450" spc="-5">
                <a:latin typeface="Times New Roman"/>
                <a:cs typeface="Times New Roman"/>
              </a:rPr>
              <a:t>by </a:t>
            </a:r>
            <a:r>
              <a:rPr dirty="0" sz="1450" spc="-10">
                <a:latin typeface="Times New Roman"/>
                <a:cs typeface="Times New Roman"/>
              </a:rPr>
              <a:t>some intolerable insult, struck down the father dead. No suspicion  was aroused; the dead man was found and buried, and the dreamer succeeded  to the broad estates, and found himself installed under the same roof with his  </a:t>
            </a:r>
            <a:r>
              <a:rPr dirty="0" sz="1450" spc="-15">
                <a:latin typeface="Times New Roman"/>
                <a:cs typeface="Times New Roman"/>
              </a:rPr>
              <a:t>father’s </a:t>
            </a:r>
            <a:r>
              <a:rPr dirty="0" sz="1450" spc="-25">
                <a:latin typeface="Times New Roman"/>
                <a:cs typeface="Times New Roman"/>
              </a:rPr>
              <a:t>widow, </a:t>
            </a:r>
            <a:r>
              <a:rPr dirty="0" sz="1450" spc="-10">
                <a:latin typeface="Times New Roman"/>
                <a:cs typeface="Times New Roman"/>
              </a:rPr>
              <a:t>for whom </a:t>
            </a:r>
            <a:r>
              <a:rPr dirty="0" sz="1450" spc="-5">
                <a:latin typeface="Times New Roman"/>
                <a:cs typeface="Times New Roman"/>
              </a:rPr>
              <a:t>no </a:t>
            </a:r>
            <a:r>
              <a:rPr dirty="0" sz="1450" spc="-10">
                <a:latin typeface="Times New Roman"/>
                <a:cs typeface="Times New Roman"/>
              </a:rPr>
              <a:t>provision had been made. These two lived very  much alone, as people may after </a:t>
            </a:r>
            <a:r>
              <a:rPr dirty="0" sz="1450" spc="-5">
                <a:latin typeface="Times New Roman"/>
                <a:cs typeface="Times New Roman"/>
              </a:rPr>
              <a:t>a </a:t>
            </a:r>
            <a:r>
              <a:rPr dirty="0" sz="1450" spc="-10">
                <a:latin typeface="Times New Roman"/>
                <a:cs typeface="Times New Roman"/>
              </a:rPr>
              <a:t>bereavement, sat down to table </a:t>
            </a:r>
            <a:r>
              <a:rPr dirty="0" sz="1450" spc="-15">
                <a:latin typeface="Times New Roman"/>
                <a:cs typeface="Times New Roman"/>
              </a:rPr>
              <a:t>together,  </a:t>
            </a:r>
            <a:r>
              <a:rPr dirty="0" sz="1450" spc="-10">
                <a:latin typeface="Times New Roman"/>
                <a:cs typeface="Times New Roman"/>
              </a:rPr>
              <a:t>shared the long evenings, and grew daily better friends; until it seemed to him  </a:t>
            </a:r>
            <a:r>
              <a:rPr dirty="0" sz="1450" spc="-5">
                <a:latin typeface="Times New Roman"/>
                <a:cs typeface="Times New Roman"/>
              </a:rPr>
              <a:t>of a </a:t>
            </a:r>
            <a:r>
              <a:rPr dirty="0" sz="1450" spc="-10">
                <a:latin typeface="Times New Roman"/>
                <a:cs typeface="Times New Roman"/>
              </a:rPr>
              <a:t>sudden that she was prying about dangerous matters, that she had  conceived </a:t>
            </a:r>
            <a:r>
              <a:rPr dirty="0" sz="1450" spc="-5">
                <a:latin typeface="Times New Roman"/>
                <a:cs typeface="Times New Roman"/>
              </a:rPr>
              <a:t>a </a:t>
            </a:r>
            <a:r>
              <a:rPr dirty="0" sz="1450" spc="-10">
                <a:latin typeface="Times New Roman"/>
                <a:cs typeface="Times New Roman"/>
              </a:rPr>
              <a:t>notion </a:t>
            </a:r>
            <a:r>
              <a:rPr dirty="0" sz="1450" spc="-5">
                <a:latin typeface="Times New Roman"/>
                <a:cs typeface="Times New Roman"/>
              </a:rPr>
              <a:t>of </a:t>
            </a:r>
            <a:r>
              <a:rPr dirty="0" sz="1450" spc="-10">
                <a:latin typeface="Times New Roman"/>
                <a:cs typeface="Times New Roman"/>
              </a:rPr>
              <a:t>his guilt, that she watched him and tried him with  questions. He drew back from her company as men draw back from </a:t>
            </a:r>
            <a:r>
              <a:rPr dirty="0" sz="1450" spc="-5">
                <a:latin typeface="Times New Roman"/>
                <a:cs typeface="Times New Roman"/>
              </a:rPr>
              <a:t>a  </a:t>
            </a:r>
            <a:r>
              <a:rPr dirty="0" sz="1450" spc="-10">
                <a:latin typeface="Times New Roman"/>
                <a:cs typeface="Times New Roman"/>
              </a:rPr>
              <a:t>precipice suddenly discovered; and yet so strong was the attraction that </a:t>
            </a:r>
            <a:r>
              <a:rPr dirty="0" sz="1450" spc="-5">
                <a:latin typeface="Times New Roman"/>
                <a:cs typeface="Times New Roman"/>
              </a:rPr>
              <a:t>he  </a:t>
            </a:r>
            <a:r>
              <a:rPr dirty="0" sz="1450" spc="-10">
                <a:latin typeface="Times New Roman"/>
                <a:cs typeface="Times New Roman"/>
              </a:rPr>
              <a:t>would drift again and again into the old </a:t>
            </a:r>
            <a:r>
              <a:rPr dirty="0" sz="1450" spc="-20">
                <a:latin typeface="Times New Roman"/>
                <a:cs typeface="Times New Roman"/>
              </a:rPr>
              <a:t>intimacy, </a:t>
            </a:r>
            <a:r>
              <a:rPr dirty="0" sz="1450" spc="-10">
                <a:latin typeface="Times New Roman"/>
                <a:cs typeface="Times New Roman"/>
              </a:rPr>
              <a:t>and again and again </a:t>
            </a:r>
            <a:r>
              <a:rPr dirty="0" sz="1450" spc="-5">
                <a:latin typeface="Times New Roman"/>
                <a:cs typeface="Times New Roman"/>
              </a:rPr>
              <a:t>be  </a:t>
            </a:r>
            <a:r>
              <a:rPr dirty="0" sz="1450" spc="-10">
                <a:latin typeface="Times New Roman"/>
                <a:cs typeface="Times New Roman"/>
              </a:rPr>
              <a:t>startled back </a:t>
            </a:r>
            <a:r>
              <a:rPr dirty="0" sz="1450" spc="-5">
                <a:latin typeface="Times New Roman"/>
                <a:cs typeface="Times New Roman"/>
              </a:rPr>
              <a:t>by </a:t>
            </a:r>
            <a:r>
              <a:rPr dirty="0" sz="1450" spc="-10">
                <a:latin typeface="Times New Roman"/>
                <a:cs typeface="Times New Roman"/>
              </a:rPr>
              <a:t>some suggestive question </a:t>
            </a:r>
            <a:r>
              <a:rPr dirty="0" sz="1450" spc="-5">
                <a:latin typeface="Times New Roman"/>
                <a:cs typeface="Times New Roman"/>
              </a:rPr>
              <a:t>or </a:t>
            </a:r>
            <a:r>
              <a:rPr dirty="0" sz="1450" spc="-10">
                <a:latin typeface="Times New Roman"/>
                <a:cs typeface="Times New Roman"/>
              </a:rPr>
              <a:t>some inexplicable meaning in  her eye. So they lived at cross purposes, </a:t>
            </a:r>
            <a:r>
              <a:rPr dirty="0" sz="1450" spc="-5">
                <a:latin typeface="Times New Roman"/>
                <a:cs typeface="Times New Roman"/>
              </a:rPr>
              <a:t>a </a:t>
            </a:r>
            <a:r>
              <a:rPr dirty="0" sz="1450" spc="-10">
                <a:latin typeface="Times New Roman"/>
                <a:cs typeface="Times New Roman"/>
              </a:rPr>
              <a:t>life full </a:t>
            </a:r>
            <a:r>
              <a:rPr dirty="0" sz="1450" spc="-5">
                <a:latin typeface="Times New Roman"/>
                <a:cs typeface="Times New Roman"/>
              </a:rPr>
              <a:t>of </a:t>
            </a:r>
            <a:r>
              <a:rPr dirty="0" sz="1450" spc="-10">
                <a:latin typeface="Times New Roman"/>
                <a:cs typeface="Times New Roman"/>
              </a:rPr>
              <a:t>broken dialogue,  challenging glances, and suppressed passion; until, </a:t>
            </a:r>
            <a:r>
              <a:rPr dirty="0" sz="1450" spc="-5">
                <a:latin typeface="Times New Roman"/>
                <a:cs typeface="Times New Roman"/>
              </a:rPr>
              <a:t>one </a:t>
            </a:r>
            <a:r>
              <a:rPr dirty="0" sz="1450" spc="-30">
                <a:latin typeface="Times New Roman"/>
                <a:cs typeface="Times New Roman"/>
              </a:rPr>
              <a:t>day, </a:t>
            </a:r>
            <a:r>
              <a:rPr dirty="0" sz="1450" spc="-5">
                <a:latin typeface="Times New Roman"/>
                <a:cs typeface="Times New Roman"/>
              </a:rPr>
              <a:t>he </a:t>
            </a:r>
            <a:r>
              <a:rPr dirty="0" sz="1450" spc="-10">
                <a:latin typeface="Times New Roman"/>
                <a:cs typeface="Times New Roman"/>
              </a:rPr>
              <a:t>saw the woman  slipping from the house in </a:t>
            </a:r>
            <a:r>
              <a:rPr dirty="0" sz="1450" spc="-5">
                <a:latin typeface="Times New Roman"/>
                <a:cs typeface="Times New Roman"/>
              </a:rPr>
              <a:t>a </a:t>
            </a:r>
            <a:r>
              <a:rPr dirty="0" sz="1450" spc="-10">
                <a:latin typeface="Times New Roman"/>
                <a:cs typeface="Times New Roman"/>
              </a:rPr>
              <a:t>veil, followed her to the station, followed her in  the train to the seaside </a:t>
            </a:r>
            <a:r>
              <a:rPr dirty="0" sz="1450" spc="-20">
                <a:latin typeface="Times New Roman"/>
                <a:cs typeface="Times New Roman"/>
              </a:rPr>
              <a:t>country, </a:t>
            </a:r>
            <a:r>
              <a:rPr dirty="0" sz="1450" spc="-10">
                <a:latin typeface="Times New Roman"/>
                <a:cs typeface="Times New Roman"/>
              </a:rPr>
              <a:t>and </a:t>
            </a:r>
            <a:r>
              <a:rPr dirty="0" sz="1450" spc="-5">
                <a:latin typeface="Times New Roman"/>
                <a:cs typeface="Times New Roman"/>
              </a:rPr>
              <a:t>out </a:t>
            </a:r>
            <a:r>
              <a:rPr dirty="0" sz="1450" spc="-10">
                <a:latin typeface="Times New Roman"/>
                <a:cs typeface="Times New Roman"/>
              </a:rPr>
              <a:t>over the sandhills to the very place  where the murder was done. There she began to grope among the bents, </a:t>
            </a:r>
            <a:r>
              <a:rPr dirty="0" sz="1450" spc="-5">
                <a:latin typeface="Times New Roman"/>
                <a:cs typeface="Times New Roman"/>
              </a:rPr>
              <a:t>he  </a:t>
            </a:r>
            <a:r>
              <a:rPr dirty="0" sz="1450" spc="-10">
                <a:latin typeface="Times New Roman"/>
                <a:cs typeface="Times New Roman"/>
              </a:rPr>
              <a:t>watching</a:t>
            </a:r>
            <a:r>
              <a:rPr dirty="0" sz="1450" spc="75">
                <a:latin typeface="Times New Roman"/>
                <a:cs typeface="Times New Roman"/>
              </a:rPr>
              <a:t> </a:t>
            </a:r>
            <a:r>
              <a:rPr dirty="0" sz="1450" spc="-20">
                <a:latin typeface="Times New Roman"/>
                <a:cs typeface="Times New Roman"/>
              </a:rPr>
              <a:t>her,</a:t>
            </a:r>
            <a:r>
              <a:rPr dirty="0" sz="1450" spc="80">
                <a:latin typeface="Times New Roman"/>
                <a:cs typeface="Times New Roman"/>
              </a:rPr>
              <a:t> </a:t>
            </a:r>
            <a:r>
              <a:rPr dirty="0" sz="1450" spc="-10">
                <a:latin typeface="Times New Roman"/>
                <a:cs typeface="Times New Roman"/>
              </a:rPr>
              <a:t>flat</a:t>
            </a:r>
            <a:r>
              <a:rPr dirty="0" sz="1450" spc="80">
                <a:latin typeface="Times New Roman"/>
                <a:cs typeface="Times New Roman"/>
              </a:rPr>
              <a:t> </a:t>
            </a:r>
            <a:r>
              <a:rPr dirty="0" sz="1450" spc="-5">
                <a:latin typeface="Times New Roman"/>
                <a:cs typeface="Times New Roman"/>
              </a:rPr>
              <a:t>upon</a:t>
            </a:r>
            <a:r>
              <a:rPr dirty="0" sz="1450" spc="80">
                <a:latin typeface="Times New Roman"/>
                <a:cs typeface="Times New Roman"/>
              </a:rPr>
              <a:t> </a:t>
            </a:r>
            <a:r>
              <a:rPr dirty="0" sz="1450" spc="-10">
                <a:latin typeface="Times New Roman"/>
                <a:cs typeface="Times New Roman"/>
              </a:rPr>
              <a:t>his</a:t>
            </a:r>
            <a:r>
              <a:rPr dirty="0" sz="1450" spc="80">
                <a:latin typeface="Times New Roman"/>
                <a:cs typeface="Times New Roman"/>
              </a:rPr>
              <a:t> </a:t>
            </a:r>
            <a:r>
              <a:rPr dirty="0" sz="1450" spc="-10">
                <a:latin typeface="Times New Roman"/>
                <a:cs typeface="Times New Roman"/>
              </a:rPr>
              <a:t>face;</a:t>
            </a:r>
            <a:r>
              <a:rPr dirty="0" sz="1450" spc="80">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10">
                <a:latin typeface="Times New Roman"/>
                <a:cs typeface="Times New Roman"/>
              </a:rPr>
              <a:t>presently</a:t>
            </a:r>
            <a:r>
              <a:rPr dirty="0" sz="1450" spc="80">
                <a:latin typeface="Times New Roman"/>
                <a:cs typeface="Times New Roman"/>
              </a:rPr>
              <a:t> </a:t>
            </a:r>
            <a:r>
              <a:rPr dirty="0" sz="1450" spc="-10">
                <a:latin typeface="Times New Roman"/>
                <a:cs typeface="Times New Roman"/>
              </a:rPr>
              <a:t>she</a:t>
            </a:r>
            <a:r>
              <a:rPr dirty="0" sz="1450" spc="85">
                <a:latin typeface="Times New Roman"/>
                <a:cs typeface="Times New Roman"/>
              </a:rPr>
              <a:t> </a:t>
            </a:r>
            <a:r>
              <a:rPr dirty="0" sz="1450" spc="-10">
                <a:latin typeface="Times New Roman"/>
                <a:cs typeface="Times New Roman"/>
              </a:rPr>
              <a:t>had</a:t>
            </a:r>
            <a:r>
              <a:rPr dirty="0" sz="1450" spc="80">
                <a:latin typeface="Times New Roman"/>
                <a:cs typeface="Times New Roman"/>
              </a:rPr>
              <a:t> </a:t>
            </a:r>
            <a:r>
              <a:rPr dirty="0" sz="1450" spc="-10">
                <a:latin typeface="Times New Roman"/>
                <a:cs typeface="Times New Roman"/>
              </a:rPr>
              <a:t>something</a:t>
            </a:r>
            <a:r>
              <a:rPr dirty="0" sz="1450" spc="85">
                <a:latin typeface="Times New Roman"/>
                <a:cs typeface="Times New Roman"/>
              </a:rPr>
              <a:t> </a:t>
            </a:r>
            <a:r>
              <a:rPr dirty="0" sz="1450" spc="-10">
                <a:latin typeface="Times New Roman"/>
                <a:cs typeface="Times New Roman"/>
              </a:rPr>
              <a:t>in</a:t>
            </a:r>
            <a:r>
              <a:rPr dirty="0" sz="1450" spc="80">
                <a:latin typeface="Times New Roman"/>
                <a:cs typeface="Times New Roman"/>
              </a:rPr>
              <a:t> </a:t>
            </a:r>
            <a:r>
              <a:rPr dirty="0" sz="1450" spc="-10">
                <a:latin typeface="Times New Roman"/>
                <a:cs typeface="Times New Roman"/>
              </a:rPr>
              <a:t>her</a:t>
            </a:r>
            <a:r>
              <a:rPr dirty="0" sz="1450" spc="80">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a:lnSpc>
                <a:spcPts val="1625"/>
              </a:lnSpc>
            </a:pPr>
            <a:r>
              <a:rPr dirty="0" sz="1450" spc="-10">
                <a:latin typeface="Times New Roman"/>
                <a:cs typeface="Times New Roman"/>
              </a:rPr>
              <a:t>—I  cannot  remember  what  it  was,  </a:t>
            </a:r>
            <a:r>
              <a:rPr dirty="0" sz="1450" spc="-5">
                <a:latin typeface="Times New Roman"/>
                <a:cs typeface="Times New Roman"/>
              </a:rPr>
              <a:t>but  </a:t>
            </a:r>
            <a:r>
              <a:rPr dirty="0" sz="1450" spc="-10">
                <a:latin typeface="Times New Roman"/>
                <a:cs typeface="Times New Roman"/>
              </a:rPr>
              <a:t>it  was  deadly  evidence  against</a:t>
            </a:r>
            <a:r>
              <a:rPr dirty="0" sz="1450" spc="-70">
                <a:latin typeface="Times New Roman"/>
                <a:cs typeface="Times New Roman"/>
              </a:rPr>
              <a:t> </a:t>
            </a:r>
            <a:r>
              <a:rPr dirty="0" sz="1450" spc="-10">
                <a:latin typeface="Times New Roman"/>
                <a:cs typeface="Times New Roman"/>
              </a:rPr>
              <a:t>the</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dreamer—and as she held it </a:t>
            </a:r>
            <a:r>
              <a:rPr dirty="0" sz="1450" spc="-5">
                <a:latin typeface="Times New Roman"/>
                <a:cs typeface="Times New Roman"/>
              </a:rPr>
              <a:t>up </a:t>
            </a:r>
            <a:r>
              <a:rPr dirty="0" sz="1450" spc="-10">
                <a:latin typeface="Times New Roman"/>
                <a:cs typeface="Times New Roman"/>
              </a:rPr>
              <a:t>to look at it, perhaps from the shock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discovery, </a:t>
            </a:r>
            <a:r>
              <a:rPr dirty="0" sz="1450" spc="-10">
                <a:latin typeface="Times New Roman"/>
                <a:cs typeface="Times New Roman"/>
              </a:rPr>
              <a:t>her </a:t>
            </a:r>
            <a:r>
              <a:rPr dirty="0" sz="1450" spc="-5">
                <a:latin typeface="Times New Roman"/>
                <a:cs typeface="Times New Roman"/>
              </a:rPr>
              <a:t>foot </a:t>
            </a:r>
            <a:r>
              <a:rPr dirty="0" sz="1450" spc="-10">
                <a:latin typeface="Times New Roman"/>
                <a:cs typeface="Times New Roman"/>
              </a:rPr>
              <a:t>slipped, and she </a:t>
            </a:r>
            <a:r>
              <a:rPr dirty="0" sz="1450" spc="-5">
                <a:latin typeface="Times New Roman"/>
                <a:cs typeface="Times New Roman"/>
              </a:rPr>
              <a:t>hung </a:t>
            </a:r>
            <a:r>
              <a:rPr dirty="0" sz="1450" spc="-10">
                <a:latin typeface="Times New Roman"/>
                <a:cs typeface="Times New Roman"/>
              </a:rPr>
              <a:t>at some peril </a:t>
            </a:r>
            <a:r>
              <a:rPr dirty="0" sz="1450" spc="-5">
                <a:latin typeface="Times New Roman"/>
                <a:cs typeface="Times New Roman"/>
              </a:rPr>
              <a:t>on </a:t>
            </a:r>
            <a:r>
              <a:rPr dirty="0" sz="1450" spc="-10">
                <a:latin typeface="Times New Roman"/>
                <a:cs typeface="Times New Roman"/>
              </a:rPr>
              <a:t>the brink </a:t>
            </a:r>
            <a:r>
              <a:rPr dirty="0" sz="1450" spc="-5">
                <a:latin typeface="Times New Roman"/>
                <a:cs typeface="Times New Roman"/>
              </a:rPr>
              <a:t>of </a:t>
            </a:r>
            <a:r>
              <a:rPr dirty="0" sz="1450" spc="-10">
                <a:latin typeface="Times New Roman"/>
                <a:cs typeface="Times New Roman"/>
              </a:rPr>
              <a:t>the tall  sand-wreaths. He had </a:t>
            </a:r>
            <a:r>
              <a:rPr dirty="0" sz="1450" spc="-5">
                <a:latin typeface="Times New Roman"/>
                <a:cs typeface="Times New Roman"/>
              </a:rPr>
              <a:t>no thought but </a:t>
            </a:r>
            <a:r>
              <a:rPr dirty="0" sz="1450" spc="-10">
                <a:latin typeface="Times New Roman"/>
                <a:cs typeface="Times New Roman"/>
              </a:rPr>
              <a:t>to spring </a:t>
            </a:r>
            <a:r>
              <a:rPr dirty="0" sz="1450" spc="-5">
                <a:latin typeface="Times New Roman"/>
                <a:cs typeface="Times New Roman"/>
              </a:rPr>
              <a:t>up </a:t>
            </a:r>
            <a:r>
              <a:rPr dirty="0" sz="1450" spc="-10">
                <a:latin typeface="Times New Roman"/>
                <a:cs typeface="Times New Roman"/>
              </a:rPr>
              <a:t>and rescue her; and there  they stood face to face, she with that deadly matter openly in her hand—his  very presence </a:t>
            </a:r>
            <a:r>
              <a:rPr dirty="0" sz="1450" spc="-5">
                <a:latin typeface="Times New Roman"/>
                <a:cs typeface="Times New Roman"/>
              </a:rPr>
              <a:t>on </a:t>
            </a:r>
            <a:r>
              <a:rPr dirty="0" sz="1450" spc="-10">
                <a:latin typeface="Times New Roman"/>
                <a:cs typeface="Times New Roman"/>
              </a:rPr>
              <a:t>the spot another link </a:t>
            </a:r>
            <a:r>
              <a:rPr dirty="0" sz="1450" spc="-5">
                <a:latin typeface="Times New Roman"/>
                <a:cs typeface="Times New Roman"/>
              </a:rPr>
              <a:t>of </a:t>
            </a:r>
            <a:r>
              <a:rPr dirty="0" sz="1450" spc="-10">
                <a:latin typeface="Times New Roman"/>
                <a:cs typeface="Times New Roman"/>
              </a:rPr>
              <a:t>proof. It was plain she was about to  speak, </a:t>
            </a:r>
            <a:r>
              <a:rPr dirty="0" sz="1450" spc="-5">
                <a:latin typeface="Times New Roman"/>
                <a:cs typeface="Times New Roman"/>
              </a:rPr>
              <a:t>but </a:t>
            </a:r>
            <a:r>
              <a:rPr dirty="0" sz="1450" spc="-10">
                <a:latin typeface="Times New Roman"/>
                <a:cs typeface="Times New Roman"/>
              </a:rPr>
              <a:t>this was more than </a:t>
            </a:r>
            <a:r>
              <a:rPr dirty="0" sz="1450" spc="-5">
                <a:latin typeface="Times New Roman"/>
                <a:cs typeface="Times New Roman"/>
              </a:rPr>
              <a:t>he </a:t>
            </a:r>
            <a:r>
              <a:rPr dirty="0" sz="1450" spc="-10">
                <a:latin typeface="Times New Roman"/>
                <a:cs typeface="Times New Roman"/>
              </a:rPr>
              <a:t>could bear—he could bear to </a:t>
            </a:r>
            <a:r>
              <a:rPr dirty="0" sz="1450" spc="-5">
                <a:latin typeface="Times New Roman"/>
                <a:cs typeface="Times New Roman"/>
              </a:rPr>
              <a:t>be </a:t>
            </a:r>
            <a:r>
              <a:rPr dirty="0" sz="1450" spc="-10">
                <a:latin typeface="Times New Roman"/>
                <a:cs typeface="Times New Roman"/>
              </a:rPr>
              <a:t>lost, </a:t>
            </a:r>
            <a:r>
              <a:rPr dirty="0" sz="1450" spc="-5">
                <a:latin typeface="Times New Roman"/>
                <a:cs typeface="Times New Roman"/>
              </a:rPr>
              <a:t>but not  </a:t>
            </a:r>
            <a:r>
              <a:rPr dirty="0" sz="1450" spc="-10">
                <a:latin typeface="Times New Roman"/>
                <a:cs typeface="Times New Roman"/>
              </a:rPr>
              <a:t>to talk </a:t>
            </a:r>
            <a:r>
              <a:rPr dirty="0" sz="1450" spc="-5">
                <a:latin typeface="Times New Roman"/>
                <a:cs typeface="Times New Roman"/>
              </a:rPr>
              <a:t>of </a:t>
            </a:r>
            <a:r>
              <a:rPr dirty="0" sz="1450" spc="-10">
                <a:latin typeface="Times New Roman"/>
                <a:cs typeface="Times New Roman"/>
              </a:rPr>
              <a:t>it with his destroyer; and </a:t>
            </a:r>
            <a:r>
              <a:rPr dirty="0" sz="1450" spc="-5">
                <a:latin typeface="Times New Roman"/>
                <a:cs typeface="Times New Roman"/>
              </a:rPr>
              <a:t>he </a:t>
            </a:r>
            <a:r>
              <a:rPr dirty="0" sz="1450" spc="-10">
                <a:latin typeface="Times New Roman"/>
                <a:cs typeface="Times New Roman"/>
              </a:rPr>
              <a:t>cut her short with trivial conversation.  Arm in arm, they returned together to the train, talking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not </a:t>
            </a:r>
            <a:r>
              <a:rPr dirty="0" sz="1450" spc="-10">
                <a:latin typeface="Times New Roman"/>
                <a:cs typeface="Times New Roman"/>
              </a:rPr>
              <a:t>what,  made the journey back in the same carriage, sat down to </a:t>
            </a:r>
            <a:r>
              <a:rPr dirty="0" sz="1450" spc="-15">
                <a:latin typeface="Times New Roman"/>
                <a:cs typeface="Times New Roman"/>
              </a:rPr>
              <a:t>dinner, </a:t>
            </a:r>
            <a:r>
              <a:rPr dirty="0" sz="1450" spc="-10">
                <a:latin typeface="Times New Roman"/>
                <a:cs typeface="Times New Roman"/>
              </a:rPr>
              <a:t>and passed the  evening in the drawing-room as in the past. But suspense and fear drummed in  the</a:t>
            </a:r>
            <a:r>
              <a:rPr dirty="0" sz="1450" spc="150">
                <a:latin typeface="Times New Roman"/>
                <a:cs typeface="Times New Roman"/>
              </a:rPr>
              <a:t> </a:t>
            </a:r>
            <a:r>
              <a:rPr dirty="0" sz="1450" spc="-15">
                <a:latin typeface="Times New Roman"/>
                <a:cs typeface="Times New Roman"/>
              </a:rPr>
              <a:t>dreamer’s</a:t>
            </a:r>
            <a:r>
              <a:rPr dirty="0" sz="1450" spc="150">
                <a:latin typeface="Times New Roman"/>
                <a:cs typeface="Times New Roman"/>
              </a:rPr>
              <a:t> </a:t>
            </a:r>
            <a:r>
              <a:rPr dirty="0" sz="1450" spc="-10">
                <a:latin typeface="Times New Roman"/>
                <a:cs typeface="Times New Roman"/>
              </a:rPr>
              <a:t>bosom.</a:t>
            </a:r>
            <a:r>
              <a:rPr dirty="0" sz="1450" spc="150">
                <a:latin typeface="Times New Roman"/>
                <a:cs typeface="Times New Roman"/>
              </a:rPr>
              <a:t> </a:t>
            </a:r>
            <a:r>
              <a:rPr dirty="0" sz="1450" spc="-10">
                <a:latin typeface="Times New Roman"/>
                <a:cs typeface="Times New Roman"/>
              </a:rPr>
              <a:t>“She</a:t>
            </a:r>
            <a:r>
              <a:rPr dirty="0" sz="1450" spc="160">
                <a:latin typeface="Times New Roman"/>
                <a:cs typeface="Times New Roman"/>
              </a:rPr>
              <a:t> </a:t>
            </a:r>
            <a:r>
              <a:rPr dirty="0" sz="1450" spc="-10">
                <a:latin typeface="Times New Roman"/>
                <a:cs typeface="Times New Roman"/>
              </a:rPr>
              <a:t>has</a:t>
            </a:r>
            <a:r>
              <a:rPr dirty="0" sz="1450" spc="160">
                <a:latin typeface="Times New Roman"/>
                <a:cs typeface="Times New Roman"/>
              </a:rPr>
              <a:t> </a:t>
            </a:r>
            <a:r>
              <a:rPr dirty="0" sz="1450" spc="-5">
                <a:latin typeface="Times New Roman"/>
                <a:cs typeface="Times New Roman"/>
              </a:rPr>
              <a:t>not</a:t>
            </a:r>
            <a:r>
              <a:rPr dirty="0" sz="1450" spc="160">
                <a:latin typeface="Times New Roman"/>
                <a:cs typeface="Times New Roman"/>
              </a:rPr>
              <a:t> </a:t>
            </a:r>
            <a:r>
              <a:rPr dirty="0" sz="1450" spc="-10">
                <a:latin typeface="Times New Roman"/>
                <a:cs typeface="Times New Roman"/>
              </a:rPr>
              <a:t>denounced</a:t>
            </a:r>
            <a:r>
              <a:rPr dirty="0" sz="1450" spc="165">
                <a:latin typeface="Times New Roman"/>
                <a:cs typeface="Times New Roman"/>
              </a:rPr>
              <a:t> </a:t>
            </a:r>
            <a:r>
              <a:rPr dirty="0" sz="1450" spc="-10">
                <a:latin typeface="Times New Roman"/>
                <a:cs typeface="Times New Roman"/>
              </a:rPr>
              <a:t>me</a:t>
            </a:r>
            <a:r>
              <a:rPr dirty="0" sz="1450" spc="160">
                <a:latin typeface="Times New Roman"/>
                <a:cs typeface="Times New Roman"/>
              </a:rPr>
              <a:t> </a:t>
            </a:r>
            <a:r>
              <a:rPr dirty="0" sz="1450" spc="-10">
                <a:latin typeface="Times New Roman"/>
                <a:cs typeface="Times New Roman"/>
              </a:rPr>
              <a:t>yet”—so</a:t>
            </a:r>
            <a:r>
              <a:rPr dirty="0" sz="1450" spc="160">
                <a:latin typeface="Times New Roman"/>
                <a:cs typeface="Times New Roman"/>
              </a:rPr>
              <a:t> </a:t>
            </a:r>
            <a:r>
              <a:rPr dirty="0" sz="1450" spc="-10">
                <a:latin typeface="Times New Roman"/>
                <a:cs typeface="Times New Roman"/>
              </a:rPr>
              <a:t>his</a:t>
            </a:r>
            <a:r>
              <a:rPr dirty="0" sz="1450" spc="160">
                <a:latin typeface="Times New Roman"/>
                <a:cs typeface="Times New Roman"/>
              </a:rPr>
              <a:t> </a:t>
            </a:r>
            <a:r>
              <a:rPr dirty="0" sz="1450" spc="-10">
                <a:latin typeface="Times New Roman"/>
                <a:cs typeface="Times New Roman"/>
              </a:rPr>
              <a:t>thoughts</a:t>
            </a:r>
            <a:r>
              <a:rPr dirty="0" sz="1450" spc="160">
                <a:latin typeface="Times New Roman"/>
                <a:cs typeface="Times New Roman"/>
              </a:rPr>
              <a:t> </a:t>
            </a:r>
            <a:r>
              <a:rPr dirty="0" sz="1450" spc="-10">
                <a:latin typeface="Times New Roman"/>
                <a:cs typeface="Times New Roman"/>
              </a:rPr>
              <a:t>ran</a:t>
            </a:r>
            <a:endParaRPr sz="1450">
              <a:latin typeface="Times New Roman"/>
              <a:cs typeface="Times New Roman"/>
            </a:endParaRPr>
          </a:p>
          <a:p>
            <a:pPr algn="just" marL="12700">
              <a:lnSpc>
                <a:spcPts val="1655"/>
              </a:lnSpc>
            </a:pPr>
            <a:r>
              <a:rPr dirty="0" sz="1450" spc="-10">
                <a:latin typeface="Times New Roman"/>
                <a:cs typeface="Times New Roman"/>
              </a:rPr>
              <a:t>—“when</a:t>
            </a:r>
            <a:r>
              <a:rPr dirty="0" sz="1450" spc="185">
                <a:latin typeface="Times New Roman"/>
                <a:cs typeface="Times New Roman"/>
              </a:rPr>
              <a:t> </a:t>
            </a:r>
            <a:r>
              <a:rPr dirty="0" sz="1450" spc="-10">
                <a:latin typeface="Times New Roman"/>
                <a:cs typeface="Times New Roman"/>
              </a:rPr>
              <a:t>will</a:t>
            </a:r>
            <a:r>
              <a:rPr dirty="0" sz="1450" spc="190">
                <a:latin typeface="Times New Roman"/>
                <a:cs typeface="Times New Roman"/>
              </a:rPr>
              <a:t> </a:t>
            </a:r>
            <a:r>
              <a:rPr dirty="0" sz="1450" spc="-10">
                <a:latin typeface="Times New Roman"/>
                <a:cs typeface="Times New Roman"/>
              </a:rPr>
              <a:t>she</a:t>
            </a:r>
            <a:r>
              <a:rPr dirty="0" sz="1450" spc="185">
                <a:latin typeface="Times New Roman"/>
                <a:cs typeface="Times New Roman"/>
              </a:rPr>
              <a:t> </a:t>
            </a:r>
            <a:r>
              <a:rPr dirty="0" sz="1450" spc="-10">
                <a:latin typeface="Times New Roman"/>
                <a:cs typeface="Times New Roman"/>
              </a:rPr>
              <a:t>denounce</a:t>
            </a:r>
            <a:r>
              <a:rPr dirty="0" sz="1450" spc="190">
                <a:latin typeface="Times New Roman"/>
                <a:cs typeface="Times New Roman"/>
              </a:rPr>
              <a:t> </a:t>
            </a:r>
            <a:r>
              <a:rPr dirty="0" sz="1450" spc="-10">
                <a:latin typeface="Times New Roman"/>
                <a:cs typeface="Times New Roman"/>
              </a:rPr>
              <a:t>me?</a:t>
            </a:r>
            <a:r>
              <a:rPr dirty="0" sz="1450" spc="185">
                <a:latin typeface="Times New Roman"/>
                <a:cs typeface="Times New Roman"/>
              </a:rPr>
              <a:t> </a:t>
            </a:r>
            <a:r>
              <a:rPr dirty="0" sz="1450" spc="-25">
                <a:latin typeface="Times New Roman"/>
                <a:cs typeface="Times New Roman"/>
              </a:rPr>
              <a:t>Will</a:t>
            </a:r>
            <a:r>
              <a:rPr dirty="0" sz="1450" spc="180">
                <a:latin typeface="Times New Roman"/>
                <a:cs typeface="Times New Roman"/>
              </a:rPr>
              <a:t> </a:t>
            </a:r>
            <a:r>
              <a:rPr dirty="0" sz="1450" spc="-10">
                <a:latin typeface="Times New Roman"/>
                <a:cs typeface="Times New Roman"/>
              </a:rPr>
              <a:t>it</a:t>
            </a:r>
            <a:r>
              <a:rPr dirty="0" sz="1450" spc="180">
                <a:latin typeface="Times New Roman"/>
                <a:cs typeface="Times New Roman"/>
              </a:rPr>
              <a:t> </a:t>
            </a:r>
            <a:r>
              <a:rPr dirty="0" sz="1450" spc="-5">
                <a:latin typeface="Times New Roman"/>
                <a:cs typeface="Times New Roman"/>
              </a:rPr>
              <a:t>be</a:t>
            </a:r>
            <a:r>
              <a:rPr dirty="0" sz="1450" spc="180">
                <a:latin typeface="Times New Roman"/>
                <a:cs typeface="Times New Roman"/>
              </a:rPr>
              <a:t> </a:t>
            </a:r>
            <a:r>
              <a:rPr dirty="0" sz="1450" spc="-10">
                <a:latin typeface="Times New Roman"/>
                <a:cs typeface="Times New Roman"/>
              </a:rPr>
              <a:t>to-morrow?”</a:t>
            </a:r>
            <a:r>
              <a:rPr dirty="0" sz="1450" spc="180">
                <a:latin typeface="Times New Roman"/>
                <a:cs typeface="Times New Roman"/>
              </a:rPr>
              <a:t> </a:t>
            </a:r>
            <a:r>
              <a:rPr dirty="0" sz="1450" spc="-10">
                <a:latin typeface="Times New Roman"/>
                <a:cs typeface="Times New Roman"/>
              </a:rPr>
              <a:t>And</a:t>
            </a:r>
            <a:r>
              <a:rPr dirty="0" sz="1450" spc="200">
                <a:latin typeface="Times New Roman"/>
                <a:cs typeface="Times New Roman"/>
              </a:rPr>
              <a:t> </a:t>
            </a:r>
            <a:r>
              <a:rPr dirty="0" sz="1450" spc="-10">
                <a:latin typeface="Times New Roman"/>
                <a:cs typeface="Times New Roman"/>
              </a:rPr>
              <a:t>it</a:t>
            </a:r>
            <a:r>
              <a:rPr dirty="0" sz="1450" spc="200">
                <a:latin typeface="Times New Roman"/>
                <a:cs typeface="Times New Roman"/>
              </a:rPr>
              <a:t> </a:t>
            </a:r>
            <a:r>
              <a:rPr dirty="0" sz="1450" spc="-10">
                <a:latin typeface="Times New Roman"/>
                <a:cs typeface="Times New Roman"/>
              </a:rPr>
              <a:t>was</a:t>
            </a:r>
            <a:r>
              <a:rPr dirty="0" sz="1450" spc="195">
                <a:latin typeface="Times New Roman"/>
                <a:cs typeface="Times New Roman"/>
              </a:rPr>
              <a:t> </a:t>
            </a:r>
            <a:r>
              <a:rPr dirty="0" sz="1450" spc="-5">
                <a:latin typeface="Times New Roman"/>
                <a:cs typeface="Times New Roman"/>
              </a:rPr>
              <a:t>not</a:t>
            </a:r>
            <a:r>
              <a:rPr dirty="0" sz="1450" spc="20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25">
                <a:latin typeface="Times New Roman"/>
                <a:cs typeface="Times New Roman"/>
              </a:rPr>
              <a:t>morrow, </a:t>
            </a:r>
            <a:r>
              <a:rPr dirty="0" sz="1450" spc="-5">
                <a:latin typeface="Times New Roman"/>
                <a:cs typeface="Times New Roman"/>
              </a:rPr>
              <a:t>nor </a:t>
            </a:r>
            <a:r>
              <a:rPr dirty="0" sz="1450" spc="-10">
                <a:latin typeface="Times New Roman"/>
                <a:cs typeface="Times New Roman"/>
              </a:rPr>
              <a:t>the next </a:t>
            </a:r>
            <a:r>
              <a:rPr dirty="0" sz="1450" spc="-30">
                <a:latin typeface="Times New Roman"/>
                <a:cs typeface="Times New Roman"/>
              </a:rPr>
              <a:t>day, </a:t>
            </a:r>
            <a:r>
              <a:rPr dirty="0" sz="1450" spc="-5">
                <a:latin typeface="Times New Roman"/>
                <a:cs typeface="Times New Roman"/>
              </a:rPr>
              <a:t>nor </a:t>
            </a:r>
            <a:r>
              <a:rPr dirty="0" sz="1450" spc="-10">
                <a:latin typeface="Times New Roman"/>
                <a:cs typeface="Times New Roman"/>
              </a:rPr>
              <a:t>the next; and their life settled back </a:t>
            </a:r>
            <a:r>
              <a:rPr dirty="0" sz="1450" spc="-5">
                <a:latin typeface="Times New Roman"/>
                <a:cs typeface="Times New Roman"/>
              </a:rPr>
              <a:t>on </a:t>
            </a:r>
            <a:r>
              <a:rPr dirty="0" sz="1450" spc="-10">
                <a:latin typeface="Times New Roman"/>
                <a:cs typeface="Times New Roman"/>
              </a:rPr>
              <a:t>the old  terms, only that she seemed kinder than before, and that, as for him, the  burthen </a:t>
            </a:r>
            <a:r>
              <a:rPr dirty="0" sz="1450" spc="-5">
                <a:latin typeface="Times New Roman"/>
                <a:cs typeface="Times New Roman"/>
              </a:rPr>
              <a:t>of </a:t>
            </a:r>
            <a:r>
              <a:rPr dirty="0" sz="1450" spc="-10">
                <a:latin typeface="Times New Roman"/>
                <a:cs typeface="Times New Roman"/>
              </a:rPr>
              <a:t>his suspense and wonder grew daily more unbearable, so that </a:t>
            </a:r>
            <a:r>
              <a:rPr dirty="0" sz="1450" spc="-5">
                <a:latin typeface="Times New Roman"/>
                <a:cs typeface="Times New Roman"/>
              </a:rPr>
              <a:t>he  </a:t>
            </a:r>
            <a:r>
              <a:rPr dirty="0" sz="1450" spc="-10">
                <a:latin typeface="Times New Roman"/>
                <a:cs typeface="Times New Roman"/>
              </a:rPr>
              <a:t>wasted away like </a:t>
            </a:r>
            <a:r>
              <a:rPr dirty="0" sz="1450" spc="-5">
                <a:latin typeface="Times New Roman"/>
                <a:cs typeface="Times New Roman"/>
              </a:rPr>
              <a:t>a </a:t>
            </a:r>
            <a:r>
              <a:rPr dirty="0" sz="1450" spc="-10">
                <a:latin typeface="Times New Roman"/>
                <a:cs typeface="Times New Roman"/>
              </a:rPr>
              <a:t>man with </a:t>
            </a:r>
            <a:r>
              <a:rPr dirty="0" sz="1450" spc="-5">
                <a:latin typeface="Times New Roman"/>
                <a:cs typeface="Times New Roman"/>
              </a:rPr>
              <a:t>a </a:t>
            </a:r>
            <a:r>
              <a:rPr dirty="0" sz="1450" spc="-10">
                <a:latin typeface="Times New Roman"/>
                <a:cs typeface="Times New Roman"/>
              </a:rPr>
              <a:t>disease. Once, indeed, </a:t>
            </a:r>
            <a:r>
              <a:rPr dirty="0" sz="1450" spc="-5">
                <a:latin typeface="Times New Roman"/>
                <a:cs typeface="Times New Roman"/>
              </a:rPr>
              <a:t>he </a:t>
            </a:r>
            <a:r>
              <a:rPr dirty="0" sz="1450" spc="-10">
                <a:latin typeface="Times New Roman"/>
                <a:cs typeface="Times New Roman"/>
              </a:rPr>
              <a:t>broke all </a:t>
            </a:r>
            <a:r>
              <a:rPr dirty="0" sz="1450" spc="-5">
                <a:latin typeface="Times New Roman"/>
                <a:cs typeface="Times New Roman"/>
              </a:rPr>
              <a:t>bounds of  </a:t>
            </a:r>
            <a:r>
              <a:rPr dirty="0" sz="1450" spc="-20">
                <a:latin typeface="Times New Roman"/>
                <a:cs typeface="Times New Roman"/>
              </a:rPr>
              <a:t>decency, </a:t>
            </a:r>
            <a:r>
              <a:rPr dirty="0" sz="1450" spc="-10">
                <a:latin typeface="Times New Roman"/>
                <a:cs typeface="Times New Roman"/>
              </a:rPr>
              <a:t>seized an occasion when she was abroad, ransacked her room, and at  last, hidden away among her jewels, found the damning evidence. There </a:t>
            </a:r>
            <a:r>
              <a:rPr dirty="0" sz="1450" spc="-5">
                <a:latin typeface="Times New Roman"/>
                <a:cs typeface="Times New Roman"/>
              </a:rPr>
              <a:t>he  </a:t>
            </a:r>
            <a:r>
              <a:rPr dirty="0" sz="1450" spc="-10">
                <a:latin typeface="Times New Roman"/>
                <a:cs typeface="Times New Roman"/>
              </a:rPr>
              <a:t>stood, holding this thing, which was his life, in the hollow </a:t>
            </a:r>
            <a:r>
              <a:rPr dirty="0" sz="1450" spc="-5">
                <a:latin typeface="Times New Roman"/>
                <a:cs typeface="Times New Roman"/>
              </a:rPr>
              <a:t>of </a:t>
            </a:r>
            <a:r>
              <a:rPr dirty="0" sz="1450" spc="-10">
                <a:latin typeface="Times New Roman"/>
                <a:cs typeface="Times New Roman"/>
              </a:rPr>
              <a:t>his hand, and  marvelling at her inconsequent </a:t>
            </a:r>
            <a:r>
              <a:rPr dirty="0" sz="1450" spc="-15">
                <a:latin typeface="Times New Roman"/>
                <a:cs typeface="Times New Roman"/>
              </a:rPr>
              <a:t>behaviour, </a:t>
            </a:r>
            <a:r>
              <a:rPr dirty="0" sz="1450" spc="-10">
                <a:latin typeface="Times New Roman"/>
                <a:cs typeface="Times New Roman"/>
              </a:rPr>
              <a:t>that she should seek, and keep, and  yet </a:t>
            </a:r>
            <a:r>
              <a:rPr dirty="0" sz="1450" spc="-5">
                <a:latin typeface="Times New Roman"/>
                <a:cs typeface="Times New Roman"/>
              </a:rPr>
              <a:t>not </a:t>
            </a:r>
            <a:r>
              <a:rPr dirty="0" sz="1450" spc="-10">
                <a:latin typeface="Times New Roman"/>
                <a:cs typeface="Times New Roman"/>
              </a:rPr>
              <a:t>use it; and then the </a:t>
            </a:r>
            <a:r>
              <a:rPr dirty="0" sz="1450" spc="-5">
                <a:latin typeface="Times New Roman"/>
                <a:cs typeface="Times New Roman"/>
              </a:rPr>
              <a:t>door </a:t>
            </a:r>
            <a:r>
              <a:rPr dirty="0" sz="1450" spc="-10">
                <a:latin typeface="Times New Roman"/>
                <a:cs typeface="Times New Roman"/>
              </a:rPr>
              <a:t>opened, and behold herself. So, once more,  they stood, eye to eye, with the evidence between them; and once more she  raised to him </a:t>
            </a:r>
            <a:r>
              <a:rPr dirty="0" sz="1450" spc="-5">
                <a:latin typeface="Times New Roman"/>
                <a:cs typeface="Times New Roman"/>
              </a:rPr>
              <a:t>a </a:t>
            </a:r>
            <a:r>
              <a:rPr dirty="0" sz="1450" spc="-10">
                <a:latin typeface="Times New Roman"/>
                <a:cs typeface="Times New Roman"/>
              </a:rPr>
              <a:t>face brimming with some communication; and once more </a:t>
            </a:r>
            <a:r>
              <a:rPr dirty="0" sz="1450" spc="-5">
                <a:latin typeface="Times New Roman"/>
                <a:cs typeface="Times New Roman"/>
              </a:rPr>
              <a:t>he  </a:t>
            </a:r>
            <a:r>
              <a:rPr dirty="0" sz="1450" spc="-10">
                <a:latin typeface="Times New Roman"/>
                <a:cs typeface="Times New Roman"/>
              </a:rPr>
              <a:t>shied away from speech and cut her </a:t>
            </a:r>
            <a:r>
              <a:rPr dirty="0" sz="1450" spc="-15">
                <a:latin typeface="Times New Roman"/>
                <a:cs typeface="Times New Roman"/>
              </a:rPr>
              <a:t>off. </a:t>
            </a:r>
            <a:r>
              <a:rPr dirty="0" sz="1450" spc="-10">
                <a:latin typeface="Times New Roman"/>
                <a:cs typeface="Times New Roman"/>
              </a:rPr>
              <a:t>But before </a:t>
            </a:r>
            <a:r>
              <a:rPr dirty="0" sz="1450" spc="-5">
                <a:latin typeface="Times New Roman"/>
                <a:cs typeface="Times New Roman"/>
              </a:rPr>
              <a:t>he </a:t>
            </a:r>
            <a:r>
              <a:rPr dirty="0" sz="1450" spc="-10">
                <a:latin typeface="Times New Roman"/>
                <a:cs typeface="Times New Roman"/>
              </a:rPr>
              <a:t>left the room, which </a:t>
            </a:r>
            <a:r>
              <a:rPr dirty="0" sz="1450" spc="-5">
                <a:latin typeface="Times New Roman"/>
                <a:cs typeface="Times New Roman"/>
              </a:rPr>
              <a:t>he  </a:t>
            </a:r>
            <a:r>
              <a:rPr dirty="0" sz="1450" spc="-10">
                <a:latin typeface="Times New Roman"/>
                <a:cs typeface="Times New Roman"/>
              </a:rPr>
              <a:t>had turned upside down, </a:t>
            </a:r>
            <a:r>
              <a:rPr dirty="0" sz="1450" spc="-5">
                <a:latin typeface="Times New Roman"/>
                <a:cs typeface="Times New Roman"/>
              </a:rPr>
              <a:t>he </a:t>
            </a:r>
            <a:r>
              <a:rPr dirty="0" sz="1450" spc="-10">
                <a:latin typeface="Times New Roman"/>
                <a:cs typeface="Times New Roman"/>
              </a:rPr>
              <a:t>laid back his death-warrant where </a:t>
            </a:r>
            <a:r>
              <a:rPr dirty="0" sz="1450" spc="-5">
                <a:latin typeface="Times New Roman"/>
                <a:cs typeface="Times New Roman"/>
              </a:rPr>
              <a:t>he </a:t>
            </a:r>
            <a:r>
              <a:rPr dirty="0" sz="1450" spc="-10">
                <a:latin typeface="Times New Roman"/>
                <a:cs typeface="Times New Roman"/>
              </a:rPr>
              <a:t>had found it;  and at that, her face lighted </a:t>
            </a:r>
            <a:r>
              <a:rPr dirty="0" sz="1450" spc="-5">
                <a:latin typeface="Times New Roman"/>
                <a:cs typeface="Times New Roman"/>
              </a:rPr>
              <a:t>up. </a:t>
            </a:r>
            <a:r>
              <a:rPr dirty="0" sz="1450" spc="-10">
                <a:latin typeface="Times New Roman"/>
                <a:cs typeface="Times New Roman"/>
              </a:rPr>
              <a:t>The next thing </a:t>
            </a:r>
            <a:r>
              <a:rPr dirty="0" sz="1450" spc="-5">
                <a:latin typeface="Times New Roman"/>
                <a:cs typeface="Times New Roman"/>
              </a:rPr>
              <a:t>he </a:t>
            </a:r>
            <a:r>
              <a:rPr dirty="0" sz="1450" spc="-10">
                <a:latin typeface="Times New Roman"/>
                <a:cs typeface="Times New Roman"/>
              </a:rPr>
              <a:t>heard, she was explaining to  her maid, with some ingenious falsehood, the disorder </a:t>
            </a:r>
            <a:r>
              <a:rPr dirty="0" sz="1450" spc="-5">
                <a:latin typeface="Times New Roman"/>
                <a:cs typeface="Times New Roman"/>
              </a:rPr>
              <a:t>of </a:t>
            </a:r>
            <a:r>
              <a:rPr dirty="0" sz="1450" spc="-10">
                <a:latin typeface="Times New Roman"/>
                <a:cs typeface="Times New Roman"/>
              </a:rPr>
              <a:t>her things. Flesh and  blood could bear the strain </a:t>
            </a:r>
            <a:r>
              <a:rPr dirty="0" sz="1450" spc="-5">
                <a:latin typeface="Times New Roman"/>
                <a:cs typeface="Times New Roman"/>
              </a:rPr>
              <a:t>no </a:t>
            </a:r>
            <a:r>
              <a:rPr dirty="0" sz="1450" spc="-10">
                <a:latin typeface="Times New Roman"/>
                <a:cs typeface="Times New Roman"/>
              </a:rPr>
              <a:t>longer; and </a:t>
            </a:r>
            <a:r>
              <a:rPr dirty="0" sz="1450" spc="-5">
                <a:latin typeface="Times New Roman"/>
                <a:cs typeface="Times New Roman"/>
              </a:rPr>
              <a:t>I </a:t>
            </a:r>
            <a:r>
              <a:rPr dirty="0" sz="1450" spc="-10">
                <a:latin typeface="Times New Roman"/>
                <a:cs typeface="Times New Roman"/>
              </a:rPr>
              <a:t>think it was the next morning  (though chronology is always hazy in the theatre </a:t>
            </a:r>
            <a:r>
              <a:rPr dirty="0" sz="1450" spc="-5">
                <a:latin typeface="Times New Roman"/>
                <a:cs typeface="Times New Roman"/>
              </a:rPr>
              <a:t>of </a:t>
            </a:r>
            <a:r>
              <a:rPr dirty="0" sz="1450" spc="-10">
                <a:latin typeface="Times New Roman"/>
                <a:cs typeface="Times New Roman"/>
              </a:rPr>
              <a:t>the mind) that </a:t>
            </a:r>
            <a:r>
              <a:rPr dirty="0" sz="1450" spc="-5">
                <a:latin typeface="Times New Roman"/>
                <a:cs typeface="Times New Roman"/>
              </a:rPr>
              <a:t>he </a:t>
            </a:r>
            <a:r>
              <a:rPr dirty="0" sz="1450" spc="-10">
                <a:latin typeface="Times New Roman"/>
                <a:cs typeface="Times New Roman"/>
              </a:rPr>
              <a:t>burst  from his reserve. They had been breakfasting together in </a:t>
            </a:r>
            <a:r>
              <a:rPr dirty="0" sz="1450" spc="-5">
                <a:latin typeface="Times New Roman"/>
                <a:cs typeface="Times New Roman"/>
              </a:rPr>
              <a:t>one </a:t>
            </a:r>
            <a:r>
              <a:rPr dirty="0" sz="1450" spc="-10">
                <a:latin typeface="Times New Roman"/>
                <a:cs typeface="Times New Roman"/>
              </a:rPr>
              <a:t>corner </a:t>
            </a:r>
            <a:r>
              <a:rPr dirty="0" sz="1450" spc="-5">
                <a:latin typeface="Times New Roman"/>
                <a:cs typeface="Times New Roman"/>
              </a:rPr>
              <a:t>of a </a:t>
            </a:r>
            <a:r>
              <a:rPr dirty="0" sz="1450" spc="-10">
                <a:latin typeface="Times New Roman"/>
                <a:cs typeface="Times New Roman"/>
              </a:rPr>
              <a:t>great,  parqueted, sparely-furnished room </a:t>
            </a:r>
            <a:r>
              <a:rPr dirty="0" sz="1450" spc="-5">
                <a:latin typeface="Times New Roman"/>
                <a:cs typeface="Times New Roman"/>
              </a:rPr>
              <a:t>of </a:t>
            </a:r>
            <a:r>
              <a:rPr dirty="0" sz="1450" spc="-10">
                <a:latin typeface="Times New Roman"/>
                <a:cs typeface="Times New Roman"/>
              </a:rPr>
              <a:t>many windows; all the time </a:t>
            </a:r>
            <a:r>
              <a:rPr dirty="0" sz="1450" spc="-5">
                <a:latin typeface="Times New Roman"/>
                <a:cs typeface="Times New Roman"/>
              </a:rPr>
              <a:t>of </a:t>
            </a:r>
            <a:r>
              <a:rPr dirty="0" sz="1450" spc="-10">
                <a:latin typeface="Times New Roman"/>
                <a:cs typeface="Times New Roman"/>
              </a:rPr>
              <a:t>the meal  she had tortured him with sly allusions; and </a:t>
            </a:r>
            <a:r>
              <a:rPr dirty="0" sz="1450" spc="-5">
                <a:latin typeface="Times New Roman"/>
                <a:cs typeface="Times New Roman"/>
              </a:rPr>
              <a:t>no </a:t>
            </a:r>
            <a:r>
              <a:rPr dirty="0" sz="1450" spc="-10">
                <a:latin typeface="Times New Roman"/>
                <a:cs typeface="Times New Roman"/>
              </a:rPr>
              <a:t>sooner were the servants gone,  and these two protagonists alone </a:t>
            </a:r>
            <a:r>
              <a:rPr dirty="0" sz="1450" spc="-15">
                <a:latin typeface="Times New Roman"/>
                <a:cs typeface="Times New Roman"/>
              </a:rPr>
              <a:t>together, </a:t>
            </a:r>
            <a:r>
              <a:rPr dirty="0" sz="1450" spc="-10">
                <a:latin typeface="Times New Roman"/>
                <a:cs typeface="Times New Roman"/>
              </a:rPr>
              <a:t>than </a:t>
            </a:r>
            <a:r>
              <a:rPr dirty="0" sz="1450" spc="-5">
                <a:latin typeface="Times New Roman"/>
                <a:cs typeface="Times New Roman"/>
              </a:rPr>
              <a:t>he </a:t>
            </a:r>
            <a:r>
              <a:rPr dirty="0" sz="1450" spc="-10">
                <a:latin typeface="Times New Roman"/>
                <a:cs typeface="Times New Roman"/>
              </a:rPr>
              <a:t>leaped to his feet. She too  sprang </a:t>
            </a:r>
            <a:r>
              <a:rPr dirty="0" sz="1450" spc="-5">
                <a:latin typeface="Times New Roman"/>
                <a:cs typeface="Times New Roman"/>
              </a:rPr>
              <a:t>up,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pale face; with </a:t>
            </a:r>
            <a:r>
              <a:rPr dirty="0" sz="1450" spc="-5">
                <a:latin typeface="Times New Roman"/>
                <a:cs typeface="Times New Roman"/>
              </a:rPr>
              <a:t>a </a:t>
            </a:r>
            <a:r>
              <a:rPr dirty="0" sz="1450" spc="-10">
                <a:latin typeface="Times New Roman"/>
                <a:cs typeface="Times New Roman"/>
              </a:rPr>
              <a:t>pale face, she heard him as </a:t>
            </a:r>
            <a:r>
              <a:rPr dirty="0" sz="1450" spc="-5">
                <a:latin typeface="Times New Roman"/>
                <a:cs typeface="Times New Roman"/>
              </a:rPr>
              <a:t>he </a:t>
            </a:r>
            <a:r>
              <a:rPr dirty="0" sz="1450" spc="-10">
                <a:latin typeface="Times New Roman"/>
                <a:cs typeface="Times New Roman"/>
              </a:rPr>
              <a:t>raved </a:t>
            </a:r>
            <a:r>
              <a:rPr dirty="0" sz="1450" spc="-5">
                <a:latin typeface="Times New Roman"/>
                <a:cs typeface="Times New Roman"/>
              </a:rPr>
              <a:t>out </a:t>
            </a:r>
            <a:r>
              <a:rPr dirty="0" sz="1450" spc="-10">
                <a:latin typeface="Times New Roman"/>
                <a:cs typeface="Times New Roman"/>
              </a:rPr>
              <a:t>his  complaint: Why did she torture him so? she knew all, she knew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enemy to her; why did she </a:t>
            </a:r>
            <a:r>
              <a:rPr dirty="0" sz="1450" spc="-5">
                <a:latin typeface="Times New Roman"/>
                <a:cs typeface="Times New Roman"/>
              </a:rPr>
              <a:t>not </a:t>
            </a:r>
            <a:r>
              <a:rPr dirty="0" sz="1450" spc="-10">
                <a:latin typeface="Times New Roman"/>
                <a:cs typeface="Times New Roman"/>
              </a:rPr>
              <a:t>denounce him at once? what signified her  whole behaviour? why did she torture him? and yet again, why did she torture  him? And when </a:t>
            </a:r>
            <a:r>
              <a:rPr dirty="0" sz="1450" spc="-5">
                <a:latin typeface="Times New Roman"/>
                <a:cs typeface="Times New Roman"/>
              </a:rPr>
              <a:t>he </a:t>
            </a:r>
            <a:r>
              <a:rPr dirty="0" sz="1450" spc="-10">
                <a:latin typeface="Times New Roman"/>
                <a:cs typeface="Times New Roman"/>
              </a:rPr>
              <a:t>had done, she fell </a:t>
            </a:r>
            <a:r>
              <a:rPr dirty="0" sz="1450" spc="-5">
                <a:latin typeface="Times New Roman"/>
                <a:cs typeface="Times New Roman"/>
              </a:rPr>
              <a:t>upon </a:t>
            </a:r>
            <a:r>
              <a:rPr dirty="0" sz="1450" spc="-10">
                <a:latin typeface="Times New Roman"/>
                <a:cs typeface="Times New Roman"/>
              </a:rPr>
              <a:t>her knees, and with outstretched  hands: “Do </a:t>
            </a:r>
            <a:r>
              <a:rPr dirty="0" sz="1450" spc="-5">
                <a:latin typeface="Times New Roman"/>
                <a:cs typeface="Times New Roman"/>
              </a:rPr>
              <a:t>you not </a:t>
            </a:r>
            <a:r>
              <a:rPr dirty="0" sz="1450" spc="-10">
                <a:latin typeface="Times New Roman"/>
                <a:cs typeface="Times New Roman"/>
              </a:rPr>
              <a:t>understand?” she cried. “I love</a:t>
            </a:r>
            <a:r>
              <a:rPr dirty="0" sz="1450" spc="3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5715">
              <a:lnSpc>
                <a:spcPts val="1730"/>
              </a:lnSpc>
              <a:spcBef>
                <a:spcPts val="535"/>
              </a:spcBef>
            </a:pPr>
            <a:r>
              <a:rPr dirty="0" sz="1450" spc="-10">
                <a:latin typeface="Times New Roman"/>
                <a:cs typeface="Times New Roman"/>
              </a:rPr>
              <a:t>Hereupon, with </a:t>
            </a:r>
            <a:r>
              <a:rPr dirty="0" sz="1450" spc="-5">
                <a:latin typeface="Times New Roman"/>
                <a:cs typeface="Times New Roman"/>
              </a:rPr>
              <a:t>a </a:t>
            </a:r>
            <a:r>
              <a:rPr dirty="0" sz="1450" spc="-10">
                <a:latin typeface="Times New Roman"/>
                <a:cs typeface="Times New Roman"/>
              </a:rPr>
              <a:t>pang </a:t>
            </a:r>
            <a:r>
              <a:rPr dirty="0" sz="1450" spc="-5">
                <a:latin typeface="Times New Roman"/>
                <a:cs typeface="Times New Roman"/>
              </a:rPr>
              <a:t>of </a:t>
            </a:r>
            <a:r>
              <a:rPr dirty="0" sz="1450" spc="-10">
                <a:latin typeface="Times New Roman"/>
                <a:cs typeface="Times New Roman"/>
              </a:rPr>
              <a:t>wonder and mercantile delight, the dreamer awoke.  His mercantile delight was </a:t>
            </a:r>
            <a:r>
              <a:rPr dirty="0" sz="1450" spc="-5">
                <a:latin typeface="Times New Roman"/>
                <a:cs typeface="Times New Roman"/>
              </a:rPr>
              <a:t>not of </a:t>
            </a:r>
            <a:r>
              <a:rPr dirty="0" sz="1450" spc="-10">
                <a:latin typeface="Times New Roman"/>
                <a:cs typeface="Times New Roman"/>
              </a:rPr>
              <a:t>long endurance; for it soon became plain  that in this spirited tale there were unmarketable elements; which is just the  reason why </a:t>
            </a:r>
            <a:r>
              <a:rPr dirty="0" sz="1450" spc="-5">
                <a:latin typeface="Times New Roman"/>
                <a:cs typeface="Times New Roman"/>
              </a:rPr>
              <a:t>you </a:t>
            </a:r>
            <a:r>
              <a:rPr dirty="0" sz="1450" spc="-10">
                <a:latin typeface="Times New Roman"/>
                <a:cs typeface="Times New Roman"/>
              </a:rPr>
              <a:t>have it here so briefly told. But his wonder has still kept  growing; and </a:t>
            </a:r>
            <a:r>
              <a:rPr dirty="0" sz="1450" spc="-5">
                <a:latin typeface="Times New Roman"/>
                <a:cs typeface="Times New Roman"/>
              </a:rPr>
              <a:t>I </a:t>
            </a:r>
            <a:r>
              <a:rPr dirty="0" sz="1450" spc="-10">
                <a:latin typeface="Times New Roman"/>
                <a:cs typeface="Times New Roman"/>
              </a:rPr>
              <a:t>think the </a:t>
            </a:r>
            <a:r>
              <a:rPr dirty="0" sz="1450" spc="-15">
                <a:latin typeface="Times New Roman"/>
                <a:cs typeface="Times New Roman"/>
              </a:rPr>
              <a:t>reader’s </a:t>
            </a:r>
            <a:r>
              <a:rPr dirty="0" sz="1450" spc="-10">
                <a:latin typeface="Times New Roman"/>
                <a:cs typeface="Times New Roman"/>
              </a:rPr>
              <a:t>will also, if </a:t>
            </a:r>
            <a:r>
              <a:rPr dirty="0" sz="1450" spc="-5">
                <a:latin typeface="Times New Roman"/>
                <a:cs typeface="Times New Roman"/>
              </a:rPr>
              <a:t>he </a:t>
            </a:r>
            <a:r>
              <a:rPr dirty="0" sz="1450" spc="-10">
                <a:latin typeface="Times New Roman"/>
                <a:cs typeface="Times New Roman"/>
              </a:rPr>
              <a:t>consider it </a:t>
            </a:r>
            <a:r>
              <a:rPr dirty="0" sz="1450" spc="-20">
                <a:latin typeface="Times New Roman"/>
                <a:cs typeface="Times New Roman"/>
              </a:rPr>
              <a:t>ripely. </a:t>
            </a:r>
            <a:r>
              <a:rPr dirty="0" sz="1450" spc="-10">
                <a:latin typeface="Times New Roman"/>
                <a:cs typeface="Times New Roman"/>
              </a:rPr>
              <a:t>For now </a:t>
            </a:r>
            <a:r>
              <a:rPr dirty="0" sz="1450" spc="-5">
                <a:latin typeface="Times New Roman"/>
                <a:cs typeface="Times New Roman"/>
              </a:rPr>
              <a:t>he  </a:t>
            </a:r>
            <a:r>
              <a:rPr dirty="0" sz="1450" spc="-10">
                <a:latin typeface="Times New Roman"/>
                <a:cs typeface="Times New Roman"/>
              </a:rPr>
              <a:t>sees why </a:t>
            </a:r>
            <a:r>
              <a:rPr dirty="0" sz="1450" spc="-5">
                <a:latin typeface="Times New Roman"/>
                <a:cs typeface="Times New Roman"/>
              </a:rPr>
              <a:t>I </a:t>
            </a:r>
            <a:r>
              <a:rPr dirty="0" sz="1450" spc="-10">
                <a:latin typeface="Times New Roman"/>
                <a:cs typeface="Times New Roman"/>
              </a:rPr>
              <a:t>speak </a:t>
            </a:r>
            <a:r>
              <a:rPr dirty="0" sz="1450" spc="-5">
                <a:latin typeface="Times New Roman"/>
                <a:cs typeface="Times New Roman"/>
              </a:rPr>
              <a:t>of </a:t>
            </a:r>
            <a:r>
              <a:rPr dirty="0" sz="1450" spc="-10">
                <a:latin typeface="Times New Roman"/>
                <a:cs typeface="Times New Roman"/>
              </a:rPr>
              <a:t>the little people as </a:t>
            </a:r>
            <a:r>
              <a:rPr dirty="0" sz="1450" spc="-5">
                <a:latin typeface="Times New Roman"/>
                <a:cs typeface="Times New Roman"/>
              </a:rPr>
              <a:t>of </a:t>
            </a:r>
            <a:r>
              <a:rPr dirty="0" sz="1450" spc="-10">
                <a:latin typeface="Times New Roman"/>
                <a:cs typeface="Times New Roman"/>
              </a:rPr>
              <a:t>substantive inventors and  performers. </a:t>
            </a:r>
            <a:r>
              <a:rPr dirty="0" sz="1450" spc="-60">
                <a:latin typeface="Times New Roman"/>
                <a:cs typeface="Times New Roman"/>
              </a:rPr>
              <a:t>To </a:t>
            </a:r>
            <a:r>
              <a:rPr dirty="0" sz="1450" spc="-10">
                <a:latin typeface="Times New Roman"/>
                <a:cs typeface="Times New Roman"/>
              </a:rPr>
              <a:t>the end they had kept their secret.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go </a:t>
            </a:r>
            <a:r>
              <a:rPr dirty="0" sz="1450" spc="-10">
                <a:latin typeface="Times New Roman"/>
                <a:cs typeface="Times New Roman"/>
              </a:rPr>
              <a:t>bail for the dreamer  (having excellent </a:t>
            </a:r>
            <a:r>
              <a:rPr dirty="0" sz="1450" spc="-5">
                <a:latin typeface="Times New Roman"/>
                <a:cs typeface="Times New Roman"/>
              </a:rPr>
              <a:t>grounds </a:t>
            </a:r>
            <a:r>
              <a:rPr dirty="0" sz="1450" spc="-10">
                <a:latin typeface="Times New Roman"/>
                <a:cs typeface="Times New Roman"/>
              </a:rPr>
              <a:t>for valuing his candour)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guess  whatever at the motive </a:t>
            </a:r>
            <a:r>
              <a:rPr dirty="0" sz="1450" spc="-5">
                <a:latin typeface="Times New Roman"/>
                <a:cs typeface="Times New Roman"/>
              </a:rPr>
              <a:t>of </a:t>
            </a:r>
            <a:r>
              <a:rPr dirty="0" sz="1450" spc="-10">
                <a:latin typeface="Times New Roman"/>
                <a:cs typeface="Times New Roman"/>
              </a:rPr>
              <a:t>the woman—the hinge </a:t>
            </a:r>
            <a:r>
              <a:rPr dirty="0" sz="1450" spc="-5">
                <a:latin typeface="Times New Roman"/>
                <a:cs typeface="Times New Roman"/>
              </a:rPr>
              <a:t>of </a:t>
            </a:r>
            <a:r>
              <a:rPr dirty="0" sz="1450" spc="-10">
                <a:latin typeface="Times New Roman"/>
                <a:cs typeface="Times New Roman"/>
              </a:rPr>
              <a:t>the whole well-invented  plot—until the instant </a:t>
            </a:r>
            <a:r>
              <a:rPr dirty="0" sz="1450" spc="-5">
                <a:latin typeface="Times New Roman"/>
                <a:cs typeface="Times New Roman"/>
              </a:rPr>
              <a:t>of </a:t>
            </a:r>
            <a:r>
              <a:rPr dirty="0" sz="1450" spc="-10">
                <a:latin typeface="Times New Roman"/>
                <a:cs typeface="Times New Roman"/>
              </a:rPr>
              <a:t>that highly dramatic declaration. It was </a:t>
            </a:r>
            <a:r>
              <a:rPr dirty="0" sz="1450" spc="-5">
                <a:latin typeface="Times New Roman"/>
                <a:cs typeface="Times New Roman"/>
              </a:rPr>
              <a:t>not </a:t>
            </a:r>
            <a:r>
              <a:rPr dirty="0" sz="1450" spc="-10">
                <a:latin typeface="Times New Roman"/>
                <a:cs typeface="Times New Roman"/>
              </a:rPr>
              <a:t>his tale; it  was the little </a:t>
            </a:r>
            <a:r>
              <a:rPr dirty="0" sz="1450" spc="-20">
                <a:latin typeface="Times New Roman"/>
                <a:cs typeface="Times New Roman"/>
              </a:rPr>
              <a:t>people’s! </a:t>
            </a:r>
            <a:r>
              <a:rPr dirty="0" sz="1450" spc="-10">
                <a:latin typeface="Times New Roman"/>
                <a:cs typeface="Times New Roman"/>
              </a:rPr>
              <a:t>And observe: </a:t>
            </a:r>
            <a:r>
              <a:rPr dirty="0" sz="1450" spc="-5">
                <a:latin typeface="Times New Roman"/>
                <a:cs typeface="Times New Roman"/>
              </a:rPr>
              <a:t>not </a:t>
            </a:r>
            <a:r>
              <a:rPr dirty="0" sz="1450" spc="-10">
                <a:latin typeface="Times New Roman"/>
                <a:cs typeface="Times New Roman"/>
              </a:rPr>
              <a:t>only was the secret kept, the story  was told with really guileful craftsmanship. The conduct </a:t>
            </a:r>
            <a:r>
              <a:rPr dirty="0" sz="1450" spc="-5">
                <a:latin typeface="Times New Roman"/>
                <a:cs typeface="Times New Roman"/>
              </a:rPr>
              <a:t>of </a:t>
            </a:r>
            <a:r>
              <a:rPr dirty="0" sz="1450" spc="-10">
                <a:latin typeface="Times New Roman"/>
                <a:cs typeface="Times New Roman"/>
              </a:rPr>
              <a:t>both actors is (in  the cant phrase) psychologically correct, and the emotion aptly graduated </a:t>
            </a:r>
            <a:r>
              <a:rPr dirty="0" sz="1450" spc="-5">
                <a:latin typeface="Times New Roman"/>
                <a:cs typeface="Times New Roman"/>
              </a:rPr>
              <a:t>up </a:t>
            </a:r>
            <a:r>
              <a:rPr dirty="0" sz="1450" spc="-10">
                <a:latin typeface="Times New Roman"/>
                <a:cs typeface="Times New Roman"/>
              </a:rPr>
              <a:t>to  the surprising climax. </a:t>
            </a:r>
            <a:r>
              <a:rPr dirty="0" sz="1450" spc="-5">
                <a:latin typeface="Times New Roman"/>
                <a:cs typeface="Times New Roman"/>
              </a:rPr>
              <a:t>I </a:t>
            </a:r>
            <a:r>
              <a:rPr dirty="0" sz="1450" spc="-10">
                <a:latin typeface="Times New Roman"/>
                <a:cs typeface="Times New Roman"/>
              </a:rPr>
              <a:t>am awake </a:t>
            </a:r>
            <a:r>
              <a:rPr dirty="0" sz="1450" spc="-30">
                <a:latin typeface="Times New Roman"/>
                <a:cs typeface="Times New Roman"/>
              </a:rPr>
              <a:t>now,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know this trade; and yet </a:t>
            </a:r>
            <a:r>
              <a:rPr dirty="0" sz="1450" spc="-5">
                <a:latin typeface="Times New Roman"/>
                <a:cs typeface="Times New Roman"/>
              </a:rPr>
              <a:t>I </a:t>
            </a:r>
            <a:r>
              <a:rPr dirty="0" sz="1450" spc="-10">
                <a:latin typeface="Times New Roman"/>
                <a:cs typeface="Times New Roman"/>
              </a:rPr>
              <a:t>cannot  better</a:t>
            </a:r>
            <a:r>
              <a:rPr dirty="0" sz="1450" spc="70">
                <a:latin typeface="Times New Roman"/>
                <a:cs typeface="Times New Roman"/>
              </a:rPr>
              <a:t> </a:t>
            </a:r>
            <a:r>
              <a:rPr dirty="0" sz="1450" spc="-10">
                <a:latin typeface="Times New Roman"/>
                <a:cs typeface="Times New Roman"/>
              </a:rPr>
              <a:t>it.</a:t>
            </a:r>
            <a:r>
              <a:rPr dirty="0" sz="1450" spc="70">
                <a:latin typeface="Times New Roman"/>
                <a:cs typeface="Times New Roman"/>
              </a:rPr>
              <a:t> </a:t>
            </a:r>
            <a:r>
              <a:rPr dirty="0" sz="1450" spc="-5">
                <a:latin typeface="Times New Roman"/>
                <a:cs typeface="Times New Roman"/>
              </a:rPr>
              <a:t>I</a:t>
            </a:r>
            <a:r>
              <a:rPr dirty="0" sz="1450" spc="90">
                <a:latin typeface="Times New Roman"/>
                <a:cs typeface="Times New Roman"/>
              </a:rPr>
              <a:t> </a:t>
            </a:r>
            <a:r>
              <a:rPr dirty="0" sz="1450" spc="-10">
                <a:latin typeface="Times New Roman"/>
                <a:cs typeface="Times New Roman"/>
              </a:rPr>
              <a:t>am</a:t>
            </a:r>
            <a:r>
              <a:rPr dirty="0" sz="1450" spc="90">
                <a:latin typeface="Times New Roman"/>
                <a:cs typeface="Times New Roman"/>
              </a:rPr>
              <a:t> </a:t>
            </a:r>
            <a:r>
              <a:rPr dirty="0" sz="1450" spc="-10">
                <a:latin typeface="Times New Roman"/>
                <a:cs typeface="Times New Roman"/>
              </a:rPr>
              <a:t>awake,</a:t>
            </a:r>
            <a:r>
              <a:rPr dirty="0" sz="1450" spc="100">
                <a:latin typeface="Times New Roman"/>
                <a:cs typeface="Times New Roman"/>
              </a:rPr>
              <a:t> </a:t>
            </a:r>
            <a:r>
              <a:rPr dirty="0" sz="1450" spc="-10">
                <a:latin typeface="Times New Roman"/>
                <a:cs typeface="Times New Roman"/>
              </a:rPr>
              <a:t>and</a:t>
            </a:r>
            <a:r>
              <a:rPr dirty="0" sz="1450" spc="95">
                <a:latin typeface="Times New Roman"/>
                <a:cs typeface="Times New Roman"/>
              </a:rPr>
              <a:t> </a:t>
            </a:r>
            <a:r>
              <a:rPr dirty="0" sz="1450" spc="-5">
                <a:latin typeface="Times New Roman"/>
                <a:cs typeface="Times New Roman"/>
              </a:rPr>
              <a:t>I</a:t>
            </a:r>
            <a:r>
              <a:rPr dirty="0" sz="1450" spc="90">
                <a:latin typeface="Times New Roman"/>
                <a:cs typeface="Times New Roman"/>
              </a:rPr>
              <a:t> </a:t>
            </a:r>
            <a:r>
              <a:rPr dirty="0" sz="1450" spc="-10">
                <a:latin typeface="Times New Roman"/>
                <a:cs typeface="Times New Roman"/>
              </a:rPr>
              <a:t>live</a:t>
            </a:r>
            <a:r>
              <a:rPr dirty="0" sz="1450" spc="95">
                <a:latin typeface="Times New Roman"/>
                <a:cs typeface="Times New Roman"/>
              </a:rPr>
              <a:t> </a:t>
            </a:r>
            <a:r>
              <a:rPr dirty="0" sz="1450" spc="-5">
                <a:latin typeface="Times New Roman"/>
                <a:cs typeface="Times New Roman"/>
              </a:rPr>
              <a:t>by</a:t>
            </a:r>
            <a:r>
              <a:rPr dirty="0" sz="1450" spc="95">
                <a:latin typeface="Times New Roman"/>
                <a:cs typeface="Times New Roman"/>
              </a:rPr>
              <a:t> </a:t>
            </a:r>
            <a:r>
              <a:rPr dirty="0" sz="1450" spc="-10">
                <a:latin typeface="Times New Roman"/>
                <a:cs typeface="Times New Roman"/>
              </a:rPr>
              <a:t>this</a:t>
            </a:r>
            <a:r>
              <a:rPr dirty="0" sz="1450" spc="95">
                <a:latin typeface="Times New Roman"/>
                <a:cs typeface="Times New Roman"/>
              </a:rPr>
              <a:t> </a:t>
            </a:r>
            <a:r>
              <a:rPr dirty="0" sz="1450" spc="-10">
                <a:latin typeface="Times New Roman"/>
                <a:cs typeface="Times New Roman"/>
              </a:rPr>
              <a:t>business;</a:t>
            </a:r>
            <a:r>
              <a:rPr dirty="0" sz="1450" spc="90">
                <a:latin typeface="Times New Roman"/>
                <a:cs typeface="Times New Roman"/>
              </a:rPr>
              <a:t> </a:t>
            </a:r>
            <a:r>
              <a:rPr dirty="0" sz="1450" spc="-10">
                <a:latin typeface="Times New Roman"/>
                <a:cs typeface="Times New Roman"/>
              </a:rPr>
              <a:t>and</a:t>
            </a:r>
            <a:r>
              <a:rPr dirty="0" sz="1450" spc="100">
                <a:latin typeface="Times New Roman"/>
                <a:cs typeface="Times New Roman"/>
              </a:rPr>
              <a:t> </a:t>
            </a:r>
            <a:r>
              <a:rPr dirty="0" sz="1450" spc="-10">
                <a:latin typeface="Times New Roman"/>
                <a:cs typeface="Times New Roman"/>
              </a:rPr>
              <a:t>yet</a:t>
            </a:r>
            <a:r>
              <a:rPr dirty="0" sz="1450" spc="95">
                <a:latin typeface="Times New Roman"/>
                <a:cs typeface="Times New Roman"/>
              </a:rPr>
              <a:t> </a:t>
            </a:r>
            <a:r>
              <a:rPr dirty="0" sz="1450" spc="-5">
                <a:latin typeface="Times New Roman"/>
                <a:cs typeface="Times New Roman"/>
              </a:rPr>
              <a:t>I</a:t>
            </a:r>
            <a:r>
              <a:rPr dirty="0" sz="1450" spc="90">
                <a:latin typeface="Times New Roman"/>
                <a:cs typeface="Times New Roman"/>
              </a:rPr>
              <a:t> </a:t>
            </a:r>
            <a:r>
              <a:rPr dirty="0" sz="1450" spc="-10">
                <a:latin typeface="Times New Roman"/>
                <a:cs typeface="Times New Roman"/>
              </a:rPr>
              <a:t>could</a:t>
            </a:r>
            <a:r>
              <a:rPr dirty="0" sz="1450" spc="100">
                <a:latin typeface="Times New Roman"/>
                <a:cs typeface="Times New Roman"/>
              </a:rPr>
              <a:t> </a:t>
            </a:r>
            <a:r>
              <a:rPr dirty="0" sz="1450" spc="-5">
                <a:latin typeface="Times New Roman"/>
                <a:cs typeface="Times New Roman"/>
              </a:rPr>
              <a:t>not</a:t>
            </a:r>
            <a:r>
              <a:rPr dirty="0" sz="1450" spc="90">
                <a:latin typeface="Times New Roman"/>
                <a:cs typeface="Times New Roman"/>
              </a:rPr>
              <a:t> </a:t>
            </a:r>
            <a:r>
              <a:rPr dirty="0" sz="1450" spc="-10">
                <a:latin typeface="Times New Roman"/>
                <a:cs typeface="Times New Roman"/>
              </a:rPr>
              <a:t>outdo—</a:t>
            </a:r>
            <a:endParaRPr sz="145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marL="12700" marR="5080">
              <a:lnSpc>
                <a:spcPts val="1730"/>
              </a:lnSpc>
              <a:spcBef>
                <a:spcPts val="155"/>
              </a:spcBef>
            </a:pPr>
            <a:r>
              <a:rPr dirty="0" sz="1450" spc="-15">
                <a:latin typeface="Times New Roman"/>
                <a:cs typeface="Times New Roman"/>
              </a:rPr>
              <a:t>Thursday.—I </a:t>
            </a:r>
            <a:r>
              <a:rPr dirty="0" sz="1450" spc="-10">
                <a:latin typeface="Times New Roman"/>
                <a:cs typeface="Times New Roman"/>
              </a:rPr>
              <a:t>suppose there must </a:t>
            </a:r>
            <a:r>
              <a:rPr dirty="0" sz="1450" spc="-5">
                <a:latin typeface="Times New Roman"/>
                <a:cs typeface="Times New Roman"/>
              </a:rPr>
              <a:t>be a </a:t>
            </a:r>
            <a:r>
              <a:rPr dirty="0" sz="1450" spc="-10">
                <a:latin typeface="Times New Roman"/>
                <a:cs typeface="Times New Roman"/>
              </a:rPr>
              <a:t>cycle in the fatigue </a:t>
            </a:r>
            <a:r>
              <a:rPr dirty="0" sz="1450" spc="-5">
                <a:latin typeface="Times New Roman"/>
                <a:cs typeface="Times New Roman"/>
              </a:rPr>
              <a:t>of </a:t>
            </a:r>
            <a:r>
              <a:rPr dirty="0" sz="1450" spc="-10">
                <a:latin typeface="Times New Roman"/>
                <a:cs typeface="Times New Roman"/>
              </a:rPr>
              <a:t>travelling, for  when </a:t>
            </a:r>
            <a:r>
              <a:rPr dirty="0" sz="1450" spc="-5">
                <a:latin typeface="Times New Roman"/>
                <a:cs typeface="Times New Roman"/>
              </a:rPr>
              <a:t>I </a:t>
            </a:r>
            <a:r>
              <a:rPr dirty="0" sz="1450" spc="-10">
                <a:latin typeface="Times New Roman"/>
                <a:cs typeface="Times New Roman"/>
              </a:rPr>
              <a:t>awoke next morning, </a:t>
            </a:r>
            <a:r>
              <a:rPr dirty="0" sz="1450" spc="-5">
                <a:latin typeface="Times New Roman"/>
                <a:cs typeface="Times New Roman"/>
              </a:rPr>
              <a:t>I </a:t>
            </a:r>
            <a:r>
              <a:rPr dirty="0" sz="1450" spc="-10">
                <a:latin typeface="Times New Roman"/>
                <a:cs typeface="Times New Roman"/>
              </a:rPr>
              <a:t>was entirely renewed in spirits and ate </a:t>
            </a:r>
            <a:r>
              <a:rPr dirty="0" sz="1450" spc="-5">
                <a:latin typeface="Times New Roman"/>
                <a:cs typeface="Times New Roman"/>
              </a:rPr>
              <a:t>a </a:t>
            </a:r>
            <a:r>
              <a:rPr dirty="0" sz="1450" spc="-10">
                <a:latin typeface="Times New Roman"/>
                <a:cs typeface="Times New Roman"/>
              </a:rPr>
              <a:t>hearty  breakfast </a:t>
            </a:r>
            <a:r>
              <a:rPr dirty="0" sz="1450" spc="-5">
                <a:latin typeface="Times New Roman"/>
                <a:cs typeface="Times New Roman"/>
              </a:rPr>
              <a:t>of </a:t>
            </a:r>
            <a:r>
              <a:rPr dirty="0" sz="1450" spc="-10">
                <a:latin typeface="Times New Roman"/>
                <a:cs typeface="Times New Roman"/>
              </a:rPr>
              <a:t>porridge, with sweet milk, and </a:t>
            </a:r>
            <a:r>
              <a:rPr dirty="0" sz="1450" spc="-15">
                <a:latin typeface="Times New Roman"/>
                <a:cs typeface="Times New Roman"/>
              </a:rPr>
              <a:t>coffee </a:t>
            </a:r>
            <a:r>
              <a:rPr dirty="0" sz="1450" spc="-10">
                <a:latin typeface="Times New Roman"/>
                <a:cs typeface="Times New Roman"/>
              </a:rPr>
              <a:t>and </a:t>
            </a:r>
            <a:r>
              <a:rPr dirty="0" sz="1450" spc="-5">
                <a:latin typeface="Times New Roman"/>
                <a:cs typeface="Times New Roman"/>
              </a:rPr>
              <a:t>hot </a:t>
            </a:r>
            <a:r>
              <a:rPr dirty="0" sz="1450" spc="-10">
                <a:latin typeface="Times New Roman"/>
                <a:cs typeface="Times New Roman"/>
              </a:rPr>
              <a:t>cakes, at Burlington  </a:t>
            </a:r>
            <a:r>
              <a:rPr dirty="0" sz="1450" spc="-5">
                <a:latin typeface="Times New Roman"/>
                <a:cs typeface="Times New Roman"/>
              </a:rPr>
              <a:t>upon </a:t>
            </a:r>
            <a:r>
              <a:rPr dirty="0" sz="1450" spc="-10">
                <a:latin typeface="Times New Roman"/>
                <a:cs typeface="Times New Roman"/>
              </a:rPr>
              <a:t>the Mississippi. Another long </a:t>
            </a:r>
            <a:r>
              <a:rPr dirty="0" sz="1450" spc="-25">
                <a:latin typeface="Times New Roman"/>
                <a:cs typeface="Times New Roman"/>
              </a:rPr>
              <a:t>day’s </a:t>
            </a:r>
            <a:r>
              <a:rPr dirty="0" sz="1450" spc="-10">
                <a:latin typeface="Times New Roman"/>
                <a:cs typeface="Times New Roman"/>
              </a:rPr>
              <a:t>ride followed, with </a:t>
            </a:r>
            <a:r>
              <a:rPr dirty="0" sz="1450" spc="-5">
                <a:latin typeface="Times New Roman"/>
                <a:cs typeface="Times New Roman"/>
              </a:rPr>
              <a:t>but one </a:t>
            </a:r>
            <a:r>
              <a:rPr dirty="0" sz="1450" spc="-10">
                <a:latin typeface="Times New Roman"/>
                <a:cs typeface="Times New Roman"/>
              </a:rPr>
              <a:t>feature  worthy </a:t>
            </a:r>
            <a:r>
              <a:rPr dirty="0" sz="1450" spc="-5">
                <a:latin typeface="Times New Roman"/>
                <a:cs typeface="Times New Roman"/>
              </a:rPr>
              <a:t>of </a:t>
            </a:r>
            <a:r>
              <a:rPr dirty="0" sz="1450" spc="-10">
                <a:latin typeface="Times New Roman"/>
                <a:cs typeface="Times New Roman"/>
              </a:rPr>
              <a:t>remark. At </a:t>
            </a:r>
            <a:r>
              <a:rPr dirty="0" sz="1450" spc="-5">
                <a:latin typeface="Times New Roman"/>
                <a:cs typeface="Times New Roman"/>
              </a:rPr>
              <a:t>a </a:t>
            </a:r>
            <a:r>
              <a:rPr dirty="0" sz="1450" spc="-10">
                <a:latin typeface="Times New Roman"/>
                <a:cs typeface="Times New Roman"/>
              </a:rPr>
              <a:t>place called Creston, </a:t>
            </a:r>
            <a:r>
              <a:rPr dirty="0" sz="1450" spc="-5">
                <a:latin typeface="Times New Roman"/>
                <a:cs typeface="Times New Roman"/>
              </a:rPr>
              <a:t>a </a:t>
            </a:r>
            <a:r>
              <a:rPr dirty="0" sz="1450" spc="-10">
                <a:latin typeface="Times New Roman"/>
                <a:cs typeface="Times New Roman"/>
              </a:rPr>
              <a:t>drunken man </a:t>
            </a:r>
            <a:r>
              <a:rPr dirty="0" sz="1450" spc="-5">
                <a:latin typeface="Times New Roman"/>
                <a:cs typeface="Times New Roman"/>
              </a:rPr>
              <a:t>got in. </a:t>
            </a:r>
            <a:r>
              <a:rPr dirty="0" sz="1450" spc="-10">
                <a:latin typeface="Times New Roman"/>
                <a:cs typeface="Times New Roman"/>
              </a:rPr>
              <a:t>He was  aggressively </a:t>
            </a:r>
            <a:r>
              <a:rPr dirty="0" sz="1450" spc="-20">
                <a:latin typeface="Times New Roman"/>
                <a:cs typeface="Times New Roman"/>
              </a:rPr>
              <a:t>friendly, </a:t>
            </a:r>
            <a:r>
              <a:rPr dirty="0" sz="1450" spc="-5">
                <a:latin typeface="Times New Roman"/>
                <a:cs typeface="Times New Roman"/>
              </a:rPr>
              <a:t>but, </a:t>
            </a:r>
            <a:r>
              <a:rPr dirty="0" sz="1450" spc="-10">
                <a:latin typeface="Times New Roman"/>
                <a:cs typeface="Times New Roman"/>
              </a:rPr>
              <a:t>according to English notions, </a:t>
            </a:r>
            <a:r>
              <a:rPr dirty="0" sz="1450" spc="-5">
                <a:latin typeface="Times New Roman"/>
                <a:cs typeface="Times New Roman"/>
              </a:rPr>
              <a:t>not </a:t>
            </a:r>
            <a:r>
              <a:rPr dirty="0" sz="1450" spc="-10">
                <a:latin typeface="Times New Roman"/>
                <a:cs typeface="Times New Roman"/>
              </a:rPr>
              <a:t>at all  unpresentable </a:t>
            </a:r>
            <a:r>
              <a:rPr dirty="0" sz="1450" spc="-5">
                <a:latin typeface="Times New Roman"/>
                <a:cs typeface="Times New Roman"/>
              </a:rPr>
              <a:t>upon a </a:t>
            </a:r>
            <a:r>
              <a:rPr dirty="0" sz="1450" spc="-10">
                <a:latin typeface="Times New Roman"/>
                <a:cs typeface="Times New Roman"/>
              </a:rPr>
              <a:t>train. For </a:t>
            </a:r>
            <a:r>
              <a:rPr dirty="0" sz="1450" spc="-5">
                <a:latin typeface="Times New Roman"/>
                <a:cs typeface="Times New Roman"/>
              </a:rPr>
              <a:t>one </a:t>
            </a:r>
            <a:r>
              <a:rPr dirty="0" sz="1450" spc="-10">
                <a:latin typeface="Times New Roman"/>
                <a:cs typeface="Times New Roman"/>
              </a:rPr>
              <a:t>stage </a:t>
            </a:r>
            <a:r>
              <a:rPr dirty="0" sz="1450" spc="-5">
                <a:latin typeface="Times New Roman"/>
                <a:cs typeface="Times New Roman"/>
              </a:rPr>
              <a:t>he </a:t>
            </a:r>
            <a:r>
              <a:rPr dirty="0" sz="1450" spc="-10">
                <a:latin typeface="Times New Roman"/>
                <a:cs typeface="Times New Roman"/>
              </a:rPr>
              <a:t>eluded the notice </a:t>
            </a:r>
            <a:r>
              <a:rPr dirty="0" sz="1450" spc="-5">
                <a:latin typeface="Times New Roman"/>
                <a:cs typeface="Times New Roman"/>
              </a:rPr>
              <a:t>of </a:t>
            </a:r>
            <a:r>
              <a:rPr dirty="0" sz="1450" spc="-10">
                <a:latin typeface="Times New Roman"/>
                <a:cs typeface="Times New Roman"/>
              </a:rPr>
              <a:t>the officials;  </a:t>
            </a:r>
            <a:r>
              <a:rPr dirty="0" sz="1450" spc="-5">
                <a:latin typeface="Times New Roman"/>
                <a:cs typeface="Times New Roman"/>
              </a:rPr>
              <a:t>but </a:t>
            </a:r>
            <a:r>
              <a:rPr dirty="0" sz="1450" spc="-10">
                <a:latin typeface="Times New Roman"/>
                <a:cs typeface="Times New Roman"/>
              </a:rPr>
              <a:t>just as we were beginning to move </a:t>
            </a:r>
            <a:r>
              <a:rPr dirty="0" sz="1450" spc="-5">
                <a:latin typeface="Times New Roman"/>
                <a:cs typeface="Times New Roman"/>
              </a:rPr>
              <a:t>out of </a:t>
            </a:r>
            <a:r>
              <a:rPr dirty="0" sz="1450" spc="-10">
                <a:latin typeface="Times New Roman"/>
                <a:cs typeface="Times New Roman"/>
              </a:rPr>
              <a:t>the next station, Cromwell </a:t>
            </a:r>
            <a:r>
              <a:rPr dirty="0" sz="1450" spc="-5">
                <a:latin typeface="Times New Roman"/>
                <a:cs typeface="Times New Roman"/>
              </a:rPr>
              <a:t>by  </a:t>
            </a:r>
            <a:r>
              <a:rPr dirty="0" sz="1450" spc="-10">
                <a:latin typeface="Times New Roman"/>
                <a:cs typeface="Times New Roman"/>
              </a:rPr>
              <a:t>name, </a:t>
            </a:r>
            <a:r>
              <a:rPr dirty="0" sz="1450" spc="-5">
                <a:latin typeface="Times New Roman"/>
                <a:cs typeface="Times New Roman"/>
              </a:rPr>
              <a:t>by </a:t>
            </a:r>
            <a:r>
              <a:rPr dirty="0" sz="1450" spc="-10">
                <a:latin typeface="Times New Roman"/>
                <a:cs typeface="Times New Roman"/>
              </a:rPr>
              <a:t>came the </a:t>
            </a:r>
            <a:r>
              <a:rPr dirty="0" sz="1450" spc="-15">
                <a:latin typeface="Times New Roman"/>
                <a:cs typeface="Times New Roman"/>
              </a:rPr>
              <a:t>conductor.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of </a:t>
            </a:r>
            <a:r>
              <a:rPr dirty="0" sz="1450" spc="-10">
                <a:latin typeface="Times New Roman"/>
                <a:cs typeface="Times New Roman"/>
              </a:rPr>
              <a:t>talk; and then the  </a:t>
            </a:r>
            <a:r>
              <a:rPr dirty="0" sz="1450" spc="-15">
                <a:latin typeface="Times New Roman"/>
                <a:cs typeface="Times New Roman"/>
              </a:rPr>
              <a:t>official </a:t>
            </a:r>
            <a:r>
              <a:rPr dirty="0" sz="1450" spc="-10">
                <a:latin typeface="Times New Roman"/>
                <a:cs typeface="Times New Roman"/>
              </a:rPr>
              <a:t>had the man </a:t>
            </a:r>
            <a:r>
              <a:rPr dirty="0" sz="1450" spc="-5">
                <a:latin typeface="Times New Roman"/>
                <a:cs typeface="Times New Roman"/>
              </a:rPr>
              <a:t>by </a:t>
            </a:r>
            <a:r>
              <a:rPr dirty="0" sz="1450" spc="-10">
                <a:latin typeface="Times New Roman"/>
                <a:cs typeface="Times New Roman"/>
              </a:rPr>
              <a:t>the shoulders, twitched him from his seat, marched  him through the </a:t>
            </a:r>
            <a:r>
              <a:rPr dirty="0" sz="1450" spc="-25">
                <a:latin typeface="Times New Roman"/>
                <a:cs typeface="Times New Roman"/>
              </a:rPr>
              <a:t>car, </a:t>
            </a:r>
            <a:r>
              <a:rPr dirty="0" sz="1450" spc="-10">
                <a:latin typeface="Times New Roman"/>
                <a:cs typeface="Times New Roman"/>
              </a:rPr>
              <a:t>and sent him flying </a:t>
            </a:r>
            <a:r>
              <a:rPr dirty="0" sz="1450" spc="-5">
                <a:latin typeface="Times New Roman"/>
                <a:cs typeface="Times New Roman"/>
              </a:rPr>
              <a:t>on </a:t>
            </a:r>
            <a:r>
              <a:rPr dirty="0" sz="1450" spc="-10">
                <a:latin typeface="Times New Roman"/>
                <a:cs typeface="Times New Roman"/>
              </a:rPr>
              <a:t>to the track. It was </a:t>
            </a:r>
            <a:r>
              <a:rPr dirty="0" sz="1450" spc="-5">
                <a:latin typeface="Times New Roman"/>
                <a:cs typeface="Times New Roman"/>
              </a:rPr>
              <a:t>done </a:t>
            </a:r>
            <a:r>
              <a:rPr dirty="0" sz="1450" spc="-10">
                <a:latin typeface="Times New Roman"/>
                <a:cs typeface="Times New Roman"/>
              </a:rPr>
              <a:t>in three  motions, as exact as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drill. The train was still moving </a:t>
            </a:r>
            <a:r>
              <a:rPr dirty="0" sz="1450" spc="-25">
                <a:latin typeface="Times New Roman"/>
                <a:cs typeface="Times New Roman"/>
              </a:rPr>
              <a:t>slowly,  </a:t>
            </a:r>
            <a:r>
              <a:rPr dirty="0" sz="1450" spc="-10">
                <a:latin typeface="Times New Roman"/>
                <a:cs typeface="Times New Roman"/>
              </a:rPr>
              <a:t>although beginning to mend her pace, and the drunkard </a:t>
            </a:r>
            <a:r>
              <a:rPr dirty="0" sz="1450" spc="-5">
                <a:latin typeface="Times New Roman"/>
                <a:cs typeface="Times New Roman"/>
              </a:rPr>
              <a:t>got </a:t>
            </a:r>
            <a:r>
              <a:rPr dirty="0" sz="1450" spc="-10">
                <a:latin typeface="Times New Roman"/>
                <a:cs typeface="Times New Roman"/>
              </a:rPr>
              <a:t>his feet without </a:t>
            </a:r>
            <a:r>
              <a:rPr dirty="0" sz="1450" spc="-5">
                <a:latin typeface="Times New Roman"/>
                <a:cs typeface="Times New Roman"/>
              </a:rPr>
              <a:t>a  </a:t>
            </a:r>
            <a:r>
              <a:rPr dirty="0" sz="1450" spc="-10">
                <a:latin typeface="Times New Roman"/>
                <a:cs typeface="Times New Roman"/>
              </a:rPr>
              <a:t>fall. He carried </a:t>
            </a:r>
            <a:r>
              <a:rPr dirty="0" sz="1450" spc="-5">
                <a:latin typeface="Times New Roman"/>
                <a:cs typeface="Times New Roman"/>
              </a:rPr>
              <a:t>a </a:t>
            </a:r>
            <a:r>
              <a:rPr dirty="0" sz="1450" spc="-10">
                <a:latin typeface="Times New Roman"/>
                <a:cs typeface="Times New Roman"/>
              </a:rPr>
              <a:t>red bundle, though </a:t>
            </a:r>
            <a:r>
              <a:rPr dirty="0" sz="1450" spc="-5">
                <a:latin typeface="Times New Roman"/>
                <a:cs typeface="Times New Roman"/>
              </a:rPr>
              <a:t>not </a:t>
            </a:r>
            <a:r>
              <a:rPr dirty="0" sz="1450" spc="-10">
                <a:latin typeface="Times New Roman"/>
                <a:cs typeface="Times New Roman"/>
              </a:rPr>
              <a:t>so red as his cheeks; and </a:t>
            </a:r>
            <a:r>
              <a:rPr dirty="0" sz="1450" spc="-5">
                <a:latin typeface="Times New Roman"/>
                <a:cs typeface="Times New Roman"/>
              </a:rPr>
              <a:t>he </a:t>
            </a:r>
            <a:r>
              <a:rPr dirty="0" sz="1450" spc="-10">
                <a:latin typeface="Times New Roman"/>
                <a:cs typeface="Times New Roman"/>
              </a:rPr>
              <a:t>shook  this menacingly in the air with </a:t>
            </a:r>
            <a:r>
              <a:rPr dirty="0" sz="1450" spc="-5">
                <a:latin typeface="Times New Roman"/>
                <a:cs typeface="Times New Roman"/>
              </a:rPr>
              <a:t>one </a:t>
            </a:r>
            <a:r>
              <a:rPr dirty="0" sz="1450" spc="-10">
                <a:latin typeface="Times New Roman"/>
                <a:cs typeface="Times New Roman"/>
              </a:rPr>
              <a:t>hand, while the other stole behind him to  the region </a:t>
            </a:r>
            <a:r>
              <a:rPr dirty="0" sz="1450" spc="-5">
                <a:latin typeface="Times New Roman"/>
                <a:cs typeface="Times New Roman"/>
              </a:rPr>
              <a:t>of </a:t>
            </a:r>
            <a:r>
              <a:rPr dirty="0" sz="1450" spc="-10">
                <a:latin typeface="Times New Roman"/>
                <a:cs typeface="Times New Roman"/>
              </a:rPr>
              <a:t>the kidneys. It was the first indication that </a:t>
            </a:r>
            <a:r>
              <a:rPr dirty="0" sz="1450" spc="-5">
                <a:latin typeface="Times New Roman"/>
                <a:cs typeface="Times New Roman"/>
              </a:rPr>
              <a:t>I </a:t>
            </a:r>
            <a:r>
              <a:rPr dirty="0" sz="1450" spc="-10">
                <a:latin typeface="Times New Roman"/>
                <a:cs typeface="Times New Roman"/>
              </a:rPr>
              <a:t>had come among  revolvers, and </a:t>
            </a:r>
            <a:r>
              <a:rPr dirty="0" sz="1450" spc="-5">
                <a:latin typeface="Times New Roman"/>
                <a:cs typeface="Times New Roman"/>
              </a:rPr>
              <a:t>I </a:t>
            </a:r>
            <a:r>
              <a:rPr dirty="0" sz="1450" spc="-10">
                <a:latin typeface="Times New Roman"/>
                <a:cs typeface="Times New Roman"/>
              </a:rPr>
              <a:t>observed it with some emotion. The conductor stood </a:t>
            </a:r>
            <a:r>
              <a:rPr dirty="0" sz="1450" spc="-5">
                <a:latin typeface="Times New Roman"/>
                <a:cs typeface="Times New Roman"/>
              </a:rPr>
              <a:t>on </a:t>
            </a:r>
            <a:r>
              <a:rPr dirty="0" sz="1450" spc="-10">
                <a:latin typeface="Times New Roman"/>
                <a:cs typeface="Times New Roman"/>
              </a:rPr>
              <a:t>the  steps with </a:t>
            </a:r>
            <a:r>
              <a:rPr dirty="0" sz="1450" spc="-5">
                <a:latin typeface="Times New Roman"/>
                <a:cs typeface="Times New Roman"/>
              </a:rPr>
              <a:t>one </a:t>
            </a:r>
            <a:r>
              <a:rPr dirty="0" sz="1450" spc="-10">
                <a:latin typeface="Times New Roman"/>
                <a:cs typeface="Times New Roman"/>
              </a:rPr>
              <a:t>hand </a:t>
            </a:r>
            <a:r>
              <a:rPr dirty="0" sz="1450" spc="-5">
                <a:latin typeface="Times New Roman"/>
                <a:cs typeface="Times New Roman"/>
              </a:rPr>
              <a:t>on </a:t>
            </a:r>
            <a:r>
              <a:rPr dirty="0" sz="1450" spc="-10">
                <a:latin typeface="Times New Roman"/>
                <a:cs typeface="Times New Roman"/>
              </a:rPr>
              <a:t>his </a:t>
            </a:r>
            <a:r>
              <a:rPr dirty="0" sz="1450" spc="-5">
                <a:latin typeface="Times New Roman"/>
                <a:cs typeface="Times New Roman"/>
              </a:rPr>
              <a:t>hip, </a:t>
            </a:r>
            <a:r>
              <a:rPr dirty="0" sz="1450" spc="-10">
                <a:latin typeface="Times New Roman"/>
                <a:cs typeface="Times New Roman"/>
              </a:rPr>
              <a:t>looking back at him; and perhaps this attitude  imposed </a:t>
            </a:r>
            <a:r>
              <a:rPr dirty="0" sz="1450" spc="-5">
                <a:latin typeface="Times New Roman"/>
                <a:cs typeface="Times New Roman"/>
              </a:rPr>
              <a:t>upon </a:t>
            </a:r>
            <a:r>
              <a:rPr dirty="0" sz="1450" spc="-10">
                <a:latin typeface="Times New Roman"/>
                <a:cs typeface="Times New Roman"/>
              </a:rPr>
              <a:t>the creature, for </a:t>
            </a:r>
            <a:r>
              <a:rPr dirty="0" sz="1450" spc="-5">
                <a:latin typeface="Times New Roman"/>
                <a:cs typeface="Times New Roman"/>
              </a:rPr>
              <a:t>he </a:t>
            </a:r>
            <a:r>
              <a:rPr dirty="0" sz="1450" spc="-10">
                <a:latin typeface="Times New Roman"/>
                <a:cs typeface="Times New Roman"/>
              </a:rPr>
              <a:t>turned without further ado, and went </a:t>
            </a:r>
            <a:r>
              <a:rPr dirty="0" sz="1450" spc="-15">
                <a:latin typeface="Times New Roman"/>
                <a:cs typeface="Times New Roman"/>
              </a:rPr>
              <a:t>off  </a:t>
            </a:r>
            <a:r>
              <a:rPr dirty="0" sz="1450" spc="-10">
                <a:latin typeface="Times New Roman"/>
                <a:cs typeface="Times New Roman"/>
              </a:rPr>
              <a:t>staggering along the track towards Cromwell followed </a:t>
            </a:r>
            <a:r>
              <a:rPr dirty="0" sz="1450" spc="-5">
                <a:latin typeface="Times New Roman"/>
                <a:cs typeface="Times New Roman"/>
              </a:rPr>
              <a:t>by a </a:t>
            </a:r>
            <a:r>
              <a:rPr dirty="0" sz="1450" spc="-10">
                <a:latin typeface="Times New Roman"/>
                <a:cs typeface="Times New Roman"/>
              </a:rPr>
              <a:t>peal </a:t>
            </a:r>
            <a:r>
              <a:rPr dirty="0" sz="1450" spc="-5">
                <a:latin typeface="Times New Roman"/>
                <a:cs typeface="Times New Roman"/>
              </a:rPr>
              <a:t>of </a:t>
            </a:r>
            <a:r>
              <a:rPr dirty="0" sz="1450" spc="-10">
                <a:latin typeface="Times New Roman"/>
                <a:cs typeface="Times New Roman"/>
              </a:rPr>
              <a:t>laughter  from the cars. They were speaking English all about me, </a:t>
            </a:r>
            <a:r>
              <a:rPr dirty="0" sz="1450" spc="-5">
                <a:latin typeface="Times New Roman"/>
                <a:cs typeface="Times New Roman"/>
              </a:rPr>
              <a:t>but I </a:t>
            </a:r>
            <a:r>
              <a:rPr dirty="0" sz="1450" spc="-10">
                <a:latin typeface="Times New Roman"/>
                <a:cs typeface="Times New Roman"/>
              </a:rPr>
              <a:t>knew </a:t>
            </a:r>
            <a:r>
              <a:rPr dirty="0" sz="1450" spc="-5">
                <a:latin typeface="Times New Roman"/>
                <a:cs typeface="Times New Roman"/>
              </a:rPr>
              <a:t>I </a:t>
            </a:r>
            <a:r>
              <a:rPr dirty="0" sz="1450" spc="-10">
                <a:latin typeface="Times New Roman"/>
                <a:cs typeface="Times New Roman"/>
              </a:rPr>
              <a:t>was in </a:t>
            </a:r>
            <a:r>
              <a:rPr dirty="0" sz="1450" spc="-5">
                <a:latin typeface="Times New Roman"/>
                <a:cs typeface="Times New Roman"/>
              </a:rPr>
              <a:t>a  </a:t>
            </a:r>
            <a:r>
              <a:rPr dirty="0" sz="1450" spc="-10">
                <a:latin typeface="Times New Roman"/>
                <a:cs typeface="Times New Roman"/>
              </a:rPr>
              <a:t>foreign land.</a:t>
            </a:r>
            <a:endParaRPr sz="1450">
              <a:latin typeface="Times New Roman"/>
              <a:cs typeface="Times New Roman"/>
            </a:endParaRPr>
          </a:p>
          <a:p>
            <a:pPr algn="just" marL="12700" marR="5080">
              <a:lnSpc>
                <a:spcPts val="1730"/>
              </a:lnSpc>
              <a:spcBef>
                <a:spcPts val="540"/>
              </a:spcBef>
            </a:pPr>
            <a:r>
              <a:rPr dirty="0" sz="1450" spc="-25">
                <a:latin typeface="Times New Roman"/>
                <a:cs typeface="Times New Roman"/>
              </a:rPr>
              <a:t>Twenty </a:t>
            </a:r>
            <a:r>
              <a:rPr dirty="0" sz="1450" spc="-10">
                <a:latin typeface="Times New Roman"/>
                <a:cs typeface="Times New Roman"/>
              </a:rPr>
              <a:t>minutes before nine that night, we were deposited at the Pacific  </a:t>
            </a:r>
            <a:r>
              <a:rPr dirty="0" sz="1450" spc="-15">
                <a:latin typeface="Times New Roman"/>
                <a:cs typeface="Times New Roman"/>
              </a:rPr>
              <a:t>Transfer </a:t>
            </a:r>
            <a:r>
              <a:rPr dirty="0" sz="1450" spc="-10">
                <a:latin typeface="Times New Roman"/>
                <a:cs typeface="Times New Roman"/>
              </a:rPr>
              <a:t>Station near Council </a:t>
            </a:r>
            <a:r>
              <a:rPr dirty="0" sz="1450" spc="-15">
                <a:latin typeface="Times New Roman"/>
                <a:cs typeface="Times New Roman"/>
              </a:rPr>
              <a:t>Bluffs, </a:t>
            </a:r>
            <a:r>
              <a:rPr dirty="0" sz="1450" spc="-5">
                <a:latin typeface="Times New Roman"/>
                <a:cs typeface="Times New Roman"/>
              </a:rPr>
              <a:t>on </a:t>
            </a:r>
            <a:r>
              <a:rPr dirty="0" sz="1450" spc="-10">
                <a:latin typeface="Times New Roman"/>
                <a:cs typeface="Times New Roman"/>
              </a:rPr>
              <a:t>the eastern bank </a:t>
            </a:r>
            <a:r>
              <a:rPr dirty="0" sz="1450" spc="-5">
                <a:latin typeface="Times New Roman"/>
                <a:cs typeface="Times New Roman"/>
              </a:rPr>
              <a:t>of </a:t>
            </a:r>
            <a:r>
              <a:rPr dirty="0" sz="1450" spc="-10">
                <a:latin typeface="Times New Roman"/>
                <a:cs typeface="Times New Roman"/>
              </a:rPr>
              <a:t>the Missouri </a:t>
            </a:r>
            <a:r>
              <a:rPr dirty="0" sz="1450" spc="-20">
                <a:latin typeface="Times New Roman"/>
                <a:cs typeface="Times New Roman"/>
              </a:rPr>
              <a:t>river.  </a:t>
            </a:r>
            <a:r>
              <a:rPr dirty="0" sz="1450" spc="-10">
                <a:latin typeface="Times New Roman"/>
                <a:cs typeface="Times New Roman"/>
              </a:rPr>
              <a:t>Here we were to stay the </a:t>
            </a:r>
            <a:r>
              <a:rPr dirty="0" sz="1450" spc="-5">
                <a:latin typeface="Times New Roman"/>
                <a:cs typeface="Times New Roman"/>
              </a:rPr>
              <a:t>night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caravanserai, set apart for  emigrants. But </a:t>
            </a:r>
            <a:r>
              <a:rPr dirty="0" sz="1450" spc="-5">
                <a:latin typeface="Times New Roman"/>
                <a:cs typeface="Times New Roman"/>
              </a:rPr>
              <a:t>I </a:t>
            </a:r>
            <a:r>
              <a:rPr dirty="0" sz="1450" spc="-10">
                <a:latin typeface="Times New Roman"/>
                <a:cs typeface="Times New Roman"/>
              </a:rPr>
              <a:t>gave way to </a:t>
            </a:r>
            <a:r>
              <a:rPr dirty="0" sz="1450" spc="-5">
                <a:latin typeface="Times New Roman"/>
                <a:cs typeface="Times New Roman"/>
              </a:rPr>
              <a:t>a </a:t>
            </a:r>
            <a:r>
              <a:rPr dirty="0" sz="1450" spc="-10">
                <a:latin typeface="Times New Roman"/>
                <a:cs typeface="Times New Roman"/>
              </a:rPr>
              <a:t>thirst for </a:t>
            </a:r>
            <a:r>
              <a:rPr dirty="0" sz="1450" spc="-20">
                <a:latin typeface="Times New Roman"/>
                <a:cs typeface="Times New Roman"/>
              </a:rPr>
              <a:t>luxury, </a:t>
            </a:r>
            <a:r>
              <a:rPr dirty="0" sz="1450" spc="-10">
                <a:latin typeface="Times New Roman"/>
                <a:cs typeface="Times New Roman"/>
              </a:rPr>
              <a:t>separated myself from my  companions, and marched with my </a:t>
            </a:r>
            <a:r>
              <a:rPr dirty="0" sz="1450" spc="-15">
                <a:latin typeface="Times New Roman"/>
                <a:cs typeface="Times New Roman"/>
              </a:rPr>
              <a:t>effects </a:t>
            </a:r>
            <a:r>
              <a:rPr dirty="0" sz="1450" spc="-10">
                <a:latin typeface="Times New Roman"/>
                <a:cs typeface="Times New Roman"/>
              </a:rPr>
              <a:t>into the Union Pacific Hotel. A  white clerk and </a:t>
            </a:r>
            <a:r>
              <a:rPr dirty="0" sz="1450" spc="-5">
                <a:latin typeface="Times New Roman"/>
                <a:cs typeface="Times New Roman"/>
              </a:rPr>
              <a:t>a </a:t>
            </a:r>
            <a:r>
              <a:rPr dirty="0" sz="1450" spc="-10">
                <a:latin typeface="Times New Roman"/>
                <a:cs typeface="Times New Roman"/>
              </a:rPr>
              <a:t>coloured gentleman whom, in my plain European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should call the boots, were installed behind </a:t>
            </a:r>
            <a:r>
              <a:rPr dirty="0" sz="1450" spc="-5">
                <a:latin typeface="Times New Roman"/>
                <a:cs typeface="Times New Roman"/>
              </a:rPr>
              <a:t>a </a:t>
            </a:r>
            <a:r>
              <a:rPr dirty="0" sz="1450" spc="-10">
                <a:latin typeface="Times New Roman"/>
                <a:cs typeface="Times New Roman"/>
              </a:rPr>
              <a:t>counter like bank tellers. They  took my name, assigned me </a:t>
            </a:r>
            <a:r>
              <a:rPr dirty="0" sz="1450" spc="-5">
                <a:latin typeface="Times New Roman"/>
                <a:cs typeface="Times New Roman"/>
              </a:rPr>
              <a:t>a </a:t>
            </a:r>
            <a:r>
              <a:rPr dirty="0" sz="1450" spc="-15">
                <a:latin typeface="Times New Roman"/>
                <a:cs typeface="Times New Roman"/>
              </a:rPr>
              <a:t>number, </a:t>
            </a:r>
            <a:r>
              <a:rPr dirty="0" sz="1450" spc="-10">
                <a:latin typeface="Times New Roman"/>
                <a:cs typeface="Times New Roman"/>
              </a:rPr>
              <a:t>and proceeded to deal with my  packages. And here came the tug </a:t>
            </a:r>
            <a:r>
              <a:rPr dirty="0" sz="1450" spc="-5">
                <a:latin typeface="Times New Roman"/>
                <a:cs typeface="Times New Roman"/>
              </a:rPr>
              <a:t>of </a:t>
            </a:r>
            <a:r>
              <a:rPr dirty="0" sz="1450" spc="-30">
                <a:latin typeface="Times New Roman"/>
                <a:cs typeface="Times New Roman"/>
              </a:rPr>
              <a:t>war. </a:t>
            </a:r>
            <a:r>
              <a:rPr dirty="0" sz="1450" spc="-5">
                <a:latin typeface="Times New Roman"/>
                <a:cs typeface="Times New Roman"/>
              </a:rPr>
              <a:t>I </a:t>
            </a:r>
            <a:r>
              <a:rPr dirty="0" sz="1450" spc="-10">
                <a:latin typeface="Times New Roman"/>
                <a:cs typeface="Times New Roman"/>
              </a:rPr>
              <a:t>wished to give </a:t>
            </a:r>
            <a:r>
              <a:rPr dirty="0" sz="1450" spc="-5">
                <a:latin typeface="Times New Roman"/>
                <a:cs typeface="Times New Roman"/>
              </a:rPr>
              <a:t>up </a:t>
            </a:r>
            <a:r>
              <a:rPr dirty="0" sz="1450" spc="-10">
                <a:latin typeface="Times New Roman"/>
                <a:cs typeface="Times New Roman"/>
              </a:rPr>
              <a:t>my packages into  safe keeping; </a:t>
            </a:r>
            <a:r>
              <a:rPr dirty="0" sz="1450" spc="-5">
                <a:latin typeface="Times New Roman"/>
                <a:cs typeface="Times New Roman"/>
              </a:rPr>
              <a:t>but 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wish to </a:t>
            </a:r>
            <a:r>
              <a:rPr dirty="0" sz="1450" spc="-5">
                <a:latin typeface="Times New Roman"/>
                <a:cs typeface="Times New Roman"/>
              </a:rPr>
              <a:t>go </a:t>
            </a:r>
            <a:r>
              <a:rPr dirty="0" sz="1450" spc="-10">
                <a:latin typeface="Times New Roman"/>
                <a:cs typeface="Times New Roman"/>
              </a:rPr>
              <a:t>to bed. And this, it appeared, was  impossible in an American</a:t>
            </a:r>
            <a:r>
              <a:rPr dirty="0" sz="1450" spc="5">
                <a:latin typeface="Times New Roman"/>
                <a:cs typeface="Times New Roman"/>
              </a:rPr>
              <a:t> </a:t>
            </a:r>
            <a:r>
              <a:rPr dirty="0" sz="1450" spc="-10">
                <a:latin typeface="Times New Roman"/>
                <a:cs typeface="Times New Roman"/>
              </a:rPr>
              <a:t>hotel.</a:t>
            </a:r>
            <a:endParaRPr sz="1450">
              <a:latin typeface="Times New Roman"/>
              <a:cs typeface="Times New Roman"/>
            </a:endParaRPr>
          </a:p>
          <a:p>
            <a:pPr marL="12700" marR="17145">
              <a:lnSpc>
                <a:spcPts val="1730"/>
              </a:lnSpc>
              <a:spcBef>
                <a:spcPts val="560"/>
              </a:spcBef>
            </a:pPr>
            <a:r>
              <a:rPr dirty="0" sz="1450" spc="-10">
                <a:latin typeface="Times New Roman"/>
                <a:cs typeface="Times New Roman"/>
              </a:rPr>
              <a:t>It was, </a:t>
            </a:r>
            <a:r>
              <a:rPr dirty="0" sz="1450" spc="-5">
                <a:latin typeface="Times New Roman"/>
                <a:cs typeface="Times New Roman"/>
              </a:rPr>
              <a:t>of </a:t>
            </a:r>
            <a:r>
              <a:rPr dirty="0" sz="1450" spc="-10">
                <a:latin typeface="Times New Roman"/>
                <a:cs typeface="Times New Roman"/>
              </a:rPr>
              <a:t>course, some inane misunderstanding, and sprang from my  unfamiliarity with the language. For although two nations use the same words  and read the same </a:t>
            </a:r>
            <a:r>
              <a:rPr dirty="0" sz="1450" spc="-5">
                <a:latin typeface="Times New Roman"/>
                <a:cs typeface="Times New Roman"/>
              </a:rPr>
              <a:t>books, </a:t>
            </a:r>
            <a:r>
              <a:rPr dirty="0" sz="1450" spc="-10">
                <a:latin typeface="Times New Roman"/>
                <a:cs typeface="Times New Roman"/>
              </a:rPr>
              <a:t>intercourse is </a:t>
            </a:r>
            <a:r>
              <a:rPr dirty="0" sz="1450" spc="-5">
                <a:latin typeface="Times New Roman"/>
                <a:cs typeface="Times New Roman"/>
              </a:rPr>
              <a:t>not </a:t>
            </a:r>
            <a:r>
              <a:rPr dirty="0" sz="1450" spc="-10">
                <a:latin typeface="Times New Roman"/>
                <a:cs typeface="Times New Roman"/>
              </a:rPr>
              <a:t>conducted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dictionary. </a:t>
            </a:r>
            <a:r>
              <a:rPr dirty="0" sz="1450" spc="-10">
                <a:latin typeface="Times New Roman"/>
                <a:cs typeface="Times New Roman"/>
              </a:rPr>
              <a:t>The  business </a:t>
            </a:r>
            <a:r>
              <a:rPr dirty="0" sz="1450" spc="-5">
                <a:latin typeface="Times New Roman"/>
                <a:cs typeface="Times New Roman"/>
              </a:rPr>
              <a:t>of </a:t>
            </a:r>
            <a:r>
              <a:rPr dirty="0" sz="1450" spc="-10">
                <a:latin typeface="Times New Roman"/>
                <a:cs typeface="Times New Roman"/>
              </a:rPr>
              <a:t>life is </a:t>
            </a:r>
            <a:r>
              <a:rPr dirty="0" sz="1450" spc="-5">
                <a:latin typeface="Times New Roman"/>
                <a:cs typeface="Times New Roman"/>
              </a:rPr>
              <a:t>not </a:t>
            </a:r>
            <a:r>
              <a:rPr dirty="0" sz="1450" spc="-10">
                <a:latin typeface="Times New Roman"/>
                <a:cs typeface="Times New Roman"/>
              </a:rPr>
              <a:t>carried </a:t>
            </a:r>
            <a:r>
              <a:rPr dirty="0" sz="1450" spc="-5">
                <a:latin typeface="Times New Roman"/>
                <a:cs typeface="Times New Roman"/>
              </a:rPr>
              <a:t>on by </a:t>
            </a:r>
            <a:r>
              <a:rPr dirty="0" sz="1450" spc="-10">
                <a:latin typeface="Times New Roman"/>
                <a:cs typeface="Times New Roman"/>
              </a:rPr>
              <a:t>words, </a:t>
            </a:r>
            <a:r>
              <a:rPr dirty="0" sz="1450" spc="-5">
                <a:latin typeface="Times New Roman"/>
                <a:cs typeface="Times New Roman"/>
              </a:rPr>
              <a:t>but </a:t>
            </a:r>
            <a:r>
              <a:rPr dirty="0" sz="1450" spc="-10">
                <a:latin typeface="Times New Roman"/>
                <a:cs typeface="Times New Roman"/>
              </a:rPr>
              <a:t>in set phrases, each with </a:t>
            </a:r>
            <a:r>
              <a:rPr dirty="0" sz="1450" spc="-5">
                <a:latin typeface="Times New Roman"/>
                <a:cs typeface="Times New Roman"/>
              </a:rPr>
              <a:t>a  </a:t>
            </a:r>
            <a:r>
              <a:rPr dirty="0" sz="1450" spc="-10">
                <a:latin typeface="Times New Roman"/>
                <a:cs typeface="Times New Roman"/>
              </a:rPr>
              <a:t>special and almost </a:t>
            </a:r>
            <a:r>
              <a:rPr dirty="0" sz="1450" spc="-5">
                <a:latin typeface="Times New Roman"/>
                <a:cs typeface="Times New Roman"/>
              </a:rPr>
              <a:t>a </a:t>
            </a:r>
            <a:r>
              <a:rPr dirty="0" sz="1450" spc="-10">
                <a:latin typeface="Times New Roman"/>
                <a:cs typeface="Times New Roman"/>
              </a:rPr>
              <a:t>slang signification. Some international obscurity  prevailed between me and the coloured gentleman at Council </a:t>
            </a:r>
            <a:r>
              <a:rPr dirty="0" sz="1450" spc="-15">
                <a:latin typeface="Times New Roman"/>
                <a:cs typeface="Times New Roman"/>
              </a:rPr>
              <a:t>Bluffs; </a:t>
            </a:r>
            <a:r>
              <a:rPr dirty="0" sz="1450" spc="-10">
                <a:latin typeface="Times New Roman"/>
                <a:cs typeface="Times New Roman"/>
              </a:rPr>
              <a:t>so that  what </a:t>
            </a:r>
            <a:r>
              <a:rPr dirty="0" sz="1450" spc="-5">
                <a:latin typeface="Times New Roman"/>
                <a:cs typeface="Times New Roman"/>
              </a:rPr>
              <a:t>I </a:t>
            </a:r>
            <a:r>
              <a:rPr dirty="0" sz="1450" spc="-10">
                <a:latin typeface="Times New Roman"/>
                <a:cs typeface="Times New Roman"/>
              </a:rPr>
              <a:t>was asking, which seemed very natural to me, appeared to him </a:t>
            </a:r>
            <a:r>
              <a:rPr dirty="0" sz="1450" spc="-5">
                <a:latin typeface="Times New Roman"/>
                <a:cs typeface="Times New Roman"/>
              </a:rPr>
              <a:t>a  </a:t>
            </a:r>
            <a:r>
              <a:rPr dirty="0" sz="1450" spc="-10">
                <a:latin typeface="Times New Roman"/>
                <a:cs typeface="Times New Roman"/>
              </a:rPr>
              <a:t>monstrous </a:t>
            </a:r>
            <a:r>
              <a:rPr dirty="0" sz="1450" spc="-20">
                <a:latin typeface="Times New Roman"/>
                <a:cs typeface="Times New Roman"/>
              </a:rPr>
              <a:t>exigency. </a:t>
            </a:r>
            <a:r>
              <a:rPr dirty="0" sz="1450" spc="-10">
                <a:latin typeface="Times New Roman"/>
                <a:cs typeface="Times New Roman"/>
              </a:rPr>
              <a:t>He refused, and that with the plainness </a:t>
            </a:r>
            <a:r>
              <a:rPr dirty="0" sz="1450" spc="-5">
                <a:latin typeface="Times New Roman"/>
                <a:cs typeface="Times New Roman"/>
              </a:rPr>
              <a:t>of </a:t>
            </a:r>
            <a:r>
              <a:rPr dirty="0" sz="1450" spc="-10">
                <a:latin typeface="Times New Roman"/>
                <a:cs typeface="Times New Roman"/>
              </a:rPr>
              <a:t>the </a:t>
            </a:r>
            <a:r>
              <a:rPr dirty="0" sz="1450" spc="-35">
                <a:latin typeface="Times New Roman"/>
                <a:cs typeface="Times New Roman"/>
              </a:rPr>
              <a:t>West. </a:t>
            </a:r>
            <a:r>
              <a:rPr dirty="0" sz="1450" spc="-10">
                <a:latin typeface="Times New Roman"/>
                <a:cs typeface="Times New Roman"/>
              </a:rPr>
              <a:t>This  American manner </a:t>
            </a:r>
            <a:r>
              <a:rPr dirty="0" sz="1450" spc="-5">
                <a:latin typeface="Times New Roman"/>
                <a:cs typeface="Times New Roman"/>
              </a:rPr>
              <a:t>of </a:t>
            </a:r>
            <a:r>
              <a:rPr dirty="0" sz="1450" spc="-10">
                <a:latin typeface="Times New Roman"/>
                <a:cs typeface="Times New Roman"/>
              </a:rPr>
              <a:t>conducting matters </a:t>
            </a:r>
            <a:r>
              <a:rPr dirty="0" sz="1450" spc="-5">
                <a:latin typeface="Times New Roman"/>
                <a:cs typeface="Times New Roman"/>
              </a:rPr>
              <a:t>of </a:t>
            </a:r>
            <a:r>
              <a:rPr dirty="0" sz="1450" spc="-10">
                <a:latin typeface="Times New Roman"/>
                <a:cs typeface="Times New Roman"/>
              </a:rPr>
              <a:t>business is, at first,</a:t>
            </a:r>
            <a:r>
              <a:rPr dirty="0" sz="1450" spc="55">
                <a:latin typeface="Times New Roman"/>
                <a:cs typeface="Times New Roman"/>
              </a:rPr>
              <a:t> </a:t>
            </a:r>
            <a:r>
              <a:rPr dirty="0" sz="1450" spc="-10">
                <a:latin typeface="Times New Roman"/>
                <a:cs typeface="Times New Roman"/>
              </a:rPr>
              <a:t>highly</a:t>
            </a:r>
            <a:endParaRPr sz="1450">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perhaps equal—that crafty artifice (as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old, </a:t>
            </a:r>
            <a:r>
              <a:rPr dirty="0" sz="1450" spc="-10">
                <a:latin typeface="Times New Roman"/>
                <a:cs typeface="Times New Roman"/>
              </a:rPr>
              <a:t>experienced  carpenter </a:t>
            </a:r>
            <a:r>
              <a:rPr dirty="0" sz="1450" spc="-5">
                <a:latin typeface="Times New Roman"/>
                <a:cs typeface="Times New Roman"/>
              </a:rPr>
              <a:t>of </a:t>
            </a:r>
            <a:r>
              <a:rPr dirty="0" sz="1450" spc="-10">
                <a:latin typeface="Times New Roman"/>
                <a:cs typeface="Times New Roman"/>
              </a:rPr>
              <a:t>plays, some Dennery </a:t>
            </a:r>
            <a:r>
              <a:rPr dirty="0" sz="1450" spc="-5">
                <a:latin typeface="Times New Roman"/>
                <a:cs typeface="Times New Roman"/>
              </a:rPr>
              <a:t>or </a:t>
            </a:r>
            <a:r>
              <a:rPr dirty="0" sz="1450" spc="-10">
                <a:latin typeface="Times New Roman"/>
                <a:cs typeface="Times New Roman"/>
              </a:rPr>
              <a:t>Sardou) </a:t>
            </a:r>
            <a:r>
              <a:rPr dirty="0" sz="1450" spc="-5">
                <a:latin typeface="Times New Roman"/>
                <a:cs typeface="Times New Roman"/>
              </a:rPr>
              <a:t>by </a:t>
            </a:r>
            <a:r>
              <a:rPr dirty="0" sz="1450" spc="-10">
                <a:latin typeface="Times New Roman"/>
                <a:cs typeface="Times New Roman"/>
              </a:rPr>
              <a:t>which the same situation is  twice presented and the two actors twice </a:t>
            </a:r>
            <a:r>
              <a:rPr dirty="0" sz="1450" spc="-5">
                <a:latin typeface="Times New Roman"/>
                <a:cs typeface="Times New Roman"/>
              </a:rPr>
              <a:t>brought </a:t>
            </a:r>
            <a:r>
              <a:rPr dirty="0" sz="1450" spc="-10">
                <a:latin typeface="Times New Roman"/>
                <a:cs typeface="Times New Roman"/>
              </a:rPr>
              <a:t>face to face over the  evidence, only once it is in her hand, once in his—and these in their </a:t>
            </a:r>
            <a:r>
              <a:rPr dirty="0" sz="1450" spc="-5">
                <a:latin typeface="Times New Roman"/>
                <a:cs typeface="Times New Roman"/>
              </a:rPr>
              <a:t>due </a:t>
            </a:r>
            <a:r>
              <a:rPr dirty="0" sz="1450" spc="-20">
                <a:latin typeface="Times New Roman"/>
                <a:cs typeface="Times New Roman"/>
              </a:rPr>
              <a:t>order,  </a:t>
            </a:r>
            <a:r>
              <a:rPr dirty="0" sz="1450" spc="-10">
                <a:latin typeface="Times New Roman"/>
                <a:cs typeface="Times New Roman"/>
              </a:rPr>
              <a:t>the least dramatic first. The more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it, the more </a:t>
            </a:r>
            <a:r>
              <a:rPr dirty="0" sz="1450" spc="-5">
                <a:latin typeface="Times New Roman"/>
                <a:cs typeface="Times New Roman"/>
              </a:rPr>
              <a:t>I </a:t>
            </a:r>
            <a:r>
              <a:rPr dirty="0" sz="1450" spc="-10">
                <a:latin typeface="Times New Roman"/>
                <a:cs typeface="Times New Roman"/>
              </a:rPr>
              <a:t>am moved to press  </a:t>
            </a:r>
            <a:r>
              <a:rPr dirty="0" sz="1450" spc="-5">
                <a:latin typeface="Times New Roman"/>
                <a:cs typeface="Times New Roman"/>
              </a:rPr>
              <a:t>upon </a:t>
            </a:r>
            <a:r>
              <a:rPr dirty="0" sz="1450" spc="-10">
                <a:latin typeface="Times New Roman"/>
                <a:cs typeface="Times New Roman"/>
              </a:rPr>
              <a:t>the world my question: Who are the Little People? They are near  connections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dreamer’s, </a:t>
            </a:r>
            <a:r>
              <a:rPr dirty="0" sz="1450" spc="-10">
                <a:latin typeface="Times New Roman"/>
                <a:cs typeface="Times New Roman"/>
              </a:rPr>
              <a:t>beyond </a:t>
            </a:r>
            <a:r>
              <a:rPr dirty="0" sz="1450" spc="-5">
                <a:latin typeface="Times New Roman"/>
                <a:cs typeface="Times New Roman"/>
              </a:rPr>
              <a:t>doubt; </a:t>
            </a:r>
            <a:r>
              <a:rPr dirty="0" sz="1450" spc="-10">
                <a:latin typeface="Times New Roman"/>
                <a:cs typeface="Times New Roman"/>
              </a:rPr>
              <a:t>they share in his financial worries  and have an eye to the bank-book; they share plainly in his training; they have  plainly learned like him to build the scheme </a:t>
            </a:r>
            <a:r>
              <a:rPr dirty="0" sz="1450" spc="-5">
                <a:latin typeface="Times New Roman"/>
                <a:cs typeface="Times New Roman"/>
              </a:rPr>
              <a:t>of a </a:t>
            </a:r>
            <a:r>
              <a:rPr dirty="0" sz="1450" spc="-10">
                <a:latin typeface="Times New Roman"/>
                <a:cs typeface="Times New Roman"/>
              </a:rPr>
              <a:t>considerate story and to  arrange emotion in progressive order; only </a:t>
            </a:r>
            <a:r>
              <a:rPr dirty="0" sz="1450" spc="-5">
                <a:latin typeface="Times New Roman"/>
                <a:cs typeface="Times New Roman"/>
              </a:rPr>
              <a:t>I </a:t>
            </a:r>
            <a:r>
              <a:rPr dirty="0" sz="1450" spc="-10">
                <a:latin typeface="Times New Roman"/>
                <a:cs typeface="Times New Roman"/>
              </a:rPr>
              <a:t>think they have more talent; and  </a:t>
            </a:r>
            <a:r>
              <a:rPr dirty="0" sz="1450" spc="-5">
                <a:latin typeface="Times New Roman"/>
                <a:cs typeface="Times New Roman"/>
              </a:rPr>
              <a:t>one </a:t>
            </a:r>
            <a:r>
              <a:rPr dirty="0" sz="1450" spc="-10">
                <a:latin typeface="Times New Roman"/>
                <a:cs typeface="Times New Roman"/>
              </a:rPr>
              <a:t>thing is beyond </a:t>
            </a:r>
            <a:r>
              <a:rPr dirty="0" sz="1450" spc="-5">
                <a:latin typeface="Times New Roman"/>
                <a:cs typeface="Times New Roman"/>
              </a:rPr>
              <a:t>doubt, </a:t>
            </a:r>
            <a:r>
              <a:rPr dirty="0" sz="1450" spc="-10">
                <a:latin typeface="Times New Roman"/>
                <a:cs typeface="Times New Roman"/>
              </a:rPr>
              <a:t>they can tell him </a:t>
            </a:r>
            <a:r>
              <a:rPr dirty="0" sz="1450" spc="-5">
                <a:latin typeface="Times New Roman"/>
                <a:cs typeface="Times New Roman"/>
              </a:rPr>
              <a:t>a </a:t>
            </a:r>
            <a:r>
              <a:rPr dirty="0" sz="1450" spc="-10">
                <a:latin typeface="Times New Roman"/>
                <a:cs typeface="Times New Roman"/>
              </a:rPr>
              <a:t>story piece </a:t>
            </a:r>
            <a:r>
              <a:rPr dirty="0" sz="1450" spc="-5">
                <a:latin typeface="Times New Roman"/>
                <a:cs typeface="Times New Roman"/>
              </a:rPr>
              <a:t>by </a:t>
            </a:r>
            <a:r>
              <a:rPr dirty="0" sz="1450" spc="-10">
                <a:latin typeface="Times New Roman"/>
                <a:cs typeface="Times New Roman"/>
              </a:rPr>
              <a:t>piece, like </a:t>
            </a:r>
            <a:r>
              <a:rPr dirty="0" sz="1450" spc="-5">
                <a:latin typeface="Times New Roman"/>
                <a:cs typeface="Times New Roman"/>
              </a:rPr>
              <a:t>a  </a:t>
            </a:r>
            <a:r>
              <a:rPr dirty="0" sz="1450" spc="-10">
                <a:latin typeface="Times New Roman"/>
                <a:cs typeface="Times New Roman"/>
              </a:rPr>
              <a:t>serial, and keep him all the while in ignorance </a:t>
            </a:r>
            <a:r>
              <a:rPr dirty="0" sz="1450" spc="-5">
                <a:latin typeface="Times New Roman"/>
                <a:cs typeface="Times New Roman"/>
              </a:rPr>
              <a:t>of </a:t>
            </a:r>
            <a:r>
              <a:rPr dirty="0" sz="1450" spc="-10">
                <a:latin typeface="Times New Roman"/>
                <a:cs typeface="Times New Roman"/>
              </a:rPr>
              <a:t>where they aim. Who are  </a:t>
            </a:r>
            <a:r>
              <a:rPr dirty="0" sz="1450" spc="-25">
                <a:latin typeface="Times New Roman"/>
                <a:cs typeface="Times New Roman"/>
              </a:rPr>
              <a:t>they, </a:t>
            </a:r>
            <a:r>
              <a:rPr dirty="0" sz="1450" spc="-10">
                <a:latin typeface="Times New Roman"/>
                <a:cs typeface="Times New Roman"/>
              </a:rPr>
              <a:t>then? and who is the</a:t>
            </a:r>
            <a:r>
              <a:rPr dirty="0" sz="1450" spc="30">
                <a:latin typeface="Times New Roman"/>
                <a:cs typeface="Times New Roman"/>
              </a:rPr>
              <a:t> </a:t>
            </a:r>
            <a:r>
              <a:rPr dirty="0" sz="1450" spc="-10">
                <a:latin typeface="Times New Roman"/>
                <a:cs typeface="Times New Roman"/>
              </a:rPr>
              <a:t>dreamer?</a:t>
            </a:r>
            <a:endParaRPr sz="1450">
              <a:latin typeface="Times New Roman"/>
              <a:cs typeface="Times New Roman"/>
            </a:endParaRPr>
          </a:p>
          <a:p>
            <a:pPr algn="just" marL="12700" marR="5080">
              <a:lnSpc>
                <a:spcPts val="1730"/>
              </a:lnSpc>
              <a:spcBef>
                <a:spcPts val="555"/>
              </a:spcBef>
            </a:pPr>
            <a:r>
              <a:rPr dirty="0" sz="1450" spc="-35">
                <a:latin typeface="Times New Roman"/>
                <a:cs typeface="Times New Roman"/>
              </a:rPr>
              <a:t>Well, </a:t>
            </a:r>
            <a:r>
              <a:rPr dirty="0" sz="1450" spc="-10">
                <a:latin typeface="Times New Roman"/>
                <a:cs typeface="Times New Roman"/>
              </a:rPr>
              <a:t>as regards the </a:t>
            </a:r>
            <a:r>
              <a:rPr dirty="0" sz="1450" spc="-15">
                <a:latin typeface="Times New Roman"/>
                <a:cs typeface="Times New Roman"/>
              </a:rPr>
              <a:t>dreamer, </a:t>
            </a:r>
            <a:r>
              <a:rPr dirty="0" sz="1450" spc="-5">
                <a:latin typeface="Times New Roman"/>
                <a:cs typeface="Times New Roman"/>
              </a:rPr>
              <a:t>I </a:t>
            </a:r>
            <a:r>
              <a:rPr dirty="0" sz="1450" spc="-10">
                <a:latin typeface="Times New Roman"/>
                <a:cs typeface="Times New Roman"/>
              </a:rPr>
              <a:t>can answer that, for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 </a:t>
            </a:r>
            <a:r>
              <a:rPr dirty="0" sz="1450" spc="-10">
                <a:latin typeface="Times New Roman"/>
                <a:cs typeface="Times New Roman"/>
              </a:rPr>
              <a:t>less </a:t>
            </a:r>
            <a:r>
              <a:rPr dirty="0" sz="1450" spc="-5">
                <a:latin typeface="Times New Roman"/>
                <a:cs typeface="Times New Roman"/>
              </a:rPr>
              <a:t>a </a:t>
            </a:r>
            <a:r>
              <a:rPr dirty="0" sz="1450" spc="-10">
                <a:latin typeface="Times New Roman"/>
                <a:cs typeface="Times New Roman"/>
              </a:rPr>
              <a:t>person than  myself;—as </a:t>
            </a:r>
            <a:r>
              <a:rPr dirty="0" sz="1450" spc="-5">
                <a:latin typeface="Times New Roman"/>
                <a:cs typeface="Times New Roman"/>
              </a:rPr>
              <a:t>I </a:t>
            </a:r>
            <a:r>
              <a:rPr dirty="0" sz="1450" spc="-10">
                <a:latin typeface="Times New Roman"/>
                <a:cs typeface="Times New Roman"/>
              </a:rPr>
              <a:t>might have told </a:t>
            </a:r>
            <a:r>
              <a:rPr dirty="0" sz="1450" spc="-5">
                <a:latin typeface="Times New Roman"/>
                <a:cs typeface="Times New Roman"/>
              </a:rPr>
              <a:t>you </a:t>
            </a:r>
            <a:r>
              <a:rPr dirty="0" sz="1450" spc="-10">
                <a:latin typeface="Times New Roman"/>
                <a:cs typeface="Times New Roman"/>
              </a:rPr>
              <a:t>from the beginning, only that the critics  murmur over my consistent egotism;—and as </a:t>
            </a:r>
            <a:r>
              <a:rPr dirty="0" sz="1450" spc="-5">
                <a:latin typeface="Times New Roman"/>
                <a:cs typeface="Times New Roman"/>
              </a:rPr>
              <a:t>I </a:t>
            </a:r>
            <a:r>
              <a:rPr dirty="0" sz="1450" spc="-10">
                <a:latin typeface="Times New Roman"/>
                <a:cs typeface="Times New Roman"/>
              </a:rPr>
              <a:t>am positively forced to tell </a:t>
            </a:r>
            <a:r>
              <a:rPr dirty="0" sz="1450" spc="-5">
                <a:latin typeface="Times New Roman"/>
                <a:cs typeface="Times New Roman"/>
              </a:rPr>
              <a:t>you  </a:t>
            </a:r>
            <a:r>
              <a:rPr dirty="0" sz="1450" spc="-30">
                <a:latin typeface="Times New Roman"/>
                <a:cs typeface="Times New Roman"/>
              </a:rPr>
              <a:t>now, </a:t>
            </a:r>
            <a:r>
              <a:rPr dirty="0" sz="1450" spc="-5">
                <a:latin typeface="Times New Roman"/>
                <a:cs typeface="Times New Roman"/>
              </a:rPr>
              <a:t>or I </a:t>
            </a:r>
            <a:r>
              <a:rPr dirty="0" sz="1450" spc="-10">
                <a:latin typeface="Times New Roman"/>
                <a:cs typeface="Times New Roman"/>
              </a:rPr>
              <a:t>could advance </a:t>
            </a:r>
            <a:r>
              <a:rPr dirty="0" sz="1450" spc="-5">
                <a:latin typeface="Times New Roman"/>
                <a:cs typeface="Times New Roman"/>
              </a:rPr>
              <a:t>but </a:t>
            </a:r>
            <a:r>
              <a:rPr dirty="0" sz="1450" spc="-10">
                <a:latin typeface="Times New Roman"/>
                <a:cs typeface="Times New Roman"/>
              </a:rPr>
              <a:t>little farther with my </a:t>
            </a:r>
            <a:r>
              <a:rPr dirty="0" sz="1450" spc="-25">
                <a:latin typeface="Times New Roman"/>
                <a:cs typeface="Times New Roman"/>
              </a:rPr>
              <a:t>story. </a:t>
            </a:r>
            <a:r>
              <a:rPr dirty="0" sz="1450" spc="-10">
                <a:latin typeface="Times New Roman"/>
                <a:cs typeface="Times New Roman"/>
              </a:rPr>
              <a:t>And for the Little  People, what shall </a:t>
            </a:r>
            <a:r>
              <a:rPr dirty="0" sz="1450" spc="-5">
                <a:latin typeface="Times New Roman"/>
                <a:cs typeface="Times New Roman"/>
              </a:rPr>
              <a:t>I </a:t>
            </a:r>
            <a:r>
              <a:rPr dirty="0" sz="1450" spc="-10">
                <a:latin typeface="Times New Roman"/>
                <a:cs typeface="Times New Roman"/>
              </a:rPr>
              <a:t>say they are </a:t>
            </a:r>
            <a:r>
              <a:rPr dirty="0" sz="1450" spc="-5">
                <a:latin typeface="Times New Roman"/>
                <a:cs typeface="Times New Roman"/>
              </a:rPr>
              <a:t>but </a:t>
            </a:r>
            <a:r>
              <a:rPr dirty="0" sz="1450" spc="-10">
                <a:latin typeface="Times New Roman"/>
                <a:cs typeface="Times New Roman"/>
              </a:rPr>
              <a:t>just my Brownies, God bless them! who  </a:t>
            </a:r>
            <a:r>
              <a:rPr dirty="0" sz="1450" spc="-5">
                <a:latin typeface="Times New Roman"/>
                <a:cs typeface="Times New Roman"/>
              </a:rPr>
              <a:t>do </a:t>
            </a:r>
            <a:r>
              <a:rPr dirty="0" sz="1450" spc="-10">
                <a:latin typeface="Times New Roman"/>
                <a:cs typeface="Times New Roman"/>
              </a:rPr>
              <a:t>one-half my work for me while </a:t>
            </a:r>
            <a:r>
              <a:rPr dirty="0" sz="1450" spc="-5">
                <a:latin typeface="Times New Roman"/>
                <a:cs typeface="Times New Roman"/>
              </a:rPr>
              <a:t>I </a:t>
            </a:r>
            <a:r>
              <a:rPr dirty="0" sz="1450" spc="-10">
                <a:latin typeface="Times New Roman"/>
                <a:cs typeface="Times New Roman"/>
              </a:rPr>
              <a:t>am fast asleep, and in all human  likelihood, </a:t>
            </a:r>
            <a:r>
              <a:rPr dirty="0" sz="1450" spc="-5">
                <a:latin typeface="Times New Roman"/>
                <a:cs typeface="Times New Roman"/>
              </a:rPr>
              <a:t>do </a:t>
            </a:r>
            <a:r>
              <a:rPr dirty="0" sz="1450" spc="-10">
                <a:latin typeface="Times New Roman"/>
                <a:cs typeface="Times New Roman"/>
              </a:rPr>
              <a:t>the rest for me as well, when </a:t>
            </a:r>
            <a:r>
              <a:rPr dirty="0" sz="1450" spc="-5">
                <a:latin typeface="Times New Roman"/>
                <a:cs typeface="Times New Roman"/>
              </a:rPr>
              <a:t>I </a:t>
            </a:r>
            <a:r>
              <a:rPr dirty="0" sz="1450" spc="-10">
                <a:latin typeface="Times New Roman"/>
                <a:cs typeface="Times New Roman"/>
              </a:rPr>
              <a:t>am wide awake and fondly  suppose </a:t>
            </a:r>
            <a:r>
              <a:rPr dirty="0" sz="1450" spc="-5">
                <a:latin typeface="Times New Roman"/>
                <a:cs typeface="Times New Roman"/>
              </a:rPr>
              <a:t>I do </a:t>
            </a:r>
            <a:r>
              <a:rPr dirty="0" sz="1450" spc="-10">
                <a:latin typeface="Times New Roman"/>
                <a:cs typeface="Times New Roman"/>
              </a:rPr>
              <a:t>it for myself. That part which is </a:t>
            </a:r>
            <a:r>
              <a:rPr dirty="0" sz="1450" spc="-5">
                <a:latin typeface="Times New Roman"/>
                <a:cs typeface="Times New Roman"/>
              </a:rPr>
              <a:t>done </a:t>
            </a:r>
            <a:r>
              <a:rPr dirty="0" sz="1450" spc="-10">
                <a:latin typeface="Times New Roman"/>
                <a:cs typeface="Times New Roman"/>
              </a:rPr>
              <a:t>while </a:t>
            </a:r>
            <a:r>
              <a:rPr dirty="0" sz="1450" spc="-5">
                <a:latin typeface="Times New Roman"/>
                <a:cs typeface="Times New Roman"/>
              </a:rPr>
              <a:t>I </a:t>
            </a:r>
            <a:r>
              <a:rPr dirty="0" sz="1450" spc="-10">
                <a:latin typeface="Times New Roman"/>
                <a:cs typeface="Times New Roman"/>
              </a:rPr>
              <a:t>am sleeping is the  Brownies’ part beyond contention; </a:t>
            </a:r>
            <a:r>
              <a:rPr dirty="0" sz="1450" spc="-5">
                <a:latin typeface="Times New Roman"/>
                <a:cs typeface="Times New Roman"/>
              </a:rPr>
              <a:t>but </a:t>
            </a:r>
            <a:r>
              <a:rPr dirty="0" sz="1450" spc="-10">
                <a:latin typeface="Times New Roman"/>
                <a:cs typeface="Times New Roman"/>
              </a:rPr>
              <a:t>that which is </a:t>
            </a:r>
            <a:r>
              <a:rPr dirty="0" sz="1450" spc="-5">
                <a:latin typeface="Times New Roman"/>
                <a:cs typeface="Times New Roman"/>
              </a:rPr>
              <a:t>done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up </a:t>
            </a:r>
            <a:r>
              <a:rPr dirty="0" sz="1450" spc="-10">
                <a:latin typeface="Times New Roman"/>
                <a:cs typeface="Times New Roman"/>
              </a:rPr>
              <a:t>and  about is </a:t>
            </a:r>
            <a:r>
              <a:rPr dirty="0" sz="1450" spc="-5">
                <a:latin typeface="Times New Roman"/>
                <a:cs typeface="Times New Roman"/>
              </a:rPr>
              <a:t>by no </a:t>
            </a:r>
            <a:r>
              <a:rPr dirty="0" sz="1450" spc="-10">
                <a:latin typeface="Times New Roman"/>
                <a:cs typeface="Times New Roman"/>
              </a:rPr>
              <a:t>means necessarily mine, since all goes to show the Brownies  have </a:t>
            </a:r>
            <a:r>
              <a:rPr dirty="0" sz="1450" spc="-5">
                <a:latin typeface="Times New Roman"/>
                <a:cs typeface="Times New Roman"/>
              </a:rPr>
              <a:t>a </a:t>
            </a:r>
            <a:r>
              <a:rPr dirty="0" sz="1450" spc="-10">
                <a:latin typeface="Times New Roman"/>
                <a:cs typeface="Times New Roman"/>
              </a:rPr>
              <a:t>hand in it even then. Here is </a:t>
            </a:r>
            <a:r>
              <a:rPr dirty="0" sz="1450" spc="-5">
                <a:latin typeface="Times New Roman"/>
                <a:cs typeface="Times New Roman"/>
              </a:rPr>
              <a:t>a doubt </a:t>
            </a:r>
            <a:r>
              <a:rPr dirty="0" sz="1450" spc="-10">
                <a:latin typeface="Times New Roman"/>
                <a:cs typeface="Times New Roman"/>
              </a:rPr>
              <a:t>that much concerns my  conscience. For myself—what </a:t>
            </a:r>
            <a:r>
              <a:rPr dirty="0" sz="1450" spc="-5">
                <a:latin typeface="Times New Roman"/>
                <a:cs typeface="Times New Roman"/>
              </a:rPr>
              <a:t>I </a:t>
            </a:r>
            <a:r>
              <a:rPr dirty="0" sz="1450" spc="-10">
                <a:latin typeface="Times New Roman"/>
                <a:cs typeface="Times New Roman"/>
              </a:rPr>
              <a:t>call I, my conscious ego, the denizen </a:t>
            </a:r>
            <a:r>
              <a:rPr dirty="0" sz="1450" spc="-5">
                <a:latin typeface="Times New Roman"/>
                <a:cs typeface="Times New Roman"/>
              </a:rPr>
              <a:t>of </a:t>
            </a:r>
            <a:r>
              <a:rPr dirty="0" sz="1450" spc="-10">
                <a:latin typeface="Times New Roman"/>
                <a:cs typeface="Times New Roman"/>
              </a:rPr>
              <a:t>the  pineal gland unless </a:t>
            </a:r>
            <a:r>
              <a:rPr dirty="0" sz="1450" spc="-5">
                <a:latin typeface="Times New Roman"/>
                <a:cs typeface="Times New Roman"/>
              </a:rPr>
              <a:t>he </a:t>
            </a:r>
            <a:r>
              <a:rPr dirty="0" sz="1450" spc="-10">
                <a:latin typeface="Times New Roman"/>
                <a:cs typeface="Times New Roman"/>
              </a:rPr>
              <a:t>has changed his residence since Descartes, the man  with the conscience and the variable bank-account, the man with the hat and  the boots, and the privilege </a:t>
            </a:r>
            <a:r>
              <a:rPr dirty="0" sz="1450" spc="-5">
                <a:latin typeface="Times New Roman"/>
                <a:cs typeface="Times New Roman"/>
              </a:rPr>
              <a:t>of </a:t>
            </a:r>
            <a:r>
              <a:rPr dirty="0" sz="1450" spc="-10">
                <a:latin typeface="Times New Roman"/>
                <a:cs typeface="Times New Roman"/>
              </a:rPr>
              <a:t>voting and </a:t>
            </a:r>
            <a:r>
              <a:rPr dirty="0" sz="1450" spc="-5">
                <a:latin typeface="Times New Roman"/>
                <a:cs typeface="Times New Roman"/>
              </a:rPr>
              <a:t>not </a:t>
            </a:r>
            <a:r>
              <a:rPr dirty="0" sz="1450" spc="-10">
                <a:latin typeface="Times New Roman"/>
                <a:cs typeface="Times New Roman"/>
              </a:rPr>
              <a:t>carrying his candidate at the  general elections—I am sometimes tempted to suppose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 </a:t>
            </a:r>
            <a:r>
              <a:rPr dirty="0" sz="1450" spc="-10">
                <a:latin typeface="Times New Roman"/>
                <a:cs typeface="Times New Roman"/>
              </a:rPr>
              <a:t>story-teller at  all, </a:t>
            </a:r>
            <a:r>
              <a:rPr dirty="0" sz="1450" spc="-5">
                <a:latin typeface="Times New Roman"/>
                <a:cs typeface="Times New Roman"/>
              </a:rPr>
              <a:t>but a </a:t>
            </a:r>
            <a:r>
              <a:rPr dirty="0" sz="1450" spc="-10">
                <a:latin typeface="Times New Roman"/>
                <a:cs typeface="Times New Roman"/>
              </a:rPr>
              <a:t>creature as matter </a:t>
            </a:r>
            <a:r>
              <a:rPr dirty="0" sz="1450" spc="-5">
                <a:latin typeface="Times New Roman"/>
                <a:cs typeface="Times New Roman"/>
              </a:rPr>
              <a:t>of </a:t>
            </a:r>
            <a:r>
              <a:rPr dirty="0" sz="1450" spc="-10">
                <a:latin typeface="Times New Roman"/>
                <a:cs typeface="Times New Roman"/>
              </a:rPr>
              <a:t>fact as any cheesemonger </a:t>
            </a:r>
            <a:r>
              <a:rPr dirty="0" sz="1450" spc="-5">
                <a:latin typeface="Times New Roman"/>
                <a:cs typeface="Times New Roman"/>
              </a:rPr>
              <a:t>or </a:t>
            </a:r>
            <a:r>
              <a:rPr dirty="0" sz="1450" spc="-10">
                <a:latin typeface="Times New Roman"/>
                <a:cs typeface="Times New Roman"/>
              </a:rPr>
              <a:t>any cheese, and </a:t>
            </a:r>
            <a:r>
              <a:rPr dirty="0" sz="1450" spc="-5">
                <a:latin typeface="Times New Roman"/>
                <a:cs typeface="Times New Roman"/>
              </a:rPr>
              <a:t>a  </a:t>
            </a:r>
            <a:r>
              <a:rPr dirty="0" sz="1450" spc="-10">
                <a:latin typeface="Times New Roman"/>
                <a:cs typeface="Times New Roman"/>
              </a:rPr>
              <a:t>realist bemired </a:t>
            </a:r>
            <a:r>
              <a:rPr dirty="0" sz="1450" spc="-5">
                <a:latin typeface="Times New Roman"/>
                <a:cs typeface="Times New Roman"/>
              </a:rPr>
              <a:t>up </a:t>
            </a:r>
            <a:r>
              <a:rPr dirty="0" sz="1450" spc="-10">
                <a:latin typeface="Times New Roman"/>
                <a:cs typeface="Times New Roman"/>
              </a:rPr>
              <a:t>to the ears in actuality; so that, </a:t>
            </a:r>
            <a:r>
              <a:rPr dirty="0" sz="1450" spc="-5">
                <a:latin typeface="Times New Roman"/>
                <a:cs typeface="Times New Roman"/>
              </a:rPr>
              <a:t>by </a:t>
            </a:r>
            <a:r>
              <a:rPr dirty="0" sz="1450" spc="-10">
                <a:latin typeface="Times New Roman"/>
                <a:cs typeface="Times New Roman"/>
              </a:rPr>
              <a:t>that account, the whole </a:t>
            </a:r>
            <a:r>
              <a:rPr dirty="0" sz="1450" spc="-5">
                <a:latin typeface="Times New Roman"/>
                <a:cs typeface="Times New Roman"/>
              </a:rPr>
              <a:t>of  </a:t>
            </a:r>
            <a:r>
              <a:rPr dirty="0" sz="1450" spc="-10">
                <a:latin typeface="Times New Roman"/>
                <a:cs typeface="Times New Roman"/>
              </a:rPr>
              <a:t>my published fiction should </a:t>
            </a:r>
            <a:r>
              <a:rPr dirty="0" sz="1450" spc="-5">
                <a:latin typeface="Times New Roman"/>
                <a:cs typeface="Times New Roman"/>
              </a:rPr>
              <a:t>be </a:t>
            </a:r>
            <a:r>
              <a:rPr dirty="0" sz="1450" spc="-10">
                <a:latin typeface="Times New Roman"/>
                <a:cs typeface="Times New Roman"/>
              </a:rPr>
              <a:t>the single-handed product </a:t>
            </a:r>
            <a:r>
              <a:rPr dirty="0" sz="1450" spc="-5">
                <a:latin typeface="Times New Roman"/>
                <a:cs typeface="Times New Roman"/>
              </a:rPr>
              <a:t>of </a:t>
            </a:r>
            <a:r>
              <a:rPr dirty="0" sz="1450" spc="-10">
                <a:latin typeface="Times New Roman"/>
                <a:cs typeface="Times New Roman"/>
              </a:rPr>
              <a:t>some Brownie,  some </a:t>
            </a:r>
            <a:r>
              <a:rPr dirty="0" sz="1450" spc="-15">
                <a:latin typeface="Times New Roman"/>
                <a:cs typeface="Times New Roman"/>
              </a:rPr>
              <a:t>Familiar, </a:t>
            </a:r>
            <a:r>
              <a:rPr dirty="0" sz="1450" spc="-10">
                <a:latin typeface="Times New Roman"/>
                <a:cs typeface="Times New Roman"/>
              </a:rPr>
              <a:t>some unseen </a:t>
            </a:r>
            <a:r>
              <a:rPr dirty="0" sz="1450" spc="-15">
                <a:latin typeface="Times New Roman"/>
                <a:cs typeface="Times New Roman"/>
              </a:rPr>
              <a:t>collaborator,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keep locked in </a:t>
            </a:r>
            <a:r>
              <a:rPr dirty="0" sz="1450" spc="-5">
                <a:latin typeface="Times New Roman"/>
                <a:cs typeface="Times New Roman"/>
              </a:rPr>
              <a:t>a </a:t>
            </a:r>
            <a:r>
              <a:rPr dirty="0" sz="1450" spc="-10">
                <a:latin typeface="Times New Roman"/>
                <a:cs typeface="Times New Roman"/>
              </a:rPr>
              <a:t>back  garret, while </a:t>
            </a:r>
            <a:r>
              <a:rPr dirty="0" sz="1450" spc="-5">
                <a:latin typeface="Times New Roman"/>
                <a:cs typeface="Times New Roman"/>
              </a:rPr>
              <a:t>I </a:t>
            </a:r>
            <a:r>
              <a:rPr dirty="0" sz="1450" spc="-10">
                <a:latin typeface="Times New Roman"/>
                <a:cs typeface="Times New Roman"/>
              </a:rPr>
              <a:t>get all the praise and </a:t>
            </a:r>
            <a:r>
              <a:rPr dirty="0" sz="1450" spc="-5">
                <a:latin typeface="Times New Roman"/>
                <a:cs typeface="Times New Roman"/>
              </a:rPr>
              <a:t>he but a </a:t>
            </a:r>
            <a:r>
              <a:rPr dirty="0" sz="1450" spc="-10">
                <a:latin typeface="Times New Roman"/>
                <a:cs typeface="Times New Roman"/>
              </a:rPr>
              <a:t>share (which </a:t>
            </a:r>
            <a:r>
              <a:rPr dirty="0" sz="1450" spc="-5">
                <a:latin typeface="Times New Roman"/>
                <a:cs typeface="Times New Roman"/>
              </a:rPr>
              <a:t>I </a:t>
            </a:r>
            <a:r>
              <a:rPr dirty="0" sz="1450" spc="-10">
                <a:latin typeface="Times New Roman"/>
                <a:cs typeface="Times New Roman"/>
              </a:rPr>
              <a:t>cannot prevent him  getting)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pudding. I </a:t>
            </a:r>
            <a:r>
              <a:rPr dirty="0" sz="1450" spc="-10">
                <a:latin typeface="Times New Roman"/>
                <a:cs typeface="Times New Roman"/>
              </a:rPr>
              <a:t>am an excellent </a:t>
            </a:r>
            <a:r>
              <a:rPr dirty="0" sz="1450" spc="-15">
                <a:latin typeface="Times New Roman"/>
                <a:cs typeface="Times New Roman"/>
              </a:rPr>
              <a:t>adviser, </a:t>
            </a:r>
            <a:r>
              <a:rPr dirty="0" sz="1450" spc="-10">
                <a:latin typeface="Times New Roman"/>
                <a:cs typeface="Times New Roman"/>
              </a:rPr>
              <a:t>something like </a:t>
            </a:r>
            <a:r>
              <a:rPr dirty="0" sz="1450" spc="-20">
                <a:latin typeface="Times New Roman"/>
                <a:cs typeface="Times New Roman"/>
              </a:rPr>
              <a:t>Molière’s  </a:t>
            </a:r>
            <a:r>
              <a:rPr dirty="0" sz="1450" spc="-10">
                <a:latin typeface="Times New Roman"/>
                <a:cs typeface="Times New Roman"/>
              </a:rPr>
              <a:t>servant; </a:t>
            </a:r>
            <a:r>
              <a:rPr dirty="0" sz="1450" spc="-5">
                <a:latin typeface="Times New Roman"/>
                <a:cs typeface="Times New Roman"/>
              </a:rPr>
              <a:t>I pull </a:t>
            </a:r>
            <a:r>
              <a:rPr dirty="0" sz="1450" spc="-10">
                <a:latin typeface="Times New Roman"/>
                <a:cs typeface="Times New Roman"/>
              </a:rPr>
              <a:t>back and </a:t>
            </a:r>
            <a:r>
              <a:rPr dirty="0" sz="1450" spc="-5">
                <a:latin typeface="Times New Roman"/>
                <a:cs typeface="Times New Roman"/>
              </a:rPr>
              <a:t>I </a:t>
            </a:r>
            <a:r>
              <a:rPr dirty="0" sz="1450" spc="-10">
                <a:latin typeface="Times New Roman"/>
                <a:cs typeface="Times New Roman"/>
              </a:rPr>
              <a:t>cut down; and </a:t>
            </a:r>
            <a:r>
              <a:rPr dirty="0" sz="1450" spc="-5">
                <a:latin typeface="Times New Roman"/>
                <a:cs typeface="Times New Roman"/>
              </a:rPr>
              <a:t>I </a:t>
            </a:r>
            <a:r>
              <a:rPr dirty="0" sz="1450" spc="-10">
                <a:latin typeface="Times New Roman"/>
                <a:cs typeface="Times New Roman"/>
              </a:rPr>
              <a:t>dress the whole in the best words  and sentences that </a:t>
            </a:r>
            <a:r>
              <a:rPr dirty="0" sz="1450" spc="-5">
                <a:latin typeface="Times New Roman"/>
                <a:cs typeface="Times New Roman"/>
              </a:rPr>
              <a:t>I </a:t>
            </a:r>
            <a:r>
              <a:rPr dirty="0" sz="1450" spc="-10">
                <a:latin typeface="Times New Roman"/>
                <a:cs typeface="Times New Roman"/>
              </a:rPr>
              <a:t>can find and make; </a:t>
            </a:r>
            <a:r>
              <a:rPr dirty="0" sz="1450" spc="-5">
                <a:latin typeface="Times New Roman"/>
                <a:cs typeface="Times New Roman"/>
              </a:rPr>
              <a:t>I </a:t>
            </a:r>
            <a:r>
              <a:rPr dirty="0" sz="1450" spc="-10">
                <a:latin typeface="Times New Roman"/>
                <a:cs typeface="Times New Roman"/>
              </a:rPr>
              <a:t>hold the pen, </a:t>
            </a:r>
            <a:r>
              <a:rPr dirty="0" sz="1450" spc="-5">
                <a:latin typeface="Times New Roman"/>
                <a:cs typeface="Times New Roman"/>
              </a:rPr>
              <a:t>too; </a:t>
            </a:r>
            <a:r>
              <a:rPr dirty="0" sz="1450" spc="-10">
                <a:latin typeface="Times New Roman"/>
                <a:cs typeface="Times New Roman"/>
              </a:rPr>
              <a:t>and </a:t>
            </a:r>
            <a:r>
              <a:rPr dirty="0" sz="1450" spc="-5">
                <a:latin typeface="Times New Roman"/>
                <a:cs typeface="Times New Roman"/>
              </a:rPr>
              <a:t>I do </a:t>
            </a:r>
            <a:r>
              <a:rPr dirty="0" sz="1450" spc="-10">
                <a:latin typeface="Times New Roman"/>
                <a:cs typeface="Times New Roman"/>
              </a:rPr>
              <a:t>the sitting  at the table, which is about the worst </a:t>
            </a:r>
            <a:r>
              <a:rPr dirty="0" sz="1450" spc="-5">
                <a:latin typeface="Times New Roman"/>
                <a:cs typeface="Times New Roman"/>
              </a:rPr>
              <a:t>of </a:t>
            </a:r>
            <a:r>
              <a:rPr dirty="0" sz="1450" spc="-10">
                <a:latin typeface="Times New Roman"/>
                <a:cs typeface="Times New Roman"/>
              </a:rPr>
              <a:t>it; and when all is done, </a:t>
            </a:r>
            <a:r>
              <a:rPr dirty="0" sz="1450" spc="-5">
                <a:latin typeface="Times New Roman"/>
                <a:cs typeface="Times New Roman"/>
              </a:rPr>
              <a:t>I </a:t>
            </a:r>
            <a:r>
              <a:rPr dirty="0" sz="1450" spc="-10">
                <a:latin typeface="Times New Roman"/>
                <a:cs typeface="Times New Roman"/>
              </a:rPr>
              <a:t>make </a:t>
            </a:r>
            <a:r>
              <a:rPr dirty="0" sz="1450" spc="-5">
                <a:latin typeface="Times New Roman"/>
                <a:cs typeface="Times New Roman"/>
              </a:rPr>
              <a:t>up </a:t>
            </a:r>
            <a:r>
              <a:rPr dirty="0" sz="1450" spc="-10">
                <a:latin typeface="Times New Roman"/>
                <a:cs typeface="Times New Roman"/>
              </a:rPr>
              <a:t>the  manuscript and pay for the registration; so that, </a:t>
            </a:r>
            <a:r>
              <a:rPr dirty="0" sz="1450" spc="-5">
                <a:latin typeface="Times New Roman"/>
                <a:cs typeface="Times New Roman"/>
              </a:rPr>
              <a:t>on </a:t>
            </a:r>
            <a:r>
              <a:rPr dirty="0" sz="1450" spc="-10">
                <a:latin typeface="Times New Roman"/>
                <a:cs typeface="Times New Roman"/>
              </a:rPr>
              <a:t>the whole, </a:t>
            </a:r>
            <a:r>
              <a:rPr dirty="0" sz="1450" spc="-5">
                <a:latin typeface="Times New Roman"/>
                <a:cs typeface="Times New Roman"/>
              </a:rPr>
              <a:t>I </a:t>
            </a:r>
            <a:r>
              <a:rPr dirty="0" sz="1450" spc="-10">
                <a:latin typeface="Times New Roman"/>
                <a:cs typeface="Times New Roman"/>
              </a:rPr>
              <a:t>have some  claim to share, though </a:t>
            </a:r>
            <a:r>
              <a:rPr dirty="0" sz="1450" spc="-5">
                <a:latin typeface="Times New Roman"/>
                <a:cs typeface="Times New Roman"/>
              </a:rPr>
              <a:t>not </a:t>
            </a:r>
            <a:r>
              <a:rPr dirty="0" sz="1450" spc="-10">
                <a:latin typeface="Times New Roman"/>
                <a:cs typeface="Times New Roman"/>
              </a:rPr>
              <a:t>so </a:t>
            </a:r>
            <a:r>
              <a:rPr dirty="0" sz="1450" spc="-15">
                <a:latin typeface="Times New Roman"/>
                <a:cs typeface="Times New Roman"/>
              </a:rPr>
              <a:t>largely </a:t>
            </a:r>
            <a:r>
              <a:rPr dirty="0" sz="1450" spc="-10">
                <a:latin typeface="Times New Roman"/>
                <a:cs typeface="Times New Roman"/>
              </a:rPr>
              <a:t>as </a:t>
            </a:r>
            <a:r>
              <a:rPr dirty="0" sz="1450" spc="-5">
                <a:latin typeface="Times New Roman"/>
                <a:cs typeface="Times New Roman"/>
              </a:rPr>
              <a:t>I do, </a:t>
            </a:r>
            <a:r>
              <a:rPr dirty="0" sz="1450" spc="-10">
                <a:latin typeface="Times New Roman"/>
                <a:cs typeface="Times New Roman"/>
              </a:rPr>
              <a:t>in the profits </a:t>
            </a:r>
            <a:r>
              <a:rPr dirty="0" sz="1450" spc="-5">
                <a:latin typeface="Times New Roman"/>
                <a:cs typeface="Times New Roman"/>
              </a:rPr>
              <a:t>of our </a:t>
            </a:r>
            <a:r>
              <a:rPr dirty="0" sz="1450" spc="-10">
                <a:latin typeface="Times New Roman"/>
                <a:cs typeface="Times New Roman"/>
              </a:rPr>
              <a:t>common  enterprise.</a:t>
            </a:r>
            <a:endParaRPr sz="1450">
              <a:latin typeface="Times New Roman"/>
              <a:cs typeface="Times New Roman"/>
            </a:endParaRPr>
          </a:p>
          <a:p>
            <a:pPr algn="just" marL="12700">
              <a:lnSpc>
                <a:spcPct val="100000"/>
              </a:lnSpc>
              <a:spcBef>
                <a:spcPts val="465"/>
              </a:spcBef>
            </a:pPr>
            <a:r>
              <a:rPr dirty="0" sz="1450" spc="-5">
                <a:latin typeface="Times New Roman"/>
                <a:cs typeface="Times New Roman"/>
              </a:rPr>
              <a:t>I</a:t>
            </a:r>
            <a:r>
              <a:rPr dirty="0" sz="1450" spc="150">
                <a:latin typeface="Times New Roman"/>
                <a:cs typeface="Times New Roman"/>
              </a:rPr>
              <a:t> </a:t>
            </a:r>
            <a:r>
              <a:rPr dirty="0" sz="1450" spc="-10">
                <a:latin typeface="Times New Roman"/>
                <a:cs typeface="Times New Roman"/>
              </a:rPr>
              <a:t>can</a:t>
            </a:r>
            <a:r>
              <a:rPr dirty="0" sz="1450" spc="155">
                <a:latin typeface="Times New Roman"/>
                <a:cs typeface="Times New Roman"/>
              </a:rPr>
              <a:t> </a:t>
            </a:r>
            <a:r>
              <a:rPr dirty="0" sz="1450" spc="-5">
                <a:latin typeface="Times New Roman"/>
                <a:cs typeface="Times New Roman"/>
              </a:rPr>
              <a:t>but</a:t>
            </a:r>
            <a:r>
              <a:rPr dirty="0" sz="1450" spc="155">
                <a:latin typeface="Times New Roman"/>
                <a:cs typeface="Times New Roman"/>
              </a:rPr>
              <a:t> </a:t>
            </a:r>
            <a:r>
              <a:rPr dirty="0" sz="1450" spc="-10">
                <a:latin typeface="Times New Roman"/>
                <a:cs typeface="Times New Roman"/>
              </a:rPr>
              <a:t>give</a:t>
            </a:r>
            <a:r>
              <a:rPr dirty="0" sz="1450" spc="155">
                <a:latin typeface="Times New Roman"/>
                <a:cs typeface="Times New Roman"/>
              </a:rPr>
              <a:t> </a:t>
            </a:r>
            <a:r>
              <a:rPr dirty="0" sz="1450" spc="-10">
                <a:latin typeface="Times New Roman"/>
                <a:cs typeface="Times New Roman"/>
              </a:rPr>
              <a:t>an</a:t>
            </a:r>
            <a:r>
              <a:rPr dirty="0" sz="1450" spc="155">
                <a:latin typeface="Times New Roman"/>
                <a:cs typeface="Times New Roman"/>
              </a:rPr>
              <a:t> </a:t>
            </a:r>
            <a:r>
              <a:rPr dirty="0" sz="1450" spc="-10">
                <a:latin typeface="Times New Roman"/>
                <a:cs typeface="Times New Roman"/>
              </a:rPr>
              <a:t>instance</a:t>
            </a:r>
            <a:r>
              <a:rPr dirty="0" sz="1450" spc="155">
                <a:latin typeface="Times New Roman"/>
                <a:cs typeface="Times New Roman"/>
              </a:rPr>
              <a:t> </a:t>
            </a:r>
            <a:r>
              <a:rPr dirty="0" sz="1450" spc="-5">
                <a:latin typeface="Times New Roman"/>
                <a:cs typeface="Times New Roman"/>
              </a:rPr>
              <a:t>or</a:t>
            </a:r>
            <a:r>
              <a:rPr dirty="0" sz="1450" spc="155">
                <a:latin typeface="Times New Roman"/>
                <a:cs typeface="Times New Roman"/>
              </a:rPr>
              <a:t> </a:t>
            </a:r>
            <a:r>
              <a:rPr dirty="0" sz="1450" spc="-10">
                <a:latin typeface="Times New Roman"/>
                <a:cs typeface="Times New Roman"/>
              </a:rPr>
              <a:t>so</a:t>
            </a:r>
            <a:r>
              <a:rPr dirty="0" sz="1450" spc="155">
                <a:latin typeface="Times New Roman"/>
                <a:cs typeface="Times New Roman"/>
              </a:rPr>
              <a:t> </a:t>
            </a:r>
            <a:r>
              <a:rPr dirty="0" sz="1450" spc="-5">
                <a:latin typeface="Times New Roman"/>
                <a:cs typeface="Times New Roman"/>
              </a:rPr>
              <a:t>of</a:t>
            </a:r>
            <a:r>
              <a:rPr dirty="0" sz="1450" spc="155">
                <a:latin typeface="Times New Roman"/>
                <a:cs typeface="Times New Roman"/>
              </a:rPr>
              <a:t> </a:t>
            </a:r>
            <a:r>
              <a:rPr dirty="0" sz="1450" spc="-10">
                <a:latin typeface="Times New Roman"/>
                <a:cs typeface="Times New Roman"/>
              </a:rPr>
              <a:t>what</a:t>
            </a:r>
            <a:r>
              <a:rPr dirty="0" sz="1450" spc="155">
                <a:latin typeface="Times New Roman"/>
                <a:cs typeface="Times New Roman"/>
              </a:rPr>
              <a:t> </a:t>
            </a:r>
            <a:r>
              <a:rPr dirty="0" sz="1450" spc="-10">
                <a:latin typeface="Times New Roman"/>
                <a:cs typeface="Times New Roman"/>
              </a:rPr>
              <a:t>part</a:t>
            </a:r>
            <a:r>
              <a:rPr dirty="0" sz="1450" spc="155">
                <a:latin typeface="Times New Roman"/>
                <a:cs typeface="Times New Roman"/>
              </a:rPr>
              <a:t> </a:t>
            </a:r>
            <a:r>
              <a:rPr dirty="0" sz="1450" spc="-10">
                <a:latin typeface="Times New Roman"/>
                <a:cs typeface="Times New Roman"/>
              </a:rPr>
              <a:t>is</a:t>
            </a:r>
            <a:r>
              <a:rPr dirty="0" sz="1450" spc="150">
                <a:latin typeface="Times New Roman"/>
                <a:cs typeface="Times New Roman"/>
              </a:rPr>
              <a:t> </a:t>
            </a:r>
            <a:r>
              <a:rPr dirty="0" sz="1450" spc="-5">
                <a:latin typeface="Times New Roman"/>
                <a:cs typeface="Times New Roman"/>
              </a:rPr>
              <a:t>done</a:t>
            </a:r>
            <a:r>
              <a:rPr dirty="0" sz="1450" spc="155">
                <a:latin typeface="Times New Roman"/>
                <a:cs typeface="Times New Roman"/>
              </a:rPr>
              <a:t> </a:t>
            </a:r>
            <a:r>
              <a:rPr dirty="0" sz="1450" spc="-10">
                <a:latin typeface="Times New Roman"/>
                <a:cs typeface="Times New Roman"/>
              </a:rPr>
              <a:t>sleeping</a:t>
            </a:r>
            <a:r>
              <a:rPr dirty="0" sz="1450" spc="155">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what</a:t>
            </a:r>
            <a:r>
              <a:rPr dirty="0" sz="1450" spc="155">
                <a:latin typeface="Times New Roman"/>
                <a:cs typeface="Times New Roman"/>
              </a:rPr>
              <a:t> </a:t>
            </a:r>
            <a:r>
              <a:rPr dirty="0" sz="1450" spc="-10">
                <a:latin typeface="Times New Roman"/>
                <a:cs typeface="Times New Roman"/>
              </a:rPr>
              <a:t>part</a:t>
            </a:r>
            <a:endParaRPr sz="1450">
              <a:latin typeface="Times New Roman"/>
              <a:cs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awake, and leave the reader to share what laurels there are, at his own </a:t>
            </a:r>
            <a:r>
              <a:rPr dirty="0" sz="1450" spc="-5">
                <a:latin typeface="Times New Roman"/>
                <a:cs typeface="Times New Roman"/>
              </a:rPr>
              <a:t>nod,  </a:t>
            </a:r>
            <a:r>
              <a:rPr dirty="0" sz="1450" spc="-10">
                <a:latin typeface="Times New Roman"/>
                <a:cs typeface="Times New Roman"/>
              </a:rPr>
              <a:t>between myself and my collaborators; and to </a:t>
            </a:r>
            <a:r>
              <a:rPr dirty="0" sz="1450" spc="-5">
                <a:latin typeface="Times New Roman"/>
                <a:cs typeface="Times New Roman"/>
              </a:rPr>
              <a:t>do </a:t>
            </a:r>
            <a:r>
              <a:rPr dirty="0" sz="1450" spc="-10">
                <a:latin typeface="Times New Roman"/>
                <a:cs typeface="Times New Roman"/>
              </a:rPr>
              <a:t>this </a:t>
            </a:r>
            <a:r>
              <a:rPr dirty="0" sz="1450" spc="-5">
                <a:latin typeface="Times New Roman"/>
                <a:cs typeface="Times New Roman"/>
              </a:rPr>
              <a:t>I </a:t>
            </a:r>
            <a:r>
              <a:rPr dirty="0" sz="1450" spc="-10">
                <a:latin typeface="Times New Roman"/>
                <a:cs typeface="Times New Roman"/>
              </a:rPr>
              <a:t>will first take </a:t>
            </a:r>
            <a:r>
              <a:rPr dirty="0" sz="1450" spc="-5">
                <a:latin typeface="Times New Roman"/>
                <a:cs typeface="Times New Roman"/>
              </a:rPr>
              <a:t>a book  </a:t>
            </a:r>
            <a:r>
              <a:rPr dirty="0" sz="1450" spc="-10">
                <a:latin typeface="Times New Roman"/>
                <a:cs typeface="Times New Roman"/>
              </a:rPr>
              <a:t>that </a:t>
            </a:r>
            <a:r>
              <a:rPr dirty="0" sz="1450" spc="-5">
                <a:latin typeface="Times New Roman"/>
                <a:cs typeface="Times New Roman"/>
              </a:rPr>
              <a:t>a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persons have been polite enough to read, the Strange Case </a:t>
            </a:r>
            <a:r>
              <a:rPr dirty="0" sz="1450" spc="-5">
                <a:latin typeface="Times New Roman"/>
                <a:cs typeface="Times New Roman"/>
              </a:rPr>
              <a:t>of  </a:t>
            </a:r>
            <a:r>
              <a:rPr dirty="0" sz="1450" spc="-35">
                <a:latin typeface="Times New Roman"/>
                <a:cs typeface="Times New Roman"/>
              </a:rPr>
              <a:t>Dr. </a:t>
            </a:r>
            <a:r>
              <a:rPr dirty="0" sz="1450" spc="-10">
                <a:latin typeface="Times New Roman"/>
                <a:cs typeface="Times New Roman"/>
              </a:rPr>
              <a:t>Jekyll and </a:t>
            </a:r>
            <a:r>
              <a:rPr dirty="0" sz="1450" spc="-35">
                <a:latin typeface="Times New Roman"/>
                <a:cs typeface="Times New Roman"/>
              </a:rPr>
              <a:t>Mr. </a:t>
            </a:r>
            <a:r>
              <a:rPr dirty="0" sz="1450" spc="-10">
                <a:latin typeface="Times New Roman"/>
                <a:cs typeface="Times New Roman"/>
              </a:rPr>
              <a:t>Hyde. </a:t>
            </a:r>
            <a:r>
              <a:rPr dirty="0" sz="1450" spc="-5">
                <a:latin typeface="Times New Roman"/>
                <a:cs typeface="Times New Roman"/>
              </a:rPr>
              <a:t>I </a:t>
            </a:r>
            <a:r>
              <a:rPr dirty="0" sz="1450" spc="-10">
                <a:latin typeface="Times New Roman"/>
                <a:cs typeface="Times New Roman"/>
              </a:rPr>
              <a:t>had long been trying to write </a:t>
            </a:r>
            <a:r>
              <a:rPr dirty="0" sz="1450" spc="-5">
                <a:latin typeface="Times New Roman"/>
                <a:cs typeface="Times New Roman"/>
              </a:rPr>
              <a:t>a </a:t>
            </a:r>
            <a:r>
              <a:rPr dirty="0" sz="1450" spc="-10">
                <a:latin typeface="Times New Roman"/>
                <a:cs typeface="Times New Roman"/>
              </a:rPr>
              <a:t>story </a:t>
            </a:r>
            <a:r>
              <a:rPr dirty="0" sz="1450" spc="-5">
                <a:latin typeface="Times New Roman"/>
                <a:cs typeface="Times New Roman"/>
              </a:rPr>
              <a:t>on </a:t>
            </a:r>
            <a:r>
              <a:rPr dirty="0" sz="1450" spc="-10">
                <a:latin typeface="Times New Roman"/>
                <a:cs typeface="Times New Roman"/>
              </a:rPr>
              <a:t>this subject,  to find </a:t>
            </a:r>
            <a:r>
              <a:rPr dirty="0" sz="1450" spc="-5">
                <a:latin typeface="Times New Roman"/>
                <a:cs typeface="Times New Roman"/>
              </a:rPr>
              <a:t>a </a:t>
            </a:r>
            <a:r>
              <a:rPr dirty="0" sz="1450" spc="-25">
                <a:latin typeface="Times New Roman"/>
                <a:cs typeface="Times New Roman"/>
              </a:rPr>
              <a:t>body, </a:t>
            </a:r>
            <a:r>
              <a:rPr dirty="0" sz="1450" spc="-5">
                <a:latin typeface="Times New Roman"/>
                <a:cs typeface="Times New Roman"/>
              </a:rPr>
              <a:t>a </a:t>
            </a:r>
            <a:r>
              <a:rPr dirty="0" sz="1450" spc="-10">
                <a:latin typeface="Times New Roman"/>
                <a:cs typeface="Times New Roman"/>
              </a:rPr>
              <a:t>vehicle, for that strong sense </a:t>
            </a:r>
            <a:r>
              <a:rPr dirty="0" sz="1450" spc="-5">
                <a:latin typeface="Times New Roman"/>
                <a:cs typeface="Times New Roman"/>
              </a:rPr>
              <a:t>of </a:t>
            </a:r>
            <a:r>
              <a:rPr dirty="0" sz="1450" spc="-25">
                <a:latin typeface="Times New Roman"/>
                <a:cs typeface="Times New Roman"/>
              </a:rPr>
              <a:t>man’s </a:t>
            </a:r>
            <a:r>
              <a:rPr dirty="0" sz="1450" spc="-5">
                <a:latin typeface="Times New Roman"/>
                <a:cs typeface="Times New Roman"/>
              </a:rPr>
              <a:t>double </a:t>
            </a:r>
            <a:r>
              <a:rPr dirty="0" sz="1450" spc="-10">
                <a:latin typeface="Times New Roman"/>
                <a:cs typeface="Times New Roman"/>
              </a:rPr>
              <a:t>being which  must at times come in </a:t>
            </a:r>
            <a:r>
              <a:rPr dirty="0" sz="1450" spc="-5">
                <a:latin typeface="Times New Roman"/>
                <a:cs typeface="Times New Roman"/>
              </a:rPr>
              <a:t>upon </a:t>
            </a:r>
            <a:r>
              <a:rPr dirty="0" sz="1450" spc="-10">
                <a:latin typeface="Times New Roman"/>
                <a:cs typeface="Times New Roman"/>
              </a:rPr>
              <a:t>and overwhelm the mind </a:t>
            </a:r>
            <a:r>
              <a:rPr dirty="0" sz="1450" spc="-5">
                <a:latin typeface="Times New Roman"/>
                <a:cs typeface="Times New Roman"/>
              </a:rPr>
              <a:t>of </a:t>
            </a:r>
            <a:r>
              <a:rPr dirty="0" sz="1450" spc="-10">
                <a:latin typeface="Times New Roman"/>
                <a:cs typeface="Times New Roman"/>
              </a:rPr>
              <a:t>every thinking  creature. </a:t>
            </a:r>
            <a:r>
              <a:rPr dirty="0" sz="1450" spc="-5">
                <a:latin typeface="Times New Roman"/>
                <a:cs typeface="Times New Roman"/>
              </a:rPr>
              <a:t>I </a:t>
            </a:r>
            <a:r>
              <a:rPr dirty="0" sz="1450" spc="-10">
                <a:latin typeface="Times New Roman"/>
                <a:cs typeface="Times New Roman"/>
              </a:rPr>
              <a:t>had even written one, The </a:t>
            </a:r>
            <a:r>
              <a:rPr dirty="0" sz="1450" spc="-15">
                <a:latin typeface="Times New Roman"/>
                <a:cs typeface="Times New Roman"/>
              </a:rPr>
              <a:t>Travelling </a:t>
            </a:r>
            <a:r>
              <a:rPr dirty="0" sz="1450" spc="-10">
                <a:latin typeface="Times New Roman"/>
                <a:cs typeface="Times New Roman"/>
              </a:rPr>
              <a:t>Companion, which was  returned </a:t>
            </a:r>
            <a:r>
              <a:rPr dirty="0" sz="1450" spc="-5">
                <a:latin typeface="Times New Roman"/>
                <a:cs typeface="Times New Roman"/>
              </a:rPr>
              <a:t>by </a:t>
            </a:r>
            <a:r>
              <a:rPr dirty="0" sz="1450" spc="-10">
                <a:latin typeface="Times New Roman"/>
                <a:cs typeface="Times New Roman"/>
              </a:rPr>
              <a:t>an editor </a:t>
            </a:r>
            <a:r>
              <a:rPr dirty="0" sz="1450" spc="-5">
                <a:latin typeface="Times New Roman"/>
                <a:cs typeface="Times New Roman"/>
              </a:rPr>
              <a:t>on </a:t>
            </a:r>
            <a:r>
              <a:rPr dirty="0" sz="1450" spc="-10">
                <a:latin typeface="Times New Roman"/>
                <a:cs typeface="Times New Roman"/>
              </a:rPr>
              <a:t>the plea that it was </a:t>
            </a:r>
            <a:r>
              <a:rPr dirty="0" sz="1450" spc="-5">
                <a:latin typeface="Times New Roman"/>
                <a:cs typeface="Times New Roman"/>
              </a:rPr>
              <a:t>a </a:t>
            </a:r>
            <a:r>
              <a:rPr dirty="0" sz="1450" spc="-10">
                <a:latin typeface="Times New Roman"/>
                <a:cs typeface="Times New Roman"/>
              </a:rPr>
              <a:t>work </a:t>
            </a:r>
            <a:r>
              <a:rPr dirty="0" sz="1450" spc="-5">
                <a:latin typeface="Times New Roman"/>
                <a:cs typeface="Times New Roman"/>
              </a:rPr>
              <a:t>of </a:t>
            </a:r>
            <a:r>
              <a:rPr dirty="0" sz="1450" spc="-10">
                <a:latin typeface="Times New Roman"/>
                <a:cs typeface="Times New Roman"/>
              </a:rPr>
              <a:t>genius and indecent, and  which </a:t>
            </a:r>
            <a:r>
              <a:rPr dirty="0" sz="1450" spc="-5">
                <a:latin typeface="Times New Roman"/>
                <a:cs typeface="Times New Roman"/>
              </a:rPr>
              <a:t>I </a:t>
            </a:r>
            <a:r>
              <a:rPr dirty="0" sz="1450" spc="-10">
                <a:latin typeface="Times New Roman"/>
                <a:cs typeface="Times New Roman"/>
              </a:rPr>
              <a:t>burned the other day </a:t>
            </a:r>
            <a:r>
              <a:rPr dirty="0" sz="1450" spc="-5">
                <a:latin typeface="Times New Roman"/>
                <a:cs typeface="Times New Roman"/>
              </a:rPr>
              <a:t>on </a:t>
            </a:r>
            <a:r>
              <a:rPr dirty="0" sz="1450" spc="-10">
                <a:latin typeface="Times New Roman"/>
                <a:cs typeface="Times New Roman"/>
              </a:rPr>
              <a:t>the ground that it was </a:t>
            </a:r>
            <a:r>
              <a:rPr dirty="0" sz="1450" spc="-5">
                <a:latin typeface="Times New Roman"/>
                <a:cs typeface="Times New Roman"/>
              </a:rPr>
              <a:t>not a </a:t>
            </a:r>
            <a:r>
              <a:rPr dirty="0" sz="1450" spc="-10">
                <a:latin typeface="Times New Roman"/>
                <a:cs typeface="Times New Roman"/>
              </a:rPr>
              <a:t>work </a:t>
            </a:r>
            <a:r>
              <a:rPr dirty="0" sz="1450" spc="-5">
                <a:latin typeface="Times New Roman"/>
                <a:cs typeface="Times New Roman"/>
              </a:rPr>
              <a:t>of </a:t>
            </a:r>
            <a:r>
              <a:rPr dirty="0" sz="1450" spc="-10">
                <a:latin typeface="Times New Roman"/>
                <a:cs typeface="Times New Roman"/>
              </a:rPr>
              <a:t>genius,  and that Jekyll had supplanted it. Then came </a:t>
            </a:r>
            <a:r>
              <a:rPr dirty="0" sz="1450" spc="-5">
                <a:latin typeface="Times New Roman"/>
                <a:cs typeface="Times New Roman"/>
              </a:rPr>
              <a:t>one of </a:t>
            </a:r>
            <a:r>
              <a:rPr dirty="0" sz="1450" spc="-10">
                <a:latin typeface="Times New Roman"/>
                <a:cs typeface="Times New Roman"/>
              </a:rPr>
              <a:t>those financial  fluctuations to which (with an elegant modesty) </a:t>
            </a:r>
            <a:r>
              <a:rPr dirty="0" sz="1450" spc="-5">
                <a:latin typeface="Times New Roman"/>
                <a:cs typeface="Times New Roman"/>
              </a:rPr>
              <a:t>I </a:t>
            </a:r>
            <a:r>
              <a:rPr dirty="0" sz="1450" spc="-10">
                <a:latin typeface="Times New Roman"/>
                <a:cs typeface="Times New Roman"/>
              </a:rPr>
              <a:t>have hitherto referred in the  third person. For two days </a:t>
            </a:r>
            <a:r>
              <a:rPr dirty="0" sz="1450" spc="-5">
                <a:latin typeface="Times New Roman"/>
                <a:cs typeface="Times New Roman"/>
              </a:rPr>
              <a:t>I </a:t>
            </a:r>
            <a:r>
              <a:rPr dirty="0" sz="1450" spc="-10">
                <a:latin typeface="Times New Roman"/>
                <a:cs typeface="Times New Roman"/>
              </a:rPr>
              <a:t>went about racking my brains for </a:t>
            </a:r>
            <a:r>
              <a:rPr dirty="0" sz="1450" spc="-5">
                <a:latin typeface="Times New Roman"/>
                <a:cs typeface="Times New Roman"/>
              </a:rPr>
              <a:t>a plot of </a:t>
            </a:r>
            <a:r>
              <a:rPr dirty="0" sz="1450" spc="-10">
                <a:latin typeface="Times New Roman"/>
                <a:cs typeface="Times New Roman"/>
              </a:rPr>
              <a:t>any  sort; and </a:t>
            </a:r>
            <a:r>
              <a:rPr dirty="0" sz="1450" spc="-5">
                <a:latin typeface="Times New Roman"/>
                <a:cs typeface="Times New Roman"/>
              </a:rPr>
              <a:t>on </a:t>
            </a:r>
            <a:r>
              <a:rPr dirty="0" sz="1450" spc="-10">
                <a:latin typeface="Times New Roman"/>
                <a:cs typeface="Times New Roman"/>
              </a:rPr>
              <a:t>the second </a:t>
            </a:r>
            <a:r>
              <a:rPr dirty="0" sz="1450" spc="-5">
                <a:latin typeface="Times New Roman"/>
                <a:cs typeface="Times New Roman"/>
              </a:rPr>
              <a:t>night I </a:t>
            </a:r>
            <a:r>
              <a:rPr dirty="0" sz="1450" spc="-10">
                <a:latin typeface="Times New Roman"/>
                <a:cs typeface="Times New Roman"/>
              </a:rPr>
              <a:t>dreamed the scene at the </a:t>
            </a:r>
            <a:r>
              <a:rPr dirty="0" sz="1450" spc="-20">
                <a:latin typeface="Times New Roman"/>
                <a:cs typeface="Times New Roman"/>
              </a:rPr>
              <a:t>window,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scene  afterward split in two, in which Hyde, pursued for some crime, took the  powder and underwent the change in the presence </a:t>
            </a:r>
            <a:r>
              <a:rPr dirty="0" sz="1450" spc="-5">
                <a:latin typeface="Times New Roman"/>
                <a:cs typeface="Times New Roman"/>
              </a:rPr>
              <a:t>of </a:t>
            </a:r>
            <a:r>
              <a:rPr dirty="0" sz="1450" spc="-10">
                <a:latin typeface="Times New Roman"/>
                <a:cs typeface="Times New Roman"/>
              </a:rPr>
              <a:t>his pursuers. All the rest  was made awake, and </a:t>
            </a:r>
            <a:r>
              <a:rPr dirty="0" sz="1450" spc="-15">
                <a:latin typeface="Times New Roman"/>
                <a:cs typeface="Times New Roman"/>
              </a:rPr>
              <a:t>consciously, </a:t>
            </a:r>
            <a:r>
              <a:rPr dirty="0" sz="1450" spc="-10">
                <a:latin typeface="Times New Roman"/>
                <a:cs typeface="Times New Roman"/>
              </a:rPr>
              <a:t>although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can trace in much </a:t>
            </a:r>
            <a:r>
              <a:rPr dirty="0" sz="1450" spc="-5">
                <a:latin typeface="Times New Roman"/>
                <a:cs typeface="Times New Roman"/>
              </a:rPr>
              <a:t>of </a:t>
            </a:r>
            <a:r>
              <a:rPr dirty="0" sz="1450" spc="-10">
                <a:latin typeface="Times New Roman"/>
                <a:cs typeface="Times New Roman"/>
              </a:rPr>
              <a:t>it  the manner </a:t>
            </a:r>
            <a:r>
              <a:rPr dirty="0" sz="1450" spc="-5">
                <a:latin typeface="Times New Roman"/>
                <a:cs typeface="Times New Roman"/>
              </a:rPr>
              <a:t>of </a:t>
            </a:r>
            <a:r>
              <a:rPr dirty="0" sz="1450" spc="-10">
                <a:latin typeface="Times New Roman"/>
                <a:cs typeface="Times New Roman"/>
              </a:rPr>
              <a:t>my Brownies. The meaning </a:t>
            </a:r>
            <a:r>
              <a:rPr dirty="0" sz="1450" spc="-5">
                <a:latin typeface="Times New Roman"/>
                <a:cs typeface="Times New Roman"/>
              </a:rPr>
              <a:t>of </a:t>
            </a:r>
            <a:r>
              <a:rPr dirty="0" sz="1450" spc="-10">
                <a:latin typeface="Times New Roman"/>
                <a:cs typeface="Times New Roman"/>
              </a:rPr>
              <a:t>the tale is therefore mine, and  had long pre-existed in my garden </a:t>
            </a:r>
            <a:r>
              <a:rPr dirty="0" sz="1450" spc="-5">
                <a:latin typeface="Times New Roman"/>
                <a:cs typeface="Times New Roman"/>
              </a:rPr>
              <a:t>of </a:t>
            </a:r>
            <a:r>
              <a:rPr dirty="0" sz="1450" spc="-10">
                <a:latin typeface="Times New Roman"/>
                <a:cs typeface="Times New Roman"/>
              </a:rPr>
              <a:t>Adonis, and tried </a:t>
            </a:r>
            <a:r>
              <a:rPr dirty="0" sz="1450" spc="-5">
                <a:latin typeface="Times New Roman"/>
                <a:cs typeface="Times New Roman"/>
              </a:rPr>
              <a:t>one body </a:t>
            </a:r>
            <a:r>
              <a:rPr dirty="0" sz="1450" spc="-10">
                <a:latin typeface="Times New Roman"/>
                <a:cs typeface="Times New Roman"/>
              </a:rPr>
              <a:t>after another  in vain; indeed, </a:t>
            </a:r>
            <a:r>
              <a:rPr dirty="0" sz="1450" spc="-5">
                <a:latin typeface="Times New Roman"/>
                <a:cs typeface="Times New Roman"/>
              </a:rPr>
              <a:t>I do </a:t>
            </a:r>
            <a:r>
              <a:rPr dirty="0" sz="1450" spc="-10">
                <a:latin typeface="Times New Roman"/>
                <a:cs typeface="Times New Roman"/>
              </a:rPr>
              <a:t>most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morality, </a:t>
            </a:r>
            <a:r>
              <a:rPr dirty="0" sz="1450" spc="-10">
                <a:latin typeface="Times New Roman"/>
                <a:cs typeface="Times New Roman"/>
              </a:rPr>
              <a:t>worse luck! and my Brownies have  </a:t>
            </a:r>
            <a:r>
              <a:rPr dirty="0" sz="1450" spc="-5">
                <a:latin typeface="Times New Roman"/>
                <a:cs typeface="Times New Roman"/>
              </a:rPr>
              <a:t>not a </a:t>
            </a:r>
            <a:r>
              <a:rPr dirty="0" sz="1450" spc="-10">
                <a:latin typeface="Times New Roman"/>
                <a:cs typeface="Times New Roman"/>
              </a:rPr>
              <a:t>rudiment </a:t>
            </a:r>
            <a:r>
              <a:rPr dirty="0" sz="1450" spc="-5">
                <a:latin typeface="Times New Roman"/>
                <a:cs typeface="Times New Roman"/>
              </a:rPr>
              <a:t>of </a:t>
            </a:r>
            <a:r>
              <a:rPr dirty="0" sz="1450" spc="-10">
                <a:latin typeface="Times New Roman"/>
                <a:cs typeface="Times New Roman"/>
              </a:rPr>
              <a:t>what we call </a:t>
            </a:r>
            <a:r>
              <a:rPr dirty="0" sz="1450" spc="-5">
                <a:latin typeface="Times New Roman"/>
                <a:cs typeface="Times New Roman"/>
              </a:rPr>
              <a:t>a </a:t>
            </a:r>
            <a:r>
              <a:rPr dirty="0" sz="1450" spc="-10">
                <a:latin typeface="Times New Roman"/>
                <a:cs typeface="Times New Roman"/>
              </a:rPr>
              <a:t>conscience. Mine, </a:t>
            </a:r>
            <a:r>
              <a:rPr dirty="0" sz="1450" spc="-5">
                <a:latin typeface="Times New Roman"/>
                <a:cs typeface="Times New Roman"/>
              </a:rPr>
              <a:t>too, </a:t>
            </a:r>
            <a:r>
              <a:rPr dirty="0" sz="1450" spc="-10">
                <a:latin typeface="Times New Roman"/>
                <a:cs typeface="Times New Roman"/>
              </a:rPr>
              <a:t>is the setting, mine the  characters. All that was given me was the matter </a:t>
            </a:r>
            <a:r>
              <a:rPr dirty="0" sz="1450" spc="-5">
                <a:latin typeface="Times New Roman"/>
                <a:cs typeface="Times New Roman"/>
              </a:rPr>
              <a:t>of </a:t>
            </a:r>
            <a:r>
              <a:rPr dirty="0" sz="1450" spc="-10">
                <a:latin typeface="Times New Roman"/>
                <a:cs typeface="Times New Roman"/>
              </a:rPr>
              <a:t>three scenes, and the  central idea </a:t>
            </a:r>
            <a:r>
              <a:rPr dirty="0" sz="1450" spc="-5">
                <a:latin typeface="Times New Roman"/>
                <a:cs typeface="Times New Roman"/>
              </a:rPr>
              <a:t>of a </a:t>
            </a:r>
            <a:r>
              <a:rPr dirty="0" sz="1450" spc="-10">
                <a:latin typeface="Times New Roman"/>
                <a:cs typeface="Times New Roman"/>
              </a:rPr>
              <a:t>voluntary change becoming </a:t>
            </a:r>
            <a:r>
              <a:rPr dirty="0" sz="1450" spc="-15">
                <a:latin typeface="Times New Roman"/>
                <a:cs typeface="Times New Roman"/>
              </a:rPr>
              <a:t>involuntary. </a:t>
            </a:r>
            <a:r>
              <a:rPr dirty="0" sz="1450" spc="-25">
                <a:latin typeface="Times New Roman"/>
                <a:cs typeface="Times New Roman"/>
              </a:rPr>
              <a:t>Will </a:t>
            </a:r>
            <a:r>
              <a:rPr dirty="0" sz="1450" spc="-10">
                <a:latin typeface="Times New Roman"/>
                <a:cs typeface="Times New Roman"/>
              </a:rPr>
              <a:t>it </a:t>
            </a:r>
            <a:r>
              <a:rPr dirty="0" sz="1450" spc="-5">
                <a:latin typeface="Times New Roman"/>
                <a:cs typeface="Times New Roman"/>
              </a:rPr>
              <a:t>be thought  </a:t>
            </a:r>
            <a:r>
              <a:rPr dirty="0" sz="1450" spc="-10">
                <a:latin typeface="Times New Roman"/>
                <a:cs typeface="Times New Roman"/>
              </a:rPr>
              <a:t>ungenerous, after </a:t>
            </a:r>
            <a:r>
              <a:rPr dirty="0" sz="1450" spc="-5">
                <a:latin typeface="Times New Roman"/>
                <a:cs typeface="Times New Roman"/>
              </a:rPr>
              <a:t>I </a:t>
            </a:r>
            <a:r>
              <a:rPr dirty="0" sz="1450" spc="-10">
                <a:latin typeface="Times New Roman"/>
                <a:cs typeface="Times New Roman"/>
              </a:rPr>
              <a:t>have been so liberally ladling </a:t>
            </a:r>
            <a:r>
              <a:rPr dirty="0" sz="1450" spc="-5">
                <a:latin typeface="Times New Roman"/>
                <a:cs typeface="Times New Roman"/>
              </a:rPr>
              <a:t>out </a:t>
            </a:r>
            <a:r>
              <a:rPr dirty="0" sz="1450" spc="-10">
                <a:latin typeface="Times New Roman"/>
                <a:cs typeface="Times New Roman"/>
              </a:rPr>
              <a:t>praise to my unseen  collaborators, if </a:t>
            </a:r>
            <a:r>
              <a:rPr dirty="0" sz="1450" spc="-5">
                <a:latin typeface="Times New Roman"/>
                <a:cs typeface="Times New Roman"/>
              </a:rPr>
              <a:t>I </a:t>
            </a:r>
            <a:r>
              <a:rPr dirty="0" sz="1450" spc="-10">
                <a:latin typeface="Times New Roman"/>
                <a:cs typeface="Times New Roman"/>
              </a:rPr>
              <a:t>here toss them </a:t>
            </a:r>
            <a:r>
              <a:rPr dirty="0" sz="1450" spc="-20">
                <a:latin typeface="Times New Roman"/>
                <a:cs typeface="Times New Roman"/>
              </a:rPr>
              <a:t>over, </a:t>
            </a:r>
            <a:r>
              <a:rPr dirty="0" sz="1450" spc="-5">
                <a:latin typeface="Times New Roman"/>
                <a:cs typeface="Times New Roman"/>
              </a:rPr>
              <a:t>bound </a:t>
            </a:r>
            <a:r>
              <a:rPr dirty="0" sz="1450" spc="-10">
                <a:latin typeface="Times New Roman"/>
                <a:cs typeface="Times New Roman"/>
              </a:rPr>
              <a:t>hand and foot, into the arena </a:t>
            </a:r>
            <a:r>
              <a:rPr dirty="0" sz="1450" spc="-5">
                <a:latin typeface="Times New Roman"/>
                <a:cs typeface="Times New Roman"/>
              </a:rPr>
              <a:t>of  </a:t>
            </a:r>
            <a:r>
              <a:rPr dirty="0" sz="1450" spc="-10">
                <a:latin typeface="Times New Roman"/>
                <a:cs typeface="Times New Roman"/>
              </a:rPr>
              <a:t>the critics? For the business </a:t>
            </a:r>
            <a:r>
              <a:rPr dirty="0" sz="1450" spc="-5">
                <a:latin typeface="Times New Roman"/>
                <a:cs typeface="Times New Roman"/>
              </a:rPr>
              <a:t>of </a:t>
            </a:r>
            <a:r>
              <a:rPr dirty="0" sz="1450" spc="-10">
                <a:latin typeface="Times New Roman"/>
                <a:cs typeface="Times New Roman"/>
              </a:rPr>
              <a:t>the powders, which so many have censured, is,  </a:t>
            </a:r>
            <a:r>
              <a:rPr dirty="0" sz="1450" spc="-5">
                <a:latin typeface="Times New Roman"/>
                <a:cs typeface="Times New Roman"/>
              </a:rPr>
              <a:t>I </a:t>
            </a:r>
            <a:r>
              <a:rPr dirty="0" sz="1450" spc="-10">
                <a:latin typeface="Times New Roman"/>
                <a:cs typeface="Times New Roman"/>
              </a:rPr>
              <a:t>am relieved to </a:t>
            </a:r>
            <a:r>
              <a:rPr dirty="0" sz="1450" spc="-30">
                <a:latin typeface="Times New Roman"/>
                <a:cs typeface="Times New Roman"/>
              </a:rPr>
              <a:t>say, </a:t>
            </a:r>
            <a:r>
              <a:rPr dirty="0" sz="1450" spc="-5">
                <a:latin typeface="Times New Roman"/>
                <a:cs typeface="Times New Roman"/>
              </a:rPr>
              <a:t>not </a:t>
            </a:r>
            <a:r>
              <a:rPr dirty="0" sz="1450" spc="-10">
                <a:latin typeface="Times New Roman"/>
                <a:cs typeface="Times New Roman"/>
              </a:rPr>
              <a:t>mine at all </a:t>
            </a:r>
            <a:r>
              <a:rPr dirty="0" sz="1450" spc="-5">
                <a:latin typeface="Times New Roman"/>
                <a:cs typeface="Times New Roman"/>
              </a:rPr>
              <a:t>but </a:t>
            </a:r>
            <a:r>
              <a:rPr dirty="0" sz="1450" spc="-10">
                <a:latin typeface="Times New Roman"/>
                <a:cs typeface="Times New Roman"/>
              </a:rPr>
              <a:t>the Brownies’. Of another tale, in case  the reader should have glanced at it, </a:t>
            </a:r>
            <a:r>
              <a:rPr dirty="0" sz="1450" spc="-5">
                <a:latin typeface="Times New Roman"/>
                <a:cs typeface="Times New Roman"/>
              </a:rPr>
              <a:t>I </a:t>
            </a:r>
            <a:r>
              <a:rPr dirty="0" sz="1450" spc="-10">
                <a:latin typeface="Times New Roman"/>
                <a:cs typeface="Times New Roman"/>
              </a:rPr>
              <a:t>may say </a:t>
            </a:r>
            <a:r>
              <a:rPr dirty="0" sz="1450" spc="-5">
                <a:latin typeface="Times New Roman"/>
                <a:cs typeface="Times New Roman"/>
              </a:rPr>
              <a:t>a </a:t>
            </a:r>
            <a:r>
              <a:rPr dirty="0" sz="1450" spc="-10">
                <a:latin typeface="Times New Roman"/>
                <a:cs typeface="Times New Roman"/>
              </a:rPr>
              <a:t>word: the </a:t>
            </a:r>
            <a:r>
              <a:rPr dirty="0" sz="1450" spc="-5">
                <a:latin typeface="Times New Roman"/>
                <a:cs typeface="Times New Roman"/>
              </a:rPr>
              <a:t>not </a:t>
            </a:r>
            <a:r>
              <a:rPr dirty="0" sz="1450" spc="-10">
                <a:latin typeface="Times New Roman"/>
                <a:cs typeface="Times New Roman"/>
              </a:rPr>
              <a:t>very defensible  story </a:t>
            </a:r>
            <a:r>
              <a:rPr dirty="0" sz="1450" spc="-5">
                <a:latin typeface="Times New Roman"/>
                <a:cs typeface="Times New Roman"/>
              </a:rPr>
              <a:t>of </a:t>
            </a:r>
            <a:r>
              <a:rPr dirty="0" sz="1450" spc="-10">
                <a:latin typeface="Times New Roman"/>
                <a:cs typeface="Times New Roman"/>
              </a:rPr>
              <a:t>Olalla. Here the court, the </a:t>
            </a:r>
            <a:r>
              <a:rPr dirty="0" sz="1450" spc="-15">
                <a:latin typeface="Times New Roman"/>
                <a:cs typeface="Times New Roman"/>
              </a:rPr>
              <a:t>mother, </a:t>
            </a:r>
            <a:r>
              <a:rPr dirty="0" sz="1450" spc="-10">
                <a:latin typeface="Times New Roman"/>
                <a:cs typeface="Times New Roman"/>
              </a:rPr>
              <a:t>the </a:t>
            </a:r>
            <a:r>
              <a:rPr dirty="0" sz="1450" spc="-15">
                <a:latin typeface="Times New Roman"/>
                <a:cs typeface="Times New Roman"/>
              </a:rPr>
              <a:t>mother’s </a:t>
            </a:r>
            <a:r>
              <a:rPr dirty="0" sz="1450" spc="-10">
                <a:latin typeface="Times New Roman"/>
                <a:cs typeface="Times New Roman"/>
              </a:rPr>
              <a:t>niche, Olalla, </a:t>
            </a:r>
            <a:r>
              <a:rPr dirty="0" sz="1450" spc="-20">
                <a:latin typeface="Times New Roman"/>
                <a:cs typeface="Times New Roman"/>
              </a:rPr>
              <a:t>Olalla’s  </a:t>
            </a:r>
            <a:r>
              <a:rPr dirty="0" sz="1450" spc="-15">
                <a:latin typeface="Times New Roman"/>
                <a:cs typeface="Times New Roman"/>
              </a:rPr>
              <a:t>chamber, </a:t>
            </a:r>
            <a:r>
              <a:rPr dirty="0" sz="1450" spc="-10">
                <a:latin typeface="Times New Roman"/>
                <a:cs typeface="Times New Roman"/>
              </a:rPr>
              <a:t>the meetings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stair, </a:t>
            </a:r>
            <a:r>
              <a:rPr dirty="0" sz="1450" spc="-10">
                <a:latin typeface="Times New Roman"/>
                <a:cs typeface="Times New Roman"/>
              </a:rPr>
              <a:t>the broken </a:t>
            </a:r>
            <a:r>
              <a:rPr dirty="0" sz="1450" spc="-20">
                <a:latin typeface="Times New Roman"/>
                <a:cs typeface="Times New Roman"/>
              </a:rPr>
              <a:t>window, </a:t>
            </a:r>
            <a:r>
              <a:rPr dirty="0" sz="1450" spc="-10">
                <a:latin typeface="Times New Roman"/>
                <a:cs typeface="Times New Roman"/>
              </a:rPr>
              <a:t>the ugly scene </a:t>
            </a:r>
            <a:r>
              <a:rPr dirty="0" sz="1450" spc="-5">
                <a:latin typeface="Times New Roman"/>
                <a:cs typeface="Times New Roman"/>
              </a:rPr>
              <a:t>of </a:t>
            </a:r>
            <a:r>
              <a:rPr dirty="0" sz="1450" spc="-10">
                <a:latin typeface="Times New Roman"/>
                <a:cs typeface="Times New Roman"/>
              </a:rPr>
              <a:t>the  bite, were all given me in bulk and detail as </a:t>
            </a:r>
            <a:r>
              <a:rPr dirty="0" sz="1450" spc="-5">
                <a:latin typeface="Times New Roman"/>
                <a:cs typeface="Times New Roman"/>
              </a:rPr>
              <a:t>I </a:t>
            </a:r>
            <a:r>
              <a:rPr dirty="0" sz="1450" spc="-10">
                <a:latin typeface="Times New Roman"/>
                <a:cs typeface="Times New Roman"/>
              </a:rPr>
              <a:t>have tried to write them; to this </a:t>
            </a:r>
            <a:r>
              <a:rPr dirty="0" sz="1450" spc="-5">
                <a:latin typeface="Times New Roman"/>
                <a:cs typeface="Times New Roman"/>
              </a:rPr>
              <a:t>I  </a:t>
            </a:r>
            <a:r>
              <a:rPr dirty="0" sz="1450" spc="-10">
                <a:latin typeface="Times New Roman"/>
                <a:cs typeface="Times New Roman"/>
              </a:rPr>
              <a:t>added only the external scenery (for in my dream </a:t>
            </a:r>
            <a:r>
              <a:rPr dirty="0" sz="1450" spc="-5">
                <a:latin typeface="Times New Roman"/>
                <a:cs typeface="Times New Roman"/>
              </a:rPr>
              <a:t>I </a:t>
            </a:r>
            <a:r>
              <a:rPr dirty="0" sz="1450" spc="-10">
                <a:latin typeface="Times New Roman"/>
                <a:cs typeface="Times New Roman"/>
              </a:rPr>
              <a:t>never was beyond the  court), the portrait, the characters </a:t>
            </a:r>
            <a:r>
              <a:rPr dirty="0" sz="1450" spc="-5">
                <a:latin typeface="Times New Roman"/>
                <a:cs typeface="Times New Roman"/>
              </a:rPr>
              <a:t>of </a:t>
            </a:r>
            <a:r>
              <a:rPr dirty="0" sz="1450" spc="-10">
                <a:latin typeface="Times New Roman"/>
                <a:cs typeface="Times New Roman"/>
              </a:rPr>
              <a:t>Felipe and the priest, the moral, such as it  is, and the last pages, such as, alas! they are. And </a:t>
            </a:r>
            <a:r>
              <a:rPr dirty="0" sz="1450" spc="-5">
                <a:latin typeface="Times New Roman"/>
                <a:cs typeface="Times New Roman"/>
              </a:rPr>
              <a:t>I </a:t>
            </a:r>
            <a:r>
              <a:rPr dirty="0" sz="1450" spc="-10">
                <a:latin typeface="Times New Roman"/>
                <a:cs typeface="Times New Roman"/>
              </a:rPr>
              <a:t>may even say that in this  case the moral itself was given me; for it arose immediately </a:t>
            </a:r>
            <a:r>
              <a:rPr dirty="0" sz="1450" spc="-5">
                <a:latin typeface="Times New Roman"/>
                <a:cs typeface="Times New Roman"/>
              </a:rPr>
              <a:t>on a </a:t>
            </a:r>
            <a:r>
              <a:rPr dirty="0" sz="1450" spc="-10">
                <a:latin typeface="Times New Roman"/>
                <a:cs typeface="Times New Roman"/>
              </a:rPr>
              <a:t>comparison  </a:t>
            </a:r>
            <a:r>
              <a:rPr dirty="0" sz="1450" spc="-5">
                <a:latin typeface="Times New Roman"/>
                <a:cs typeface="Times New Roman"/>
              </a:rPr>
              <a:t>of </a:t>
            </a:r>
            <a:r>
              <a:rPr dirty="0" sz="1450" spc="-10">
                <a:latin typeface="Times New Roman"/>
                <a:cs typeface="Times New Roman"/>
              </a:rPr>
              <a:t>the mother and the </a:t>
            </a:r>
            <a:r>
              <a:rPr dirty="0" sz="1450" spc="-15">
                <a:latin typeface="Times New Roman"/>
                <a:cs typeface="Times New Roman"/>
              </a:rPr>
              <a:t>daughter, </a:t>
            </a:r>
            <a:r>
              <a:rPr dirty="0" sz="1450" spc="-10">
                <a:latin typeface="Times New Roman"/>
                <a:cs typeface="Times New Roman"/>
              </a:rPr>
              <a:t>and from the hideous trick </a:t>
            </a:r>
            <a:r>
              <a:rPr dirty="0" sz="1450" spc="-5">
                <a:latin typeface="Times New Roman"/>
                <a:cs typeface="Times New Roman"/>
              </a:rPr>
              <a:t>of </a:t>
            </a:r>
            <a:r>
              <a:rPr dirty="0" sz="1450" spc="-10">
                <a:latin typeface="Times New Roman"/>
                <a:cs typeface="Times New Roman"/>
              </a:rPr>
              <a:t>atavism in the  first. Sometimes </a:t>
            </a:r>
            <a:r>
              <a:rPr dirty="0" sz="1450" spc="-5">
                <a:latin typeface="Times New Roman"/>
                <a:cs typeface="Times New Roman"/>
              </a:rPr>
              <a:t>a </a:t>
            </a:r>
            <a:r>
              <a:rPr dirty="0" sz="1450" spc="-10">
                <a:latin typeface="Times New Roman"/>
                <a:cs typeface="Times New Roman"/>
              </a:rPr>
              <a:t>parabolic sense is still more undeniably present in </a:t>
            </a:r>
            <a:r>
              <a:rPr dirty="0" sz="1450" spc="-5">
                <a:latin typeface="Times New Roman"/>
                <a:cs typeface="Times New Roman"/>
              </a:rPr>
              <a:t>a </a:t>
            </a:r>
            <a:r>
              <a:rPr dirty="0" sz="1450" spc="-10">
                <a:latin typeface="Times New Roman"/>
                <a:cs typeface="Times New Roman"/>
              </a:rPr>
              <a:t>dream;  sometimes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but </a:t>
            </a:r>
            <a:r>
              <a:rPr dirty="0" sz="1450" spc="-10">
                <a:latin typeface="Times New Roman"/>
                <a:cs typeface="Times New Roman"/>
              </a:rPr>
              <a:t>suppose my Brownies have been aping Bunyan, and  yet in </a:t>
            </a:r>
            <a:r>
              <a:rPr dirty="0" sz="1450" spc="-5">
                <a:latin typeface="Times New Roman"/>
                <a:cs typeface="Times New Roman"/>
              </a:rPr>
              <a:t>no </a:t>
            </a:r>
            <a:r>
              <a:rPr dirty="0" sz="1450" spc="-10">
                <a:latin typeface="Times New Roman"/>
                <a:cs typeface="Times New Roman"/>
              </a:rPr>
              <a:t>case with what would possibly </a:t>
            </a:r>
            <a:r>
              <a:rPr dirty="0" sz="1450" spc="-5">
                <a:latin typeface="Times New Roman"/>
                <a:cs typeface="Times New Roman"/>
              </a:rPr>
              <a:t>be </a:t>
            </a:r>
            <a:r>
              <a:rPr dirty="0" sz="1450" spc="-10">
                <a:latin typeface="Times New Roman"/>
                <a:cs typeface="Times New Roman"/>
              </a:rPr>
              <a:t>called </a:t>
            </a:r>
            <a:r>
              <a:rPr dirty="0" sz="1450" spc="-5">
                <a:latin typeface="Times New Roman"/>
                <a:cs typeface="Times New Roman"/>
              </a:rPr>
              <a:t>a </a:t>
            </a:r>
            <a:r>
              <a:rPr dirty="0" sz="1450" spc="-10">
                <a:latin typeface="Times New Roman"/>
                <a:cs typeface="Times New Roman"/>
              </a:rPr>
              <a:t>moral in </a:t>
            </a:r>
            <a:r>
              <a:rPr dirty="0" sz="1450" spc="-5">
                <a:latin typeface="Times New Roman"/>
                <a:cs typeface="Times New Roman"/>
              </a:rPr>
              <a:t>a </a:t>
            </a:r>
            <a:r>
              <a:rPr dirty="0" sz="1450" spc="-10">
                <a:latin typeface="Times New Roman"/>
                <a:cs typeface="Times New Roman"/>
              </a:rPr>
              <a:t>tract; never  with the ethical narrowness; conveying hints instead </a:t>
            </a:r>
            <a:r>
              <a:rPr dirty="0" sz="1450" spc="-5">
                <a:latin typeface="Times New Roman"/>
                <a:cs typeface="Times New Roman"/>
              </a:rPr>
              <a:t>of </a:t>
            </a:r>
            <a:r>
              <a:rPr dirty="0" sz="1450" spc="-25">
                <a:latin typeface="Times New Roman"/>
                <a:cs typeface="Times New Roman"/>
              </a:rPr>
              <a:t>life’s </a:t>
            </a:r>
            <a:r>
              <a:rPr dirty="0" sz="1450" spc="-15">
                <a:latin typeface="Times New Roman"/>
                <a:cs typeface="Times New Roman"/>
              </a:rPr>
              <a:t>larger </a:t>
            </a:r>
            <a:r>
              <a:rPr dirty="0" sz="1450" spc="-10">
                <a:latin typeface="Times New Roman"/>
                <a:cs typeface="Times New Roman"/>
              </a:rPr>
              <a:t>limitations  and that sort </a:t>
            </a:r>
            <a:r>
              <a:rPr dirty="0" sz="1450" spc="-5">
                <a:latin typeface="Times New Roman"/>
                <a:cs typeface="Times New Roman"/>
              </a:rPr>
              <a:t>of </a:t>
            </a:r>
            <a:r>
              <a:rPr dirty="0" sz="1450" spc="-10">
                <a:latin typeface="Times New Roman"/>
                <a:cs typeface="Times New Roman"/>
              </a:rPr>
              <a:t>sense which we seem to perceive in the arabesque </a:t>
            </a:r>
            <a:r>
              <a:rPr dirty="0" sz="1450" spc="-5">
                <a:latin typeface="Times New Roman"/>
                <a:cs typeface="Times New Roman"/>
              </a:rPr>
              <a:t>of </a:t>
            </a:r>
            <a:r>
              <a:rPr dirty="0" sz="1450" spc="-10">
                <a:latin typeface="Times New Roman"/>
                <a:cs typeface="Times New Roman"/>
              </a:rPr>
              <a:t>time and  space.</a:t>
            </a:r>
            <a:endParaRPr sz="1450">
              <a:latin typeface="Times New Roman"/>
              <a:cs typeface="Times New Roman"/>
            </a:endParaRPr>
          </a:p>
          <a:p>
            <a:pPr algn="just" marL="12700">
              <a:lnSpc>
                <a:spcPct val="100000"/>
              </a:lnSpc>
              <a:spcBef>
                <a:spcPts val="445"/>
              </a:spcBef>
            </a:pPr>
            <a:r>
              <a:rPr dirty="0" sz="1450" spc="-10">
                <a:latin typeface="Times New Roman"/>
                <a:cs typeface="Times New Roman"/>
              </a:rPr>
              <a:t>For</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most</a:t>
            </a:r>
            <a:r>
              <a:rPr dirty="0" sz="1450" spc="150">
                <a:latin typeface="Times New Roman"/>
                <a:cs typeface="Times New Roman"/>
              </a:rPr>
              <a:t> </a:t>
            </a:r>
            <a:r>
              <a:rPr dirty="0" sz="1450" spc="-10">
                <a:latin typeface="Times New Roman"/>
                <a:cs typeface="Times New Roman"/>
              </a:rPr>
              <a:t>part,</a:t>
            </a:r>
            <a:r>
              <a:rPr dirty="0" sz="1450" spc="150">
                <a:latin typeface="Times New Roman"/>
                <a:cs typeface="Times New Roman"/>
              </a:rPr>
              <a:t> </a:t>
            </a:r>
            <a:r>
              <a:rPr dirty="0" sz="1450" spc="-10">
                <a:latin typeface="Times New Roman"/>
                <a:cs typeface="Times New Roman"/>
              </a:rPr>
              <a:t>it</a:t>
            </a:r>
            <a:r>
              <a:rPr dirty="0" sz="1450" spc="155">
                <a:latin typeface="Times New Roman"/>
                <a:cs typeface="Times New Roman"/>
              </a:rPr>
              <a:t> </a:t>
            </a:r>
            <a:r>
              <a:rPr dirty="0" sz="1450" spc="-10">
                <a:latin typeface="Times New Roman"/>
                <a:cs typeface="Times New Roman"/>
              </a:rPr>
              <a:t>will</a:t>
            </a:r>
            <a:r>
              <a:rPr dirty="0" sz="1450" spc="150">
                <a:latin typeface="Times New Roman"/>
                <a:cs typeface="Times New Roman"/>
              </a:rPr>
              <a:t> </a:t>
            </a:r>
            <a:r>
              <a:rPr dirty="0" sz="1450" spc="-5">
                <a:latin typeface="Times New Roman"/>
                <a:cs typeface="Times New Roman"/>
              </a:rPr>
              <a:t>be</a:t>
            </a:r>
            <a:r>
              <a:rPr dirty="0" sz="1450" spc="150">
                <a:latin typeface="Times New Roman"/>
                <a:cs typeface="Times New Roman"/>
              </a:rPr>
              <a:t> </a:t>
            </a:r>
            <a:r>
              <a:rPr dirty="0" sz="1450" spc="-10">
                <a:latin typeface="Times New Roman"/>
                <a:cs typeface="Times New Roman"/>
              </a:rPr>
              <a:t>seen,</a:t>
            </a:r>
            <a:r>
              <a:rPr dirty="0" sz="1450" spc="150">
                <a:latin typeface="Times New Roman"/>
                <a:cs typeface="Times New Roman"/>
              </a:rPr>
              <a:t> </a:t>
            </a:r>
            <a:r>
              <a:rPr dirty="0" sz="1450" spc="-10">
                <a:latin typeface="Times New Roman"/>
                <a:cs typeface="Times New Roman"/>
              </a:rPr>
              <a:t>my</a:t>
            </a:r>
            <a:r>
              <a:rPr dirty="0" sz="1450" spc="155">
                <a:latin typeface="Times New Roman"/>
                <a:cs typeface="Times New Roman"/>
              </a:rPr>
              <a:t> </a:t>
            </a:r>
            <a:r>
              <a:rPr dirty="0" sz="1450" spc="-10">
                <a:latin typeface="Times New Roman"/>
                <a:cs typeface="Times New Roman"/>
              </a:rPr>
              <a:t>Brownies</a:t>
            </a:r>
            <a:r>
              <a:rPr dirty="0" sz="1450" spc="150">
                <a:latin typeface="Times New Roman"/>
                <a:cs typeface="Times New Roman"/>
              </a:rPr>
              <a:t> </a:t>
            </a:r>
            <a:r>
              <a:rPr dirty="0" sz="1450" spc="-10">
                <a:latin typeface="Times New Roman"/>
                <a:cs typeface="Times New Roman"/>
              </a:rPr>
              <a:t>are</a:t>
            </a:r>
            <a:r>
              <a:rPr dirty="0" sz="1450" spc="150">
                <a:latin typeface="Times New Roman"/>
                <a:cs typeface="Times New Roman"/>
              </a:rPr>
              <a:t> </a:t>
            </a:r>
            <a:r>
              <a:rPr dirty="0" sz="1450" spc="-10">
                <a:latin typeface="Times New Roman"/>
                <a:cs typeface="Times New Roman"/>
              </a:rPr>
              <a:t>somewhat</a:t>
            </a:r>
            <a:r>
              <a:rPr dirty="0" sz="1450" spc="150">
                <a:latin typeface="Times New Roman"/>
                <a:cs typeface="Times New Roman"/>
              </a:rPr>
              <a:t> </a:t>
            </a:r>
            <a:r>
              <a:rPr dirty="0" sz="1450" spc="-10">
                <a:latin typeface="Times New Roman"/>
                <a:cs typeface="Times New Roman"/>
              </a:rPr>
              <a:t>fantastic,</a:t>
            </a:r>
            <a:r>
              <a:rPr dirty="0" sz="1450" spc="155">
                <a:latin typeface="Times New Roman"/>
                <a:cs typeface="Times New Roman"/>
              </a:rPr>
              <a:t> </a:t>
            </a:r>
            <a:r>
              <a:rPr dirty="0" sz="1450" spc="-10">
                <a:latin typeface="Times New Roman"/>
                <a:cs typeface="Times New Roman"/>
              </a:rPr>
              <a:t>like</a:t>
            </a:r>
            <a:endParaRPr sz="1450">
              <a:latin typeface="Times New Roman"/>
              <a:cs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their stories </a:t>
            </a:r>
            <a:r>
              <a:rPr dirty="0" sz="1450" spc="-5">
                <a:latin typeface="Times New Roman"/>
                <a:cs typeface="Times New Roman"/>
              </a:rPr>
              <a:t>hot </a:t>
            </a:r>
            <a:r>
              <a:rPr dirty="0" sz="1450" spc="-10">
                <a:latin typeface="Times New Roman"/>
                <a:cs typeface="Times New Roman"/>
              </a:rPr>
              <a:t>and </a:t>
            </a:r>
            <a:r>
              <a:rPr dirty="0" sz="1450" spc="-5">
                <a:latin typeface="Times New Roman"/>
                <a:cs typeface="Times New Roman"/>
              </a:rPr>
              <a:t>hot, </a:t>
            </a:r>
            <a:r>
              <a:rPr dirty="0" sz="1450" spc="-10">
                <a:latin typeface="Times New Roman"/>
                <a:cs typeface="Times New Roman"/>
              </a:rPr>
              <a:t>full </a:t>
            </a:r>
            <a:r>
              <a:rPr dirty="0" sz="1450" spc="-5">
                <a:latin typeface="Times New Roman"/>
                <a:cs typeface="Times New Roman"/>
              </a:rPr>
              <a:t>of </a:t>
            </a:r>
            <a:r>
              <a:rPr dirty="0" sz="1450" spc="-10">
                <a:latin typeface="Times New Roman"/>
                <a:cs typeface="Times New Roman"/>
              </a:rPr>
              <a:t>passion and the picturesque, alive with  animating incident; and they have </a:t>
            </a:r>
            <a:r>
              <a:rPr dirty="0" sz="1450" spc="-5">
                <a:latin typeface="Times New Roman"/>
                <a:cs typeface="Times New Roman"/>
              </a:rPr>
              <a:t>no </a:t>
            </a:r>
            <a:r>
              <a:rPr dirty="0" sz="1450" spc="-10">
                <a:latin typeface="Times New Roman"/>
                <a:cs typeface="Times New Roman"/>
              </a:rPr>
              <a:t>prejudice against the supernatural. But  the other day they gave me </a:t>
            </a:r>
            <a:r>
              <a:rPr dirty="0" sz="1450" spc="-5">
                <a:latin typeface="Times New Roman"/>
                <a:cs typeface="Times New Roman"/>
              </a:rPr>
              <a:t>a </a:t>
            </a:r>
            <a:r>
              <a:rPr dirty="0" sz="1450" spc="-10">
                <a:latin typeface="Times New Roman"/>
                <a:cs typeface="Times New Roman"/>
              </a:rPr>
              <a:t>surprise, entertaining me with </a:t>
            </a:r>
            <a:r>
              <a:rPr dirty="0" sz="1450" spc="-5">
                <a:latin typeface="Times New Roman"/>
                <a:cs typeface="Times New Roman"/>
              </a:rPr>
              <a:t>a </a:t>
            </a:r>
            <a:r>
              <a:rPr dirty="0" sz="1450" spc="-15">
                <a:latin typeface="Times New Roman"/>
                <a:cs typeface="Times New Roman"/>
              </a:rPr>
              <a:t>love-story, </a:t>
            </a:r>
            <a:r>
              <a:rPr dirty="0" sz="1450" spc="-5">
                <a:latin typeface="Times New Roman"/>
                <a:cs typeface="Times New Roman"/>
              </a:rPr>
              <a:t>a  </a:t>
            </a:r>
            <a:r>
              <a:rPr dirty="0" sz="1450" spc="-10">
                <a:latin typeface="Times New Roman"/>
                <a:cs typeface="Times New Roman"/>
              </a:rPr>
              <a:t>little April </a:t>
            </a:r>
            <a:r>
              <a:rPr dirty="0" sz="1450" spc="-25">
                <a:latin typeface="Times New Roman"/>
                <a:cs typeface="Times New Roman"/>
              </a:rPr>
              <a:t>comedy, </a:t>
            </a:r>
            <a:r>
              <a:rPr dirty="0" sz="1450" spc="-10">
                <a:latin typeface="Times New Roman"/>
                <a:cs typeface="Times New Roman"/>
              </a:rPr>
              <a:t>which </a:t>
            </a:r>
            <a:r>
              <a:rPr dirty="0" sz="1450" spc="-5">
                <a:latin typeface="Times New Roman"/>
                <a:cs typeface="Times New Roman"/>
              </a:rPr>
              <a:t>I ought </a:t>
            </a:r>
            <a:r>
              <a:rPr dirty="0" sz="1450" spc="-10">
                <a:latin typeface="Times New Roman"/>
                <a:cs typeface="Times New Roman"/>
              </a:rPr>
              <a:t>certainly to hand over to the author </a:t>
            </a:r>
            <a:r>
              <a:rPr dirty="0" sz="1450" spc="-5">
                <a:latin typeface="Times New Roman"/>
                <a:cs typeface="Times New Roman"/>
              </a:rPr>
              <a:t>of </a:t>
            </a:r>
            <a:r>
              <a:rPr dirty="0" sz="1450" spc="-10">
                <a:latin typeface="Times New Roman"/>
                <a:cs typeface="Times New Roman"/>
              </a:rPr>
              <a:t>A  Chance Acquaintance, for </a:t>
            </a:r>
            <a:r>
              <a:rPr dirty="0" sz="1450" spc="-5">
                <a:latin typeface="Times New Roman"/>
                <a:cs typeface="Times New Roman"/>
              </a:rPr>
              <a:t>he </a:t>
            </a:r>
            <a:r>
              <a:rPr dirty="0" sz="1450" spc="-10">
                <a:latin typeface="Times New Roman"/>
                <a:cs typeface="Times New Roman"/>
              </a:rPr>
              <a:t>could write it as it should </a:t>
            </a:r>
            <a:r>
              <a:rPr dirty="0" sz="1450" spc="-5">
                <a:latin typeface="Times New Roman"/>
                <a:cs typeface="Times New Roman"/>
              </a:rPr>
              <a:t>be </a:t>
            </a:r>
            <a:r>
              <a:rPr dirty="0" sz="1450" spc="-10">
                <a:latin typeface="Times New Roman"/>
                <a:cs typeface="Times New Roman"/>
              </a:rPr>
              <a:t>written, and </a:t>
            </a:r>
            <a:r>
              <a:rPr dirty="0" sz="1450" spc="-5">
                <a:latin typeface="Times New Roman"/>
                <a:cs typeface="Times New Roman"/>
              </a:rPr>
              <a:t>I </a:t>
            </a:r>
            <a:r>
              <a:rPr dirty="0" sz="1450" spc="-10">
                <a:latin typeface="Times New Roman"/>
                <a:cs typeface="Times New Roman"/>
              </a:rPr>
              <a:t>am  sure (although </a:t>
            </a:r>
            <a:r>
              <a:rPr dirty="0" sz="1450" spc="-5">
                <a:latin typeface="Times New Roman"/>
                <a:cs typeface="Times New Roman"/>
              </a:rPr>
              <a:t>I </a:t>
            </a:r>
            <a:r>
              <a:rPr dirty="0" sz="1450" spc="-10">
                <a:latin typeface="Times New Roman"/>
                <a:cs typeface="Times New Roman"/>
              </a:rPr>
              <a:t>mean to try) that </a:t>
            </a:r>
            <a:r>
              <a:rPr dirty="0" sz="1450" spc="-5">
                <a:latin typeface="Times New Roman"/>
                <a:cs typeface="Times New Roman"/>
              </a:rPr>
              <a:t>I </a:t>
            </a:r>
            <a:r>
              <a:rPr dirty="0" sz="1450" spc="-10">
                <a:latin typeface="Times New Roman"/>
                <a:cs typeface="Times New Roman"/>
              </a:rPr>
              <a:t>cannot.—But who would have supposed  that </a:t>
            </a:r>
            <a:r>
              <a:rPr dirty="0" sz="1450" spc="-5">
                <a:latin typeface="Times New Roman"/>
                <a:cs typeface="Times New Roman"/>
              </a:rPr>
              <a:t>a </a:t>
            </a:r>
            <a:r>
              <a:rPr dirty="0" sz="1450" spc="-10">
                <a:latin typeface="Times New Roman"/>
                <a:cs typeface="Times New Roman"/>
              </a:rPr>
              <a:t>Brownie </a:t>
            </a:r>
            <a:r>
              <a:rPr dirty="0" sz="1450" spc="-5">
                <a:latin typeface="Times New Roman"/>
                <a:cs typeface="Times New Roman"/>
              </a:rPr>
              <a:t>of </a:t>
            </a:r>
            <a:r>
              <a:rPr dirty="0" sz="1450" spc="-10">
                <a:latin typeface="Times New Roman"/>
                <a:cs typeface="Times New Roman"/>
              </a:rPr>
              <a:t>mine should invent </a:t>
            </a:r>
            <a:r>
              <a:rPr dirty="0" sz="1450" spc="-5">
                <a:latin typeface="Times New Roman"/>
                <a:cs typeface="Times New Roman"/>
              </a:rPr>
              <a:t>a </a:t>
            </a:r>
            <a:r>
              <a:rPr dirty="0" sz="1450" spc="-10">
                <a:latin typeface="Times New Roman"/>
                <a:cs typeface="Times New Roman"/>
              </a:rPr>
              <a:t>tale for </a:t>
            </a:r>
            <a:r>
              <a:rPr dirty="0" sz="1450" spc="-35">
                <a:latin typeface="Times New Roman"/>
                <a:cs typeface="Times New Roman"/>
              </a:rPr>
              <a:t>Mr.</a:t>
            </a:r>
            <a:r>
              <a:rPr dirty="0" sz="1450" spc="40">
                <a:latin typeface="Times New Roman"/>
                <a:cs typeface="Times New Roman"/>
              </a:rPr>
              <a:t> </a:t>
            </a:r>
            <a:r>
              <a:rPr dirty="0" sz="1450" spc="-10">
                <a:latin typeface="Times New Roman"/>
                <a:cs typeface="Times New Roman"/>
              </a:rPr>
              <a:t>Howells?</a:t>
            </a:r>
            <a:endParaRPr sz="1450">
              <a:latin typeface="Times New Roman"/>
              <a:cs typeface="Times New Roman"/>
            </a:endParaRPr>
          </a:p>
          <a:p>
            <a:pPr>
              <a:lnSpc>
                <a:spcPct val="100000"/>
              </a:lnSpc>
            </a:pPr>
            <a:endParaRPr sz="1600">
              <a:latin typeface="Times New Roman"/>
              <a:cs typeface="Times New Roman"/>
            </a:endParaRPr>
          </a:p>
          <a:p>
            <a:pPr>
              <a:lnSpc>
                <a:spcPct val="100000"/>
              </a:lnSpc>
            </a:pPr>
            <a:endParaRPr sz="1350">
              <a:latin typeface="Times New Roman"/>
              <a:cs typeface="Times New Roman"/>
            </a:endParaRPr>
          </a:p>
          <a:p>
            <a:pPr algn="ctr" marL="2456180" marR="2448560">
              <a:lnSpc>
                <a:spcPct val="132400"/>
              </a:lnSpc>
            </a:pPr>
            <a:r>
              <a:rPr dirty="0" sz="1450" spc="-10" b="1">
                <a:latin typeface="Times New Roman"/>
                <a:cs typeface="Times New Roman"/>
              </a:rPr>
              <a:t>IX     </a:t>
            </a:r>
            <a:r>
              <a:rPr dirty="0" sz="1450" spc="-15" b="1">
                <a:latin typeface="Times New Roman"/>
                <a:cs typeface="Times New Roman"/>
              </a:rPr>
              <a:t>BEGGAR</a:t>
            </a:r>
            <a:r>
              <a:rPr dirty="0" sz="1450" spc="-5" b="1">
                <a:latin typeface="Times New Roman"/>
                <a:cs typeface="Times New Roman"/>
              </a:rPr>
              <a:t>S  </a:t>
            </a:r>
            <a:r>
              <a:rPr dirty="0" sz="1450" spc="-10" b="1">
                <a:latin typeface="Times New Roman"/>
                <a:cs typeface="Times New Roman"/>
              </a:rPr>
              <a:t>I.</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pleasant, </a:t>
            </a:r>
            <a:r>
              <a:rPr dirty="0" sz="1450" spc="-30">
                <a:latin typeface="Times New Roman"/>
                <a:cs typeface="Times New Roman"/>
              </a:rPr>
              <a:t>airy, </a:t>
            </a:r>
            <a:r>
              <a:rPr dirty="0" sz="1450" spc="-10">
                <a:latin typeface="Times New Roman"/>
                <a:cs typeface="Times New Roman"/>
              </a:rPr>
              <a:t>up-hill </a:t>
            </a:r>
            <a:r>
              <a:rPr dirty="0" sz="1450" spc="-20">
                <a:latin typeface="Times New Roman"/>
                <a:cs typeface="Times New Roman"/>
              </a:rPr>
              <a:t>country, </a:t>
            </a:r>
            <a:r>
              <a:rPr dirty="0" sz="1450" spc="-10">
                <a:latin typeface="Times New Roman"/>
                <a:cs typeface="Times New Roman"/>
              </a:rPr>
              <a:t>it was my fortune 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young </a:t>
            </a:r>
            <a:r>
              <a:rPr dirty="0" sz="1450" spc="-10">
                <a:latin typeface="Times New Roman"/>
                <a:cs typeface="Times New Roman"/>
              </a:rPr>
              <a:t>to  make the acquaintance </a:t>
            </a:r>
            <a:r>
              <a:rPr dirty="0" sz="1450" spc="-5">
                <a:latin typeface="Times New Roman"/>
                <a:cs typeface="Times New Roman"/>
              </a:rPr>
              <a:t>of a </a:t>
            </a:r>
            <a:r>
              <a:rPr dirty="0" sz="1450" spc="-10">
                <a:latin typeface="Times New Roman"/>
                <a:cs typeface="Times New Roman"/>
              </a:rPr>
              <a:t>certain </a:t>
            </a:r>
            <a:r>
              <a:rPr dirty="0" sz="1450" spc="-20">
                <a:latin typeface="Times New Roman"/>
                <a:cs typeface="Times New Roman"/>
              </a:rPr>
              <a:t>beggar. </a:t>
            </a:r>
            <a:r>
              <a:rPr dirty="0" sz="1450" spc="-5">
                <a:latin typeface="Times New Roman"/>
                <a:cs typeface="Times New Roman"/>
              </a:rPr>
              <a:t>I </a:t>
            </a:r>
            <a:r>
              <a:rPr dirty="0" sz="1450" spc="-10">
                <a:latin typeface="Times New Roman"/>
                <a:cs typeface="Times New Roman"/>
              </a:rPr>
              <a:t>call him </a:t>
            </a:r>
            <a:r>
              <a:rPr dirty="0" sz="1450" spc="-15">
                <a:latin typeface="Times New Roman"/>
                <a:cs typeface="Times New Roman"/>
              </a:rPr>
              <a:t>beggar, </a:t>
            </a:r>
            <a:r>
              <a:rPr dirty="0" sz="1450" spc="-10">
                <a:latin typeface="Times New Roman"/>
                <a:cs typeface="Times New Roman"/>
              </a:rPr>
              <a:t>though </a:t>
            </a:r>
            <a:r>
              <a:rPr dirty="0" sz="1450" spc="-5">
                <a:latin typeface="Times New Roman"/>
                <a:cs typeface="Times New Roman"/>
              </a:rPr>
              <a:t>he  </a:t>
            </a:r>
            <a:r>
              <a:rPr dirty="0" sz="1450" spc="-10">
                <a:latin typeface="Times New Roman"/>
                <a:cs typeface="Times New Roman"/>
              </a:rPr>
              <a:t>usually allowed his coat and his shoes (which were open-mouthed, indeed) to  beg for him. He was the wreck </a:t>
            </a:r>
            <a:r>
              <a:rPr dirty="0" sz="1450" spc="-5">
                <a:latin typeface="Times New Roman"/>
                <a:cs typeface="Times New Roman"/>
              </a:rPr>
              <a:t>of </a:t>
            </a:r>
            <a:r>
              <a:rPr dirty="0" sz="1450" spc="-10">
                <a:latin typeface="Times New Roman"/>
                <a:cs typeface="Times New Roman"/>
              </a:rPr>
              <a:t>an athletic man, tall, gaunt, and bronzed; far  </a:t>
            </a:r>
            <a:r>
              <a:rPr dirty="0" sz="1450" spc="-5">
                <a:latin typeface="Times New Roman"/>
                <a:cs typeface="Times New Roman"/>
              </a:rPr>
              <a:t>gone </a:t>
            </a:r>
            <a:r>
              <a:rPr dirty="0" sz="1450" spc="-10">
                <a:latin typeface="Times New Roman"/>
                <a:cs typeface="Times New Roman"/>
              </a:rPr>
              <a:t>in consumption, with that disquieting smile </a:t>
            </a:r>
            <a:r>
              <a:rPr dirty="0" sz="1450" spc="-5">
                <a:latin typeface="Times New Roman"/>
                <a:cs typeface="Times New Roman"/>
              </a:rPr>
              <a:t>of </a:t>
            </a:r>
            <a:r>
              <a:rPr dirty="0" sz="1450" spc="-10">
                <a:latin typeface="Times New Roman"/>
                <a:cs typeface="Times New Roman"/>
              </a:rPr>
              <a:t>the mortally stricken </a:t>
            </a:r>
            <a:r>
              <a:rPr dirty="0" sz="1450" spc="-5">
                <a:latin typeface="Times New Roman"/>
                <a:cs typeface="Times New Roman"/>
              </a:rPr>
              <a:t>on  </a:t>
            </a:r>
            <a:r>
              <a:rPr dirty="0" sz="1450" spc="-10">
                <a:latin typeface="Times New Roman"/>
                <a:cs typeface="Times New Roman"/>
              </a:rPr>
              <a:t>his face; </a:t>
            </a:r>
            <a:r>
              <a:rPr dirty="0" sz="1450" spc="-5">
                <a:latin typeface="Times New Roman"/>
                <a:cs typeface="Times New Roman"/>
              </a:rPr>
              <a:t>but </a:t>
            </a:r>
            <a:r>
              <a:rPr dirty="0" sz="1450" spc="-10">
                <a:latin typeface="Times New Roman"/>
                <a:cs typeface="Times New Roman"/>
              </a:rPr>
              <a:t>still active afoot, still with the brisk military carriage, the ready  military salute. Three ways led through this piece </a:t>
            </a:r>
            <a:r>
              <a:rPr dirty="0" sz="1450" spc="-5">
                <a:latin typeface="Times New Roman"/>
                <a:cs typeface="Times New Roman"/>
              </a:rPr>
              <a:t>of </a:t>
            </a:r>
            <a:r>
              <a:rPr dirty="0" sz="1450" spc="-10">
                <a:latin typeface="Times New Roman"/>
                <a:cs typeface="Times New Roman"/>
              </a:rPr>
              <a:t>country; and as </a:t>
            </a:r>
            <a:r>
              <a:rPr dirty="0" sz="1450" spc="-5">
                <a:latin typeface="Times New Roman"/>
                <a:cs typeface="Times New Roman"/>
              </a:rPr>
              <a:t>I </a:t>
            </a:r>
            <a:r>
              <a:rPr dirty="0" sz="1450" spc="-10">
                <a:latin typeface="Times New Roman"/>
                <a:cs typeface="Times New Roman"/>
              </a:rPr>
              <a:t>was  inconstant in my choice,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he </a:t>
            </a:r>
            <a:r>
              <a:rPr dirty="0" sz="1450" spc="-10">
                <a:latin typeface="Times New Roman"/>
                <a:cs typeface="Times New Roman"/>
              </a:rPr>
              <a:t>must often have awaited me in vain. But  often </a:t>
            </a:r>
            <a:r>
              <a:rPr dirty="0" sz="1450" spc="-5">
                <a:latin typeface="Times New Roman"/>
                <a:cs typeface="Times New Roman"/>
              </a:rPr>
              <a:t>enough, he </a:t>
            </a:r>
            <a:r>
              <a:rPr dirty="0" sz="1450" spc="-10">
                <a:latin typeface="Times New Roman"/>
                <a:cs typeface="Times New Roman"/>
              </a:rPr>
              <a:t>caught me; often </a:t>
            </a:r>
            <a:r>
              <a:rPr dirty="0" sz="1450" spc="-5">
                <a:latin typeface="Times New Roman"/>
                <a:cs typeface="Times New Roman"/>
              </a:rPr>
              <a:t>enough, </a:t>
            </a:r>
            <a:r>
              <a:rPr dirty="0" sz="1450" spc="-10">
                <a:latin typeface="Times New Roman"/>
                <a:cs typeface="Times New Roman"/>
              </a:rPr>
              <a:t>from some place </a:t>
            </a:r>
            <a:r>
              <a:rPr dirty="0" sz="1450" spc="-5">
                <a:latin typeface="Times New Roman"/>
                <a:cs typeface="Times New Roman"/>
              </a:rPr>
              <a:t>of </a:t>
            </a:r>
            <a:r>
              <a:rPr dirty="0" sz="1450" spc="-10">
                <a:latin typeface="Times New Roman"/>
                <a:cs typeface="Times New Roman"/>
              </a:rPr>
              <a:t>ambush </a:t>
            </a:r>
            <a:r>
              <a:rPr dirty="0" sz="1450" spc="-5">
                <a:latin typeface="Times New Roman"/>
                <a:cs typeface="Times New Roman"/>
              </a:rPr>
              <a:t>by </a:t>
            </a:r>
            <a:r>
              <a:rPr dirty="0" sz="1450" spc="-10">
                <a:latin typeface="Times New Roman"/>
                <a:cs typeface="Times New Roman"/>
              </a:rPr>
              <a:t>the  roadside, </a:t>
            </a:r>
            <a:r>
              <a:rPr dirty="0" sz="1450" spc="-5">
                <a:latin typeface="Times New Roman"/>
                <a:cs typeface="Times New Roman"/>
              </a:rPr>
              <a:t>he </a:t>
            </a:r>
            <a:r>
              <a:rPr dirty="0" sz="1450" spc="-10">
                <a:latin typeface="Times New Roman"/>
                <a:cs typeface="Times New Roman"/>
              </a:rPr>
              <a:t>would spring suddenly forth in the regulation attitude, and  launching at once into his inconsequential talk, fall into step with me </a:t>
            </a:r>
            <a:r>
              <a:rPr dirty="0" sz="1450" spc="-5">
                <a:latin typeface="Times New Roman"/>
                <a:cs typeface="Times New Roman"/>
              </a:rPr>
              <a:t>upon </a:t>
            </a:r>
            <a:r>
              <a:rPr dirty="0" sz="1450" spc="-10">
                <a:latin typeface="Times New Roman"/>
                <a:cs typeface="Times New Roman"/>
              </a:rPr>
              <a:t>my  farther course. “A fine morning, </a:t>
            </a:r>
            <a:r>
              <a:rPr dirty="0" sz="1450" spc="-25">
                <a:latin typeface="Times New Roman"/>
                <a:cs typeface="Times New Roman"/>
              </a:rPr>
              <a:t>sir, </a:t>
            </a:r>
            <a:r>
              <a:rPr dirty="0" sz="1450" spc="-10">
                <a:latin typeface="Times New Roman"/>
                <a:cs typeface="Times New Roman"/>
              </a:rPr>
              <a:t>though perhaps </a:t>
            </a:r>
            <a:r>
              <a:rPr dirty="0" sz="1450" spc="-5">
                <a:latin typeface="Times New Roman"/>
                <a:cs typeface="Times New Roman"/>
              </a:rPr>
              <a:t>a </a:t>
            </a:r>
            <a:r>
              <a:rPr dirty="0" sz="1450" spc="-10">
                <a:latin typeface="Times New Roman"/>
                <a:cs typeface="Times New Roman"/>
              </a:rPr>
              <a:t>trifle inclining to rain. </a:t>
            </a:r>
            <a:r>
              <a:rPr dirty="0" sz="1450" spc="-5">
                <a:latin typeface="Times New Roman"/>
                <a:cs typeface="Times New Roman"/>
              </a:rPr>
              <a:t>I  hope I </a:t>
            </a:r>
            <a:r>
              <a:rPr dirty="0" sz="1450" spc="-10">
                <a:latin typeface="Times New Roman"/>
                <a:cs typeface="Times New Roman"/>
              </a:rPr>
              <a:t>see </a:t>
            </a:r>
            <a:r>
              <a:rPr dirty="0" sz="1450" spc="-5">
                <a:latin typeface="Times New Roman"/>
                <a:cs typeface="Times New Roman"/>
              </a:rPr>
              <a:t>you </a:t>
            </a:r>
            <a:r>
              <a:rPr dirty="0" sz="1450" spc="-10">
                <a:latin typeface="Times New Roman"/>
                <a:cs typeface="Times New Roman"/>
              </a:rPr>
              <a:t>well, </a:t>
            </a:r>
            <a:r>
              <a:rPr dirty="0" sz="1450" spc="-30">
                <a:latin typeface="Times New Roman"/>
                <a:cs typeface="Times New Roman"/>
              </a:rPr>
              <a:t>sir. </a:t>
            </a:r>
            <a:r>
              <a:rPr dirty="0" sz="1450" spc="-35">
                <a:latin typeface="Times New Roman"/>
                <a:cs typeface="Times New Roman"/>
              </a:rPr>
              <a:t>Why, </a:t>
            </a:r>
            <a:r>
              <a:rPr dirty="0" sz="1450" spc="-5">
                <a:latin typeface="Times New Roman"/>
                <a:cs typeface="Times New Roman"/>
              </a:rPr>
              <a:t>no, </a:t>
            </a:r>
            <a:r>
              <a:rPr dirty="0" sz="1450" spc="-25">
                <a:latin typeface="Times New Roman"/>
                <a:cs typeface="Times New Roman"/>
              </a:rPr>
              <a:t>sir, </a:t>
            </a:r>
            <a:r>
              <a:rPr dirty="0" sz="1450" spc="-5">
                <a:latin typeface="Times New Roman"/>
                <a:cs typeface="Times New Roman"/>
              </a:rPr>
              <a:t>I </a:t>
            </a:r>
            <a:r>
              <a:rPr dirty="0" sz="1450" spc="-10">
                <a:latin typeface="Times New Roman"/>
                <a:cs typeface="Times New Roman"/>
              </a:rPr>
              <a:t>don’t feel as hearty myself as </a:t>
            </a:r>
            <a:r>
              <a:rPr dirty="0" sz="1450" spc="-5">
                <a:latin typeface="Times New Roman"/>
                <a:cs typeface="Times New Roman"/>
              </a:rPr>
              <a:t>I </a:t>
            </a:r>
            <a:r>
              <a:rPr dirty="0" sz="1450" spc="-10">
                <a:latin typeface="Times New Roman"/>
                <a:cs typeface="Times New Roman"/>
              </a:rPr>
              <a:t>could  wish, </a:t>
            </a:r>
            <a:r>
              <a:rPr dirty="0" sz="1450" spc="-5">
                <a:latin typeface="Times New Roman"/>
                <a:cs typeface="Times New Roman"/>
              </a:rPr>
              <a:t>but I </a:t>
            </a:r>
            <a:r>
              <a:rPr dirty="0" sz="1450" spc="-10">
                <a:latin typeface="Times New Roman"/>
                <a:cs typeface="Times New Roman"/>
              </a:rPr>
              <a:t>am keeping about my </a:t>
            </a:r>
            <a:r>
              <a:rPr dirty="0" sz="1450" spc="-20">
                <a:latin typeface="Times New Roman"/>
                <a:cs typeface="Times New Roman"/>
              </a:rPr>
              <a:t>ordinary. </a:t>
            </a:r>
            <a:r>
              <a:rPr dirty="0" sz="1450" spc="-5">
                <a:latin typeface="Times New Roman"/>
                <a:cs typeface="Times New Roman"/>
              </a:rPr>
              <a:t>I </a:t>
            </a:r>
            <a:r>
              <a:rPr dirty="0" sz="1450" spc="-10">
                <a:latin typeface="Times New Roman"/>
                <a:cs typeface="Times New Roman"/>
              </a:rPr>
              <a:t>am pleased to meet </a:t>
            </a:r>
            <a:r>
              <a:rPr dirty="0" sz="1450" spc="-5">
                <a:latin typeface="Times New Roman"/>
                <a:cs typeface="Times New Roman"/>
              </a:rPr>
              <a:t>you on </a:t>
            </a:r>
            <a:r>
              <a:rPr dirty="0" sz="1450" spc="-10">
                <a:latin typeface="Times New Roman"/>
                <a:cs typeface="Times New Roman"/>
              </a:rPr>
              <a:t>the  road, </a:t>
            </a:r>
            <a:r>
              <a:rPr dirty="0" sz="1450" spc="-30">
                <a:latin typeface="Times New Roman"/>
                <a:cs typeface="Times New Roman"/>
              </a:rPr>
              <a:t>sir.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I </a:t>
            </a:r>
            <a:r>
              <a:rPr dirty="0" sz="1450" spc="-10">
                <a:latin typeface="Times New Roman"/>
                <a:cs typeface="Times New Roman"/>
              </a:rPr>
              <a:t>quite look forward to </a:t>
            </a:r>
            <a:r>
              <a:rPr dirty="0" sz="1450" spc="-5">
                <a:latin typeface="Times New Roman"/>
                <a:cs typeface="Times New Roman"/>
              </a:rPr>
              <a:t>one of our </a:t>
            </a:r>
            <a:r>
              <a:rPr dirty="0" sz="1450" spc="-10">
                <a:latin typeface="Times New Roman"/>
                <a:cs typeface="Times New Roman"/>
              </a:rPr>
              <a:t>little conversations.”  He loved the sound </a:t>
            </a:r>
            <a:r>
              <a:rPr dirty="0" sz="1450" spc="-5">
                <a:latin typeface="Times New Roman"/>
                <a:cs typeface="Times New Roman"/>
              </a:rPr>
              <a:t>of </a:t>
            </a:r>
            <a:r>
              <a:rPr dirty="0" sz="1450" spc="-10">
                <a:latin typeface="Times New Roman"/>
                <a:cs typeface="Times New Roman"/>
              </a:rPr>
              <a:t>his own voice </a:t>
            </a:r>
            <a:r>
              <a:rPr dirty="0" sz="1450" spc="-15">
                <a:latin typeface="Times New Roman"/>
                <a:cs typeface="Times New Roman"/>
              </a:rPr>
              <a:t>inordinately, </a:t>
            </a:r>
            <a:r>
              <a:rPr dirty="0" sz="1450" spc="-10">
                <a:latin typeface="Times New Roman"/>
                <a:cs typeface="Times New Roman"/>
              </a:rPr>
              <a:t>and though (with something  too off-hand to call servility) </a:t>
            </a:r>
            <a:r>
              <a:rPr dirty="0" sz="1450" spc="-5">
                <a:latin typeface="Times New Roman"/>
                <a:cs typeface="Times New Roman"/>
              </a:rPr>
              <a:t>he </a:t>
            </a:r>
            <a:r>
              <a:rPr dirty="0" sz="1450" spc="-10">
                <a:latin typeface="Times New Roman"/>
                <a:cs typeface="Times New Roman"/>
              </a:rPr>
              <a:t>would always hasten to agree with anything  </a:t>
            </a:r>
            <a:r>
              <a:rPr dirty="0" sz="1450" spc="-5">
                <a:latin typeface="Times New Roman"/>
                <a:cs typeface="Times New Roman"/>
              </a:rPr>
              <a:t>you </a:t>
            </a:r>
            <a:r>
              <a:rPr dirty="0" sz="1450" spc="-10">
                <a:latin typeface="Times New Roman"/>
                <a:cs typeface="Times New Roman"/>
              </a:rPr>
              <a:t>said, yet </a:t>
            </a:r>
            <a:r>
              <a:rPr dirty="0" sz="1450" spc="-5">
                <a:latin typeface="Times New Roman"/>
                <a:cs typeface="Times New Roman"/>
              </a:rPr>
              <a:t>he </a:t>
            </a:r>
            <a:r>
              <a:rPr dirty="0" sz="1450" spc="-10">
                <a:latin typeface="Times New Roman"/>
                <a:cs typeface="Times New Roman"/>
              </a:rPr>
              <a:t>could never </a:t>
            </a:r>
            <a:r>
              <a:rPr dirty="0" sz="1450" spc="-15">
                <a:latin typeface="Times New Roman"/>
                <a:cs typeface="Times New Roman"/>
              </a:rPr>
              <a:t>suffer </a:t>
            </a:r>
            <a:r>
              <a:rPr dirty="0" sz="1450" spc="-5">
                <a:latin typeface="Times New Roman"/>
                <a:cs typeface="Times New Roman"/>
              </a:rPr>
              <a:t>you </a:t>
            </a:r>
            <a:r>
              <a:rPr dirty="0" sz="1450" spc="-10">
                <a:latin typeface="Times New Roman"/>
                <a:cs typeface="Times New Roman"/>
              </a:rPr>
              <a:t>to say it to an end. By what transition  </a:t>
            </a:r>
            <a:r>
              <a:rPr dirty="0" sz="1450" spc="-5">
                <a:latin typeface="Times New Roman"/>
                <a:cs typeface="Times New Roman"/>
              </a:rPr>
              <a:t>he </a:t>
            </a:r>
            <a:r>
              <a:rPr dirty="0" sz="1450" spc="-10">
                <a:latin typeface="Times New Roman"/>
                <a:cs typeface="Times New Roman"/>
              </a:rPr>
              <a:t>slid to his favourite subject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memory; </a:t>
            </a:r>
            <a:r>
              <a:rPr dirty="0" sz="1450" spc="-5">
                <a:latin typeface="Times New Roman"/>
                <a:cs typeface="Times New Roman"/>
              </a:rPr>
              <a:t>but </a:t>
            </a:r>
            <a:r>
              <a:rPr dirty="0" sz="1450" spc="-10">
                <a:latin typeface="Times New Roman"/>
                <a:cs typeface="Times New Roman"/>
              </a:rPr>
              <a:t>we had never been long  together </a:t>
            </a:r>
            <a:r>
              <a:rPr dirty="0" sz="1450" spc="-5">
                <a:latin typeface="Times New Roman"/>
                <a:cs typeface="Times New Roman"/>
              </a:rPr>
              <a:t>on </a:t>
            </a:r>
            <a:r>
              <a:rPr dirty="0" sz="1450" spc="-10">
                <a:latin typeface="Times New Roman"/>
                <a:cs typeface="Times New Roman"/>
              </a:rPr>
              <a:t>the way before </a:t>
            </a:r>
            <a:r>
              <a:rPr dirty="0" sz="1450" spc="-5">
                <a:latin typeface="Times New Roman"/>
                <a:cs typeface="Times New Roman"/>
              </a:rPr>
              <a:t>he </a:t>
            </a:r>
            <a:r>
              <a:rPr dirty="0" sz="1450" spc="-10">
                <a:latin typeface="Times New Roman"/>
                <a:cs typeface="Times New Roman"/>
              </a:rPr>
              <a:t>was dealing, in </a:t>
            </a:r>
            <a:r>
              <a:rPr dirty="0" sz="1450" spc="-5">
                <a:latin typeface="Times New Roman"/>
                <a:cs typeface="Times New Roman"/>
              </a:rPr>
              <a:t>a </a:t>
            </a:r>
            <a:r>
              <a:rPr dirty="0" sz="1450" spc="-10">
                <a:latin typeface="Times New Roman"/>
                <a:cs typeface="Times New Roman"/>
              </a:rPr>
              <a:t>very military </a:t>
            </a:r>
            <a:r>
              <a:rPr dirty="0" sz="1450" spc="-15">
                <a:latin typeface="Times New Roman"/>
                <a:cs typeface="Times New Roman"/>
              </a:rPr>
              <a:t>manner, </a:t>
            </a:r>
            <a:r>
              <a:rPr dirty="0" sz="1450" spc="-10">
                <a:latin typeface="Times New Roman"/>
                <a:cs typeface="Times New Roman"/>
              </a:rPr>
              <a:t>with the  English poets. “Shelley was </a:t>
            </a:r>
            <a:r>
              <a:rPr dirty="0" sz="1450" spc="-5">
                <a:latin typeface="Times New Roman"/>
                <a:cs typeface="Times New Roman"/>
              </a:rPr>
              <a:t>a </a:t>
            </a:r>
            <a:r>
              <a:rPr dirty="0" sz="1450" spc="-10">
                <a:latin typeface="Times New Roman"/>
                <a:cs typeface="Times New Roman"/>
              </a:rPr>
              <a:t>fine poet, </a:t>
            </a:r>
            <a:r>
              <a:rPr dirty="0" sz="1450" spc="-25">
                <a:latin typeface="Times New Roman"/>
                <a:cs typeface="Times New Roman"/>
              </a:rPr>
              <a:t>sir, </a:t>
            </a:r>
            <a:r>
              <a:rPr dirty="0" sz="1450" spc="-10">
                <a:latin typeface="Times New Roman"/>
                <a:cs typeface="Times New Roman"/>
              </a:rPr>
              <a:t>though </a:t>
            </a:r>
            <a:r>
              <a:rPr dirty="0" sz="1450" spc="-5">
                <a:latin typeface="Times New Roman"/>
                <a:cs typeface="Times New Roman"/>
              </a:rPr>
              <a:t>a </a:t>
            </a:r>
            <a:r>
              <a:rPr dirty="0" sz="1450" spc="-10">
                <a:latin typeface="Times New Roman"/>
                <a:cs typeface="Times New Roman"/>
              </a:rPr>
              <a:t>trifle atheistical in his  opinions. His Queen Mab, </a:t>
            </a:r>
            <a:r>
              <a:rPr dirty="0" sz="1450" spc="-25">
                <a:latin typeface="Times New Roman"/>
                <a:cs typeface="Times New Roman"/>
              </a:rPr>
              <a:t>sir, </a:t>
            </a:r>
            <a:r>
              <a:rPr dirty="0" sz="1450" spc="-10">
                <a:latin typeface="Times New Roman"/>
                <a:cs typeface="Times New Roman"/>
              </a:rPr>
              <a:t>is quite an atheistical work. Scott, </a:t>
            </a:r>
            <a:r>
              <a:rPr dirty="0" sz="1450" spc="-25">
                <a:latin typeface="Times New Roman"/>
                <a:cs typeface="Times New Roman"/>
              </a:rPr>
              <a:t>sir,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so  poetical </a:t>
            </a:r>
            <a:r>
              <a:rPr dirty="0" sz="1450" spc="-5">
                <a:latin typeface="Times New Roman"/>
                <a:cs typeface="Times New Roman"/>
              </a:rPr>
              <a:t>a </a:t>
            </a:r>
            <a:r>
              <a:rPr dirty="0" sz="1450" spc="-20">
                <a:latin typeface="Times New Roman"/>
                <a:cs typeface="Times New Roman"/>
              </a:rPr>
              <a:t>writer. </a:t>
            </a:r>
            <a:r>
              <a:rPr dirty="0" sz="1450" spc="-25">
                <a:latin typeface="Times New Roman"/>
                <a:cs typeface="Times New Roman"/>
              </a:rPr>
              <a:t>With </a:t>
            </a:r>
            <a:r>
              <a:rPr dirty="0" sz="1450" spc="-10">
                <a:latin typeface="Times New Roman"/>
                <a:cs typeface="Times New Roman"/>
              </a:rPr>
              <a:t>the works </a:t>
            </a:r>
            <a:r>
              <a:rPr dirty="0" sz="1450" spc="-5">
                <a:latin typeface="Times New Roman"/>
                <a:cs typeface="Times New Roman"/>
              </a:rPr>
              <a:t>of </a:t>
            </a:r>
            <a:r>
              <a:rPr dirty="0" sz="1450" spc="-10">
                <a:latin typeface="Times New Roman"/>
                <a:cs typeface="Times New Roman"/>
              </a:rPr>
              <a:t>Shakespeare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so well acquainted,  </a:t>
            </a:r>
            <a:r>
              <a:rPr dirty="0" sz="1450" spc="-5">
                <a:latin typeface="Times New Roman"/>
                <a:cs typeface="Times New Roman"/>
              </a:rPr>
              <a:t>but 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fine poet. Keats—John Keats, sir—he was </a:t>
            </a:r>
            <a:r>
              <a:rPr dirty="0" sz="1450" spc="-5">
                <a:latin typeface="Times New Roman"/>
                <a:cs typeface="Times New Roman"/>
              </a:rPr>
              <a:t>a </a:t>
            </a:r>
            <a:r>
              <a:rPr dirty="0" sz="1450" spc="-10">
                <a:latin typeface="Times New Roman"/>
                <a:cs typeface="Times New Roman"/>
              </a:rPr>
              <a:t>very fine poet.” </a:t>
            </a:r>
            <a:r>
              <a:rPr dirty="0" sz="1450" spc="-25">
                <a:latin typeface="Times New Roman"/>
                <a:cs typeface="Times New Roman"/>
              </a:rPr>
              <a:t>With  </a:t>
            </a:r>
            <a:r>
              <a:rPr dirty="0" sz="1450" spc="-10">
                <a:latin typeface="Times New Roman"/>
                <a:cs typeface="Times New Roman"/>
              </a:rPr>
              <a:t>such references, such trivial criticism, such loving parade </a:t>
            </a:r>
            <a:r>
              <a:rPr dirty="0" sz="1450" spc="-5">
                <a:latin typeface="Times New Roman"/>
                <a:cs typeface="Times New Roman"/>
              </a:rPr>
              <a:t>of </a:t>
            </a:r>
            <a:r>
              <a:rPr dirty="0" sz="1450" spc="-10">
                <a:latin typeface="Times New Roman"/>
                <a:cs typeface="Times New Roman"/>
              </a:rPr>
              <a:t>his own  knowledge, </a:t>
            </a:r>
            <a:r>
              <a:rPr dirty="0" sz="1450" spc="-5">
                <a:latin typeface="Times New Roman"/>
                <a:cs typeface="Times New Roman"/>
              </a:rPr>
              <a:t>he </a:t>
            </a:r>
            <a:r>
              <a:rPr dirty="0" sz="1450" spc="-10">
                <a:latin typeface="Times New Roman"/>
                <a:cs typeface="Times New Roman"/>
              </a:rPr>
              <a:t>would beguile the road, striding forward uphill, his </a:t>
            </a:r>
            <a:r>
              <a:rPr dirty="0" sz="1450" spc="-15">
                <a:latin typeface="Times New Roman"/>
                <a:cs typeface="Times New Roman"/>
              </a:rPr>
              <a:t>staff </a:t>
            </a:r>
            <a:r>
              <a:rPr dirty="0" sz="1450" spc="-10">
                <a:latin typeface="Times New Roman"/>
                <a:cs typeface="Times New Roman"/>
              </a:rPr>
              <a:t>now  clapped to the ribs </a:t>
            </a:r>
            <a:r>
              <a:rPr dirty="0" sz="1450" spc="-5">
                <a:latin typeface="Times New Roman"/>
                <a:cs typeface="Times New Roman"/>
              </a:rPr>
              <a:t>of </a:t>
            </a:r>
            <a:r>
              <a:rPr dirty="0" sz="1450" spc="-10">
                <a:latin typeface="Times New Roman"/>
                <a:cs typeface="Times New Roman"/>
              </a:rPr>
              <a:t>his deep, resonant chest, now swinging in the air with  the</a:t>
            </a:r>
            <a:r>
              <a:rPr dirty="0" sz="1450" spc="225">
                <a:latin typeface="Times New Roman"/>
                <a:cs typeface="Times New Roman"/>
              </a:rPr>
              <a:t> </a:t>
            </a:r>
            <a:r>
              <a:rPr dirty="0" sz="1450" spc="-10">
                <a:latin typeface="Times New Roman"/>
                <a:cs typeface="Times New Roman"/>
              </a:rPr>
              <a:t>remembered</a:t>
            </a:r>
            <a:r>
              <a:rPr dirty="0" sz="1450" spc="225">
                <a:latin typeface="Times New Roman"/>
                <a:cs typeface="Times New Roman"/>
              </a:rPr>
              <a:t> </a:t>
            </a:r>
            <a:r>
              <a:rPr dirty="0" sz="1450" spc="-10">
                <a:latin typeface="Times New Roman"/>
                <a:cs typeface="Times New Roman"/>
              </a:rPr>
              <a:t>jauntiness</a:t>
            </a:r>
            <a:r>
              <a:rPr dirty="0" sz="1450" spc="225">
                <a:latin typeface="Times New Roman"/>
                <a:cs typeface="Times New Roman"/>
              </a:rPr>
              <a:t> </a:t>
            </a:r>
            <a:r>
              <a:rPr dirty="0" sz="1450" spc="-5">
                <a:latin typeface="Times New Roman"/>
                <a:cs typeface="Times New Roman"/>
              </a:rPr>
              <a:t>of</a:t>
            </a:r>
            <a:r>
              <a:rPr dirty="0" sz="1450" spc="225">
                <a:latin typeface="Times New Roman"/>
                <a:cs typeface="Times New Roman"/>
              </a:rPr>
              <a:t> </a:t>
            </a:r>
            <a:r>
              <a:rPr dirty="0" sz="1450" spc="-10">
                <a:latin typeface="Times New Roman"/>
                <a:cs typeface="Times New Roman"/>
              </a:rPr>
              <a:t>the</a:t>
            </a:r>
            <a:r>
              <a:rPr dirty="0" sz="1450" spc="229">
                <a:latin typeface="Times New Roman"/>
                <a:cs typeface="Times New Roman"/>
              </a:rPr>
              <a:t> </a:t>
            </a:r>
            <a:r>
              <a:rPr dirty="0" sz="1450" spc="-10">
                <a:latin typeface="Times New Roman"/>
                <a:cs typeface="Times New Roman"/>
              </a:rPr>
              <a:t>private</a:t>
            </a:r>
            <a:r>
              <a:rPr dirty="0" sz="1450" spc="225">
                <a:latin typeface="Times New Roman"/>
                <a:cs typeface="Times New Roman"/>
              </a:rPr>
              <a:t> </a:t>
            </a:r>
            <a:r>
              <a:rPr dirty="0" sz="1450" spc="-10">
                <a:latin typeface="Times New Roman"/>
                <a:cs typeface="Times New Roman"/>
              </a:rPr>
              <a:t>soldier;</a:t>
            </a:r>
            <a:r>
              <a:rPr dirty="0" sz="1450" spc="225">
                <a:latin typeface="Times New Roman"/>
                <a:cs typeface="Times New Roman"/>
              </a:rPr>
              <a:t> </a:t>
            </a:r>
            <a:r>
              <a:rPr dirty="0" sz="1450" spc="-10">
                <a:latin typeface="Times New Roman"/>
                <a:cs typeface="Times New Roman"/>
              </a:rPr>
              <a:t>and</a:t>
            </a:r>
            <a:r>
              <a:rPr dirty="0" sz="1450" spc="225">
                <a:latin typeface="Times New Roman"/>
                <a:cs typeface="Times New Roman"/>
              </a:rPr>
              <a:t> </a:t>
            </a:r>
            <a:r>
              <a:rPr dirty="0" sz="1450" spc="-10">
                <a:latin typeface="Times New Roman"/>
                <a:cs typeface="Times New Roman"/>
              </a:rPr>
              <a:t>all</a:t>
            </a:r>
            <a:r>
              <a:rPr dirty="0" sz="1450" spc="229">
                <a:latin typeface="Times New Roman"/>
                <a:cs typeface="Times New Roman"/>
              </a:rPr>
              <a:t> </a:t>
            </a:r>
            <a:r>
              <a:rPr dirty="0" sz="1450" spc="-10">
                <a:latin typeface="Times New Roman"/>
                <a:cs typeface="Times New Roman"/>
              </a:rPr>
              <a:t>the</a:t>
            </a:r>
            <a:r>
              <a:rPr dirty="0" sz="1450" spc="225">
                <a:latin typeface="Times New Roman"/>
                <a:cs typeface="Times New Roman"/>
              </a:rPr>
              <a:t> </a:t>
            </a:r>
            <a:r>
              <a:rPr dirty="0" sz="1450" spc="-10">
                <a:latin typeface="Times New Roman"/>
                <a:cs typeface="Times New Roman"/>
              </a:rPr>
              <a:t>while</a:t>
            </a:r>
            <a:r>
              <a:rPr dirty="0" sz="1450" spc="225">
                <a:latin typeface="Times New Roman"/>
                <a:cs typeface="Times New Roman"/>
              </a:rPr>
              <a:t> </a:t>
            </a:r>
            <a:r>
              <a:rPr dirty="0" sz="1450" spc="-10">
                <a:latin typeface="Times New Roman"/>
                <a:cs typeface="Times New Roman"/>
              </a:rPr>
              <a:t>his</a:t>
            </a:r>
            <a:r>
              <a:rPr dirty="0" sz="1450" spc="225">
                <a:latin typeface="Times New Roman"/>
                <a:cs typeface="Times New Roman"/>
              </a:rPr>
              <a:t> </a:t>
            </a:r>
            <a:r>
              <a:rPr dirty="0" sz="1450" spc="-10">
                <a:latin typeface="Times New Roman"/>
                <a:cs typeface="Times New Roman"/>
              </a:rPr>
              <a:t>toes</a:t>
            </a:r>
            <a:endParaRPr sz="1450">
              <a:latin typeface="Times New Roman"/>
              <a:cs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10795">
              <a:lnSpc>
                <a:spcPts val="1730"/>
              </a:lnSpc>
              <a:spcBef>
                <a:spcPts val="155"/>
              </a:spcBef>
            </a:pPr>
            <a:r>
              <a:rPr dirty="0" sz="1450" spc="-10">
                <a:latin typeface="Times New Roman"/>
                <a:cs typeface="Times New Roman"/>
              </a:rPr>
              <a:t>looking </a:t>
            </a:r>
            <a:r>
              <a:rPr dirty="0" sz="1450" spc="-5">
                <a:latin typeface="Times New Roman"/>
                <a:cs typeface="Times New Roman"/>
              </a:rPr>
              <a:t>out of </a:t>
            </a:r>
            <a:r>
              <a:rPr dirty="0" sz="1450" spc="-10">
                <a:latin typeface="Times New Roman"/>
                <a:cs typeface="Times New Roman"/>
              </a:rPr>
              <a:t>his boots, and his shirt looking </a:t>
            </a:r>
            <a:r>
              <a:rPr dirty="0" sz="1450" spc="-5">
                <a:latin typeface="Times New Roman"/>
                <a:cs typeface="Times New Roman"/>
              </a:rPr>
              <a:t>out of </a:t>
            </a:r>
            <a:r>
              <a:rPr dirty="0" sz="1450" spc="-10">
                <a:latin typeface="Times New Roman"/>
                <a:cs typeface="Times New Roman"/>
              </a:rPr>
              <a:t>his elbows, and death  looking </a:t>
            </a:r>
            <a:r>
              <a:rPr dirty="0" sz="1450" spc="-5">
                <a:latin typeface="Times New Roman"/>
                <a:cs typeface="Times New Roman"/>
              </a:rPr>
              <a:t>out of </a:t>
            </a:r>
            <a:r>
              <a:rPr dirty="0" sz="1450" spc="-10">
                <a:latin typeface="Times New Roman"/>
                <a:cs typeface="Times New Roman"/>
              </a:rPr>
              <a:t>his smile, and his </a:t>
            </a:r>
            <a:r>
              <a:rPr dirty="0" sz="1450" spc="-5">
                <a:latin typeface="Times New Roman"/>
                <a:cs typeface="Times New Roman"/>
              </a:rPr>
              <a:t>big, </a:t>
            </a:r>
            <a:r>
              <a:rPr dirty="0" sz="1450" spc="-10">
                <a:latin typeface="Times New Roman"/>
                <a:cs typeface="Times New Roman"/>
              </a:rPr>
              <a:t>crazy frame shaken </a:t>
            </a:r>
            <a:r>
              <a:rPr dirty="0" sz="1450" spc="-5">
                <a:latin typeface="Times New Roman"/>
                <a:cs typeface="Times New Roman"/>
              </a:rPr>
              <a:t>by </a:t>
            </a:r>
            <a:r>
              <a:rPr dirty="0" sz="1450" spc="-10">
                <a:latin typeface="Times New Roman"/>
                <a:cs typeface="Times New Roman"/>
              </a:rPr>
              <a:t>accesses </a:t>
            </a:r>
            <a:r>
              <a:rPr dirty="0" sz="1450" spc="-5">
                <a:latin typeface="Times New Roman"/>
                <a:cs typeface="Times New Roman"/>
              </a:rPr>
              <a:t>of</a:t>
            </a:r>
            <a:r>
              <a:rPr dirty="0" sz="1450" spc="80">
                <a:latin typeface="Times New Roman"/>
                <a:cs typeface="Times New Roman"/>
              </a:rPr>
              <a:t> </a:t>
            </a:r>
            <a:r>
              <a:rPr dirty="0" sz="1450" spc="-5">
                <a:latin typeface="Times New Roman"/>
                <a:cs typeface="Times New Roman"/>
              </a:rPr>
              <a:t>cough.</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He would often </a:t>
            </a:r>
            <a:r>
              <a:rPr dirty="0" sz="1450" spc="-5">
                <a:latin typeface="Times New Roman"/>
                <a:cs typeface="Times New Roman"/>
              </a:rPr>
              <a:t>go </a:t>
            </a:r>
            <a:r>
              <a:rPr dirty="0" sz="1450" spc="-10">
                <a:latin typeface="Times New Roman"/>
                <a:cs typeface="Times New Roman"/>
              </a:rPr>
              <a:t>the whole way home with me: often to borrow </a:t>
            </a:r>
            <a:r>
              <a:rPr dirty="0" sz="1450" spc="-5">
                <a:latin typeface="Times New Roman"/>
                <a:cs typeface="Times New Roman"/>
              </a:rPr>
              <a:t>a book, </a:t>
            </a:r>
            <a:r>
              <a:rPr dirty="0" sz="1450" spc="-10">
                <a:latin typeface="Times New Roman"/>
                <a:cs typeface="Times New Roman"/>
              </a:rPr>
              <a:t>and  that </a:t>
            </a:r>
            <a:r>
              <a:rPr dirty="0" sz="1450" spc="-5">
                <a:latin typeface="Times New Roman"/>
                <a:cs typeface="Times New Roman"/>
              </a:rPr>
              <a:t>book </a:t>
            </a:r>
            <a:r>
              <a:rPr dirty="0" sz="1450" spc="-10">
                <a:latin typeface="Times New Roman"/>
                <a:cs typeface="Times New Roman"/>
              </a:rPr>
              <a:t>always </a:t>
            </a:r>
            <a:r>
              <a:rPr dirty="0" sz="1450" spc="-5">
                <a:latin typeface="Times New Roman"/>
                <a:cs typeface="Times New Roman"/>
              </a:rPr>
              <a:t>a </a:t>
            </a:r>
            <a:r>
              <a:rPr dirty="0" sz="1450" spc="-10">
                <a:latin typeface="Times New Roman"/>
                <a:cs typeface="Times New Roman"/>
              </a:rPr>
              <a:t>poet. </a:t>
            </a:r>
            <a:r>
              <a:rPr dirty="0" sz="1450" spc="-20">
                <a:latin typeface="Times New Roman"/>
                <a:cs typeface="Times New Roman"/>
              </a:rPr>
              <a:t>Off </a:t>
            </a:r>
            <a:r>
              <a:rPr dirty="0" sz="1450" spc="-5">
                <a:latin typeface="Times New Roman"/>
                <a:cs typeface="Times New Roman"/>
              </a:rPr>
              <a:t>he </a:t>
            </a:r>
            <a:r>
              <a:rPr dirty="0" sz="1450" spc="-10">
                <a:latin typeface="Times New Roman"/>
                <a:cs typeface="Times New Roman"/>
              </a:rPr>
              <a:t>would march, to continue his mendicant  rounds, with the volume slipped into the pocket </a:t>
            </a:r>
            <a:r>
              <a:rPr dirty="0" sz="1450" spc="-5">
                <a:latin typeface="Times New Roman"/>
                <a:cs typeface="Times New Roman"/>
              </a:rPr>
              <a:t>of </a:t>
            </a:r>
            <a:r>
              <a:rPr dirty="0" sz="1450" spc="-10">
                <a:latin typeface="Times New Roman"/>
                <a:cs typeface="Times New Roman"/>
              </a:rPr>
              <a:t>his ragged coat; and  although </a:t>
            </a:r>
            <a:r>
              <a:rPr dirty="0" sz="1450" spc="-5">
                <a:latin typeface="Times New Roman"/>
                <a:cs typeface="Times New Roman"/>
              </a:rPr>
              <a:t>he </a:t>
            </a:r>
            <a:r>
              <a:rPr dirty="0" sz="1450" spc="-10">
                <a:latin typeface="Times New Roman"/>
                <a:cs typeface="Times New Roman"/>
              </a:rPr>
              <a:t>would sometimes keep it quite </a:t>
            </a:r>
            <a:r>
              <a:rPr dirty="0" sz="1450" spc="-5">
                <a:latin typeface="Times New Roman"/>
                <a:cs typeface="Times New Roman"/>
              </a:rPr>
              <a:t>a </a:t>
            </a:r>
            <a:r>
              <a:rPr dirty="0" sz="1450" spc="-10">
                <a:latin typeface="Times New Roman"/>
                <a:cs typeface="Times New Roman"/>
              </a:rPr>
              <a:t>while, yet it came always back  again at last, </a:t>
            </a:r>
            <a:r>
              <a:rPr dirty="0" sz="1450" spc="-5">
                <a:latin typeface="Times New Roman"/>
                <a:cs typeface="Times New Roman"/>
              </a:rPr>
              <a:t>not </a:t>
            </a:r>
            <a:r>
              <a:rPr dirty="0" sz="1450" spc="-10">
                <a:latin typeface="Times New Roman"/>
                <a:cs typeface="Times New Roman"/>
              </a:rPr>
              <a:t>much the worse for its travels into beggardom. And in this  </a:t>
            </a:r>
            <a:r>
              <a:rPr dirty="0" sz="1450" spc="-35">
                <a:latin typeface="Times New Roman"/>
                <a:cs typeface="Times New Roman"/>
              </a:rPr>
              <a:t>way, </a:t>
            </a:r>
            <a:r>
              <a:rPr dirty="0" sz="1450" spc="-10">
                <a:latin typeface="Times New Roman"/>
                <a:cs typeface="Times New Roman"/>
              </a:rPr>
              <a:t>doubtless, his knowledge grew and his glib, random criticism took </a:t>
            </a:r>
            <a:r>
              <a:rPr dirty="0" sz="1450" spc="-5">
                <a:latin typeface="Times New Roman"/>
                <a:cs typeface="Times New Roman"/>
              </a:rPr>
              <a:t>a  </a:t>
            </a:r>
            <a:r>
              <a:rPr dirty="0" sz="1450" spc="-10">
                <a:latin typeface="Times New Roman"/>
                <a:cs typeface="Times New Roman"/>
              </a:rPr>
              <a:t>wider range. But my library was </a:t>
            </a:r>
            <a:r>
              <a:rPr dirty="0" sz="1450" spc="-5">
                <a:latin typeface="Times New Roman"/>
                <a:cs typeface="Times New Roman"/>
              </a:rPr>
              <a:t>not </a:t>
            </a:r>
            <a:r>
              <a:rPr dirty="0" sz="1450" spc="-10">
                <a:latin typeface="Times New Roman"/>
                <a:cs typeface="Times New Roman"/>
              </a:rPr>
              <a:t>the first </a:t>
            </a:r>
            <a:r>
              <a:rPr dirty="0" sz="1450" spc="-5">
                <a:latin typeface="Times New Roman"/>
                <a:cs typeface="Times New Roman"/>
              </a:rPr>
              <a:t>he </a:t>
            </a:r>
            <a:r>
              <a:rPr dirty="0" sz="1450" spc="-10">
                <a:latin typeface="Times New Roman"/>
                <a:cs typeface="Times New Roman"/>
              </a:rPr>
              <a:t>had drawn </a:t>
            </a:r>
            <a:r>
              <a:rPr dirty="0" sz="1450" spc="-5">
                <a:latin typeface="Times New Roman"/>
                <a:cs typeface="Times New Roman"/>
              </a:rPr>
              <a:t>upon: </a:t>
            </a:r>
            <a:r>
              <a:rPr dirty="0" sz="1450" spc="-10">
                <a:latin typeface="Times New Roman"/>
                <a:cs typeface="Times New Roman"/>
              </a:rPr>
              <a:t>at </a:t>
            </a:r>
            <a:r>
              <a:rPr dirty="0" sz="1450" spc="-5">
                <a:latin typeface="Times New Roman"/>
                <a:cs typeface="Times New Roman"/>
              </a:rPr>
              <a:t>our </a:t>
            </a:r>
            <a:r>
              <a:rPr dirty="0" sz="1450" spc="-10">
                <a:latin typeface="Times New Roman"/>
                <a:cs typeface="Times New Roman"/>
              </a:rPr>
              <a:t>first  </a:t>
            </a:r>
            <a:r>
              <a:rPr dirty="0" sz="1450" spc="-15">
                <a:latin typeface="Times New Roman"/>
                <a:cs typeface="Times New Roman"/>
              </a:rPr>
              <a:t>encounter, </a:t>
            </a:r>
            <a:r>
              <a:rPr dirty="0" sz="1450" spc="-5">
                <a:latin typeface="Times New Roman"/>
                <a:cs typeface="Times New Roman"/>
              </a:rPr>
              <a:t>he </a:t>
            </a:r>
            <a:r>
              <a:rPr dirty="0" sz="1450" spc="-10">
                <a:latin typeface="Times New Roman"/>
                <a:cs typeface="Times New Roman"/>
              </a:rPr>
              <a:t>was already brimful </a:t>
            </a:r>
            <a:r>
              <a:rPr dirty="0" sz="1450" spc="-5">
                <a:latin typeface="Times New Roman"/>
                <a:cs typeface="Times New Roman"/>
              </a:rPr>
              <a:t>of </a:t>
            </a:r>
            <a:r>
              <a:rPr dirty="0" sz="1450" spc="-10">
                <a:latin typeface="Times New Roman"/>
                <a:cs typeface="Times New Roman"/>
              </a:rPr>
              <a:t>Shelley and the atheistical Queen Mab,  and “Keats—John Keats, </a:t>
            </a:r>
            <a:r>
              <a:rPr dirty="0" sz="1450" spc="-25">
                <a:latin typeface="Times New Roman"/>
                <a:cs typeface="Times New Roman"/>
              </a:rPr>
              <a:t>sir.”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have often wondered how </a:t>
            </a:r>
            <a:r>
              <a:rPr dirty="0" sz="1450" spc="-5">
                <a:latin typeface="Times New Roman"/>
                <a:cs typeface="Times New Roman"/>
              </a:rPr>
              <a:t>he </a:t>
            </a:r>
            <a:r>
              <a:rPr dirty="0" sz="1450" spc="-10">
                <a:latin typeface="Times New Roman"/>
                <a:cs typeface="Times New Roman"/>
              </a:rPr>
              <a:t>came </a:t>
            </a:r>
            <a:r>
              <a:rPr dirty="0" sz="1450" spc="-5">
                <a:latin typeface="Times New Roman"/>
                <a:cs typeface="Times New Roman"/>
              </a:rPr>
              <a:t>by  </a:t>
            </a:r>
            <a:r>
              <a:rPr dirty="0" sz="1450" spc="-10">
                <a:latin typeface="Times New Roman"/>
                <a:cs typeface="Times New Roman"/>
              </a:rPr>
              <a:t>these acquirements; just as </a:t>
            </a:r>
            <a:r>
              <a:rPr dirty="0" sz="1450" spc="-5">
                <a:latin typeface="Times New Roman"/>
                <a:cs typeface="Times New Roman"/>
              </a:rPr>
              <a:t>I </a:t>
            </a:r>
            <a:r>
              <a:rPr dirty="0" sz="1450" spc="-10">
                <a:latin typeface="Times New Roman"/>
                <a:cs typeface="Times New Roman"/>
              </a:rPr>
              <a:t>often wondered how </a:t>
            </a:r>
            <a:r>
              <a:rPr dirty="0" sz="1450" spc="-5">
                <a:latin typeface="Times New Roman"/>
                <a:cs typeface="Times New Roman"/>
              </a:rPr>
              <a:t>he </a:t>
            </a:r>
            <a:r>
              <a:rPr dirty="0" sz="1450" spc="-10">
                <a:latin typeface="Times New Roman"/>
                <a:cs typeface="Times New Roman"/>
              </a:rPr>
              <a:t>fell to </a:t>
            </a:r>
            <a:r>
              <a:rPr dirty="0" sz="1450" spc="-5">
                <a:latin typeface="Times New Roman"/>
                <a:cs typeface="Times New Roman"/>
              </a:rPr>
              <a:t>be a </a:t>
            </a:r>
            <a:r>
              <a:rPr dirty="0" sz="1450" spc="-20">
                <a:latin typeface="Times New Roman"/>
                <a:cs typeface="Times New Roman"/>
              </a:rPr>
              <a:t>beggar. </a:t>
            </a:r>
            <a:r>
              <a:rPr dirty="0" sz="1450" spc="-10">
                <a:latin typeface="Times New Roman"/>
                <a:cs typeface="Times New Roman"/>
              </a:rPr>
              <a:t>He  had served through the Mutiny—of which (like so many people) </a:t>
            </a:r>
            <a:r>
              <a:rPr dirty="0" sz="1450" spc="-5">
                <a:latin typeface="Times New Roman"/>
                <a:cs typeface="Times New Roman"/>
              </a:rPr>
              <a:t>he </a:t>
            </a:r>
            <a:r>
              <a:rPr dirty="0" sz="1450" spc="-10">
                <a:latin typeface="Times New Roman"/>
                <a:cs typeface="Times New Roman"/>
              </a:rPr>
              <a:t>could tell  practically nothing beyond the names </a:t>
            </a:r>
            <a:r>
              <a:rPr dirty="0" sz="1450" spc="-5">
                <a:latin typeface="Times New Roman"/>
                <a:cs typeface="Times New Roman"/>
              </a:rPr>
              <a:t>of </a:t>
            </a:r>
            <a:r>
              <a:rPr dirty="0" sz="1450" spc="-10">
                <a:latin typeface="Times New Roman"/>
                <a:cs typeface="Times New Roman"/>
              </a:rPr>
              <a:t>places, and that it was “difficult work,  </a:t>
            </a:r>
            <a:r>
              <a:rPr dirty="0" sz="1450" spc="-20">
                <a:latin typeface="Times New Roman"/>
                <a:cs typeface="Times New Roman"/>
              </a:rPr>
              <a:t>sir,” </a:t>
            </a:r>
            <a:r>
              <a:rPr dirty="0" sz="1450" spc="-10">
                <a:latin typeface="Times New Roman"/>
                <a:cs typeface="Times New Roman"/>
              </a:rPr>
              <a:t>and very </a:t>
            </a:r>
            <a:r>
              <a:rPr dirty="0" sz="1450" spc="-5">
                <a:latin typeface="Times New Roman"/>
                <a:cs typeface="Times New Roman"/>
              </a:rPr>
              <a:t>hot, or </a:t>
            </a:r>
            <a:r>
              <a:rPr dirty="0" sz="1450" spc="-10">
                <a:latin typeface="Times New Roman"/>
                <a:cs typeface="Times New Roman"/>
              </a:rPr>
              <a:t>that so-and-so was “a very fine </a:t>
            </a:r>
            <a:r>
              <a:rPr dirty="0" sz="1450" spc="-15">
                <a:latin typeface="Times New Roman"/>
                <a:cs typeface="Times New Roman"/>
              </a:rPr>
              <a:t>commander, </a:t>
            </a:r>
            <a:r>
              <a:rPr dirty="0" sz="1450" spc="-25">
                <a:latin typeface="Times New Roman"/>
                <a:cs typeface="Times New Roman"/>
              </a:rPr>
              <a:t>sir.” </a:t>
            </a:r>
            <a:r>
              <a:rPr dirty="0" sz="1450" spc="-10">
                <a:latin typeface="Times New Roman"/>
                <a:cs typeface="Times New Roman"/>
              </a:rPr>
              <a:t>He was  far too smart </a:t>
            </a:r>
            <a:r>
              <a:rPr dirty="0" sz="1450" spc="-5">
                <a:latin typeface="Times New Roman"/>
                <a:cs typeface="Times New Roman"/>
              </a:rPr>
              <a:t>a </a:t>
            </a:r>
            <a:r>
              <a:rPr dirty="0" sz="1450" spc="-10">
                <a:latin typeface="Times New Roman"/>
                <a:cs typeface="Times New Roman"/>
              </a:rPr>
              <a:t>man to have remained </a:t>
            </a:r>
            <a:r>
              <a:rPr dirty="0" sz="1450" spc="-5">
                <a:latin typeface="Times New Roman"/>
                <a:cs typeface="Times New Roman"/>
              </a:rPr>
              <a:t>a </a:t>
            </a:r>
            <a:r>
              <a:rPr dirty="0" sz="1450" spc="-10">
                <a:latin typeface="Times New Roman"/>
                <a:cs typeface="Times New Roman"/>
              </a:rPr>
              <a:t>private; in the nature </a:t>
            </a:r>
            <a:r>
              <a:rPr dirty="0" sz="1450" spc="-5">
                <a:latin typeface="Times New Roman"/>
                <a:cs typeface="Times New Roman"/>
              </a:rPr>
              <a:t>of </a:t>
            </a:r>
            <a:r>
              <a:rPr dirty="0" sz="1450" spc="-10">
                <a:latin typeface="Times New Roman"/>
                <a:cs typeface="Times New Roman"/>
              </a:rPr>
              <a:t>things, </a:t>
            </a:r>
            <a:r>
              <a:rPr dirty="0" sz="1450" spc="-5">
                <a:latin typeface="Times New Roman"/>
                <a:cs typeface="Times New Roman"/>
              </a:rPr>
              <a:t>he </a:t>
            </a:r>
            <a:r>
              <a:rPr dirty="0" sz="1450" spc="-10">
                <a:latin typeface="Times New Roman"/>
                <a:cs typeface="Times New Roman"/>
              </a:rPr>
              <a:t>must  have won his stripes. And yet here </a:t>
            </a:r>
            <a:r>
              <a:rPr dirty="0" sz="1450" spc="-5">
                <a:latin typeface="Times New Roman"/>
                <a:cs typeface="Times New Roman"/>
              </a:rPr>
              <a:t>he </a:t>
            </a:r>
            <a:r>
              <a:rPr dirty="0" sz="1450" spc="-10">
                <a:latin typeface="Times New Roman"/>
                <a:cs typeface="Times New Roman"/>
              </a:rPr>
              <a:t>was without </a:t>
            </a:r>
            <a:r>
              <a:rPr dirty="0" sz="1450" spc="-5">
                <a:latin typeface="Times New Roman"/>
                <a:cs typeface="Times New Roman"/>
              </a:rPr>
              <a:t>a </a:t>
            </a:r>
            <a:r>
              <a:rPr dirty="0" sz="1450" spc="-10">
                <a:latin typeface="Times New Roman"/>
                <a:cs typeface="Times New Roman"/>
              </a:rPr>
              <a:t>pension. When </a:t>
            </a:r>
            <a:r>
              <a:rPr dirty="0" sz="1450" spc="-5">
                <a:latin typeface="Times New Roman"/>
                <a:cs typeface="Times New Roman"/>
              </a:rPr>
              <a:t>I </a:t>
            </a:r>
            <a:r>
              <a:rPr dirty="0" sz="1450" spc="-10">
                <a:latin typeface="Times New Roman"/>
                <a:cs typeface="Times New Roman"/>
              </a:rPr>
              <a:t>touched  </a:t>
            </a:r>
            <a:r>
              <a:rPr dirty="0" sz="1450" spc="-5">
                <a:latin typeface="Times New Roman"/>
                <a:cs typeface="Times New Roman"/>
              </a:rPr>
              <a:t>on </a:t>
            </a:r>
            <a:r>
              <a:rPr dirty="0" sz="1450" spc="-10">
                <a:latin typeface="Times New Roman"/>
                <a:cs typeface="Times New Roman"/>
              </a:rPr>
              <a:t>this problem, </a:t>
            </a:r>
            <a:r>
              <a:rPr dirty="0" sz="1450" spc="-5">
                <a:latin typeface="Times New Roman"/>
                <a:cs typeface="Times New Roman"/>
              </a:rPr>
              <a:t>he </a:t>
            </a:r>
            <a:r>
              <a:rPr dirty="0" sz="1450" spc="-10">
                <a:latin typeface="Times New Roman"/>
                <a:cs typeface="Times New Roman"/>
              </a:rPr>
              <a:t>would content himself with diffidently offering me advice.  “A man should </a:t>
            </a:r>
            <a:r>
              <a:rPr dirty="0" sz="1450" spc="-5">
                <a:latin typeface="Times New Roman"/>
                <a:cs typeface="Times New Roman"/>
              </a:rPr>
              <a:t>be </a:t>
            </a:r>
            <a:r>
              <a:rPr dirty="0" sz="1450" spc="-10">
                <a:latin typeface="Times New Roman"/>
                <a:cs typeface="Times New Roman"/>
              </a:rPr>
              <a:t>very careful when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young, </a:t>
            </a:r>
            <a:r>
              <a:rPr dirty="0" sz="1450" spc="-30">
                <a:latin typeface="Times New Roman"/>
                <a:cs typeface="Times New Roman"/>
              </a:rPr>
              <a:t>sir. </a:t>
            </a:r>
            <a:r>
              <a:rPr dirty="0" sz="1450" spc="-10">
                <a:latin typeface="Times New Roman"/>
                <a:cs typeface="Times New Roman"/>
              </a:rPr>
              <a:t>If you’ll excuse me  saying so, </a:t>
            </a:r>
            <a:r>
              <a:rPr dirty="0" sz="1450" spc="-5">
                <a:latin typeface="Times New Roman"/>
                <a:cs typeface="Times New Roman"/>
              </a:rPr>
              <a:t>a </a:t>
            </a:r>
            <a:r>
              <a:rPr dirty="0" sz="1450" spc="-10">
                <a:latin typeface="Times New Roman"/>
                <a:cs typeface="Times New Roman"/>
              </a:rPr>
              <a:t>spirited </a:t>
            </a:r>
            <a:r>
              <a:rPr dirty="0" sz="1450" spc="-5">
                <a:latin typeface="Times New Roman"/>
                <a:cs typeface="Times New Roman"/>
              </a:rPr>
              <a:t>young </a:t>
            </a:r>
            <a:r>
              <a:rPr dirty="0" sz="1450" spc="-10">
                <a:latin typeface="Times New Roman"/>
                <a:cs typeface="Times New Roman"/>
              </a:rPr>
              <a:t>gentleman like yourself, </a:t>
            </a:r>
            <a:r>
              <a:rPr dirty="0" sz="1450" spc="-25">
                <a:latin typeface="Times New Roman"/>
                <a:cs typeface="Times New Roman"/>
              </a:rPr>
              <a:t>sir,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very careful.  </a:t>
            </a:r>
            <a:r>
              <a:rPr dirty="0" sz="1450" spc="-5">
                <a:latin typeface="Times New Roman"/>
                <a:cs typeface="Times New Roman"/>
              </a:rPr>
              <a:t>I </a:t>
            </a:r>
            <a:r>
              <a:rPr dirty="0" sz="1450" spc="-10">
                <a:latin typeface="Times New Roman"/>
                <a:cs typeface="Times New Roman"/>
              </a:rPr>
              <a:t>was perhaps </a:t>
            </a:r>
            <a:r>
              <a:rPr dirty="0" sz="1450" spc="-5">
                <a:latin typeface="Times New Roman"/>
                <a:cs typeface="Times New Roman"/>
              </a:rPr>
              <a:t>a </a:t>
            </a:r>
            <a:r>
              <a:rPr dirty="0" sz="1450" spc="-10">
                <a:latin typeface="Times New Roman"/>
                <a:cs typeface="Times New Roman"/>
              </a:rPr>
              <a:t>trifle inclined to atheistical opinions myself.” For (perhaps  with </a:t>
            </a:r>
            <a:r>
              <a:rPr dirty="0" sz="1450" spc="-5">
                <a:latin typeface="Times New Roman"/>
                <a:cs typeface="Times New Roman"/>
              </a:rPr>
              <a:t>a </a:t>
            </a:r>
            <a:r>
              <a:rPr dirty="0" sz="1450" spc="-10">
                <a:latin typeface="Times New Roman"/>
                <a:cs typeface="Times New Roman"/>
              </a:rPr>
              <a:t>deeper wisdom than we are inclined in these days to admit) </a:t>
            </a:r>
            <a:r>
              <a:rPr dirty="0" sz="1450" spc="-5">
                <a:latin typeface="Times New Roman"/>
                <a:cs typeface="Times New Roman"/>
              </a:rPr>
              <a:t>he </a:t>
            </a:r>
            <a:r>
              <a:rPr dirty="0" sz="1450" spc="-10">
                <a:latin typeface="Times New Roman"/>
                <a:cs typeface="Times New Roman"/>
              </a:rPr>
              <a:t>plainly  bracketed agnosticism with beer and</a:t>
            </a:r>
            <a:r>
              <a:rPr dirty="0" sz="1450" spc="15">
                <a:latin typeface="Times New Roman"/>
                <a:cs typeface="Times New Roman"/>
              </a:rPr>
              <a:t> </a:t>
            </a:r>
            <a:r>
              <a:rPr dirty="0" sz="1450" spc="-10">
                <a:latin typeface="Times New Roman"/>
                <a:cs typeface="Times New Roman"/>
              </a:rPr>
              <a:t>skittles.</a:t>
            </a:r>
            <a:endParaRPr sz="1450">
              <a:latin typeface="Times New Roman"/>
              <a:cs typeface="Times New Roman"/>
            </a:endParaRPr>
          </a:p>
          <a:p>
            <a:pPr algn="just" marL="12700" marR="5080">
              <a:lnSpc>
                <a:spcPts val="1730"/>
              </a:lnSpc>
              <a:spcBef>
                <a:spcPts val="540"/>
              </a:spcBef>
            </a:pPr>
            <a:r>
              <a:rPr dirty="0" sz="1450" spc="-10">
                <a:latin typeface="Times New Roman"/>
                <a:cs typeface="Times New Roman"/>
              </a:rPr>
              <a:t>Keats—John Keats, sir—and Shelley were his favourite bards. </a:t>
            </a:r>
            <a:r>
              <a:rPr dirty="0" sz="1450" spc="-5">
                <a:latin typeface="Times New Roman"/>
                <a:cs typeface="Times New Roman"/>
              </a:rPr>
              <a:t>I </a:t>
            </a:r>
            <a:r>
              <a:rPr dirty="0" sz="1450" spc="-10">
                <a:latin typeface="Times New Roman"/>
                <a:cs typeface="Times New Roman"/>
              </a:rPr>
              <a:t>cannot  remember if </a:t>
            </a:r>
            <a:r>
              <a:rPr dirty="0" sz="1450" spc="-5">
                <a:latin typeface="Times New Roman"/>
                <a:cs typeface="Times New Roman"/>
              </a:rPr>
              <a:t>I </a:t>
            </a:r>
            <a:r>
              <a:rPr dirty="0" sz="1450" spc="-10">
                <a:latin typeface="Times New Roman"/>
                <a:cs typeface="Times New Roman"/>
              </a:rPr>
              <a:t>tried him with Rossetti; </a:t>
            </a:r>
            <a:r>
              <a:rPr dirty="0" sz="1450" spc="-5">
                <a:latin typeface="Times New Roman"/>
                <a:cs typeface="Times New Roman"/>
              </a:rPr>
              <a:t>but I </a:t>
            </a:r>
            <a:r>
              <a:rPr dirty="0" sz="1450" spc="-10">
                <a:latin typeface="Times New Roman"/>
                <a:cs typeface="Times New Roman"/>
              </a:rPr>
              <a:t>know his taste to </a:t>
            </a:r>
            <a:r>
              <a:rPr dirty="0" sz="1450" spc="-5">
                <a:latin typeface="Times New Roman"/>
                <a:cs typeface="Times New Roman"/>
              </a:rPr>
              <a:t>a </a:t>
            </a:r>
            <a:r>
              <a:rPr dirty="0" sz="1450" spc="-20">
                <a:latin typeface="Times New Roman"/>
                <a:cs typeface="Times New Roman"/>
              </a:rPr>
              <a:t>hair, </a:t>
            </a:r>
            <a:r>
              <a:rPr dirty="0" sz="1450" spc="-10">
                <a:latin typeface="Times New Roman"/>
                <a:cs typeface="Times New Roman"/>
              </a:rPr>
              <a:t>and if ever  </a:t>
            </a:r>
            <a:r>
              <a:rPr dirty="0" sz="1450" spc="-5">
                <a:latin typeface="Times New Roman"/>
                <a:cs typeface="Times New Roman"/>
              </a:rPr>
              <a:t>I did, he </a:t>
            </a:r>
            <a:r>
              <a:rPr dirty="0" sz="1450" spc="-10">
                <a:latin typeface="Times New Roman"/>
                <a:cs typeface="Times New Roman"/>
              </a:rPr>
              <a:t>must have doted </a:t>
            </a:r>
            <a:r>
              <a:rPr dirty="0" sz="1450" spc="-5">
                <a:latin typeface="Times New Roman"/>
                <a:cs typeface="Times New Roman"/>
              </a:rPr>
              <a:t>on </a:t>
            </a:r>
            <a:r>
              <a:rPr dirty="0" sz="1450" spc="-10">
                <a:latin typeface="Times New Roman"/>
                <a:cs typeface="Times New Roman"/>
              </a:rPr>
              <a:t>that </a:t>
            </a:r>
            <a:r>
              <a:rPr dirty="0" sz="1450" spc="-20">
                <a:latin typeface="Times New Roman"/>
                <a:cs typeface="Times New Roman"/>
              </a:rPr>
              <a:t>author. </a:t>
            </a:r>
            <a:r>
              <a:rPr dirty="0" sz="1450" spc="-10">
                <a:latin typeface="Times New Roman"/>
                <a:cs typeface="Times New Roman"/>
              </a:rPr>
              <a:t>What took him was </a:t>
            </a:r>
            <a:r>
              <a:rPr dirty="0" sz="1450" spc="-5">
                <a:latin typeface="Times New Roman"/>
                <a:cs typeface="Times New Roman"/>
              </a:rPr>
              <a:t>a </a:t>
            </a:r>
            <a:r>
              <a:rPr dirty="0" sz="1450" spc="-10">
                <a:latin typeface="Times New Roman"/>
                <a:cs typeface="Times New Roman"/>
              </a:rPr>
              <a:t>richness in the  speech; </a:t>
            </a:r>
            <a:r>
              <a:rPr dirty="0" sz="1450" spc="-5">
                <a:latin typeface="Times New Roman"/>
                <a:cs typeface="Times New Roman"/>
              </a:rPr>
              <a:t>he </a:t>
            </a:r>
            <a:r>
              <a:rPr dirty="0" sz="1450" spc="-10">
                <a:latin typeface="Times New Roman"/>
                <a:cs typeface="Times New Roman"/>
              </a:rPr>
              <a:t>loved the exotic, the unexpected word; the moving cadence </a:t>
            </a:r>
            <a:r>
              <a:rPr dirty="0" sz="1450" spc="-5">
                <a:latin typeface="Times New Roman"/>
                <a:cs typeface="Times New Roman"/>
              </a:rPr>
              <a:t>of a  </a:t>
            </a:r>
            <a:r>
              <a:rPr dirty="0" sz="1450" spc="-10">
                <a:latin typeface="Times New Roman"/>
                <a:cs typeface="Times New Roman"/>
              </a:rPr>
              <a:t>phrase; </a:t>
            </a:r>
            <a:r>
              <a:rPr dirty="0" sz="1450" spc="-5">
                <a:latin typeface="Times New Roman"/>
                <a:cs typeface="Times New Roman"/>
              </a:rPr>
              <a:t>a </a:t>
            </a:r>
            <a:r>
              <a:rPr dirty="0" sz="1450" spc="-10">
                <a:latin typeface="Times New Roman"/>
                <a:cs typeface="Times New Roman"/>
              </a:rPr>
              <a:t>vague sense </a:t>
            </a:r>
            <a:r>
              <a:rPr dirty="0" sz="1450" spc="-5">
                <a:latin typeface="Times New Roman"/>
                <a:cs typeface="Times New Roman"/>
              </a:rPr>
              <a:t>of </a:t>
            </a:r>
            <a:r>
              <a:rPr dirty="0" sz="1450" spc="-10">
                <a:latin typeface="Times New Roman"/>
                <a:cs typeface="Times New Roman"/>
              </a:rPr>
              <a:t>emotion (about nothing) in the very letters </a:t>
            </a:r>
            <a:r>
              <a:rPr dirty="0" sz="1450" spc="-5">
                <a:latin typeface="Times New Roman"/>
                <a:cs typeface="Times New Roman"/>
              </a:rPr>
              <a:t>of </a:t>
            </a:r>
            <a:r>
              <a:rPr dirty="0" sz="1450" spc="-10">
                <a:latin typeface="Times New Roman"/>
                <a:cs typeface="Times New Roman"/>
              </a:rPr>
              <a:t>the  alphabet: the romance </a:t>
            </a:r>
            <a:r>
              <a:rPr dirty="0" sz="1450" spc="-5">
                <a:latin typeface="Times New Roman"/>
                <a:cs typeface="Times New Roman"/>
              </a:rPr>
              <a:t>of </a:t>
            </a:r>
            <a:r>
              <a:rPr dirty="0" sz="1450" spc="-10">
                <a:latin typeface="Times New Roman"/>
                <a:cs typeface="Times New Roman"/>
              </a:rPr>
              <a:t>language. His honest head was very nearly </a:t>
            </a:r>
            <a:r>
              <a:rPr dirty="0" sz="1450" spc="-25">
                <a:latin typeface="Times New Roman"/>
                <a:cs typeface="Times New Roman"/>
              </a:rPr>
              <a:t>empty, </a:t>
            </a:r>
            <a:r>
              <a:rPr dirty="0" sz="1450" spc="-10">
                <a:latin typeface="Times New Roman"/>
                <a:cs typeface="Times New Roman"/>
              </a:rPr>
              <a:t>his  intellect like </a:t>
            </a:r>
            <a:r>
              <a:rPr dirty="0" sz="1450" spc="-5">
                <a:latin typeface="Times New Roman"/>
                <a:cs typeface="Times New Roman"/>
              </a:rPr>
              <a:t>a </a:t>
            </a:r>
            <a:r>
              <a:rPr dirty="0" sz="1450" spc="-20">
                <a:latin typeface="Times New Roman"/>
                <a:cs typeface="Times New Roman"/>
              </a:rPr>
              <a:t>child’s; </a:t>
            </a:r>
            <a:r>
              <a:rPr dirty="0" sz="1450" spc="-10">
                <a:latin typeface="Times New Roman"/>
                <a:cs typeface="Times New Roman"/>
              </a:rPr>
              <a:t>and when </a:t>
            </a:r>
            <a:r>
              <a:rPr dirty="0" sz="1450" spc="-5">
                <a:latin typeface="Times New Roman"/>
                <a:cs typeface="Times New Roman"/>
              </a:rPr>
              <a:t>he </a:t>
            </a:r>
            <a:r>
              <a:rPr dirty="0" sz="1450" spc="-10">
                <a:latin typeface="Times New Roman"/>
                <a:cs typeface="Times New Roman"/>
              </a:rPr>
              <a:t>read his favourite authors, </a:t>
            </a:r>
            <a:r>
              <a:rPr dirty="0" sz="1450" spc="-5">
                <a:latin typeface="Times New Roman"/>
                <a:cs typeface="Times New Roman"/>
              </a:rPr>
              <a:t>he </a:t>
            </a:r>
            <a:r>
              <a:rPr dirty="0" sz="1450" spc="-10">
                <a:latin typeface="Times New Roman"/>
                <a:cs typeface="Times New Roman"/>
              </a:rPr>
              <a:t>can almost  never have understood what </a:t>
            </a:r>
            <a:r>
              <a:rPr dirty="0" sz="1450" spc="-5">
                <a:latin typeface="Times New Roman"/>
                <a:cs typeface="Times New Roman"/>
              </a:rPr>
              <a:t>he </a:t>
            </a:r>
            <a:r>
              <a:rPr dirty="0" sz="1450" spc="-10">
                <a:latin typeface="Times New Roman"/>
                <a:cs typeface="Times New Roman"/>
              </a:rPr>
              <a:t>was reading. </a:t>
            </a:r>
            <a:r>
              <a:rPr dirty="0" sz="1450" spc="-60">
                <a:latin typeface="Times New Roman"/>
                <a:cs typeface="Times New Roman"/>
              </a:rPr>
              <a:t>Yet </a:t>
            </a:r>
            <a:r>
              <a:rPr dirty="0" sz="1450" spc="-10">
                <a:latin typeface="Times New Roman"/>
                <a:cs typeface="Times New Roman"/>
              </a:rPr>
              <a:t>the taste was </a:t>
            </a:r>
            <a:r>
              <a:rPr dirty="0" sz="1450" spc="-5">
                <a:latin typeface="Times New Roman"/>
                <a:cs typeface="Times New Roman"/>
              </a:rPr>
              <a:t>not </a:t>
            </a:r>
            <a:r>
              <a:rPr dirty="0" sz="1450" spc="-10">
                <a:latin typeface="Times New Roman"/>
                <a:cs typeface="Times New Roman"/>
              </a:rPr>
              <a:t>only  genuine, it was exclusive; </a:t>
            </a:r>
            <a:r>
              <a:rPr dirty="0" sz="1450" spc="-5">
                <a:latin typeface="Times New Roman"/>
                <a:cs typeface="Times New Roman"/>
              </a:rPr>
              <a:t>I </a:t>
            </a:r>
            <a:r>
              <a:rPr dirty="0" sz="1450" spc="-10">
                <a:latin typeface="Times New Roman"/>
                <a:cs typeface="Times New Roman"/>
              </a:rPr>
              <a:t>tried in vain to </a:t>
            </a:r>
            <a:r>
              <a:rPr dirty="0" sz="1450" spc="-15">
                <a:latin typeface="Times New Roman"/>
                <a:cs typeface="Times New Roman"/>
              </a:rPr>
              <a:t>offer </a:t>
            </a:r>
            <a:r>
              <a:rPr dirty="0" sz="1450" spc="-10">
                <a:latin typeface="Times New Roman"/>
                <a:cs typeface="Times New Roman"/>
              </a:rPr>
              <a:t>him novels;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none of  </a:t>
            </a:r>
            <a:r>
              <a:rPr dirty="0" sz="1450" spc="-10">
                <a:latin typeface="Times New Roman"/>
                <a:cs typeface="Times New Roman"/>
              </a:rPr>
              <a:t>them, </a:t>
            </a:r>
            <a:r>
              <a:rPr dirty="0" sz="1450" spc="-5">
                <a:latin typeface="Times New Roman"/>
                <a:cs typeface="Times New Roman"/>
              </a:rPr>
              <a:t>he </a:t>
            </a:r>
            <a:r>
              <a:rPr dirty="0" sz="1450" spc="-10">
                <a:latin typeface="Times New Roman"/>
                <a:cs typeface="Times New Roman"/>
              </a:rPr>
              <a:t>cared for nothing </a:t>
            </a:r>
            <a:r>
              <a:rPr dirty="0" sz="1450" spc="-5">
                <a:latin typeface="Times New Roman"/>
                <a:cs typeface="Times New Roman"/>
              </a:rPr>
              <a:t>but </a:t>
            </a:r>
            <a:r>
              <a:rPr dirty="0" sz="1450" spc="-10">
                <a:latin typeface="Times New Roman"/>
                <a:cs typeface="Times New Roman"/>
              </a:rPr>
              <a:t>romantic language that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understand.  The case may </a:t>
            </a:r>
            <a:r>
              <a:rPr dirty="0" sz="1450" spc="-5">
                <a:latin typeface="Times New Roman"/>
                <a:cs typeface="Times New Roman"/>
              </a:rPr>
              <a:t>be </a:t>
            </a:r>
            <a:r>
              <a:rPr dirty="0" sz="1450" spc="-10">
                <a:latin typeface="Times New Roman"/>
                <a:cs typeface="Times New Roman"/>
              </a:rPr>
              <a:t>commoner than we suppose. </a:t>
            </a:r>
            <a:r>
              <a:rPr dirty="0" sz="1450" spc="-5">
                <a:latin typeface="Times New Roman"/>
                <a:cs typeface="Times New Roman"/>
              </a:rPr>
              <a:t>I </a:t>
            </a:r>
            <a:r>
              <a:rPr dirty="0" sz="1450" spc="-10">
                <a:latin typeface="Times New Roman"/>
                <a:cs typeface="Times New Roman"/>
              </a:rPr>
              <a:t>am reminded </a:t>
            </a:r>
            <a:r>
              <a:rPr dirty="0" sz="1450" spc="-5">
                <a:latin typeface="Times New Roman"/>
                <a:cs typeface="Times New Roman"/>
              </a:rPr>
              <a:t>of a </a:t>
            </a:r>
            <a:r>
              <a:rPr dirty="0" sz="1450" spc="-10">
                <a:latin typeface="Times New Roman"/>
                <a:cs typeface="Times New Roman"/>
              </a:rPr>
              <a:t>lad who was  laid in the next cot to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of </a:t>
            </a:r>
            <a:r>
              <a:rPr dirty="0" sz="1450" spc="-10">
                <a:latin typeface="Times New Roman"/>
                <a:cs typeface="Times New Roman"/>
              </a:rPr>
              <a:t>mine in </a:t>
            </a:r>
            <a:r>
              <a:rPr dirty="0" sz="1450" spc="-5">
                <a:latin typeface="Times New Roman"/>
                <a:cs typeface="Times New Roman"/>
              </a:rPr>
              <a:t>a </a:t>
            </a:r>
            <a:r>
              <a:rPr dirty="0" sz="1450" spc="-10">
                <a:latin typeface="Times New Roman"/>
                <a:cs typeface="Times New Roman"/>
              </a:rPr>
              <a:t>public hospital and who was </a:t>
            </a:r>
            <a:r>
              <a:rPr dirty="0" sz="1450" spc="-5">
                <a:latin typeface="Times New Roman"/>
                <a:cs typeface="Times New Roman"/>
              </a:rPr>
              <a:t>no  </a:t>
            </a:r>
            <a:r>
              <a:rPr dirty="0" sz="1450" spc="-10">
                <a:latin typeface="Times New Roman"/>
                <a:cs typeface="Times New Roman"/>
              </a:rPr>
              <a:t>sooner installed than </a:t>
            </a:r>
            <a:r>
              <a:rPr dirty="0" sz="1450" spc="-5">
                <a:latin typeface="Times New Roman"/>
                <a:cs typeface="Times New Roman"/>
              </a:rPr>
              <a:t>he </a:t>
            </a:r>
            <a:r>
              <a:rPr dirty="0" sz="1450" spc="-10">
                <a:latin typeface="Times New Roman"/>
                <a:cs typeface="Times New Roman"/>
              </a:rPr>
              <a:t>sent </a:t>
            </a:r>
            <a:r>
              <a:rPr dirty="0" sz="1450" spc="-5">
                <a:latin typeface="Times New Roman"/>
                <a:cs typeface="Times New Roman"/>
              </a:rPr>
              <a:t>out </a:t>
            </a:r>
            <a:r>
              <a:rPr dirty="0" sz="1450" spc="-10">
                <a:latin typeface="Times New Roman"/>
                <a:cs typeface="Times New Roman"/>
              </a:rPr>
              <a:t>(perhaps with his last pence) for </a:t>
            </a:r>
            <a:r>
              <a:rPr dirty="0" sz="1450" spc="-5">
                <a:latin typeface="Times New Roman"/>
                <a:cs typeface="Times New Roman"/>
              </a:rPr>
              <a:t>a </a:t>
            </a:r>
            <a:r>
              <a:rPr dirty="0" sz="1450" spc="-10">
                <a:latin typeface="Times New Roman"/>
                <a:cs typeface="Times New Roman"/>
              </a:rPr>
              <a:t>cheap  Shakespeare. My friend pricked </a:t>
            </a:r>
            <a:r>
              <a:rPr dirty="0" sz="1450" spc="-5">
                <a:latin typeface="Times New Roman"/>
                <a:cs typeface="Times New Roman"/>
              </a:rPr>
              <a:t>up </a:t>
            </a:r>
            <a:r>
              <a:rPr dirty="0" sz="1450" spc="-10">
                <a:latin typeface="Times New Roman"/>
                <a:cs typeface="Times New Roman"/>
              </a:rPr>
              <a:t>his ears; fell at once in talk with his new  </a:t>
            </a:r>
            <a:r>
              <a:rPr dirty="0" sz="1450" spc="-15">
                <a:latin typeface="Times New Roman"/>
                <a:cs typeface="Times New Roman"/>
              </a:rPr>
              <a:t>neighbour, </a:t>
            </a:r>
            <a:r>
              <a:rPr dirty="0" sz="1450" spc="-10">
                <a:latin typeface="Times New Roman"/>
                <a:cs typeface="Times New Roman"/>
              </a:rPr>
              <a:t>and was </a:t>
            </a:r>
            <a:r>
              <a:rPr dirty="0" sz="1450" spc="-25">
                <a:latin typeface="Times New Roman"/>
                <a:cs typeface="Times New Roman"/>
              </a:rPr>
              <a:t>ready, </a:t>
            </a:r>
            <a:r>
              <a:rPr dirty="0" sz="1450" spc="-10">
                <a:latin typeface="Times New Roman"/>
                <a:cs typeface="Times New Roman"/>
              </a:rPr>
              <a:t>when the </a:t>
            </a:r>
            <a:r>
              <a:rPr dirty="0" sz="1450" spc="-5">
                <a:latin typeface="Times New Roman"/>
                <a:cs typeface="Times New Roman"/>
              </a:rPr>
              <a:t>book </a:t>
            </a:r>
            <a:r>
              <a:rPr dirty="0" sz="1450" spc="-10">
                <a:latin typeface="Times New Roman"/>
                <a:cs typeface="Times New Roman"/>
              </a:rPr>
              <a:t>arrived, to make </a:t>
            </a:r>
            <a:r>
              <a:rPr dirty="0" sz="1450" spc="-5">
                <a:latin typeface="Times New Roman"/>
                <a:cs typeface="Times New Roman"/>
              </a:rPr>
              <a:t>a </a:t>
            </a:r>
            <a:r>
              <a:rPr dirty="0" sz="1450" spc="-10">
                <a:latin typeface="Times New Roman"/>
                <a:cs typeface="Times New Roman"/>
              </a:rPr>
              <a:t>singular  </a:t>
            </a:r>
            <a:r>
              <a:rPr dirty="0" sz="1450" spc="-20">
                <a:latin typeface="Times New Roman"/>
                <a:cs typeface="Times New Roman"/>
              </a:rPr>
              <a:t>discovery. </a:t>
            </a:r>
            <a:r>
              <a:rPr dirty="0" sz="1450" spc="-10">
                <a:latin typeface="Times New Roman"/>
                <a:cs typeface="Times New Roman"/>
              </a:rPr>
              <a:t>For this lover </a:t>
            </a:r>
            <a:r>
              <a:rPr dirty="0" sz="1450" spc="-5">
                <a:latin typeface="Times New Roman"/>
                <a:cs typeface="Times New Roman"/>
              </a:rPr>
              <a:t>of </a:t>
            </a:r>
            <a:r>
              <a:rPr dirty="0" sz="1450" spc="-10">
                <a:latin typeface="Times New Roman"/>
                <a:cs typeface="Times New Roman"/>
              </a:rPr>
              <a:t>great literature understood </a:t>
            </a:r>
            <a:r>
              <a:rPr dirty="0" sz="1450" spc="-5">
                <a:latin typeface="Times New Roman"/>
                <a:cs typeface="Times New Roman"/>
              </a:rPr>
              <a:t>not one </a:t>
            </a:r>
            <a:r>
              <a:rPr dirty="0" sz="1450" spc="-10">
                <a:latin typeface="Times New Roman"/>
                <a:cs typeface="Times New Roman"/>
              </a:rPr>
              <a:t>sentence </a:t>
            </a:r>
            <a:r>
              <a:rPr dirty="0" sz="1450" spc="-5">
                <a:latin typeface="Times New Roman"/>
                <a:cs typeface="Times New Roman"/>
              </a:rPr>
              <a:t>out of  </a:t>
            </a:r>
            <a:r>
              <a:rPr dirty="0" sz="1450" spc="-10">
                <a:latin typeface="Times New Roman"/>
                <a:cs typeface="Times New Roman"/>
              </a:rPr>
              <a:t>twelve, and his favourite part was that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understood the least—the  inimitable, mouth-filling rodomontade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ghost </a:t>
            </a:r>
            <a:r>
              <a:rPr dirty="0" sz="1450" spc="-10">
                <a:latin typeface="Times New Roman"/>
                <a:cs typeface="Times New Roman"/>
              </a:rPr>
              <a:t>in Hamlet. It was </a:t>
            </a:r>
            <a:r>
              <a:rPr dirty="0" sz="1450" spc="-5">
                <a:latin typeface="Times New Roman"/>
                <a:cs typeface="Times New Roman"/>
              </a:rPr>
              <a:t>a </a:t>
            </a:r>
            <a:r>
              <a:rPr dirty="0" sz="1450" spc="-10">
                <a:latin typeface="Times New Roman"/>
                <a:cs typeface="Times New Roman"/>
              </a:rPr>
              <a:t>bright  day</a:t>
            </a:r>
            <a:r>
              <a:rPr dirty="0" sz="1450" spc="70">
                <a:latin typeface="Times New Roman"/>
                <a:cs typeface="Times New Roman"/>
              </a:rPr>
              <a:t> </a:t>
            </a:r>
            <a:r>
              <a:rPr dirty="0" sz="1450" spc="-10">
                <a:latin typeface="Times New Roman"/>
                <a:cs typeface="Times New Roman"/>
              </a:rPr>
              <a:t>in</a:t>
            </a:r>
            <a:r>
              <a:rPr dirty="0" sz="1450" spc="70">
                <a:latin typeface="Times New Roman"/>
                <a:cs typeface="Times New Roman"/>
              </a:rPr>
              <a:t> </a:t>
            </a:r>
            <a:r>
              <a:rPr dirty="0" sz="1450" spc="-10">
                <a:latin typeface="Times New Roman"/>
                <a:cs typeface="Times New Roman"/>
              </a:rPr>
              <a:t>hospital</a:t>
            </a:r>
            <a:r>
              <a:rPr dirty="0" sz="1450" spc="75">
                <a:latin typeface="Times New Roman"/>
                <a:cs typeface="Times New Roman"/>
              </a:rPr>
              <a:t> </a:t>
            </a:r>
            <a:r>
              <a:rPr dirty="0" sz="1450" spc="-10">
                <a:latin typeface="Times New Roman"/>
                <a:cs typeface="Times New Roman"/>
              </a:rPr>
              <a:t>when</a:t>
            </a:r>
            <a:r>
              <a:rPr dirty="0" sz="1450" spc="70">
                <a:latin typeface="Times New Roman"/>
                <a:cs typeface="Times New Roman"/>
              </a:rPr>
              <a:t> </a:t>
            </a:r>
            <a:r>
              <a:rPr dirty="0" sz="1450" spc="-10">
                <a:latin typeface="Times New Roman"/>
                <a:cs typeface="Times New Roman"/>
              </a:rPr>
              <a:t>my</a:t>
            </a:r>
            <a:r>
              <a:rPr dirty="0" sz="1450" spc="75">
                <a:latin typeface="Times New Roman"/>
                <a:cs typeface="Times New Roman"/>
              </a:rPr>
              <a:t> </a:t>
            </a:r>
            <a:r>
              <a:rPr dirty="0" sz="1450" spc="-10">
                <a:latin typeface="Times New Roman"/>
                <a:cs typeface="Times New Roman"/>
              </a:rPr>
              <a:t>friend</a:t>
            </a:r>
            <a:r>
              <a:rPr dirty="0" sz="1450" spc="70">
                <a:latin typeface="Times New Roman"/>
                <a:cs typeface="Times New Roman"/>
              </a:rPr>
              <a:t> </a:t>
            </a:r>
            <a:r>
              <a:rPr dirty="0" sz="1450" spc="-10">
                <a:latin typeface="Times New Roman"/>
                <a:cs typeface="Times New Roman"/>
              </a:rPr>
              <a:t>expounded</a:t>
            </a:r>
            <a:r>
              <a:rPr dirty="0" sz="1450" spc="75">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sense</a:t>
            </a:r>
            <a:r>
              <a:rPr dirty="0" sz="1450" spc="75">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this</a:t>
            </a:r>
            <a:r>
              <a:rPr dirty="0" sz="1450" spc="75">
                <a:latin typeface="Times New Roman"/>
                <a:cs typeface="Times New Roman"/>
              </a:rPr>
              <a:t> </a:t>
            </a:r>
            <a:r>
              <a:rPr dirty="0" sz="1450" spc="-10">
                <a:latin typeface="Times New Roman"/>
                <a:cs typeface="Times New Roman"/>
              </a:rPr>
              <a:t>beloved</a:t>
            </a:r>
            <a:r>
              <a:rPr dirty="0" sz="1450" spc="70">
                <a:latin typeface="Times New Roman"/>
                <a:cs typeface="Times New Roman"/>
              </a:rPr>
              <a:t> </a:t>
            </a:r>
            <a:r>
              <a:rPr dirty="0" sz="1450" spc="-10">
                <a:latin typeface="Times New Roman"/>
                <a:cs typeface="Times New Roman"/>
              </a:rPr>
              <a:t>jargon:</a:t>
            </a:r>
            <a:r>
              <a:rPr dirty="0" sz="1450" spc="7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task for which </a:t>
            </a:r>
            <a:r>
              <a:rPr dirty="0" sz="1450" spc="-5">
                <a:latin typeface="Times New Roman"/>
                <a:cs typeface="Times New Roman"/>
              </a:rPr>
              <a:t>I </a:t>
            </a:r>
            <a:r>
              <a:rPr dirty="0" sz="1450" spc="-10">
                <a:latin typeface="Times New Roman"/>
                <a:cs typeface="Times New Roman"/>
              </a:rPr>
              <a:t>am willing to believe my friend was very fit, though </a:t>
            </a:r>
            <a:r>
              <a:rPr dirty="0" sz="1450" spc="-5">
                <a:latin typeface="Times New Roman"/>
                <a:cs typeface="Times New Roman"/>
              </a:rPr>
              <a:t>I </a:t>
            </a:r>
            <a:r>
              <a:rPr dirty="0" sz="1450" spc="-10">
                <a:latin typeface="Times New Roman"/>
                <a:cs typeface="Times New Roman"/>
              </a:rPr>
              <a:t>can  never regard it as an easy one. </a:t>
            </a:r>
            <a:r>
              <a:rPr dirty="0" sz="1450" spc="-5">
                <a:latin typeface="Times New Roman"/>
                <a:cs typeface="Times New Roman"/>
              </a:rPr>
              <a:t>I </a:t>
            </a:r>
            <a:r>
              <a:rPr dirty="0" sz="1450" spc="-10">
                <a:latin typeface="Times New Roman"/>
                <a:cs typeface="Times New Roman"/>
              </a:rPr>
              <a:t>know indeed </a:t>
            </a:r>
            <a:r>
              <a:rPr dirty="0" sz="1450" spc="-5">
                <a:latin typeface="Times New Roman"/>
                <a:cs typeface="Times New Roman"/>
              </a:rPr>
              <a:t>a point or </a:t>
            </a:r>
            <a:r>
              <a:rPr dirty="0" sz="1450" spc="-10">
                <a:latin typeface="Times New Roman"/>
                <a:cs typeface="Times New Roman"/>
              </a:rPr>
              <a:t>two,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would  gladly question </a:t>
            </a:r>
            <a:r>
              <a:rPr dirty="0" sz="1450" spc="-35">
                <a:latin typeface="Times New Roman"/>
                <a:cs typeface="Times New Roman"/>
              </a:rPr>
              <a:t>Mr. </a:t>
            </a:r>
            <a:r>
              <a:rPr dirty="0" sz="1450" spc="-10">
                <a:latin typeface="Times New Roman"/>
                <a:cs typeface="Times New Roman"/>
              </a:rPr>
              <a:t>Shakespeare, that lover </a:t>
            </a:r>
            <a:r>
              <a:rPr dirty="0" sz="1450" spc="-5">
                <a:latin typeface="Times New Roman"/>
                <a:cs typeface="Times New Roman"/>
              </a:rPr>
              <a:t>of </a:t>
            </a:r>
            <a:r>
              <a:rPr dirty="0" sz="1450" spc="-10">
                <a:latin typeface="Times New Roman"/>
                <a:cs typeface="Times New Roman"/>
              </a:rPr>
              <a:t>big words, could </a:t>
            </a:r>
            <a:r>
              <a:rPr dirty="0" sz="1450" spc="-5">
                <a:latin typeface="Times New Roman"/>
                <a:cs typeface="Times New Roman"/>
              </a:rPr>
              <a:t>he </a:t>
            </a:r>
            <a:r>
              <a:rPr dirty="0" sz="1450" spc="-10">
                <a:latin typeface="Times New Roman"/>
                <a:cs typeface="Times New Roman"/>
              </a:rPr>
              <a:t>revisit the  glimpses </a:t>
            </a:r>
            <a:r>
              <a:rPr dirty="0" sz="1450" spc="-5">
                <a:latin typeface="Times New Roman"/>
                <a:cs typeface="Times New Roman"/>
              </a:rPr>
              <a:t>of </a:t>
            </a:r>
            <a:r>
              <a:rPr dirty="0" sz="1450" spc="-10">
                <a:latin typeface="Times New Roman"/>
                <a:cs typeface="Times New Roman"/>
              </a:rPr>
              <a:t>the moon, </a:t>
            </a:r>
            <a:r>
              <a:rPr dirty="0" sz="1450" spc="-5">
                <a:latin typeface="Times New Roman"/>
                <a:cs typeface="Times New Roman"/>
              </a:rPr>
              <a:t>or </a:t>
            </a:r>
            <a:r>
              <a:rPr dirty="0" sz="1450" spc="-10">
                <a:latin typeface="Times New Roman"/>
                <a:cs typeface="Times New Roman"/>
              </a:rPr>
              <a:t>could </a:t>
            </a:r>
            <a:r>
              <a:rPr dirty="0" sz="1450" spc="-5">
                <a:latin typeface="Times New Roman"/>
                <a:cs typeface="Times New Roman"/>
              </a:rPr>
              <a:t>I </a:t>
            </a:r>
            <a:r>
              <a:rPr dirty="0" sz="1450" spc="-10">
                <a:latin typeface="Times New Roman"/>
                <a:cs typeface="Times New Roman"/>
              </a:rPr>
              <a:t>myself climb backward to the spacious days  </a:t>
            </a:r>
            <a:r>
              <a:rPr dirty="0" sz="1450" spc="-5">
                <a:latin typeface="Times New Roman"/>
                <a:cs typeface="Times New Roman"/>
              </a:rPr>
              <a:t>of </a:t>
            </a:r>
            <a:r>
              <a:rPr dirty="0" sz="1450" spc="-10">
                <a:latin typeface="Times New Roman"/>
                <a:cs typeface="Times New Roman"/>
              </a:rPr>
              <a:t>Elizabeth. But in the second case, </a:t>
            </a:r>
            <a:r>
              <a:rPr dirty="0" sz="1450" spc="-5">
                <a:latin typeface="Times New Roman"/>
                <a:cs typeface="Times New Roman"/>
              </a:rPr>
              <a:t>I </a:t>
            </a:r>
            <a:r>
              <a:rPr dirty="0" sz="1450" spc="-10">
                <a:latin typeface="Times New Roman"/>
                <a:cs typeface="Times New Roman"/>
              </a:rPr>
              <a:t>should most likely pretermit these  questionings, and take my place instead in the </a:t>
            </a:r>
            <a:r>
              <a:rPr dirty="0" sz="1450" spc="-5">
                <a:latin typeface="Times New Roman"/>
                <a:cs typeface="Times New Roman"/>
              </a:rPr>
              <a:t>pit </a:t>
            </a:r>
            <a:r>
              <a:rPr dirty="0" sz="1450" spc="-10">
                <a:latin typeface="Times New Roman"/>
                <a:cs typeface="Times New Roman"/>
              </a:rPr>
              <a:t>at the Blackfriars, to hear the  actor in his favourite part, playing </a:t>
            </a:r>
            <a:r>
              <a:rPr dirty="0" sz="1450" spc="-5">
                <a:latin typeface="Times New Roman"/>
                <a:cs typeface="Times New Roman"/>
              </a:rPr>
              <a:t>up </a:t>
            </a:r>
            <a:r>
              <a:rPr dirty="0" sz="1450" spc="-10">
                <a:latin typeface="Times New Roman"/>
                <a:cs typeface="Times New Roman"/>
              </a:rPr>
              <a:t>to </a:t>
            </a:r>
            <a:r>
              <a:rPr dirty="0" sz="1450" spc="-35">
                <a:latin typeface="Times New Roman"/>
                <a:cs typeface="Times New Roman"/>
              </a:rPr>
              <a:t>Mr. </a:t>
            </a:r>
            <a:r>
              <a:rPr dirty="0" sz="1450" spc="-10">
                <a:latin typeface="Times New Roman"/>
                <a:cs typeface="Times New Roman"/>
              </a:rPr>
              <a:t>Burbage, and rolling out—as </a:t>
            </a:r>
            <a:r>
              <a:rPr dirty="0" sz="1450" spc="-5">
                <a:latin typeface="Times New Roman"/>
                <a:cs typeface="Times New Roman"/>
              </a:rPr>
              <a:t>I  </a:t>
            </a:r>
            <a:r>
              <a:rPr dirty="0" sz="1450" spc="-10">
                <a:latin typeface="Times New Roman"/>
                <a:cs typeface="Times New Roman"/>
              </a:rPr>
              <a:t>seem to hear him—with </a:t>
            </a:r>
            <a:r>
              <a:rPr dirty="0" sz="1450" spc="-5">
                <a:latin typeface="Times New Roman"/>
                <a:cs typeface="Times New Roman"/>
              </a:rPr>
              <a:t>a </a:t>
            </a:r>
            <a:r>
              <a:rPr dirty="0" sz="1450" spc="-10">
                <a:latin typeface="Times New Roman"/>
                <a:cs typeface="Times New Roman"/>
              </a:rPr>
              <a:t>ponderous</a:t>
            </a:r>
            <a:r>
              <a:rPr dirty="0" sz="1450" spc="15">
                <a:latin typeface="Times New Roman"/>
                <a:cs typeface="Times New Roman"/>
              </a:rPr>
              <a:t> </a:t>
            </a:r>
            <a:r>
              <a:rPr dirty="0" sz="1450" spc="-10">
                <a:latin typeface="Times New Roman"/>
                <a:cs typeface="Times New Roman"/>
              </a:rPr>
              <a:t>gusto—</a:t>
            </a:r>
            <a:endParaRPr sz="1450">
              <a:latin typeface="Times New Roman"/>
              <a:cs typeface="Times New Roman"/>
            </a:endParaRPr>
          </a:p>
          <a:p>
            <a:pPr algn="just" marL="12700">
              <a:lnSpc>
                <a:spcPct val="100000"/>
              </a:lnSpc>
              <a:spcBef>
                <a:spcPts val="495"/>
              </a:spcBef>
            </a:pPr>
            <a:r>
              <a:rPr dirty="0" sz="1450" spc="-10">
                <a:latin typeface="Times New Roman"/>
                <a:cs typeface="Times New Roman"/>
              </a:rPr>
              <a:t>“Unhousel’d, disappointed,</a:t>
            </a:r>
            <a:r>
              <a:rPr dirty="0" sz="1450">
                <a:latin typeface="Times New Roman"/>
                <a:cs typeface="Times New Roman"/>
              </a:rPr>
              <a:t> </a:t>
            </a:r>
            <a:r>
              <a:rPr dirty="0" sz="1450" spc="-10">
                <a:latin typeface="Times New Roman"/>
                <a:cs typeface="Times New Roman"/>
              </a:rPr>
              <a:t>unanel’d.”</a:t>
            </a:r>
            <a:endParaRPr sz="1450">
              <a:latin typeface="Times New Roman"/>
              <a:cs typeface="Times New Roman"/>
            </a:endParaRPr>
          </a:p>
          <a:p>
            <a:pPr algn="just" marL="12700" marR="12700">
              <a:lnSpc>
                <a:spcPts val="1730"/>
              </a:lnSpc>
              <a:spcBef>
                <a:spcPts val="635"/>
              </a:spcBef>
            </a:pP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pleasant chance, if we could </a:t>
            </a:r>
            <a:r>
              <a:rPr dirty="0" sz="1450" spc="-5">
                <a:latin typeface="Times New Roman"/>
                <a:cs typeface="Times New Roman"/>
              </a:rPr>
              <a:t>go </a:t>
            </a:r>
            <a:r>
              <a:rPr dirty="0" sz="1450" spc="-10">
                <a:latin typeface="Times New Roman"/>
                <a:cs typeface="Times New Roman"/>
              </a:rPr>
              <a:t>there in </a:t>
            </a:r>
            <a:r>
              <a:rPr dirty="0" sz="1450" spc="-5">
                <a:latin typeface="Times New Roman"/>
                <a:cs typeface="Times New Roman"/>
              </a:rPr>
              <a:t>a </a:t>
            </a:r>
            <a:r>
              <a:rPr dirty="0" sz="1450" spc="-10">
                <a:latin typeface="Times New Roman"/>
                <a:cs typeface="Times New Roman"/>
              </a:rPr>
              <a:t>party </a:t>
            </a:r>
            <a:r>
              <a:rPr dirty="0" sz="1450" spc="-5">
                <a:latin typeface="Times New Roman"/>
                <a:cs typeface="Times New Roman"/>
              </a:rPr>
              <a:t>I </a:t>
            </a:r>
            <a:r>
              <a:rPr dirty="0" sz="1450" spc="-10">
                <a:latin typeface="Times New Roman"/>
                <a:cs typeface="Times New Roman"/>
              </a:rPr>
              <a:t>and what </a:t>
            </a:r>
            <a:r>
              <a:rPr dirty="0" sz="1450" spc="-5">
                <a:latin typeface="Times New Roman"/>
                <a:cs typeface="Times New Roman"/>
              </a:rPr>
              <a:t>a </a:t>
            </a:r>
            <a:r>
              <a:rPr dirty="0" sz="1450" spc="-10">
                <a:latin typeface="Times New Roman"/>
                <a:cs typeface="Times New Roman"/>
              </a:rPr>
              <a:t>surprise  for </a:t>
            </a:r>
            <a:r>
              <a:rPr dirty="0" sz="1450" spc="-35">
                <a:latin typeface="Times New Roman"/>
                <a:cs typeface="Times New Roman"/>
              </a:rPr>
              <a:t>Mr. </a:t>
            </a:r>
            <a:r>
              <a:rPr dirty="0" sz="1450" spc="-10">
                <a:latin typeface="Times New Roman"/>
                <a:cs typeface="Times New Roman"/>
              </a:rPr>
              <a:t>Burbage, when the </a:t>
            </a:r>
            <a:r>
              <a:rPr dirty="0" sz="1450" spc="-5">
                <a:latin typeface="Times New Roman"/>
                <a:cs typeface="Times New Roman"/>
              </a:rPr>
              <a:t>ghost </a:t>
            </a:r>
            <a:r>
              <a:rPr dirty="0" sz="1450" spc="-10">
                <a:latin typeface="Times New Roman"/>
                <a:cs typeface="Times New Roman"/>
              </a:rPr>
              <a:t>received the </a:t>
            </a:r>
            <a:r>
              <a:rPr dirty="0" sz="1450" spc="-5">
                <a:latin typeface="Times New Roman"/>
                <a:cs typeface="Times New Roman"/>
              </a:rPr>
              <a:t>honours of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evening!</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As for my old </a:t>
            </a:r>
            <a:r>
              <a:rPr dirty="0" sz="1450" spc="-15">
                <a:latin typeface="Times New Roman"/>
                <a:cs typeface="Times New Roman"/>
              </a:rPr>
              <a:t>soldier, </a:t>
            </a:r>
            <a:r>
              <a:rPr dirty="0" sz="1450" spc="-10">
                <a:latin typeface="Times New Roman"/>
                <a:cs typeface="Times New Roman"/>
              </a:rPr>
              <a:t>like </a:t>
            </a:r>
            <a:r>
              <a:rPr dirty="0" sz="1450" spc="-35">
                <a:latin typeface="Times New Roman"/>
                <a:cs typeface="Times New Roman"/>
              </a:rPr>
              <a:t>Mr. </a:t>
            </a:r>
            <a:r>
              <a:rPr dirty="0" sz="1450" spc="-10">
                <a:latin typeface="Times New Roman"/>
                <a:cs typeface="Times New Roman"/>
              </a:rPr>
              <a:t>Burbage and </a:t>
            </a:r>
            <a:r>
              <a:rPr dirty="0" sz="1450" spc="-35">
                <a:latin typeface="Times New Roman"/>
                <a:cs typeface="Times New Roman"/>
              </a:rPr>
              <a:t>Mr. </a:t>
            </a:r>
            <a:r>
              <a:rPr dirty="0" sz="1450" spc="-10">
                <a:latin typeface="Times New Roman"/>
                <a:cs typeface="Times New Roman"/>
              </a:rPr>
              <a:t>Shakespeare, </a:t>
            </a:r>
            <a:r>
              <a:rPr dirty="0" sz="1450" spc="-5">
                <a:latin typeface="Times New Roman"/>
                <a:cs typeface="Times New Roman"/>
              </a:rPr>
              <a:t>he </a:t>
            </a:r>
            <a:r>
              <a:rPr dirty="0" sz="1450" spc="-10">
                <a:latin typeface="Times New Roman"/>
                <a:cs typeface="Times New Roman"/>
              </a:rPr>
              <a:t>is long since  dead; and now lies buried, </a:t>
            </a:r>
            <a:r>
              <a:rPr dirty="0" sz="1450" spc="-5">
                <a:latin typeface="Times New Roman"/>
                <a:cs typeface="Times New Roman"/>
              </a:rPr>
              <a:t>I </a:t>
            </a:r>
            <a:r>
              <a:rPr dirty="0" sz="1450" spc="-10">
                <a:latin typeface="Times New Roman"/>
                <a:cs typeface="Times New Roman"/>
              </a:rPr>
              <a:t>suppose, and nameless and quite forgotten, in  some </a:t>
            </a:r>
            <a:r>
              <a:rPr dirty="0" sz="1450" spc="-5">
                <a:latin typeface="Times New Roman"/>
                <a:cs typeface="Times New Roman"/>
              </a:rPr>
              <a:t>poor </a:t>
            </a:r>
            <a:r>
              <a:rPr dirty="0" sz="1450" spc="-10">
                <a:latin typeface="Times New Roman"/>
                <a:cs typeface="Times New Roman"/>
              </a:rPr>
              <a:t>city graveyard.—But </a:t>
            </a:r>
            <a:r>
              <a:rPr dirty="0" sz="1450" spc="-5">
                <a:latin typeface="Times New Roman"/>
                <a:cs typeface="Times New Roman"/>
              </a:rPr>
              <a:t>not </a:t>
            </a:r>
            <a:r>
              <a:rPr dirty="0" sz="1450" spc="-10">
                <a:latin typeface="Times New Roman"/>
                <a:cs typeface="Times New Roman"/>
              </a:rPr>
              <a:t>for me, </a:t>
            </a:r>
            <a:r>
              <a:rPr dirty="0" sz="1450" spc="-5">
                <a:latin typeface="Times New Roman"/>
                <a:cs typeface="Times New Roman"/>
              </a:rPr>
              <a:t>you </a:t>
            </a:r>
            <a:r>
              <a:rPr dirty="0" sz="1450" spc="-10">
                <a:latin typeface="Times New Roman"/>
                <a:cs typeface="Times New Roman"/>
              </a:rPr>
              <a:t>brave heart, have </a:t>
            </a:r>
            <a:r>
              <a:rPr dirty="0" sz="1450" spc="-5">
                <a:latin typeface="Times New Roman"/>
                <a:cs typeface="Times New Roman"/>
              </a:rPr>
              <a:t>you </a:t>
            </a:r>
            <a:r>
              <a:rPr dirty="0" sz="1450" spc="-10">
                <a:latin typeface="Times New Roman"/>
                <a:cs typeface="Times New Roman"/>
              </a:rPr>
              <a:t>been  buried! For me, </a:t>
            </a:r>
            <a:r>
              <a:rPr dirty="0" sz="1450" spc="-5">
                <a:latin typeface="Times New Roman"/>
                <a:cs typeface="Times New Roman"/>
              </a:rPr>
              <a:t>you </a:t>
            </a:r>
            <a:r>
              <a:rPr dirty="0" sz="1450" spc="-10">
                <a:latin typeface="Times New Roman"/>
                <a:cs typeface="Times New Roman"/>
              </a:rPr>
              <a:t>are still afoot, tasting the sun and </a:t>
            </a:r>
            <a:r>
              <a:rPr dirty="0" sz="1450" spc="-25">
                <a:latin typeface="Times New Roman"/>
                <a:cs typeface="Times New Roman"/>
              </a:rPr>
              <a:t>air, </a:t>
            </a:r>
            <a:r>
              <a:rPr dirty="0" sz="1450" spc="-10">
                <a:latin typeface="Times New Roman"/>
                <a:cs typeface="Times New Roman"/>
              </a:rPr>
              <a:t>and striding  southward. By the groves </a:t>
            </a:r>
            <a:r>
              <a:rPr dirty="0" sz="1450" spc="-5">
                <a:latin typeface="Times New Roman"/>
                <a:cs typeface="Times New Roman"/>
              </a:rPr>
              <a:t>of </a:t>
            </a:r>
            <a:r>
              <a:rPr dirty="0" sz="1450" spc="-10">
                <a:latin typeface="Times New Roman"/>
                <a:cs typeface="Times New Roman"/>
              </a:rPr>
              <a:t>Comiston and beside the Hermitage </a:t>
            </a:r>
            <a:r>
              <a:rPr dirty="0" sz="1450" spc="-5">
                <a:latin typeface="Times New Roman"/>
                <a:cs typeface="Times New Roman"/>
              </a:rPr>
              <a:t>of </a:t>
            </a:r>
            <a:r>
              <a:rPr dirty="0" sz="1450" spc="-10">
                <a:latin typeface="Times New Roman"/>
                <a:cs typeface="Times New Roman"/>
              </a:rPr>
              <a:t>Braid, </a:t>
            </a:r>
            <a:r>
              <a:rPr dirty="0" sz="1450" spc="-5">
                <a:latin typeface="Times New Roman"/>
                <a:cs typeface="Times New Roman"/>
              </a:rPr>
              <a:t>by  </a:t>
            </a:r>
            <a:r>
              <a:rPr dirty="0" sz="1450" spc="-10">
                <a:latin typeface="Times New Roman"/>
                <a:cs typeface="Times New Roman"/>
              </a:rPr>
              <a:t>the Hunters’ </a:t>
            </a:r>
            <a:r>
              <a:rPr dirty="0" sz="1450" spc="-20">
                <a:latin typeface="Times New Roman"/>
                <a:cs typeface="Times New Roman"/>
              </a:rPr>
              <a:t>Tryst, </a:t>
            </a:r>
            <a:r>
              <a:rPr dirty="0" sz="1450" spc="-10">
                <a:latin typeface="Times New Roman"/>
                <a:cs typeface="Times New Roman"/>
              </a:rPr>
              <a:t>and where the curlews and plovers cry around  Fairmilehead, </a:t>
            </a:r>
            <a:r>
              <a:rPr dirty="0" sz="1450" spc="-5">
                <a:latin typeface="Times New Roman"/>
                <a:cs typeface="Times New Roman"/>
              </a:rPr>
              <a:t>I </a:t>
            </a:r>
            <a:r>
              <a:rPr dirty="0" sz="1450" spc="-10">
                <a:latin typeface="Times New Roman"/>
                <a:cs typeface="Times New Roman"/>
              </a:rPr>
              <a:t>see and hear </a:t>
            </a:r>
            <a:r>
              <a:rPr dirty="0" sz="1450" spc="-5">
                <a:latin typeface="Times New Roman"/>
                <a:cs typeface="Times New Roman"/>
              </a:rPr>
              <a:t>you, </a:t>
            </a:r>
            <a:r>
              <a:rPr dirty="0" sz="1450" spc="-10">
                <a:latin typeface="Times New Roman"/>
                <a:cs typeface="Times New Roman"/>
              </a:rPr>
              <a:t>stalwartly carrying </a:t>
            </a:r>
            <a:r>
              <a:rPr dirty="0" sz="1450" spc="-5">
                <a:latin typeface="Times New Roman"/>
                <a:cs typeface="Times New Roman"/>
              </a:rPr>
              <a:t>your </a:t>
            </a:r>
            <a:r>
              <a:rPr dirty="0" sz="1450" spc="-10">
                <a:latin typeface="Times New Roman"/>
                <a:cs typeface="Times New Roman"/>
              </a:rPr>
              <a:t>deadly sickness,  cheerfully discoursing </a:t>
            </a:r>
            <a:r>
              <a:rPr dirty="0" sz="1450" spc="-5">
                <a:latin typeface="Times New Roman"/>
                <a:cs typeface="Times New Roman"/>
              </a:rPr>
              <a:t>of </a:t>
            </a:r>
            <a:r>
              <a:rPr dirty="0" sz="1450" spc="-10">
                <a:latin typeface="Times New Roman"/>
                <a:cs typeface="Times New Roman"/>
              </a:rPr>
              <a:t>uncomprehended</a:t>
            </a:r>
            <a:r>
              <a:rPr dirty="0" sz="1450" spc="5">
                <a:latin typeface="Times New Roman"/>
                <a:cs typeface="Times New Roman"/>
              </a:rPr>
              <a:t> </a:t>
            </a:r>
            <a:r>
              <a:rPr dirty="0" sz="1450" spc="-10">
                <a:latin typeface="Times New Roman"/>
                <a:cs typeface="Times New Roman"/>
              </a:rPr>
              <a:t>poets.</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45"/>
              </a:spcBef>
            </a:pPr>
            <a:endParaRPr sz="1800">
              <a:latin typeface="Times New Roman"/>
              <a:cs typeface="Times New Roman"/>
            </a:endParaRPr>
          </a:p>
          <a:p>
            <a:pPr algn="ctr">
              <a:lnSpc>
                <a:spcPct val="100000"/>
              </a:lnSpc>
            </a:pPr>
            <a:r>
              <a:rPr dirty="0" sz="1450" spc="-10" b="1">
                <a:latin typeface="Times New Roman"/>
                <a:cs typeface="Times New Roman"/>
              </a:rPr>
              <a:t>II</a:t>
            </a:r>
            <a:endParaRPr sz="1450">
              <a:latin typeface="Times New Roman"/>
              <a:cs typeface="Times New Roman"/>
            </a:endParaRPr>
          </a:p>
          <a:p>
            <a:pPr>
              <a:lnSpc>
                <a:spcPct val="100000"/>
              </a:lnSpc>
            </a:pPr>
            <a:endParaRPr sz="2050">
              <a:latin typeface="Times New Roman"/>
              <a:cs typeface="Times New Roman"/>
            </a:endParaRPr>
          </a:p>
          <a:p>
            <a:pPr algn="just" marL="12700" marR="5715">
              <a:lnSpc>
                <a:spcPts val="1730"/>
              </a:lnSpc>
            </a:pPr>
            <a:r>
              <a:rPr dirty="0" sz="1450" spc="-10">
                <a:latin typeface="Times New Roman"/>
                <a:cs typeface="Times New Roman"/>
              </a:rPr>
              <a:t>The </a:t>
            </a:r>
            <a:r>
              <a:rPr dirty="0" sz="1450" spc="-5">
                <a:latin typeface="Times New Roman"/>
                <a:cs typeface="Times New Roman"/>
              </a:rPr>
              <a:t>thought of </a:t>
            </a:r>
            <a:r>
              <a:rPr dirty="0" sz="1450" spc="-10">
                <a:latin typeface="Times New Roman"/>
                <a:cs typeface="Times New Roman"/>
              </a:rPr>
              <a:t>the old soldier recalls that </a:t>
            </a:r>
            <a:r>
              <a:rPr dirty="0" sz="1450" spc="-5">
                <a:latin typeface="Times New Roman"/>
                <a:cs typeface="Times New Roman"/>
              </a:rPr>
              <a:t>of </a:t>
            </a:r>
            <a:r>
              <a:rPr dirty="0" sz="1450" spc="-10">
                <a:latin typeface="Times New Roman"/>
                <a:cs typeface="Times New Roman"/>
              </a:rPr>
              <a:t>another tramp, his counterpart.  This was </a:t>
            </a:r>
            <a:r>
              <a:rPr dirty="0" sz="1450" spc="-5">
                <a:latin typeface="Times New Roman"/>
                <a:cs typeface="Times New Roman"/>
              </a:rPr>
              <a:t>a </a:t>
            </a:r>
            <a:r>
              <a:rPr dirty="0" sz="1450" spc="-10">
                <a:latin typeface="Times New Roman"/>
                <a:cs typeface="Times New Roman"/>
              </a:rPr>
              <a:t>little, lean, and fiery man, with the eyes </a:t>
            </a:r>
            <a:r>
              <a:rPr dirty="0" sz="1450" spc="-5">
                <a:latin typeface="Times New Roman"/>
                <a:cs typeface="Times New Roman"/>
              </a:rPr>
              <a:t>of a dog </a:t>
            </a:r>
            <a:r>
              <a:rPr dirty="0" sz="1450" spc="-10">
                <a:latin typeface="Times New Roman"/>
                <a:cs typeface="Times New Roman"/>
              </a:rPr>
              <a:t>and the face </a:t>
            </a:r>
            <a:r>
              <a:rPr dirty="0" sz="1450" spc="-5">
                <a:latin typeface="Times New Roman"/>
                <a:cs typeface="Times New Roman"/>
              </a:rPr>
              <a:t>of a  </a:t>
            </a:r>
            <a:r>
              <a:rPr dirty="0" sz="1450" spc="-10">
                <a:latin typeface="Times New Roman"/>
                <a:cs typeface="Times New Roman"/>
              </a:rPr>
              <a:t>gipsy; whom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one </a:t>
            </a:r>
            <a:r>
              <a:rPr dirty="0" sz="1450" spc="-10">
                <a:latin typeface="Times New Roman"/>
                <a:cs typeface="Times New Roman"/>
              </a:rPr>
              <a:t>morning encamped with his wife and children and  his grinder’s wheel, beside the burn </a:t>
            </a:r>
            <a:r>
              <a:rPr dirty="0" sz="1450" spc="-5">
                <a:latin typeface="Times New Roman"/>
                <a:cs typeface="Times New Roman"/>
              </a:rPr>
              <a:t>of </a:t>
            </a:r>
            <a:r>
              <a:rPr dirty="0" sz="1450" spc="-10">
                <a:latin typeface="Times New Roman"/>
                <a:cs typeface="Times New Roman"/>
              </a:rPr>
              <a:t>Kinnaird. </a:t>
            </a:r>
            <a:r>
              <a:rPr dirty="0" sz="1450" spc="-60">
                <a:latin typeface="Times New Roman"/>
                <a:cs typeface="Times New Roman"/>
              </a:rPr>
              <a:t>To </a:t>
            </a:r>
            <a:r>
              <a:rPr dirty="0" sz="1450" spc="-10">
                <a:latin typeface="Times New Roman"/>
                <a:cs typeface="Times New Roman"/>
              </a:rPr>
              <a:t>this beloved dell </a:t>
            </a:r>
            <a:r>
              <a:rPr dirty="0" sz="1450" spc="-5">
                <a:latin typeface="Times New Roman"/>
                <a:cs typeface="Times New Roman"/>
              </a:rPr>
              <a:t>I </a:t>
            </a:r>
            <a:r>
              <a:rPr dirty="0" sz="1450" spc="-10">
                <a:latin typeface="Times New Roman"/>
                <a:cs typeface="Times New Roman"/>
              </a:rPr>
              <a:t>went, at  that time, daily; and daily the knife-grinder and </a:t>
            </a:r>
            <a:r>
              <a:rPr dirty="0" sz="1450" spc="-5">
                <a:latin typeface="Times New Roman"/>
                <a:cs typeface="Times New Roman"/>
              </a:rPr>
              <a:t>I </a:t>
            </a:r>
            <a:r>
              <a:rPr dirty="0" sz="1450" spc="-10">
                <a:latin typeface="Times New Roman"/>
                <a:cs typeface="Times New Roman"/>
              </a:rPr>
              <a:t>(for as long as his tent  continued pleasantly to interrupt my little wilderness) sat </a:t>
            </a:r>
            <a:r>
              <a:rPr dirty="0" sz="1450" spc="-5">
                <a:latin typeface="Times New Roman"/>
                <a:cs typeface="Times New Roman"/>
              </a:rPr>
              <a:t>on </a:t>
            </a:r>
            <a:r>
              <a:rPr dirty="0" sz="1450" spc="-10">
                <a:latin typeface="Times New Roman"/>
                <a:cs typeface="Times New Roman"/>
              </a:rPr>
              <a:t>two stones, and  smoked, and plucked grass, and talked to the tune </a:t>
            </a:r>
            <a:r>
              <a:rPr dirty="0" sz="1450" spc="-5">
                <a:latin typeface="Times New Roman"/>
                <a:cs typeface="Times New Roman"/>
              </a:rPr>
              <a:t>of </a:t>
            </a:r>
            <a:r>
              <a:rPr dirty="0" sz="1450" spc="-10">
                <a:latin typeface="Times New Roman"/>
                <a:cs typeface="Times New Roman"/>
              </a:rPr>
              <a:t>the brown </a:t>
            </a:r>
            <a:r>
              <a:rPr dirty="0" sz="1450" spc="-25">
                <a:latin typeface="Times New Roman"/>
                <a:cs typeface="Times New Roman"/>
              </a:rPr>
              <a:t>water. </a:t>
            </a:r>
            <a:r>
              <a:rPr dirty="0" sz="1450" spc="-10">
                <a:latin typeface="Times New Roman"/>
                <a:cs typeface="Times New Roman"/>
              </a:rPr>
              <a:t>His  children were mere whelps, they </a:t>
            </a:r>
            <a:r>
              <a:rPr dirty="0" sz="1450" spc="-5">
                <a:latin typeface="Times New Roman"/>
                <a:cs typeface="Times New Roman"/>
              </a:rPr>
              <a:t>fought </a:t>
            </a:r>
            <a:r>
              <a:rPr dirty="0" sz="1450" spc="-10">
                <a:latin typeface="Times New Roman"/>
                <a:cs typeface="Times New Roman"/>
              </a:rPr>
              <a:t>and </a:t>
            </a:r>
            <a:r>
              <a:rPr dirty="0" sz="1450" spc="-5">
                <a:latin typeface="Times New Roman"/>
                <a:cs typeface="Times New Roman"/>
              </a:rPr>
              <a:t>bit </a:t>
            </a:r>
            <a:r>
              <a:rPr dirty="0" sz="1450" spc="-10">
                <a:latin typeface="Times New Roman"/>
                <a:cs typeface="Times New Roman"/>
              </a:rPr>
              <a:t>among the fern like vermin.  His wife was </a:t>
            </a:r>
            <a:r>
              <a:rPr dirty="0" sz="1450" spc="-5">
                <a:latin typeface="Times New Roman"/>
                <a:cs typeface="Times New Roman"/>
              </a:rPr>
              <a:t>a </a:t>
            </a:r>
            <a:r>
              <a:rPr dirty="0" sz="1450" spc="-10">
                <a:latin typeface="Times New Roman"/>
                <a:cs typeface="Times New Roman"/>
              </a:rPr>
              <a:t>mere squaw; </a:t>
            </a:r>
            <a:r>
              <a:rPr dirty="0" sz="1450" spc="-5">
                <a:latin typeface="Times New Roman"/>
                <a:cs typeface="Times New Roman"/>
              </a:rPr>
              <a:t>I </a:t>
            </a:r>
            <a:r>
              <a:rPr dirty="0" sz="1450" spc="-10">
                <a:latin typeface="Times New Roman"/>
                <a:cs typeface="Times New Roman"/>
              </a:rPr>
              <a:t>saw her gather brush and tend the kettle, </a:t>
            </a:r>
            <a:r>
              <a:rPr dirty="0" sz="1450" spc="-5">
                <a:latin typeface="Times New Roman"/>
                <a:cs typeface="Times New Roman"/>
              </a:rPr>
              <a:t>but </a:t>
            </a:r>
            <a:r>
              <a:rPr dirty="0" sz="1450" spc="-10">
                <a:latin typeface="Times New Roman"/>
                <a:cs typeface="Times New Roman"/>
              </a:rPr>
              <a:t>she  never ventured to address her lord while </a:t>
            </a:r>
            <a:r>
              <a:rPr dirty="0" sz="1450" spc="-5">
                <a:latin typeface="Times New Roman"/>
                <a:cs typeface="Times New Roman"/>
              </a:rPr>
              <a:t>I </a:t>
            </a:r>
            <a:r>
              <a:rPr dirty="0" sz="1450" spc="-10">
                <a:latin typeface="Times New Roman"/>
                <a:cs typeface="Times New Roman"/>
              </a:rPr>
              <a:t>was present. The tent was </a:t>
            </a:r>
            <a:r>
              <a:rPr dirty="0" sz="1450" spc="-5">
                <a:latin typeface="Times New Roman"/>
                <a:cs typeface="Times New Roman"/>
              </a:rPr>
              <a:t>a </a:t>
            </a:r>
            <a:r>
              <a:rPr dirty="0" sz="1450" spc="-10">
                <a:latin typeface="Times New Roman"/>
                <a:cs typeface="Times New Roman"/>
              </a:rPr>
              <a:t>mere  gipsy hovel, like </a:t>
            </a:r>
            <a:r>
              <a:rPr dirty="0" sz="1450" spc="-5">
                <a:latin typeface="Times New Roman"/>
                <a:cs typeface="Times New Roman"/>
              </a:rPr>
              <a:t>a </a:t>
            </a:r>
            <a:r>
              <a:rPr dirty="0" sz="1450" spc="-10">
                <a:latin typeface="Times New Roman"/>
                <a:cs typeface="Times New Roman"/>
              </a:rPr>
              <a:t>sty for pigs. But the grinder himself had the fine self-  sufficiency and grave politeness </a:t>
            </a:r>
            <a:r>
              <a:rPr dirty="0" sz="1450" spc="-5">
                <a:latin typeface="Times New Roman"/>
                <a:cs typeface="Times New Roman"/>
              </a:rPr>
              <a:t>of </a:t>
            </a:r>
            <a:r>
              <a:rPr dirty="0" sz="1450" spc="-10">
                <a:latin typeface="Times New Roman"/>
                <a:cs typeface="Times New Roman"/>
              </a:rPr>
              <a:t>the hunter and the savage; </a:t>
            </a:r>
            <a:r>
              <a:rPr dirty="0" sz="1450" spc="-5">
                <a:latin typeface="Times New Roman"/>
                <a:cs typeface="Times New Roman"/>
              </a:rPr>
              <a:t>he </a:t>
            </a:r>
            <a:r>
              <a:rPr dirty="0" sz="1450" spc="-10">
                <a:latin typeface="Times New Roman"/>
                <a:cs typeface="Times New Roman"/>
              </a:rPr>
              <a:t>did me the  </a:t>
            </a:r>
            <a:r>
              <a:rPr dirty="0" sz="1450" spc="-5">
                <a:latin typeface="Times New Roman"/>
                <a:cs typeface="Times New Roman"/>
              </a:rPr>
              <a:t>honours of </a:t>
            </a:r>
            <a:r>
              <a:rPr dirty="0" sz="1450" spc="-10">
                <a:latin typeface="Times New Roman"/>
                <a:cs typeface="Times New Roman"/>
              </a:rPr>
              <a:t>this dell, which had been mine </a:t>
            </a:r>
            <a:r>
              <a:rPr dirty="0" sz="1450" spc="-5">
                <a:latin typeface="Times New Roman"/>
                <a:cs typeface="Times New Roman"/>
              </a:rPr>
              <a:t>but </a:t>
            </a:r>
            <a:r>
              <a:rPr dirty="0" sz="1450" spc="-10">
                <a:latin typeface="Times New Roman"/>
                <a:cs typeface="Times New Roman"/>
              </a:rPr>
              <a:t>the day before, took me far into  the secrets </a:t>
            </a:r>
            <a:r>
              <a:rPr dirty="0" sz="1450" spc="-5">
                <a:latin typeface="Times New Roman"/>
                <a:cs typeface="Times New Roman"/>
              </a:rPr>
              <a:t>of </a:t>
            </a:r>
            <a:r>
              <a:rPr dirty="0" sz="1450" spc="-10">
                <a:latin typeface="Times New Roman"/>
                <a:cs typeface="Times New Roman"/>
              </a:rPr>
              <a:t>his life, and used me (I am proud to remember) as </a:t>
            </a:r>
            <a:r>
              <a:rPr dirty="0" sz="1450" spc="-5">
                <a:latin typeface="Times New Roman"/>
                <a:cs typeface="Times New Roman"/>
              </a:rPr>
              <a:t>a</a:t>
            </a:r>
            <a:r>
              <a:rPr dirty="0" sz="1450" spc="105">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7620">
              <a:lnSpc>
                <a:spcPts val="1730"/>
              </a:lnSpc>
              <a:spcBef>
                <a:spcPts val="555"/>
              </a:spcBef>
            </a:pPr>
            <a:r>
              <a:rPr dirty="0" sz="1450" spc="-10">
                <a:latin typeface="Times New Roman"/>
                <a:cs typeface="Times New Roman"/>
              </a:rPr>
              <a:t>Like my old </a:t>
            </a:r>
            <a:r>
              <a:rPr dirty="0" sz="1450" spc="-15">
                <a:latin typeface="Times New Roman"/>
                <a:cs typeface="Times New Roman"/>
              </a:rPr>
              <a:t>soldier, </a:t>
            </a:r>
            <a:r>
              <a:rPr dirty="0" sz="1450" spc="-5">
                <a:latin typeface="Times New Roman"/>
                <a:cs typeface="Times New Roman"/>
              </a:rPr>
              <a:t>he </a:t>
            </a:r>
            <a:r>
              <a:rPr dirty="0" sz="1450" spc="-10">
                <a:latin typeface="Times New Roman"/>
                <a:cs typeface="Times New Roman"/>
              </a:rPr>
              <a:t>was far </a:t>
            </a:r>
            <a:r>
              <a:rPr dirty="0" sz="1450" spc="-5">
                <a:latin typeface="Times New Roman"/>
                <a:cs typeface="Times New Roman"/>
              </a:rPr>
              <a:t>gone </a:t>
            </a:r>
            <a:r>
              <a:rPr dirty="0" sz="1450" spc="-10">
                <a:latin typeface="Times New Roman"/>
                <a:cs typeface="Times New Roman"/>
              </a:rPr>
              <a:t>in the national complaint. Unlike him,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vulgar taste in letters; scarce flying higher than the story papers;  probably</a:t>
            </a:r>
            <a:r>
              <a:rPr dirty="0" sz="1450" spc="50">
                <a:latin typeface="Times New Roman"/>
                <a:cs typeface="Times New Roman"/>
              </a:rPr>
              <a:t> </a:t>
            </a:r>
            <a:r>
              <a:rPr dirty="0" sz="1450" spc="-10">
                <a:latin typeface="Times New Roman"/>
                <a:cs typeface="Times New Roman"/>
              </a:rPr>
              <a:t>finding</a:t>
            </a:r>
            <a:r>
              <a:rPr dirty="0" sz="1450" spc="55">
                <a:latin typeface="Times New Roman"/>
                <a:cs typeface="Times New Roman"/>
              </a:rPr>
              <a:t> </a:t>
            </a:r>
            <a:r>
              <a:rPr dirty="0" sz="1450" spc="-5">
                <a:latin typeface="Times New Roman"/>
                <a:cs typeface="Times New Roman"/>
              </a:rPr>
              <a:t>no</a:t>
            </a:r>
            <a:r>
              <a:rPr dirty="0" sz="1450" spc="55">
                <a:latin typeface="Times New Roman"/>
                <a:cs typeface="Times New Roman"/>
              </a:rPr>
              <a:t> </a:t>
            </a:r>
            <a:r>
              <a:rPr dirty="0" sz="1450" spc="-10">
                <a:latin typeface="Times New Roman"/>
                <a:cs typeface="Times New Roman"/>
              </a:rPr>
              <a:t>difference,</a:t>
            </a:r>
            <a:r>
              <a:rPr dirty="0" sz="1450" spc="50">
                <a:latin typeface="Times New Roman"/>
                <a:cs typeface="Times New Roman"/>
              </a:rPr>
              <a:t> </a:t>
            </a:r>
            <a:r>
              <a:rPr dirty="0" sz="1450" spc="-10">
                <a:latin typeface="Times New Roman"/>
                <a:cs typeface="Times New Roman"/>
              </a:rPr>
              <a:t>certainly</a:t>
            </a:r>
            <a:r>
              <a:rPr dirty="0" sz="1450" spc="55">
                <a:latin typeface="Times New Roman"/>
                <a:cs typeface="Times New Roman"/>
              </a:rPr>
              <a:t> </a:t>
            </a:r>
            <a:r>
              <a:rPr dirty="0" sz="1450" spc="-10">
                <a:latin typeface="Times New Roman"/>
                <a:cs typeface="Times New Roman"/>
              </a:rPr>
              <a:t>seeking</a:t>
            </a:r>
            <a:r>
              <a:rPr dirty="0" sz="1450" spc="55">
                <a:latin typeface="Times New Roman"/>
                <a:cs typeface="Times New Roman"/>
              </a:rPr>
              <a:t> </a:t>
            </a:r>
            <a:r>
              <a:rPr dirty="0" sz="1450" spc="-10">
                <a:latin typeface="Times New Roman"/>
                <a:cs typeface="Times New Roman"/>
              </a:rPr>
              <a:t>none,</a:t>
            </a:r>
            <a:r>
              <a:rPr dirty="0" sz="1450" spc="50">
                <a:latin typeface="Times New Roman"/>
                <a:cs typeface="Times New Roman"/>
              </a:rPr>
              <a:t> </a:t>
            </a:r>
            <a:r>
              <a:rPr dirty="0" sz="1450" spc="-10">
                <a:latin typeface="Times New Roman"/>
                <a:cs typeface="Times New Roman"/>
              </a:rPr>
              <a:t>between</a:t>
            </a:r>
            <a:r>
              <a:rPr dirty="0" sz="1450" spc="55">
                <a:latin typeface="Times New Roman"/>
                <a:cs typeface="Times New Roman"/>
              </a:rPr>
              <a:t> </a:t>
            </a:r>
            <a:r>
              <a:rPr dirty="0" sz="1450" spc="-20">
                <a:latin typeface="Times New Roman"/>
                <a:cs typeface="Times New Roman"/>
              </a:rPr>
              <a:t>Tannahill</a:t>
            </a:r>
            <a:r>
              <a:rPr dirty="0" sz="1450" spc="5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098915"/>
          </a:xfrm>
          <a:prstGeom prst="rect">
            <a:avLst/>
          </a:prstGeom>
        </p:spPr>
        <p:txBody>
          <a:bodyPr wrap="square" lIns="0" tIns="19685" rIns="0" bIns="0" rtlCol="0" vert="horz">
            <a:spAutoFit/>
          </a:bodyPr>
          <a:lstStyle/>
          <a:p>
            <a:pPr marL="12700" marR="12065">
              <a:lnSpc>
                <a:spcPts val="1730"/>
              </a:lnSpc>
              <a:spcBef>
                <a:spcPts val="155"/>
              </a:spcBef>
            </a:pPr>
            <a:r>
              <a:rPr dirty="0" sz="1450" spc="-10">
                <a:latin typeface="Times New Roman"/>
                <a:cs typeface="Times New Roman"/>
              </a:rPr>
              <a:t>Burns; his noblest thoughts, whether </a:t>
            </a:r>
            <a:r>
              <a:rPr dirty="0" sz="1450" spc="-5">
                <a:latin typeface="Times New Roman"/>
                <a:cs typeface="Times New Roman"/>
              </a:rPr>
              <a:t>of </a:t>
            </a:r>
            <a:r>
              <a:rPr dirty="0" sz="1450" spc="-10">
                <a:latin typeface="Times New Roman"/>
                <a:cs typeface="Times New Roman"/>
              </a:rPr>
              <a:t>poetry </a:t>
            </a:r>
            <a:r>
              <a:rPr dirty="0" sz="1450" spc="-5">
                <a:latin typeface="Times New Roman"/>
                <a:cs typeface="Times New Roman"/>
              </a:rPr>
              <a:t>or </a:t>
            </a:r>
            <a:r>
              <a:rPr dirty="0" sz="1450" spc="-10">
                <a:latin typeface="Times New Roman"/>
                <a:cs typeface="Times New Roman"/>
              </a:rPr>
              <a:t>music, adequately embodied  in that somewhat </a:t>
            </a:r>
            <a:r>
              <a:rPr dirty="0" sz="1450" spc="-5">
                <a:latin typeface="Times New Roman"/>
                <a:cs typeface="Times New Roman"/>
              </a:rPr>
              <a:t>obvious</a:t>
            </a:r>
            <a:r>
              <a:rPr dirty="0" sz="1450" spc="5">
                <a:latin typeface="Times New Roman"/>
                <a:cs typeface="Times New Roman"/>
              </a:rPr>
              <a:t> </a:t>
            </a:r>
            <a:r>
              <a:rPr dirty="0" sz="1450" spc="-25">
                <a:latin typeface="Times New Roman"/>
                <a:cs typeface="Times New Roman"/>
              </a:rPr>
              <a:t>ditty,</a:t>
            </a:r>
            <a:endParaRPr sz="1450">
              <a:latin typeface="Times New Roman"/>
              <a:cs typeface="Times New Roman"/>
            </a:endParaRPr>
          </a:p>
          <a:p>
            <a:pPr marL="12700" marR="3735704">
              <a:lnSpc>
                <a:spcPts val="2300"/>
              </a:lnSpc>
              <a:spcBef>
                <a:spcPts val="114"/>
              </a:spcBef>
            </a:pPr>
            <a:r>
              <a:rPr dirty="0" sz="1450" spc="-20">
                <a:latin typeface="Times New Roman"/>
                <a:cs typeface="Times New Roman"/>
              </a:rPr>
              <a:t>“Will </a:t>
            </a:r>
            <a:r>
              <a:rPr dirty="0" sz="1450" spc="-5">
                <a:latin typeface="Times New Roman"/>
                <a:cs typeface="Times New Roman"/>
              </a:rPr>
              <a:t>ye </a:t>
            </a:r>
            <a:r>
              <a:rPr dirty="0" sz="1450" spc="-10">
                <a:latin typeface="Times New Roman"/>
                <a:cs typeface="Times New Roman"/>
              </a:rPr>
              <a:t>gang, lassie, gang  </a:t>
            </a:r>
            <a:r>
              <a:rPr dirty="0" sz="1450" spc="-60">
                <a:latin typeface="Times New Roman"/>
                <a:cs typeface="Times New Roman"/>
              </a:rPr>
              <a:t>To </a:t>
            </a:r>
            <a:r>
              <a:rPr dirty="0" sz="1450" spc="-10">
                <a:latin typeface="Times New Roman"/>
                <a:cs typeface="Times New Roman"/>
              </a:rPr>
              <a:t>the braes </a:t>
            </a:r>
            <a:r>
              <a:rPr dirty="0" sz="1450" spc="-5">
                <a:latin typeface="Times New Roman"/>
                <a:cs typeface="Times New Roman"/>
              </a:rPr>
              <a:t>o’</a:t>
            </a:r>
            <a:r>
              <a:rPr dirty="0" sz="1450" spc="-85">
                <a:latin typeface="Times New Roman"/>
                <a:cs typeface="Times New Roman"/>
              </a:rPr>
              <a:t> </a:t>
            </a:r>
            <a:r>
              <a:rPr dirty="0" sz="1450" spc="-15">
                <a:latin typeface="Times New Roman"/>
                <a:cs typeface="Times New Roman"/>
              </a:rPr>
              <a:t>Balquidder.”</a:t>
            </a:r>
            <a:endParaRPr sz="1450">
              <a:latin typeface="Times New Roman"/>
              <a:cs typeface="Times New Roman"/>
            </a:endParaRPr>
          </a:p>
          <a:p>
            <a:pPr algn="just" marL="12700" marR="5080">
              <a:lnSpc>
                <a:spcPts val="1730"/>
              </a:lnSpc>
              <a:spcBef>
                <a:spcPts val="465"/>
              </a:spcBef>
            </a:pPr>
            <a:r>
              <a:rPr dirty="0" sz="1450" spc="-10">
                <a:latin typeface="Times New Roman"/>
                <a:cs typeface="Times New Roman"/>
              </a:rPr>
              <a:t>—which is indeed apt to echo in the ears </a:t>
            </a:r>
            <a:r>
              <a:rPr dirty="0" sz="1450" spc="-5">
                <a:latin typeface="Times New Roman"/>
                <a:cs typeface="Times New Roman"/>
              </a:rPr>
              <a:t>of </a:t>
            </a:r>
            <a:r>
              <a:rPr dirty="0" sz="1450" spc="-10">
                <a:latin typeface="Times New Roman"/>
                <a:cs typeface="Times New Roman"/>
              </a:rPr>
              <a:t>Scottish children, and to him, in  view </a:t>
            </a:r>
            <a:r>
              <a:rPr dirty="0" sz="1450" spc="-5">
                <a:latin typeface="Times New Roman"/>
                <a:cs typeface="Times New Roman"/>
              </a:rPr>
              <a:t>of </a:t>
            </a:r>
            <a:r>
              <a:rPr dirty="0" sz="1450" spc="-10">
                <a:latin typeface="Times New Roman"/>
                <a:cs typeface="Times New Roman"/>
              </a:rPr>
              <a:t>his experience, must have found </a:t>
            </a:r>
            <a:r>
              <a:rPr dirty="0" sz="1450" spc="-5">
                <a:latin typeface="Times New Roman"/>
                <a:cs typeface="Times New Roman"/>
              </a:rPr>
              <a:t>a </a:t>
            </a:r>
            <a:r>
              <a:rPr dirty="0" sz="1450" spc="-10">
                <a:latin typeface="Times New Roman"/>
                <a:cs typeface="Times New Roman"/>
              </a:rPr>
              <a:t>special directness </a:t>
            </a:r>
            <a:r>
              <a:rPr dirty="0" sz="1450" spc="-5">
                <a:latin typeface="Times New Roman"/>
                <a:cs typeface="Times New Roman"/>
              </a:rPr>
              <a:t>of </a:t>
            </a:r>
            <a:r>
              <a:rPr dirty="0" sz="1450" spc="-10">
                <a:latin typeface="Times New Roman"/>
                <a:cs typeface="Times New Roman"/>
              </a:rPr>
              <a:t>address. But if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fine sense </a:t>
            </a:r>
            <a:r>
              <a:rPr dirty="0" sz="1450" spc="-5">
                <a:latin typeface="Times New Roman"/>
                <a:cs typeface="Times New Roman"/>
              </a:rPr>
              <a:t>of </a:t>
            </a:r>
            <a:r>
              <a:rPr dirty="0" sz="1450" spc="-10">
                <a:latin typeface="Times New Roman"/>
                <a:cs typeface="Times New Roman"/>
              </a:rPr>
              <a:t>poetry in letters, </a:t>
            </a:r>
            <a:r>
              <a:rPr dirty="0" sz="1450" spc="-5">
                <a:latin typeface="Times New Roman"/>
                <a:cs typeface="Times New Roman"/>
              </a:rPr>
              <a:t>he </a:t>
            </a:r>
            <a:r>
              <a:rPr dirty="0" sz="1450" spc="-10">
                <a:latin typeface="Times New Roman"/>
                <a:cs typeface="Times New Roman"/>
              </a:rPr>
              <a:t>felt with </a:t>
            </a:r>
            <a:r>
              <a:rPr dirty="0" sz="1450" spc="-5">
                <a:latin typeface="Times New Roman"/>
                <a:cs typeface="Times New Roman"/>
              </a:rPr>
              <a:t>a </a:t>
            </a:r>
            <a:r>
              <a:rPr dirty="0" sz="1450" spc="-10">
                <a:latin typeface="Times New Roman"/>
                <a:cs typeface="Times New Roman"/>
              </a:rPr>
              <a:t>deep joy the poetry </a:t>
            </a:r>
            <a:r>
              <a:rPr dirty="0" sz="1450" spc="-5">
                <a:latin typeface="Times New Roman"/>
                <a:cs typeface="Times New Roman"/>
              </a:rPr>
              <a:t>of  </a:t>
            </a:r>
            <a:r>
              <a:rPr dirty="0" sz="1450" spc="-10">
                <a:latin typeface="Times New Roman"/>
                <a:cs typeface="Times New Roman"/>
              </a:rPr>
              <a:t>life. </a:t>
            </a:r>
            <a:r>
              <a:rPr dirty="0" sz="1450" spc="-60">
                <a:latin typeface="Times New Roman"/>
                <a:cs typeface="Times New Roman"/>
              </a:rPr>
              <a:t>You </a:t>
            </a:r>
            <a:r>
              <a:rPr dirty="0" sz="1450" spc="-10">
                <a:latin typeface="Times New Roman"/>
                <a:cs typeface="Times New Roman"/>
              </a:rPr>
              <a:t>should have heard him speak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loved; </a:t>
            </a:r>
            <a:r>
              <a:rPr dirty="0" sz="1450" spc="-5">
                <a:latin typeface="Times New Roman"/>
                <a:cs typeface="Times New Roman"/>
              </a:rPr>
              <a:t>of </a:t>
            </a:r>
            <a:r>
              <a:rPr dirty="0" sz="1450" spc="-10">
                <a:latin typeface="Times New Roman"/>
                <a:cs typeface="Times New Roman"/>
              </a:rPr>
              <a:t>the tent pitched  beside the talking water; </a:t>
            </a:r>
            <a:r>
              <a:rPr dirty="0" sz="1450" spc="-5">
                <a:latin typeface="Times New Roman"/>
                <a:cs typeface="Times New Roman"/>
              </a:rPr>
              <a:t>of </a:t>
            </a:r>
            <a:r>
              <a:rPr dirty="0" sz="1450" spc="-10">
                <a:latin typeface="Times New Roman"/>
                <a:cs typeface="Times New Roman"/>
              </a:rPr>
              <a:t>the stars overhead at night; </a:t>
            </a:r>
            <a:r>
              <a:rPr dirty="0" sz="1450" spc="-5">
                <a:latin typeface="Times New Roman"/>
                <a:cs typeface="Times New Roman"/>
              </a:rPr>
              <a:t>of </a:t>
            </a:r>
            <a:r>
              <a:rPr dirty="0" sz="1450" spc="-10">
                <a:latin typeface="Times New Roman"/>
                <a:cs typeface="Times New Roman"/>
              </a:rPr>
              <a:t>the blest return </a:t>
            </a:r>
            <a:r>
              <a:rPr dirty="0" sz="1450" spc="-5">
                <a:latin typeface="Times New Roman"/>
                <a:cs typeface="Times New Roman"/>
              </a:rPr>
              <a:t>of  </a:t>
            </a:r>
            <a:r>
              <a:rPr dirty="0" sz="1450" spc="-10">
                <a:latin typeface="Times New Roman"/>
                <a:cs typeface="Times New Roman"/>
              </a:rPr>
              <a:t>morning, the peep </a:t>
            </a:r>
            <a:r>
              <a:rPr dirty="0" sz="1450" spc="-5">
                <a:latin typeface="Times New Roman"/>
                <a:cs typeface="Times New Roman"/>
              </a:rPr>
              <a:t>of </a:t>
            </a:r>
            <a:r>
              <a:rPr dirty="0" sz="1450" spc="-10">
                <a:latin typeface="Times New Roman"/>
                <a:cs typeface="Times New Roman"/>
              </a:rPr>
              <a:t>day over the moors, the awaking birds among the  birches; how </a:t>
            </a:r>
            <a:r>
              <a:rPr dirty="0" sz="1450" spc="-5">
                <a:latin typeface="Times New Roman"/>
                <a:cs typeface="Times New Roman"/>
              </a:rPr>
              <a:t>he </a:t>
            </a:r>
            <a:r>
              <a:rPr dirty="0" sz="1450" spc="-10">
                <a:latin typeface="Times New Roman"/>
                <a:cs typeface="Times New Roman"/>
              </a:rPr>
              <a:t>abhorred the long winter shut in cities; and with what delight,  at the return </a:t>
            </a:r>
            <a:r>
              <a:rPr dirty="0" sz="1450" spc="-5">
                <a:latin typeface="Times New Roman"/>
                <a:cs typeface="Times New Roman"/>
              </a:rPr>
              <a:t>of </a:t>
            </a:r>
            <a:r>
              <a:rPr dirty="0" sz="1450" spc="-10">
                <a:latin typeface="Times New Roman"/>
                <a:cs typeface="Times New Roman"/>
              </a:rPr>
              <a:t>the spring, </a:t>
            </a:r>
            <a:r>
              <a:rPr dirty="0" sz="1450" spc="-5">
                <a:latin typeface="Times New Roman"/>
                <a:cs typeface="Times New Roman"/>
              </a:rPr>
              <a:t>he </a:t>
            </a:r>
            <a:r>
              <a:rPr dirty="0" sz="1450" spc="-10">
                <a:latin typeface="Times New Roman"/>
                <a:cs typeface="Times New Roman"/>
              </a:rPr>
              <a:t>once more pitched his camp in the living out-of-  doors. But we were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tramps; and to </a:t>
            </a:r>
            <a:r>
              <a:rPr dirty="0" sz="1450" spc="-5">
                <a:latin typeface="Times New Roman"/>
                <a:cs typeface="Times New Roman"/>
              </a:rPr>
              <a:t>you, </a:t>
            </a:r>
            <a:r>
              <a:rPr dirty="0" sz="1450" spc="-10">
                <a:latin typeface="Times New Roman"/>
                <a:cs typeface="Times New Roman"/>
              </a:rPr>
              <a:t>who are doubtless sedentary  and </a:t>
            </a:r>
            <a:r>
              <a:rPr dirty="0" sz="1450" spc="-5">
                <a:latin typeface="Times New Roman"/>
                <a:cs typeface="Times New Roman"/>
              </a:rPr>
              <a:t>a </a:t>
            </a:r>
            <a:r>
              <a:rPr dirty="0" sz="1450" spc="-10">
                <a:latin typeface="Times New Roman"/>
                <a:cs typeface="Times New Roman"/>
              </a:rPr>
              <a:t>consistent first-class passenger in life, </a:t>
            </a:r>
            <a:r>
              <a:rPr dirty="0" sz="1450" spc="-5">
                <a:latin typeface="Times New Roman"/>
                <a:cs typeface="Times New Roman"/>
              </a:rPr>
              <a:t>he </a:t>
            </a:r>
            <a:r>
              <a:rPr dirty="0" sz="1450" spc="-10">
                <a:latin typeface="Times New Roman"/>
                <a:cs typeface="Times New Roman"/>
              </a:rPr>
              <a:t>would scarce have laid himself  so open;—to </a:t>
            </a:r>
            <a:r>
              <a:rPr dirty="0" sz="1450" spc="-5">
                <a:latin typeface="Times New Roman"/>
                <a:cs typeface="Times New Roman"/>
              </a:rPr>
              <a:t>you, he </a:t>
            </a:r>
            <a:r>
              <a:rPr dirty="0" sz="1450" spc="-10">
                <a:latin typeface="Times New Roman"/>
                <a:cs typeface="Times New Roman"/>
              </a:rPr>
              <a:t>might have been content to tell his story </a:t>
            </a:r>
            <a:r>
              <a:rPr dirty="0" sz="1450" spc="-5">
                <a:latin typeface="Times New Roman"/>
                <a:cs typeface="Times New Roman"/>
              </a:rPr>
              <a:t>of a </a:t>
            </a:r>
            <a:r>
              <a:rPr dirty="0" sz="1450" spc="-10">
                <a:latin typeface="Times New Roman"/>
                <a:cs typeface="Times New Roman"/>
              </a:rPr>
              <a:t>ghost—that  </a:t>
            </a:r>
            <a:r>
              <a:rPr dirty="0" sz="1450" spc="-5">
                <a:latin typeface="Times New Roman"/>
                <a:cs typeface="Times New Roman"/>
              </a:rPr>
              <a:t>of a </a:t>
            </a:r>
            <a:r>
              <a:rPr dirty="0" sz="1450" spc="-10">
                <a:latin typeface="Times New Roman"/>
                <a:cs typeface="Times New Roman"/>
              </a:rPr>
              <a:t>buccaneer with his pistols as </a:t>
            </a:r>
            <a:r>
              <a:rPr dirty="0" sz="1450" spc="-5">
                <a:latin typeface="Times New Roman"/>
                <a:cs typeface="Times New Roman"/>
              </a:rPr>
              <a:t>he </a:t>
            </a:r>
            <a:r>
              <a:rPr dirty="0" sz="1450" spc="-10">
                <a:latin typeface="Times New Roman"/>
                <a:cs typeface="Times New Roman"/>
              </a:rPr>
              <a:t>lived—whom </a:t>
            </a:r>
            <a:r>
              <a:rPr dirty="0" sz="1450" spc="-5">
                <a:latin typeface="Times New Roman"/>
                <a:cs typeface="Times New Roman"/>
              </a:rPr>
              <a:t>he </a:t>
            </a:r>
            <a:r>
              <a:rPr dirty="0" sz="1450" spc="-10">
                <a:latin typeface="Times New Roman"/>
                <a:cs typeface="Times New Roman"/>
              </a:rPr>
              <a:t>had once encountered in  </a:t>
            </a:r>
            <a:r>
              <a:rPr dirty="0" sz="1450" spc="-5">
                <a:latin typeface="Times New Roman"/>
                <a:cs typeface="Times New Roman"/>
              </a:rPr>
              <a:t>a </a:t>
            </a:r>
            <a:r>
              <a:rPr dirty="0" sz="1450" spc="-10">
                <a:latin typeface="Times New Roman"/>
                <a:cs typeface="Times New Roman"/>
              </a:rPr>
              <a:t>seaside cave near Buckie; and that would have been </a:t>
            </a:r>
            <a:r>
              <a:rPr dirty="0" sz="1450" spc="-5">
                <a:latin typeface="Times New Roman"/>
                <a:cs typeface="Times New Roman"/>
              </a:rPr>
              <a:t>enough, </a:t>
            </a:r>
            <a:r>
              <a:rPr dirty="0" sz="1450" spc="-10">
                <a:latin typeface="Times New Roman"/>
                <a:cs typeface="Times New Roman"/>
              </a:rPr>
              <a:t>for that would  have shown </a:t>
            </a:r>
            <a:r>
              <a:rPr dirty="0" sz="1450" spc="-5">
                <a:latin typeface="Times New Roman"/>
                <a:cs typeface="Times New Roman"/>
              </a:rPr>
              <a:t>you </a:t>
            </a:r>
            <a:r>
              <a:rPr dirty="0" sz="1450" spc="-10">
                <a:latin typeface="Times New Roman"/>
                <a:cs typeface="Times New Roman"/>
              </a:rPr>
              <a:t>the mettle </a:t>
            </a:r>
            <a:r>
              <a:rPr dirty="0" sz="1450" spc="-5">
                <a:latin typeface="Times New Roman"/>
                <a:cs typeface="Times New Roman"/>
              </a:rPr>
              <a:t>of </a:t>
            </a:r>
            <a:r>
              <a:rPr dirty="0" sz="1450" spc="-10">
                <a:latin typeface="Times New Roman"/>
                <a:cs typeface="Times New Roman"/>
              </a:rPr>
              <a:t>the man. Here was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experience solidly  and livingly built </a:t>
            </a:r>
            <a:r>
              <a:rPr dirty="0" sz="1450" spc="-5">
                <a:latin typeface="Times New Roman"/>
                <a:cs typeface="Times New Roman"/>
              </a:rPr>
              <a:t>up </a:t>
            </a:r>
            <a:r>
              <a:rPr dirty="0" sz="1450" spc="-10">
                <a:latin typeface="Times New Roman"/>
                <a:cs typeface="Times New Roman"/>
              </a:rPr>
              <a:t>in words, here was </a:t>
            </a:r>
            <a:r>
              <a:rPr dirty="0" sz="1450" spc="-5">
                <a:latin typeface="Times New Roman"/>
                <a:cs typeface="Times New Roman"/>
              </a:rPr>
              <a:t>a </a:t>
            </a:r>
            <a:r>
              <a:rPr dirty="0" sz="1450" spc="-10">
                <a:latin typeface="Times New Roman"/>
                <a:cs typeface="Times New Roman"/>
              </a:rPr>
              <a:t>story created, teres atque</a:t>
            </a:r>
            <a:r>
              <a:rPr dirty="0" sz="1450" spc="140">
                <a:latin typeface="Times New Roman"/>
                <a:cs typeface="Times New Roman"/>
              </a:rPr>
              <a:t> </a:t>
            </a:r>
            <a:r>
              <a:rPr dirty="0" sz="1450" spc="-10">
                <a:latin typeface="Times New Roman"/>
                <a:cs typeface="Times New Roman"/>
              </a:rPr>
              <a:t>rotundus.</a:t>
            </a:r>
            <a:endParaRPr sz="1450">
              <a:latin typeface="Times New Roman"/>
              <a:cs typeface="Times New Roman"/>
            </a:endParaRPr>
          </a:p>
          <a:p>
            <a:pPr algn="just" marL="12700" marR="5080">
              <a:lnSpc>
                <a:spcPts val="1730"/>
              </a:lnSpc>
              <a:spcBef>
                <a:spcPts val="555"/>
              </a:spcBef>
            </a:pPr>
            <a:r>
              <a:rPr dirty="0" sz="1450" spc="-10">
                <a:latin typeface="Times New Roman"/>
                <a:cs typeface="Times New Roman"/>
              </a:rPr>
              <a:t>And to think </a:t>
            </a:r>
            <a:r>
              <a:rPr dirty="0" sz="1450" spc="-5">
                <a:latin typeface="Times New Roman"/>
                <a:cs typeface="Times New Roman"/>
              </a:rPr>
              <a:t>of </a:t>
            </a:r>
            <a:r>
              <a:rPr dirty="0" sz="1450" spc="-10">
                <a:latin typeface="Times New Roman"/>
                <a:cs typeface="Times New Roman"/>
              </a:rPr>
              <a:t>the old </a:t>
            </a:r>
            <a:r>
              <a:rPr dirty="0" sz="1450" spc="-15">
                <a:latin typeface="Times New Roman"/>
                <a:cs typeface="Times New Roman"/>
              </a:rPr>
              <a:t>soldier, </a:t>
            </a:r>
            <a:r>
              <a:rPr dirty="0" sz="1450" spc="-10">
                <a:latin typeface="Times New Roman"/>
                <a:cs typeface="Times New Roman"/>
              </a:rPr>
              <a:t>that lover </a:t>
            </a:r>
            <a:r>
              <a:rPr dirty="0" sz="1450" spc="-5">
                <a:latin typeface="Times New Roman"/>
                <a:cs typeface="Times New Roman"/>
              </a:rPr>
              <a:t>of </a:t>
            </a:r>
            <a:r>
              <a:rPr dirty="0" sz="1450" spc="-10">
                <a:latin typeface="Times New Roman"/>
                <a:cs typeface="Times New Roman"/>
              </a:rPr>
              <a:t>the literary bards! He had visited  stranger spots than any seaside cave; encountered men more terrible than any  spirit; </a:t>
            </a:r>
            <a:r>
              <a:rPr dirty="0" sz="1450" spc="-5">
                <a:latin typeface="Times New Roman"/>
                <a:cs typeface="Times New Roman"/>
              </a:rPr>
              <a:t>done </a:t>
            </a:r>
            <a:r>
              <a:rPr dirty="0" sz="1450" spc="-10">
                <a:latin typeface="Times New Roman"/>
                <a:cs typeface="Times New Roman"/>
              </a:rPr>
              <a:t>and dared and </a:t>
            </a:r>
            <a:r>
              <a:rPr dirty="0" sz="1450" spc="-15">
                <a:latin typeface="Times New Roman"/>
                <a:cs typeface="Times New Roman"/>
              </a:rPr>
              <a:t>suffered </a:t>
            </a:r>
            <a:r>
              <a:rPr dirty="0" sz="1450" spc="-10">
                <a:latin typeface="Times New Roman"/>
                <a:cs typeface="Times New Roman"/>
              </a:rPr>
              <a:t>in that incredible, unsung epic </a:t>
            </a:r>
            <a:r>
              <a:rPr dirty="0" sz="1450" spc="-5">
                <a:latin typeface="Times New Roman"/>
                <a:cs typeface="Times New Roman"/>
              </a:rPr>
              <a:t>of </a:t>
            </a:r>
            <a:r>
              <a:rPr dirty="0" sz="1450" spc="-10">
                <a:latin typeface="Times New Roman"/>
                <a:cs typeface="Times New Roman"/>
              </a:rPr>
              <a:t>the  Mutiny </a:t>
            </a:r>
            <a:r>
              <a:rPr dirty="0" sz="1450" spc="-40">
                <a:latin typeface="Times New Roman"/>
                <a:cs typeface="Times New Roman"/>
              </a:rPr>
              <a:t>War; </a:t>
            </a:r>
            <a:r>
              <a:rPr dirty="0" sz="1450" spc="-10">
                <a:latin typeface="Times New Roman"/>
                <a:cs typeface="Times New Roman"/>
              </a:rPr>
              <a:t>played his part with the field force </a:t>
            </a:r>
            <a:r>
              <a:rPr dirty="0" sz="1450" spc="-5">
                <a:latin typeface="Times New Roman"/>
                <a:cs typeface="Times New Roman"/>
              </a:rPr>
              <a:t>of </a:t>
            </a:r>
            <a:r>
              <a:rPr dirty="0" sz="1450" spc="-10">
                <a:latin typeface="Times New Roman"/>
                <a:cs typeface="Times New Roman"/>
              </a:rPr>
              <a:t>Delhi, beleaguering and  beleaguered; shared in that enduring, savage anger and contempt </a:t>
            </a:r>
            <a:r>
              <a:rPr dirty="0" sz="1450" spc="-5">
                <a:latin typeface="Times New Roman"/>
                <a:cs typeface="Times New Roman"/>
              </a:rPr>
              <a:t>of </a:t>
            </a:r>
            <a:r>
              <a:rPr dirty="0" sz="1450" spc="-10">
                <a:latin typeface="Times New Roman"/>
                <a:cs typeface="Times New Roman"/>
              </a:rPr>
              <a:t>death and  decency that, for long months </a:t>
            </a:r>
            <a:r>
              <a:rPr dirty="0" sz="1450" spc="-15">
                <a:latin typeface="Times New Roman"/>
                <a:cs typeface="Times New Roman"/>
              </a:rPr>
              <a:t>together, </a:t>
            </a:r>
            <a:r>
              <a:rPr dirty="0" sz="1450" spc="-10">
                <a:latin typeface="Times New Roman"/>
                <a:cs typeface="Times New Roman"/>
              </a:rPr>
              <a:t>bedevil’d and inspired the army; was  hurled to and fro in the battle-smoke </a:t>
            </a:r>
            <a:r>
              <a:rPr dirty="0" sz="1450" spc="-5">
                <a:latin typeface="Times New Roman"/>
                <a:cs typeface="Times New Roman"/>
              </a:rPr>
              <a:t>of </a:t>
            </a:r>
            <a:r>
              <a:rPr dirty="0" sz="1450" spc="-10">
                <a:latin typeface="Times New Roman"/>
                <a:cs typeface="Times New Roman"/>
              </a:rPr>
              <a:t>the assault; was there, perhaps, where  Nicholson fell; was there when the attacking column, with hell </a:t>
            </a:r>
            <a:r>
              <a:rPr dirty="0" sz="1450" spc="-5">
                <a:latin typeface="Times New Roman"/>
                <a:cs typeface="Times New Roman"/>
              </a:rPr>
              <a:t>upon </a:t>
            </a:r>
            <a:r>
              <a:rPr dirty="0" sz="1450" spc="-10">
                <a:latin typeface="Times New Roman"/>
                <a:cs typeface="Times New Roman"/>
              </a:rPr>
              <a:t>every  side, found the soldier’s enemy—strong drink, and the lives </a:t>
            </a:r>
            <a:r>
              <a:rPr dirty="0" sz="1450" spc="-5">
                <a:latin typeface="Times New Roman"/>
                <a:cs typeface="Times New Roman"/>
              </a:rPr>
              <a:t>of </a:t>
            </a:r>
            <a:r>
              <a:rPr dirty="0" sz="1450" spc="-10">
                <a:latin typeface="Times New Roman"/>
                <a:cs typeface="Times New Roman"/>
              </a:rPr>
              <a:t>tens </a:t>
            </a:r>
            <a:r>
              <a:rPr dirty="0" sz="1450" spc="-5">
                <a:latin typeface="Times New Roman"/>
                <a:cs typeface="Times New Roman"/>
              </a:rPr>
              <a:t>of  </a:t>
            </a:r>
            <a:r>
              <a:rPr dirty="0" sz="1450" spc="-10">
                <a:latin typeface="Times New Roman"/>
                <a:cs typeface="Times New Roman"/>
              </a:rPr>
              <a:t>thousands trembled in the scale, and the fate </a:t>
            </a:r>
            <a:r>
              <a:rPr dirty="0" sz="1450" spc="-5">
                <a:latin typeface="Times New Roman"/>
                <a:cs typeface="Times New Roman"/>
              </a:rPr>
              <a:t>of </a:t>
            </a:r>
            <a:r>
              <a:rPr dirty="0" sz="1450" spc="-10">
                <a:latin typeface="Times New Roman"/>
                <a:cs typeface="Times New Roman"/>
              </a:rPr>
              <a:t>the flag </a:t>
            </a:r>
            <a:r>
              <a:rPr dirty="0" sz="1450" spc="-5">
                <a:latin typeface="Times New Roman"/>
                <a:cs typeface="Times New Roman"/>
              </a:rPr>
              <a:t>of </a:t>
            </a:r>
            <a:r>
              <a:rPr dirty="0" sz="1450" spc="-10">
                <a:latin typeface="Times New Roman"/>
                <a:cs typeface="Times New Roman"/>
              </a:rPr>
              <a:t>England staggered.  And </a:t>
            </a:r>
            <a:r>
              <a:rPr dirty="0" sz="1450" spc="-5">
                <a:latin typeface="Times New Roman"/>
                <a:cs typeface="Times New Roman"/>
              </a:rPr>
              <a:t>of </a:t>
            </a:r>
            <a:r>
              <a:rPr dirty="0" sz="1450" spc="-10">
                <a:latin typeface="Times New Roman"/>
                <a:cs typeface="Times New Roman"/>
              </a:rPr>
              <a:t>all this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more to say than “hot work, </a:t>
            </a:r>
            <a:r>
              <a:rPr dirty="0" sz="1450" spc="-20">
                <a:latin typeface="Times New Roman"/>
                <a:cs typeface="Times New Roman"/>
              </a:rPr>
              <a:t>sir,” </a:t>
            </a:r>
            <a:r>
              <a:rPr dirty="0" sz="1450" spc="-5">
                <a:latin typeface="Times New Roman"/>
                <a:cs typeface="Times New Roman"/>
              </a:rPr>
              <a:t>or </a:t>
            </a:r>
            <a:r>
              <a:rPr dirty="0" sz="1450" spc="-10">
                <a:latin typeface="Times New Roman"/>
                <a:cs typeface="Times New Roman"/>
              </a:rPr>
              <a:t>“the army  </a:t>
            </a:r>
            <a:r>
              <a:rPr dirty="0" sz="1450" spc="-15">
                <a:latin typeface="Times New Roman"/>
                <a:cs typeface="Times New Roman"/>
              </a:rPr>
              <a:t>suffered </a:t>
            </a:r>
            <a:r>
              <a:rPr dirty="0" sz="1450" spc="-5">
                <a:latin typeface="Times New Roman"/>
                <a:cs typeface="Times New Roman"/>
              </a:rPr>
              <a:t>a </a:t>
            </a:r>
            <a:r>
              <a:rPr dirty="0" sz="1450" spc="-10">
                <a:latin typeface="Times New Roman"/>
                <a:cs typeface="Times New Roman"/>
              </a:rPr>
              <a:t>great deal, </a:t>
            </a:r>
            <a:r>
              <a:rPr dirty="0" sz="1450" spc="-20">
                <a:latin typeface="Times New Roman"/>
                <a:cs typeface="Times New Roman"/>
              </a:rPr>
              <a:t>sir,” </a:t>
            </a:r>
            <a:r>
              <a:rPr dirty="0" sz="1450" spc="-5">
                <a:latin typeface="Times New Roman"/>
                <a:cs typeface="Times New Roman"/>
              </a:rPr>
              <a:t>or </a:t>
            </a:r>
            <a:r>
              <a:rPr dirty="0" sz="1450" spc="-10">
                <a:latin typeface="Times New Roman"/>
                <a:cs typeface="Times New Roman"/>
              </a:rPr>
              <a:t>“I believe General </a:t>
            </a:r>
            <a:r>
              <a:rPr dirty="0" sz="1450" spc="-15">
                <a:latin typeface="Times New Roman"/>
                <a:cs typeface="Times New Roman"/>
              </a:rPr>
              <a:t>Wilson, </a:t>
            </a:r>
            <a:r>
              <a:rPr dirty="0" sz="1450" spc="-25">
                <a:latin typeface="Times New Roman"/>
                <a:cs typeface="Times New Roman"/>
              </a:rPr>
              <a:t>sir,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very  highly </a:t>
            </a:r>
            <a:r>
              <a:rPr dirty="0" sz="1450" spc="-5">
                <a:latin typeface="Times New Roman"/>
                <a:cs typeface="Times New Roman"/>
              </a:rPr>
              <a:t>thought of </a:t>
            </a:r>
            <a:r>
              <a:rPr dirty="0" sz="1450" spc="-10">
                <a:latin typeface="Times New Roman"/>
                <a:cs typeface="Times New Roman"/>
              </a:rPr>
              <a:t>in the papers.” His life was </a:t>
            </a:r>
            <a:r>
              <a:rPr dirty="0" sz="1450" spc="-5">
                <a:latin typeface="Times New Roman"/>
                <a:cs typeface="Times New Roman"/>
              </a:rPr>
              <a:t>naught </a:t>
            </a:r>
            <a:r>
              <a:rPr dirty="0" sz="1450" spc="-10">
                <a:latin typeface="Times New Roman"/>
                <a:cs typeface="Times New Roman"/>
              </a:rPr>
              <a:t>to him, the vivid pages </a:t>
            </a:r>
            <a:r>
              <a:rPr dirty="0" sz="1450" spc="-5">
                <a:latin typeface="Times New Roman"/>
                <a:cs typeface="Times New Roman"/>
              </a:rPr>
              <a:t>of  </a:t>
            </a:r>
            <a:r>
              <a:rPr dirty="0" sz="1450" spc="-10">
                <a:latin typeface="Times New Roman"/>
                <a:cs typeface="Times New Roman"/>
              </a:rPr>
              <a:t>experience</a:t>
            </a:r>
            <a:r>
              <a:rPr dirty="0" sz="1450" spc="95">
                <a:latin typeface="Times New Roman"/>
                <a:cs typeface="Times New Roman"/>
              </a:rPr>
              <a:t> </a:t>
            </a:r>
            <a:r>
              <a:rPr dirty="0" sz="1450" spc="-10">
                <a:latin typeface="Times New Roman"/>
                <a:cs typeface="Times New Roman"/>
              </a:rPr>
              <a:t>quite</a:t>
            </a:r>
            <a:r>
              <a:rPr dirty="0" sz="1450" spc="100">
                <a:latin typeface="Times New Roman"/>
                <a:cs typeface="Times New Roman"/>
              </a:rPr>
              <a:t> </a:t>
            </a:r>
            <a:r>
              <a:rPr dirty="0" sz="1450" spc="-10">
                <a:latin typeface="Times New Roman"/>
                <a:cs typeface="Times New Roman"/>
              </a:rPr>
              <a:t>blank:</a:t>
            </a:r>
            <a:r>
              <a:rPr dirty="0" sz="1450" spc="95">
                <a:latin typeface="Times New Roman"/>
                <a:cs typeface="Times New Roman"/>
              </a:rPr>
              <a:t> </a:t>
            </a:r>
            <a:r>
              <a:rPr dirty="0" sz="1450" spc="-10">
                <a:latin typeface="Times New Roman"/>
                <a:cs typeface="Times New Roman"/>
              </a:rPr>
              <a:t>in</a:t>
            </a:r>
            <a:r>
              <a:rPr dirty="0" sz="1450" spc="95">
                <a:latin typeface="Times New Roman"/>
                <a:cs typeface="Times New Roman"/>
              </a:rPr>
              <a:t> </a:t>
            </a:r>
            <a:r>
              <a:rPr dirty="0" sz="1450" spc="-10">
                <a:latin typeface="Times New Roman"/>
                <a:cs typeface="Times New Roman"/>
              </a:rPr>
              <a:t>words</a:t>
            </a:r>
            <a:r>
              <a:rPr dirty="0" sz="1450" spc="100">
                <a:latin typeface="Times New Roman"/>
                <a:cs typeface="Times New Roman"/>
              </a:rPr>
              <a:t> </a:t>
            </a:r>
            <a:r>
              <a:rPr dirty="0" sz="1450" spc="-10">
                <a:latin typeface="Times New Roman"/>
                <a:cs typeface="Times New Roman"/>
              </a:rPr>
              <a:t>his</a:t>
            </a:r>
            <a:r>
              <a:rPr dirty="0" sz="1450" spc="100">
                <a:latin typeface="Times New Roman"/>
                <a:cs typeface="Times New Roman"/>
              </a:rPr>
              <a:t> </a:t>
            </a:r>
            <a:r>
              <a:rPr dirty="0" sz="1450" spc="-10">
                <a:latin typeface="Times New Roman"/>
                <a:cs typeface="Times New Roman"/>
              </a:rPr>
              <a:t>pleasure</a:t>
            </a:r>
            <a:r>
              <a:rPr dirty="0" sz="1450" spc="100">
                <a:latin typeface="Times New Roman"/>
                <a:cs typeface="Times New Roman"/>
              </a:rPr>
              <a:t> </a:t>
            </a:r>
            <a:r>
              <a:rPr dirty="0" sz="1450" spc="-10">
                <a:latin typeface="Times New Roman"/>
                <a:cs typeface="Times New Roman"/>
              </a:rPr>
              <a:t>lay—melodious,</a:t>
            </a:r>
            <a:r>
              <a:rPr dirty="0" sz="1450" spc="95">
                <a:latin typeface="Times New Roman"/>
                <a:cs typeface="Times New Roman"/>
              </a:rPr>
              <a:t> </a:t>
            </a:r>
            <a:r>
              <a:rPr dirty="0" sz="1450" spc="-10">
                <a:latin typeface="Times New Roman"/>
                <a:cs typeface="Times New Roman"/>
              </a:rPr>
              <a:t>agitated</a:t>
            </a:r>
            <a:r>
              <a:rPr dirty="0" sz="1450" spc="100">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12700">
              <a:lnSpc>
                <a:spcPts val="1645"/>
              </a:lnSpc>
            </a:pPr>
            <a:r>
              <a:rPr dirty="0" sz="1450" spc="-10">
                <a:latin typeface="Times New Roman"/>
                <a:cs typeface="Times New Roman"/>
              </a:rPr>
              <a:t>—printed  words,  about  that  which  </a:t>
            </a:r>
            <a:r>
              <a:rPr dirty="0" sz="1450" spc="-5">
                <a:latin typeface="Times New Roman"/>
                <a:cs typeface="Times New Roman"/>
              </a:rPr>
              <a:t>he  </a:t>
            </a:r>
            <a:r>
              <a:rPr dirty="0" sz="1450" spc="-10">
                <a:latin typeface="Times New Roman"/>
                <a:cs typeface="Times New Roman"/>
              </a:rPr>
              <a:t>had  never  seen  and  was </a:t>
            </a:r>
            <a:r>
              <a:rPr dirty="0" sz="1450" spc="5">
                <a:latin typeface="Times New Roman"/>
                <a:cs typeface="Times New Roman"/>
              </a:rPr>
              <a:t> </a:t>
            </a:r>
            <a:r>
              <a:rPr dirty="0" sz="1450" spc="-10">
                <a:latin typeface="Times New Roman"/>
                <a:cs typeface="Times New Roman"/>
              </a:rPr>
              <a:t>connatally</a:t>
            </a:r>
            <a:endParaRPr sz="1450">
              <a:latin typeface="Times New Roman"/>
              <a:cs typeface="Times New Roman"/>
            </a:endParaRPr>
          </a:p>
          <a:p>
            <a:pPr algn="just" marL="12700" marR="7620">
              <a:lnSpc>
                <a:spcPts val="1730"/>
              </a:lnSpc>
              <a:spcBef>
                <a:spcPts val="60"/>
              </a:spcBef>
            </a:pPr>
            <a:r>
              <a:rPr dirty="0" sz="1450" spc="-10">
                <a:latin typeface="Times New Roman"/>
                <a:cs typeface="Times New Roman"/>
              </a:rPr>
              <a:t>incapable </a:t>
            </a:r>
            <a:r>
              <a:rPr dirty="0" sz="1450" spc="-5">
                <a:latin typeface="Times New Roman"/>
                <a:cs typeface="Times New Roman"/>
              </a:rPr>
              <a:t>of </a:t>
            </a:r>
            <a:r>
              <a:rPr dirty="0" sz="1450" spc="-10">
                <a:latin typeface="Times New Roman"/>
                <a:cs typeface="Times New Roman"/>
              </a:rPr>
              <a:t>comprehending. </a:t>
            </a:r>
            <a:r>
              <a:rPr dirty="0" sz="1450" spc="-70">
                <a:latin typeface="Times New Roman"/>
                <a:cs typeface="Times New Roman"/>
              </a:rPr>
              <a:t>We </a:t>
            </a:r>
            <a:r>
              <a:rPr dirty="0" sz="1450" spc="-10">
                <a:latin typeface="Times New Roman"/>
                <a:cs typeface="Times New Roman"/>
              </a:rPr>
              <a:t>have here two temperaments face to face;  both untrained, unsophisticated, surprised (we may say) in the egg; both  boldly charactered:—that </a:t>
            </a:r>
            <a:r>
              <a:rPr dirty="0" sz="1450" spc="-5">
                <a:latin typeface="Times New Roman"/>
                <a:cs typeface="Times New Roman"/>
              </a:rPr>
              <a:t>of </a:t>
            </a:r>
            <a:r>
              <a:rPr dirty="0" sz="1450" spc="-10">
                <a:latin typeface="Times New Roman"/>
                <a:cs typeface="Times New Roman"/>
              </a:rPr>
              <a:t>the artist, the lover and artificer </a:t>
            </a:r>
            <a:r>
              <a:rPr dirty="0" sz="1450" spc="-5">
                <a:latin typeface="Times New Roman"/>
                <a:cs typeface="Times New Roman"/>
              </a:rPr>
              <a:t>of </a:t>
            </a:r>
            <a:r>
              <a:rPr dirty="0" sz="1450" spc="-10">
                <a:latin typeface="Times New Roman"/>
                <a:cs typeface="Times New Roman"/>
              </a:rPr>
              <a:t>words; that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maker, </a:t>
            </a:r>
            <a:r>
              <a:rPr dirty="0" sz="1450" spc="-10">
                <a:latin typeface="Times New Roman"/>
                <a:cs typeface="Times New Roman"/>
              </a:rPr>
              <a:t>the </a:t>
            </a:r>
            <a:r>
              <a:rPr dirty="0" sz="1450" spc="-20">
                <a:latin typeface="Times New Roman"/>
                <a:cs typeface="Times New Roman"/>
              </a:rPr>
              <a:t>seeër, </a:t>
            </a:r>
            <a:r>
              <a:rPr dirty="0" sz="1450" spc="-10">
                <a:latin typeface="Times New Roman"/>
                <a:cs typeface="Times New Roman"/>
              </a:rPr>
              <a:t>the lover and </a:t>
            </a:r>
            <a:r>
              <a:rPr dirty="0" sz="1450" spc="-15">
                <a:latin typeface="Times New Roman"/>
                <a:cs typeface="Times New Roman"/>
              </a:rPr>
              <a:t>forger </a:t>
            </a:r>
            <a:r>
              <a:rPr dirty="0" sz="1450" spc="-5">
                <a:latin typeface="Times New Roman"/>
                <a:cs typeface="Times New Roman"/>
              </a:rPr>
              <a:t>of </a:t>
            </a:r>
            <a:r>
              <a:rPr dirty="0" sz="1450" spc="-10">
                <a:latin typeface="Times New Roman"/>
                <a:cs typeface="Times New Roman"/>
              </a:rPr>
              <a:t>experience. If the </a:t>
            </a:r>
            <a:r>
              <a:rPr dirty="0" sz="1450" spc="-5">
                <a:latin typeface="Times New Roman"/>
                <a:cs typeface="Times New Roman"/>
              </a:rPr>
              <a:t>one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daughter and the other had </a:t>
            </a:r>
            <a:r>
              <a:rPr dirty="0" sz="1450" spc="-5">
                <a:latin typeface="Times New Roman"/>
                <a:cs typeface="Times New Roman"/>
              </a:rPr>
              <a:t>a son, </a:t>
            </a:r>
            <a:r>
              <a:rPr dirty="0" sz="1450" spc="-10">
                <a:latin typeface="Times New Roman"/>
                <a:cs typeface="Times New Roman"/>
              </a:rPr>
              <a:t>and these married, might </a:t>
            </a:r>
            <a:r>
              <a:rPr dirty="0" sz="1450" spc="-5">
                <a:latin typeface="Times New Roman"/>
                <a:cs typeface="Times New Roman"/>
              </a:rPr>
              <a:t>not </a:t>
            </a:r>
            <a:r>
              <a:rPr dirty="0" sz="1450" spc="-10">
                <a:latin typeface="Times New Roman"/>
                <a:cs typeface="Times New Roman"/>
              </a:rPr>
              <a:t>some illustrious  writer count descent from the beggar-soldier and the needy</a:t>
            </a:r>
            <a:r>
              <a:rPr dirty="0" sz="1450" spc="80">
                <a:latin typeface="Times New Roman"/>
                <a:cs typeface="Times New Roman"/>
              </a:rPr>
              <a:t> </a:t>
            </a:r>
            <a:r>
              <a:rPr dirty="0" sz="1450" spc="-10">
                <a:latin typeface="Times New Roman"/>
                <a:cs typeface="Times New Roman"/>
              </a:rPr>
              <a:t>knife-grinder?</a:t>
            </a:r>
            <a:endParaRPr sz="1450">
              <a:latin typeface="Times New Roman"/>
              <a:cs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28756"/>
            <a:ext cx="5807710" cy="9171940"/>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III</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Every </a:t>
            </a:r>
            <a:r>
              <a:rPr dirty="0" sz="1450" spc="-5">
                <a:latin typeface="Times New Roman"/>
                <a:cs typeface="Times New Roman"/>
              </a:rPr>
              <a:t>one </a:t>
            </a:r>
            <a:r>
              <a:rPr dirty="0" sz="1450" spc="-10">
                <a:latin typeface="Times New Roman"/>
                <a:cs typeface="Times New Roman"/>
              </a:rPr>
              <a:t>lives </a:t>
            </a:r>
            <a:r>
              <a:rPr dirty="0" sz="1450" spc="-5">
                <a:latin typeface="Times New Roman"/>
                <a:cs typeface="Times New Roman"/>
              </a:rPr>
              <a:t>by </a:t>
            </a:r>
            <a:r>
              <a:rPr dirty="0" sz="1450" spc="-10">
                <a:latin typeface="Times New Roman"/>
                <a:cs typeface="Times New Roman"/>
              </a:rPr>
              <a:t>selling something, whatever </a:t>
            </a:r>
            <a:r>
              <a:rPr dirty="0" sz="1450" spc="-5">
                <a:latin typeface="Times New Roman"/>
                <a:cs typeface="Times New Roman"/>
              </a:rPr>
              <a:t>be </a:t>
            </a:r>
            <a:r>
              <a:rPr dirty="0" sz="1450" spc="-10">
                <a:latin typeface="Times New Roman"/>
                <a:cs typeface="Times New Roman"/>
              </a:rPr>
              <a:t>his right to it. The burglar  sells at the same time his own skill and courage and my silver plate (the whole  at the most moderate figure) to </a:t>
            </a:r>
            <a:r>
              <a:rPr dirty="0" sz="1450" spc="-5">
                <a:latin typeface="Times New Roman"/>
                <a:cs typeface="Times New Roman"/>
              </a:rPr>
              <a:t>a </a:t>
            </a:r>
            <a:r>
              <a:rPr dirty="0" sz="1450" spc="-10">
                <a:latin typeface="Times New Roman"/>
                <a:cs typeface="Times New Roman"/>
              </a:rPr>
              <a:t>Jew </a:t>
            </a:r>
            <a:r>
              <a:rPr dirty="0" sz="1450" spc="-20">
                <a:latin typeface="Times New Roman"/>
                <a:cs typeface="Times New Roman"/>
              </a:rPr>
              <a:t>receiver. </a:t>
            </a:r>
            <a:r>
              <a:rPr dirty="0" sz="1450" spc="-10">
                <a:latin typeface="Times New Roman"/>
                <a:cs typeface="Times New Roman"/>
              </a:rPr>
              <a:t>The bandit sells the traveller an  article </a:t>
            </a:r>
            <a:r>
              <a:rPr dirty="0" sz="1450" spc="-5">
                <a:latin typeface="Times New Roman"/>
                <a:cs typeface="Times New Roman"/>
              </a:rPr>
              <a:t>of </a:t>
            </a:r>
            <a:r>
              <a:rPr dirty="0" sz="1450" spc="-10">
                <a:latin typeface="Times New Roman"/>
                <a:cs typeface="Times New Roman"/>
              </a:rPr>
              <a:t>prime necessity: that traveller’s life. And as for the old </a:t>
            </a:r>
            <a:r>
              <a:rPr dirty="0" sz="1450" spc="-15">
                <a:latin typeface="Times New Roman"/>
                <a:cs typeface="Times New Roman"/>
              </a:rPr>
              <a:t>soldier, </a:t>
            </a:r>
            <a:r>
              <a:rPr dirty="0" sz="1450" spc="-10">
                <a:latin typeface="Times New Roman"/>
                <a:cs typeface="Times New Roman"/>
              </a:rPr>
              <a:t>who  stands for central mark to my capricious figures </a:t>
            </a:r>
            <a:r>
              <a:rPr dirty="0" sz="1450" spc="-5">
                <a:latin typeface="Times New Roman"/>
                <a:cs typeface="Times New Roman"/>
              </a:rPr>
              <a:t>of </a:t>
            </a:r>
            <a:r>
              <a:rPr dirty="0" sz="1450" spc="-10">
                <a:latin typeface="Times New Roman"/>
                <a:cs typeface="Times New Roman"/>
              </a:rPr>
              <a:t>eight, </a:t>
            </a:r>
            <a:r>
              <a:rPr dirty="0" sz="1450" spc="-5">
                <a:latin typeface="Times New Roman"/>
                <a:cs typeface="Times New Roman"/>
              </a:rPr>
              <a:t>he </a:t>
            </a:r>
            <a:r>
              <a:rPr dirty="0" sz="1450" spc="-10">
                <a:latin typeface="Times New Roman"/>
                <a:cs typeface="Times New Roman"/>
              </a:rPr>
              <a:t>dealt in </a:t>
            </a:r>
            <a:r>
              <a:rPr dirty="0" sz="1450" spc="-5">
                <a:latin typeface="Times New Roman"/>
                <a:cs typeface="Times New Roman"/>
              </a:rPr>
              <a:t>a  </a:t>
            </a:r>
            <a:r>
              <a:rPr dirty="0" sz="1450" spc="-10">
                <a:latin typeface="Times New Roman"/>
                <a:cs typeface="Times New Roman"/>
              </a:rPr>
              <a:t>specially; for </a:t>
            </a:r>
            <a:r>
              <a:rPr dirty="0" sz="1450" spc="-5">
                <a:latin typeface="Times New Roman"/>
                <a:cs typeface="Times New Roman"/>
              </a:rPr>
              <a:t>he </a:t>
            </a:r>
            <a:r>
              <a:rPr dirty="0" sz="1450" spc="-10">
                <a:latin typeface="Times New Roman"/>
                <a:cs typeface="Times New Roman"/>
              </a:rPr>
              <a:t>was the only beggar in the world who ever gave me pleasure  for my </a:t>
            </a:r>
            <a:r>
              <a:rPr dirty="0" sz="1450" spc="-25">
                <a:latin typeface="Times New Roman"/>
                <a:cs typeface="Times New Roman"/>
              </a:rPr>
              <a:t>money. </a:t>
            </a:r>
            <a:r>
              <a:rPr dirty="0" sz="1450" spc="-10">
                <a:latin typeface="Times New Roman"/>
                <a:cs typeface="Times New Roman"/>
              </a:rPr>
              <a:t>He had learned </a:t>
            </a:r>
            <a:r>
              <a:rPr dirty="0" sz="1450" spc="-5">
                <a:latin typeface="Times New Roman"/>
                <a:cs typeface="Times New Roman"/>
              </a:rPr>
              <a:t>a </a:t>
            </a:r>
            <a:r>
              <a:rPr dirty="0" sz="1450" spc="-10">
                <a:latin typeface="Times New Roman"/>
                <a:cs typeface="Times New Roman"/>
              </a:rPr>
              <a:t>school </a:t>
            </a:r>
            <a:r>
              <a:rPr dirty="0" sz="1450" spc="-5">
                <a:latin typeface="Times New Roman"/>
                <a:cs typeface="Times New Roman"/>
              </a:rPr>
              <a:t>of </a:t>
            </a:r>
            <a:r>
              <a:rPr dirty="0" sz="1450" spc="-10">
                <a:latin typeface="Times New Roman"/>
                <a:cs typeface="Times New Roman"/>
              </a:rPr>
              <a:t>manners in the barracks and had the  sense to cling to it, accosting strangers with </a:t>
            </a:r>
            <a:r>
              <a:rPr dirty="0" sz="1450" spc="-5">
                <a:latin typeface="Times New Roman"/>
                <a:cs typeface="Times New Roman"/>
              </a:rPr>
              <a:t>a </a:t>
            </a:r>
            <a:r>
              <a:rPr dirty="0" sz="1450" spc="-10">
                <a:latin typeface="Times New Roman"/>
                <a:cs typeface="Times New Roman"/>
              </a:rPr>
              <a:t>regimental freedom, thanking  patrons with </a:t>
            </a:r>
            <a:r>
              <a:rPr dirty="0" sz="1450" spc="-5">
                <a:latin typeface="Times New Roman"/>
                <a:cs typeface="Times New Roman"/>
              </a:rPr>
              <a:t>a </a:t>
            </a:r>
            <a:r>
              <a:rPr dirty="0" sz="1450" spc="-10">
                <a:latin typeface="Times New Roman"/>
                <a:cs typeface="Times New Roman"/>
              </a:rPr>
              <a:t>merely regimental difference, sparing </a:t>
            </a:r>
            <a:r>
              <a:rPr dirty="0" sz="1450" spc="-5">
                <a:latin typeface="Times New Roman"/>
                <a:cs typeface="Times New Roman"/>
              </a:rPr>
              <a:t>you </a:t>
            </a:r>
            <a:r>
              <a:rPr dirty="0" sz="1450" spc="-10">
                <a:latin typeface="Times New Roman"/>
                <a:cs typeface="Times New Roman"/>
              </a:rPr>
              <a:t>at once the tragedy </a:t>
            </a:r>
            <a:r>
              <a:rPr dirty="0" sz="1450" spc="-5">
                <a:latin typeface="Times New Roman"/>
                <a:cs typeface="Times New Roman"/>
              </a:rPr>
              <a:t>of  </a:t>
            </a:r>
            <a:r>
              <a:rPr dirty="0" sz="1450" spc="-10">
                <a:latin typeface="Times New Roman"/>
                <a:cs typeface="Times New Roman"/>
              </a:rPr>
              <a:t>his position and the embarrassment </a:t>
            </a:r>
            <a:r>
              <a:rPr dirty="0" sz="1450" spc="-5">
                <a:latin typeface="Times New Roman"/>
                <a:cs typeface="Times New Roman"/>
              </a:rPr>
              <a:t>of </a:t>
            </a:r>
            <a:r>
              <a:rPr dirty="0" sz="1450" spc="-10">
                <a:latin typeface="Times New Roman"/>
                <a:cs typeface="Times New Roman"/>
              </a:rPr>
              <a:t>yours. There was </a:t>
            </a:r>
            <a:r>
              <a:rPr dirty="0" sz="1450" spc="-5">
                <a:latin typeface="Times New Roman"/>
                <a:cs typeface="Times New Roman"/>
              </a:rPr>
              <a:t>not one hint </a:t>
            </a:r>
            <a:r>
              <a:rPr dirty="0" sz="1450" spc="-10">
                <a:latin typeface="Times New Roman"/>
                <a:cs typeface="Times New Roman"/>
              </a:rPr>
              <a:t>about him  </a:t>
            </a:r>
            <a:r>
              <a:rPr dirty="0" sz="1450" spc="-5">
                <a:latin typeface="Times New Roman"/>
                <a:cs typeface="Times New Roman"/>
              </a:rPr>
              <a:t>of </a:t>
            </a:r>
            <a:r>
              <a:rPr dirty="0" sz="1450" spc="-10">
                <a:latin typeface="Times New Roman"/>
                <a:cs typeface="Times New Roman"/>
              </a:rPr>
              <a:t>the beggar’s emphasis, the outburst </a:t>
            </a:r>
            <a:r>
              <a:rPr dirty="0" sz="1450" spc="-5">
                <a:latin typeface="Times New Roman"/>
                <a:cs typeface="Times New Roman"/>
              </a:rPr>
              <a:t>of </a:t>
            </a:r>
            <a:r>
              <a:rPr dirty="0" sz="1450" spc="-10">
                <a:latin typeface="Times New Roman"/>
                <a:cs typeface="Times New Roman"/>
              </a:rPr>
              <a:t>revolting gratitude, the rant and cant,  the “God bless </a:t>
            </a:r>
            <a:r>
              <a:rPr dirty="0" sz="1450" spc="-5">
                <a:latin typeface="Times New Roman"/>
                <a:cs typeface="Times New Roman"/>
              </a:rPr>
              <a:t>you, </a:t>
            </a:r>
            <a:r>
              <a:rPr dirty="0" sz="1450" spc="-10">
                <a:latin typeface="Times New Roman"/>
                <a:cs typeface="Times New Roman"/>
              </a:rPr>
              <a:t>Kind, Kind gentleman,” which insults the smallness </a:t>
            </a:r>
            <a:r>
              <a:rPr dirty="0" sz="1450" spc="-5">
                <a:latin typeface="Times New Roman"/>
                <a:cs typeface="Times New Roman"/>
              </a:rPr>
              <a:t>of  your </a:t>
            </a:r>
            <a:r>
              <a:rPr dirty="0" sz="1450" spc="-10">
                <a:latin typeface="Times New Roman"/>
                <a:cs typeface="Times New Roman"/>
              </a:rPr>
              <a:t>alms </a:t>
            </a:r>
            <a:r>
              <a:rPr dirty="0" sz="1450" spc="-5">
                <a:latin typeface="Times New Roman"/>
                <a:cs typeface="Times New Roman"/>
              </a:rPr>
              <a:t>by </a:t>
            </a:r>
            <a:r>
              <a:rPr dirty="0" sz="1450" spc="-10">
                <a:latin typeface="Times New Roman"/>
                <a:cs typeface="Times New Roman"/>
              </a:rPr>
              <a:t>disproportionate vehemence, which is so notably false, which  would </a:t>
            </a:r>
            <a:r>
              <a:rPr dirty="0" sz="1450" spc="-5">
                <a:latin typeface="Times New Roman"/>
                <a:cs typeface="Times New Roman"/>
              </a:rPr>
              <a:t>be </a:t>
            </a:r>
            <a:r>
              <a:rPr dirty="0" sz="1450" spc="-10">
                <a:latin typeface="Times New Roman"/>
                <a:cs typeface="Times New Roman"/>
              </a:rPr>
              <a:t>so unbearable if it were true. </a:t>
            </a:r>
            <a:r>
              <a:rPr dirty="0" sz="1450" spc="-5">
                <a:latin typeface="Times New Roman"/>
                <a:cs typeface="Times New Roman"/>
              </a:rPr>
              <a:t>I </a:t>
            </a:r>
            <a:r>
              <a:rPr dirty="0" sz="1450" spc="-10">
                <a:latin typeface="Times New Roman"/>
                <a:cs typeface="Times New Roman"/>
              </a:rPr>
              <a:t>am sometimes tempted to suppose  this reading </a:t>
            </a:r>
            <a:r>
              <a:rPr dirty="0" sz="1450" spc="-5">
                <a:latin typeface="Times New Roman"/>
                <a:cs typeface="Times New Roman"/>
              </a:rPr>
              <a:t>of </a:t>
            </a:r>
            <a:r>
              <a:rPr dirty="0" sz="1450" spc="-10">
                <a:latin typeface="Times New Roman"/>
                <a:cs typeface="Times New Roman"/>
              </a:rPr>
              <a:t>the beggar’s part, </a:t>
            </a:r>
            <a:r>
              <a:rPr dirty="0" sz="1450" spc="-5">
                <a:latin typeface="Times New Roman"/>
                <a:cs typeface="Times New Roman"/>
              </a:rPr>
              <a:t>a </a:t>
            </a:r>
            <a:r>
              <a:rPr dirty="0" sz="1450" spc="-10">
                <a:latin typeface="Times New Roman"/>
                <a:cs typeface="Times New Roman"/>
              </a:rPr>
              <a:t>survival </a:t>
            </a:r>
            <a:r>
              <a:rPr dirty="0" sz="1450" spc="-5">
                <a:latin typeface="Times New Roman"/>
                <a:cs typeface="Times New Roman"/>
              </a:rPr>
              <a:t>of </a:t>
            </a:r>
            <a:r>
              <a:rPr dirty="0" sz="1450" spc="-10">
                <a:latin typeface="Times New Roman"/>
                <a:cs typeface="Times New Roman"/>
              </a:rPr>
              <a:t>the old days when Shakespeare  was intoned </a:t>
            </a:r>
            <a:r>
              <a:rPr dirty="0" sz="1450" spc="-5">
                <a:latin typeface="Times New Roman"/>
                <a:cs typeface="Times New Roman"/>
              </a:rPr>
              <a:t>upon </a:t>
            </a:r>
            <a:r>
              <a:rPr dirty="0" sz="1450" spc="-10">
                <a:latin typeface="Times New Roman"/>
                <a:cs typeface="Times New Roman"/>
              </a:rPr>
              <a:t>the stage and mourners keened beside the death-bed; to  think that we cannot now accept these strong emotions unless they </a:t>
            </a:r>
            <a:r>
              <a:rPr dirty="0" sz="1450" spc="-5">
                <a:latin typeface="Times New Roman"/>
                <a:cs typeface="Times New Roman"/>
              </a:rPr>
              <a:t>be </a:t>
            </a:r>
            <a:r>
              <a:rPr dirty="0" sz="1450" spc="-10">
                <a:latin typeface="Times New Roman"/>
                <a:cs typeface="Times New Roman"/>
              </a:rPr>
              <a:t>uttered  in the just note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nor </a:t>
            </a:r>
            <a:r>
              <a:rPr dirty="0" sz="1450" spc="-10">
                <a:latin typeface="Times New Roman"/>
                <a:cs typeface="Times New Roman"/>
              </a:rPr>
              <a:t>(save in the pulpit) endure these gross conventions.  They wound us, </a:t>
            </a:r>
            <a:r>
              <a:rPr dirty="0" sz="1450" spc="-5">
                <a:latin typeface="Times New Roman"/>
                <a:cs typeface="Times New Roman"/>
              </a:rPr>
              <a:t>I </a:t>
            </a:r>
            <a:r>
              <a:rPr dirty="0" sz="1450" spc="-10">
                <a:latin typeface="Times New Roman"/>
                <a:cs typeface="Times New Roman"/>
              </a:rPr>
              <a:t>am tempted to </a:t>
            </a:r>
            <a:r>
              <a:rPr dirty="0" sz="1450" spc="-30">
                <a:latin typeface="Times New Roman"/>
                <a:cs typeface="Times New Roman"/>
              </a:rPr>
              <a:t>say, </a:t>
            </a:r>
            <a:r>
              <a:rPr dirty="0" sz="1450" spc="-10">
                <a:latin typeface="Times New Roman"/>
                <a:cs typeface="Times New Roman"/>
              </a:rPr>
              <a:t>like mockery; the high voice </a:t>
            </a:r>
            <a:r>
              <a:rPr dirty="0" sz="1450" spc="-5">
                <a:latin typeface="Times New Roman"/>
                <a:cs typeface="Times New Roman"/>
              </a:rPr>
              <a:t>of </a:t>
            </a:r>
            <a:r>
              <a:rPr dirty="0" sz="1450" spc="-10">
                <a:latin typeface="Times New Roman"/>
                <a:cs typeface="Times New Roman"/>
              </a:rPr>
              <a:t>keening  (as it yet lingers </a:t>
            </a:r>
            <a:r>
              <a:rPr dirty="0" sz="1450" spc="-5">
                <a:latin typeface="Times New Roman"/>
                <a:cs typeface="Times New Roman"/>
              </a:rPr>
              <a:t>on) </a:t>
            </a:r>
            <a:r>
              <a:rPr dirty="0" sz="1450" spc="-10">
                <a:latin typeface="Times New Roman"/>
                <a:cs typeface="Times New Roman"/>
              </a:rPr>
              <a:t>strikes in the face </a:t>
            </a:r>
            <a:r>
              <a:rPr dirty="0" sz="1450" spc="-5">
                <a:latin typeface="Times New Roman"/>
                <a:cs typeface="Times New Roman"/>
              </a:rPr>
              <a:t>of </a:t>
            </a:r>
            <a:r>
              <a:rPr dirty="0" sz="1450" spc="-10">
                <a:latin typeface="Times New Roman"/>
                <a:cs typeface="Times New Roman"/>
              </a:rPr>
              <a:t>sorrow like </a:t>
            </a:r>
            <a:r>
              <a:rPr dirty="0" sz="1450" spc="-5">
                <a:latin typeface="Times New Roman"/>
                <a:cs typeface="Times New Roman"/>
              </a:rPr>
              <a:t>a </a:t>
            </a:r>
            <a:r>
              <a:rPr dirty="0" sz="1450" spc="-10">
                <a:latin typeface="Times New Roman"/>
                <a:cs typeface="Times New Roman"/>
              </a:rPr>
              <a:t>buffet; and the rant and  cant </a:t>
            </a:r>
            <a:r>
              <a:rPr dirty="0" sz="1450" spc="-5">
                <a:latin typeface="Times New Roman"/>
                <a:cs typeface="Times New Roman"/>
              </a:rPr>
              <a:t>of </a:t>
            </a:r>
            <a:r>
              <a:rPr dirty="0" sz="1450" spc="-10">
                <a:latin typeface="Times New Roman"/>
                <a:cs typeface="Times New Roman"/>
              </a:rPr>
              <a:t>the staled beggar stirs in </a:t>
            </a:r>
            <a:r>
              <a:rPr dirty="0" sz="1450" spc="-5">
                <a:latin typeface="Times New Roman"/>
                <a:cs typeface="Times New Roman"/>
              </a:rPr>
              <a:t>us a </a:t>
            </a:r>
            <a:r>
              <a:rPr dirty="0" sz="1450" spc="-10">
                <a:latin typeface="Times New Roman"/>
                <a:cs typeface="Times New Roman"/>
              </a:rPr>
              <a:t>shudder </a:t>
            </a:r>
            <a:r>
              <a:rPr dirty="0" sz="1450" spc="-5">
                <a:latin typeface="Times New Roman"/>
                <a:cs typeface="Times New Roman"/>
              </a:rPr>
              <a:t>of </a:t>
            </a:r>
            <a:r>
              <a:rPr dirty="0" sz="1450" spc="-10">
                <a:latin typeface="Times New Roman"/>
                <a:cs typeface="Times New Roman"/>
              </a:rPr>
              <a:t>disgust. But the fact disproves  these amateur opinions. The beggar lives </a:t>
            </a:r>
            <a:r>
              <a:rPr dirty="0" sz="1450" spc="-5">
                <a:latin typeface="Times New Roman"/>
                <a:cs typeface="Times New Roman"/>
              </a:rPr>
              <a:t>by </a:t>
            </a:r>
            <a:r>
              <a:rPr dirty="0" sz="1450" spc="-10">
                <a:latin typeface="Times New Roman"/>
                <a:cs typeface="Times New Roman"/>
              </a:rPr>
              <a:t>his knowledge </a:t>
            </a:r>
            <a:r>
              <a:rPr dirty="0" sz="1450" spc="-5">
                <a:latin typeface="Times New Roman"/>
                <a:cs typeface="Times New Roman"/>
              </a:rPr>
              <a:t>of </a:t>
            </a:r>
            <a:r>
              <a:rPr dirty="0" sz="1450" spc="-10">
                <a:latin typeface="Times New Roman"/>
                <a:cs typeface="Times New Roman"/>
              </a:rPr>
              <a:t>the average  man. He knows what </a:t>
            </a:r>
            <a:r>
              <a:rPr dirty="0" sz="1450" spc="-5">
                <a:latin typeface="Times New Roman"/>
                <a:cs typeface="Times New Roman"/>
              </a:rPr>
              <a:t>he </a:t>
            </a:r>
            <a:r>
              <a:rPr dirty="0" sz="1450" spc="-10">
                <a:latin typeface="Times New Roman"/>
                <a:cs typeface="Times New Roman"/>
              </a:rPr>
              <a:t>is about when </a:t>
            </a:r>
            <a:r>
              <a:rPr dirty="0" sz="1450" spc="-5">
                <a:latin typeface="Times New Roman"/>
                <a:cs typeface="Times New Roman"/>
              </a:rPr>
              <a:t>he </a:t>
            </a:r>
            <a:r>
              <a:rPr dirty="0" sz="1450" spc="-10">
                <a:latin typeface="Times New Roman"/>
                <a:cs typeface="Times New Roman"/>
              </a:rPr>
              <a:t>bandages his head, and hires and  drugs </a:t>
            </a:r>
            <a:r>
              <a:rPr dirty="0" sz="1450" spc="-5">
                <a:latin typeface="Times New Roman"/>
                <a:cs typeface="Times New Roman"/>
              </a:rPr>
              <a:t>a </a:t>
            </a:r>
            <a:r>
              <a:rPr dirty="0" sz="1450" spc="-10">
                <a:latin typeface="Times New Roman"/>
                <a:cs typeface="Times New Roman"/>
              </a:rPr>
              <a:t>babe, and poisons life with Poor Mary Ann </a:t>
            </a:r>
            <a:r>
              <a:rPr dirty="0" sz="1450" spc="-5">
                <a:latin typeface="Times New Roman"/>
                <a:cs typeface="Times New Roman"/>
              </a:rPr>
              <a:t>or </a:t>
            </a:r>
            <a:r>
              <a:rPr dirty="0" sz="1450" spc="-10">
                <a:latin typeface="Times New Roman"/>
                <a:cs typeface="Times New Roman"/>
              </a:rPr>
              <a:t>Long, long ago; </a:t>
            </a:r>
            <a:r>
              <a:rPr dirty="0" sz="1450" spc="-5">
                <a:latin typeface="Times New Roman"/>
                <a:cs typeface="Times New Roman"/>
              </a:rPr>
              <a:t>he  </a:t>
            </a:r>
            <a:r>
              <a:rPr dirty="0" sz="1450" spc="-10">
                <a:latin typeface="Times New Roman"/>
                <a:cs typeface="Times New Roman"/>
              </a:rPr>
              <a:t>knows what </a:t>
            </a:r>
            <a:r>
              <a:rPr dirty="0" sz="1450" spc="-5">
                <a:latin typeface="Times New Roman"/>
                <a:cs typeface="Times New Roman"/>
              </a:rPr>
              <a:t>he </a:t>
            </a:r>
            <a:r>
              <a:rPr dirty="0" sz="1450" spc="-10">
                <a:latin typeface="Times New Roman"/>
                <a:cs typeface="Times New Roman"/>
              </a:rPr>
              <a:t>is about when </a:t>
            </a:r>
            <a:r>
              <a:rPr dirty="0" sz="1450" spc="-5">
                <a:latin typeface="Times New Roman"/>
                <a:cs typeface="Times New Roman"/>
              </a:rPr>
              <a:t>he </a:t>
            </a:r>
            <a:r>
              <a:rPr dirty="0" sz="1450" spc="-10">
                <a:latin typeface="Times New Roman"/>
                <a:cs typeface="Times New Roman"/>
              </a:rPr>
              <a:t>loads the critical ear and sickens the nice  conscience with intolerable thanks; they know what they are about, </a:t>
            </a:r>
            <a:r>
              <a:rPr dirty="0" sz="1450" spc="-5">
                <a:latin typeface="Times New Roman"/>
                <a:cs typeface="Times New Roman"/>
              </a:rPr>
              <a:t>he </a:t>
            </a:r>
            <a:r>
              <a:rPr dirty="0" sz="1450" spc="-10">
                <a:latin typeface="Times New Roman"/>
                <a:cs typeface="Times New Roman"/>
              </a:rPr>
              <a:t>and his  </a:t>
            </a:r>
            <a:r>
              <a:rPr dirty="0" sz="1450" spc="-30">
                <a:latin typeface="Times New Roman"/>
                <a:cs typeface="Times New Roman"/>
              </a:rPr>
              <a:t>crew, </a:t>
            </a:r>
            <a:r>
              <a:rPr dirty="0" sz="1450" spc="-10">
                <a:latin typeface="Times New Roman"/>
                <a:cs typeface="Times New Roman"/>
              </a:rPr>
              <a:t>when they pervade the slums </a:t>
            </a:r>
            <a:r>
              <a:rPr dirty="0" sz="1450" spc="-5">
                <a:latin typeface="Times New Roman"/>
                <a:cs typeface="Times New Roman"/>
              </a:rPr>
              <a:t>of </a:t>
            </a:r>
            <a:r>
              <a:rPr dirty="0" sz="1450" spc="-10">
                <a:latin typeface="Times New Roman"/>
                <a:cs typeface="Times New Roman"/>
              </a:rPr>
              <a:t>cities, ghastly parodies </a:t>
            </a:r>
            <a:r>
              <a:rPr dirty="0" sz="1450" spc="-5">
                <a:latin typeface="Times New Roman"/>
                <a:cs typeface="Times New Roman"/>
              </a:rPr>
              <a:t>of </a:t>
            </a:r>
            <a:r>
              <a:rPr dirty="0" sz="1450" spc="-10">
                <a:latin typeface="Times New Roman"/>
                <a:cs typeface="Times New Roman"/>
              </a:rPr>
              <a:t>suffering,  hateful parodies </a:t>
            </a:r>
            <a:r>
              <a:rPr dirty="0" sz="1450" spc="-5">
                <a:latin typeface="Times New Roman"/>
                <a:cs typeface="Times New Roman"/>
              </a:rPr>
              <a:t>of </a:t>
            </a:r>
            <a:r>
              <a:rPr dirty="0" sz="1450" spc="-10">
                <a:latin typeface="Times New Roman"/>
                <a:cs typeface="Times New Roman"/>
              </a:rPr>
              <a:t>gratitude. This trade can scarce </a:t>
            </a:r>
            <a:r>
              <a:rPr dirty="0" sz="1450" spc="-5">
                <a:latin typeface="Times New Roman"/>
                <a:cs typeface="Times New Roman"/>
              </a:rPr>
              <a:t>be </a:t>
            </a:r>
            <a:r>
              <a:rPr dirty="0" sz="1450" spc="-10">
                <a:latin typeface="Times New Roman"/>
                <a:cs typeface="Times New Roman"/>
              </a:rPr>
              <a:t>called an imposition; it  has been so blown </a:t>
            </a:r>
            <a:r>
              <a:rPr dirty="0" sz="1450" spc="-5">
                <a:latin typeface="Times New Roman"/>
                <a:cs typeface="Times New Roman"/>
              </a:rPr>
              <a:t>upon </a:t>
            </a:r>
            <a:r>
              <a:rPr dirty="0" sz="1450" spc="-10">
                <a:latin typeface="Times New Roman"/>
                <a:cs typeface="Times New Roman"/>
              </a:rPr>
              <a:t>with exposures; it flaunts its fraudulence so </a:t>
            </a:r>
            <a:r>
              <a:rPr dirty="0" sz="1450" spc="-20">
                <a:latin typeface="Times New Roman"/>
                <a:cs typeface="Times New Roman"/>
              </a:rPr>
              <a:t>nakedly.  </a:t>
            </a: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pay them as we pay those who show us, in </a:t>
            </a:r>
            <a:r>
              <a:rPr dirty="0" sz="1450" spc="-5">
                <a:latin typeface="Times New Roman"/>
                <a:cs typeface="Times New Roman"/>
              </a:rPr>
              <a:t>huge </a:t>
            </a:r>
            <a:r>
              <a:rPr dirty="0" sz="1450" spc="-10">
                <a:latin typeface="Times New Roman"/>
                <a:cs typeface="Times New Roman"/>
              </a:rPr>
              <a:t>exaggeration, the  monsters </a:t>
            </a:r>
            <a:r>
              <a:rPr dirty="0" sz="1450" spc="-5">
                <a:latin typeface="Times New Roman"/>
                <a:cs typeface="Times New Roman"/>
              </a:rPr>
              <a:t>of our </a:t>
            </a:r>
            <a:r>
              <a:rPr dirty="0" sz="1450" spc="-10">
                <a:latin typeface="Times New Roman"/>
                <a:cs typeface="Times New Roman"/>
              </a:rPr>
              <a:t>drinking-water; </a:t>
            </a:r>
            <a:r>
              <a:rPr dirty="0" sz="1450" spc="-5">
                <a:latin typeface="Times New Roman"/>
                <a:cs typeface="Times New Roman"/>
              </a:rPr>
              <a:t>or </a:t>
            </a:r>
            <a:r>
              <a:rPr dirty="0" sz="1450" spc="-10">
                <a:latin typeface="Times New Roman"/>
                <a:cs typeface="Times New Roman"/>
              </a:rPr>
              <a:t>those who daily predict the fall </a:t>
            </a:r>
            <a:r>
              <a:rPr dirty="0" sz="1450" spc="-5">
                <a:latin typeface="Times New Roman"/>
                <a:cs typeface="Times New Roman"/>
              </a:rPr>
              <a:t>of </a:t>
            </a:r>
            <a:r>
              <a:rPr dirty="0" sz="1450" spc="-10">
                <a:latin typeface="Times New Roman"/>
                <a:cs typeface="Times New Roman"/>
              </a:rPr>
              <a:t>Britain.  </a:t>
            </a:r>
            <a:r>
              <a:rPr dirty="0" sz="1450" spc="-70">
                <a:latin typeface="Times New Roman"/>
                <a:cs typeface="Times New Roman"/>
              </a:rPr>
              <a:t>We </a:t>
            </a:r>
            <a:r>
              <a:rPr dirty="0" sz="1450" spc="-10">
                <a:latin typeface="Times New Roman"/>
                <a:cs typeface="Times New Roman"/>
              </a:rPr>
              <a:t>pay them for the pain they inflict, pay them, and wince, and hurry </a:t>
            </a:r>
            <a:r>
              <a:rPr dirty="0" sz="1450" spc="-5">
                <a:latin typeface="Times New Roman"/>
                <a:cs typeface="Times New Roman"/>
              </a:rPr>
              <a:t>on. </a:t>
            </a:r>
            <a:r>
              <a:rPr dirty="0" sz="1450" spc="-10">
                <a:latin typeface="Times New Roman"/>
                <a:cs typeface="Times New Roman"/>
              </a:rPr>
              <a:t>And  truly there is nothing that can shake the conscience like </a:t>
            </a:r>
            <a:r>
              <a:rPr dirty="0" sz="1450" spc="-5">
                <a:latin typeface="Times New Roman"/>
                <a:cs typeface="Times New Roman"/>
              </a:rPr>
              <a:t>a </a:t>
            </a:r>
            <a:r>
              <a:rPr dirty="0" sz="1450" spc="-10">
                <a:latin typeface="Times New Roman"/>
                <a:cs typeface="Times New Roman"/>
              </a:rPr>
              <a:t>beggar’s thanks; and  that polity in which such protestations can </a:t>
            </a:r>
            <a:r>
              <a:rPr dirty="0" sz="1450" spc="-5">
                <a:latin typeface="Times New Roman"/>
                <a:cs typeface="Times New Roman"/>
              </a:rPr>
              <a:t>be </a:t>
            </a:r>
            <a:r>
              <a:rPr dirty="0" sz="1450" spc="-10">
                <a:latin typeface="Times New Roman"/>
                <a:cs typeface="Times New Roman"/>
              </a:rPr>
              <a:t>purchased for </a:t>
            </a:r>
            <a:r>
              <a:rPr dirty="0" sz="1450" spc="-5">
                <a:latin typeface="Times New Roman"/>
                <a:cs typeface="Times New Roman"/>
              </a:rPr>
              <a:t>a </a:t>
            </a:r>
            <a:r>
              <a:rPr dirty="0" sz="1450" spc="-10">
                <a:latin typeface="Times New Roman"/>
                <a:cs typeface="Times New Roman"/>
              </a:rPr>
              <a:t>shilling, seems  </a:t>
            </a:r>
            <a:r>
              <a:rPr dirty="0" sz="1450" spc="-5">
                <a:latin typeface="Times New Roman"/>
                <a:cs typeface="Times New Roman"/>
              </a:rPr>
              <a:t>no </a:t>
            </a:r>
            <a:r>
              <a:rPr dirty="0" sz="1450" spc="-10">
                <a:latin typeface="Times New Roman"/>
                <a:cs typeface="Times New Roman"/>
              </a:rPr>
              <a:t>scene for an honest</a:t>
            </a:r>
            <a:r>
              <a:rPr dirty="0" sz="1450" spc="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080">
              <a:lnSpc>
                <a:spcPts val="1730"/>
              </a:lnSpc>
              <a:spcBef>
                <a:spcPts val="520"/>
              </a:spcBef>
            </a:pPr>
            <a:r>
              <a:rPr dirty="0" sz="1450" spc="-10">
                <a:latin typeface="Times New Roman"/>
                <a:cs typeface="Times New Roman"/>
              </a:rPr>
              <a:t>Are there, then, we may </a:t>
            </a:r>
            <a:r>
              <a:rPr dirty="0" sz="1450" spc="-5">
                <a:latin typeface="Times New Roman"/>
                <a:cs typeface="Times New Roman"/>
              </a:rPr>
              <a:t>be </a:t>
            </a:r>
            <a:r>
              <a:rPr dirty="0" sz="1450" spc="-10">
                <a:latin typeface="Times New Roman"/>
                <a:cs typeface="Times New Roman"/>
              </a:rPr>
              <a:t>asked, </a:t>
            </a:r>
            <a:r>
              <a:rPr dirty="0" sz="1450" spc="-5">
                <a:latin typeface="Times New Roman"/>
                <a:cs typeface="Times New Roman"/>
              </a:rPr>
              <a:t>no </a:t>
            </a:r>
            <a:r>
              <a:rPr dirty="0" sz="1450" spc="-10">
                <a:latin typeface="Times New Roman"/>
                <a:cs typeface="Times New Roman"/>
              </a:rPr>
              <a:t>genuine beggars? And the answer is, Not  one. My old soldier was </a:t>
            </a:r>
            <a:r>
              <a:rPr dirty="0" sz="1450" spc="-5">
                <a:latin typeface="Times New Roman"/>
                <a:cs typeface="Times New Roman"/>
              </a:rPr>
              <a:t>a </a:t>
            </a:r>
            <a:r>
              <a:rPr dirty="0" sz="1450" spc="-10">
                <a:latin typeface="Times New Roman"/>
                <a:cs typeface="Times New Roman"/>
              </a:rPr>
              <a:t>humbug like the rest; his ragged </a:t>
            </a:r>
            <a:r>
              <a:rPr dirty="0" sz="1450" spc="-5">
                <a:latin typeface="Times New Roman"/>
                <a:cs typeface="Times New Roman"/>
              </a:rPr>
              <a:t>boots </a:t>
            </a:r>
            <a:r>
              <a:rPr dirty="0" sz="1450" spc="-10">
                <a:latin typeface="Times New Roman"/>
                <a:cs typeface="Times New Roman"/>
              </a:rPr>
              <a:t>were, in the  stage phrase, properties; whole </a:t>
            </a:r>
            <a:r>
              <a:rPr dirty="0" sz="1450" spc="-5">
                <a:latin typeface="Times New Roman"/>
                <a:cs typeface="Times New Roman"/>
              </a:rPr>
              <a:t>boots </a:t>
            </a:r>
            <a:r>
              <a:rPr dirty="0" sz="1450" spc="-10">
                <a:latin typeface="Times New Roman"/>
                <a:cs typeface="Times New Roman"/>
              </a:rPr>
              <a:t>were given him again and again, and  always</a:t>
            </a:r>
            <a:r>
              <a:rPr dirty="0" sz="1450" spc="140">
                <a:latin typeface="Times New Roman"/>
                <a:cs typeface="Times New Roman"/>
              </a:rPr>
              <a:t> </a:t>
            </a:r>
            <a:r>
              <a:rPr dirty="0" sz="1450" spc="-10">
                <a:latin typeface="Times New Roman"/>
                <a:cs typeface="Times New Roman"/>
              </a:rPr>
              <a:t>gladly</a:t>
            </a:r>
            <a:r>
              <a:rPr dirty="0" sz="1450" spc="140">
                <a:latin typeface="Times New Roman"/>
                <a:cs typeface="Times New Roman"/>
              </a:rPr>
              <a:t> </a:t>
            </a:r>
            <a:r>
              <a:rPr dirty="0" sz="1450" spc="-10">
                <a:latin typeface="Times New Roman"/>
                <a:cs typeface="Times New Roman"/>
              </a:rPr>
              <a:t>accepted;</a:t>
            </a:r>
            <a:r>
              <a:rPr dirty="0" sz="1450" spc="140">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next</a:t>
            </a:r>
            <a:r>
              <a:rPr dirty="0" sz="1450" spc="140">
                <a:latin typeface="Times New Roman"/>
                <a:cs typeface="Times New Roman"/>
              </a:rPr>
              <a:t> </a:t>
            </a:r>
            <a:r>
              <a:rPr dirty="0" sz="1450" spc="-30">
                <a:latin typeface="Times New Roman"/>
                <a:cs typeface="Times New Roman"/>
              </a:rPr>
              <a:t>day,</a:t>
            </a:r>
            <a:r>
              <a:rPr dirty="0" sz="1450" spc="140">
                <a:latin typeface="Times New Roman"/>
                <a:cs typeface="Times New Roman"/>
              </a:rPr>
              <a:t> </a:t>
            </a:r>
            <a:r>
              <a:rPr dirty="0" sz="1450" spc="-10">
                <a:latin typeface="Times New Roman"/>
                <a:cs typeface="Times New Roman"/>
              </a:rPr>
              <a:t>there</a:t>
            </a:r>
            <a:r>
              <a:rPr dirty="0" sz="1450" spc="145">
                <a:latin typeface="Times New Roman"/>
                <a:cs typeface="Times New Roman"/>
              </a:rPr>
              <a:t> </a:t>
            </a:r>
            <a:r>
              <a:rPr dirty="0" sz="1450" spc="-5">
                <a:latin typeface="Times New Roman"/>
                <a:cs typeface="Times New Roman"/>
              </a:rPr>
              <a:t>he</a:t>
            </a:r>
            <a:r>
              <a:rPr dirty="0" sz="1450" spc="140">
                <a:latin typeface="Times New Roman"/>
                <a:cs typeface="Times New Roman"/>
              </a:rPr>
              <a:t> </a:t>
            </a:r>
            <a:r>
              <a:rPr dirty="0" sz="1450" spc="-10">
                <a:latin typeface="Times New Roman"/>
                <a:cs typeface="Times New Roman"/>
              </a:rPr>
              <a:t>was</a:t>
            </a:r>
            <a:r>
              <a:rPr dirty="0" sz="1450" spc="140">
                <a:latin typeface="Times New Roman"/>
                <a:cs typeface="Times New Roman"/>
              </a:rPr>
              <a:t> </a:t>
            </a:r>
            <a:r>
              <a:rPr dirty="0" sz="1450" spc="-5">
                <a:latin typeface="Times New Roman"/>
                <a:cs typeface="Times New Roman"/>
              </a:rPr>
              <a:t>on</a:t>
            </a:r>
            <a:r>
              <a:rPr dirty="0" sz="1450" spc="145">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road</a:t>
            </a:r>
            <a:r>
              <a:rPr dirty="0" sz="1450" spc="140">
                <a:latin typeface="Times New Roman"/>
                <a:cs typeface="Times New Roman"/>
              </a:rPr>
              <a:t> </a:t>
            </a:r>
            <a:r>
              <a:rPr dirty="0" sz="1450" spc="-10">
                <a:latin typeface="Times New Roman"/>
                <a:cs typeface="Times New Roman"/>
              </a:rPr>
              <a:t>as</a:t>
            </a:r>
            <a:r>
              <a:rPr dirty="0" sz="1450" spc="140">
                <a:latin typeface="Times New Roman"/>
                <a:cs typeface="Times New Roman"/>
              </a:rPr>
              <a:t> </a:t>
            </a:r>
            <a:r>
              <a:rPr dirty="0" sz="1450" spc="-10">
                <a:latin typeface="Times New Roman"/>
                <a:cs typeface="Times New Roman"/>
              </a:rPr>
              <a:t>usual,</a:t>
            </a:r>
            <a:endParaRPr sz="1450">
              <a:latin typeface="Times New Roman"/>
              <a:cs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with toes exposed. His </a:t>
            </a:r>
            <a:r>
              <a:rPr dirty="0" sz="1450" spc="-5">
                <a:latin typeface="Times New Roman"/>
                <a:cs typeface="Times New Roman"/>
              </a:rPr>
              <a:t>boots </a:t>
            </a:r>
            <a:r>
              <a:rPr dirty="0" sz="1450" spc="-10">
                <a:latin typeface="Times New Roman"/>
                <a:cs typeface="Times New Roman"/>
              </a:rPr>
              <a:t>were his method; they were the </a:t>
            </a:r>
            <a:r>
              <a:rPr dirty="0" sz="1450" spc="-25">
                <a:latin typeface="Times New Roman"/>
                <a:cs typeface="Times New Roman"/>
              </a:rPr>
              <a:t>man’s </a:t>
            </a:r>
            <a:r>
              <a:rPr dirty="0" sz="1450" spc="-10">
                <a:latin typeface="Times New Roman"/>
                <a:cs typeface="Times New Roman"/>
              </a:rPr>
              <a:t>trade;  without his </a:t>
            </a:r>
            <a:r>
              <a:rPr dirty="0" sz="1450" spc="-5">
                <a:latin typeface="Times New Roman"/>
                <a:cs typeface="Times New Roman"/>
              </a:rPr>
              <a:t>boots he </a:t>
            </a:r>
            <a:r>
              <a:rPr dirty="0" sz="1450" spc="-10">
                <a:latin typeface="Times New Roman"/>
                <a:cs typeface="Times New Roman"/>
              </a:rPr>
              <a:t>would have starved;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live </a:t>
            </a:r>
            <a:r>
              <a:rPr dirty="0" sz="1450" spc="-5">
                <a:latin typeface="Times New Roman"/>
                <a:cs typeface="Times New Roman"/>
              </a:rPr>
              <a:t>by </a:t>
            </a:r>
            <a:r>
              <a:rPr dirty="0" sz="1450" spc="-20">
                <a:latin typeface="Times New Roman"/>
                <a:cs typeface="Times New Roman"/>
              </a:rPr>
              <a:t>charity, </a:t>
            </a:r>
            <a:r>
              <a:rPr dirty="0" sz="1450" spc="-5">
                <a:latin typeface="Times New Roman"/>
                <a:cs typeface="Times New Roman"/>
              </a:rPr>
              <a:t>but by  </a:t>
            </a:r>
            <a:r>
              <a:rPr dirty="0" sz="1450" spc="-10">
                <a:latin typeface="Times New Roman"/>
                <a:cs typeface="Times New Roman"/>
              </a:rPr>
              <a:t>appealing to </a:t>
            </a:r>
            <a:r>
              <a:rPr dirty="0" sz="1450" spc="-5">
                <a:latin typeface="Times New Roman"/>
                <a:cs typeface="Times New Roman"/>
              </a:rPr>
              <a:t>a </a:t>
            </a:r>
            <a:r>
              <a:rPr dirty="0" sz="1450" spc="-10">
                <a:latin typeface="Times New Roman"/>
                <a:cs typeface="Times New Roman"/>
              </a:rPr>
              <a:t>gross taste in the public, which loves the limelight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actor’s </a:t>
            </a:r>
            <a:r>
              <a:rPr dirty="0" sz="1450" spc="-10">
                <a:latin typeface="Times New Roman"/>
                <a:cs typeface="Times New Roman"/>
              </a:rPr>
              <a:t>face, and the toes </a:t>
            </a:r>
            <a:r>
              <a:rPr dirty="0" sz="1450" spc="-5">
                <a:latin typeface="Times New Roman"/>
                <a:cs typeface="Times New Roman"/>
              </a:rPr>
              <a:t>out of </a:t>
            </a:r>
            <a:r>
              <a:rPr dirty="0" sz="1450" spc="-10">
                <a:latin typeface="Times New Roman"/>
                <a:cs typeface="Times New Roman"/>
              </a:rPr>
              <a:t>the beggar’s boots. There is </a:t>
            </a:r>
            <a:r>
              <a:rPr dirty="0" sz="1450" spc="-5">
                <a:latin typeface="Times New Roman"/>
                <a:cs typeface="Times New Roman"/>
              </a:rPr>
              <a:t>a </a:t>
            </a:r>
            <a:r>
              <a:rPr dirty="0" sz="1450" spc="-10">
                <a:latin typeface="Times New Roman"/>
                <a:cs typeface="Times New Roman"/>
              </a:rPr>
              <a:t>true </a:t>
            </a:r>
            <a:r>
              <a:rPr dirty="0" sz="1450" spc="-20">
                <a:latin typeface="Times New Roman"/>
                <a:cs typeface="Times New Roman"/>
              </a:rPr>
              <a:t>poverty, </a:t>
            </a:r>
            <a:r>
              <a:rPr dirty="0" sz="1450" spc="320">
                <a:latin typeface="Times New Roman"/>
                <a:cs typeface="Times New Roman"/>
              </a:rPr>
              <a:t> </a:t>
            </a:r>
            <a:r>
              <a:rPr dirty="0" sz="1450" spc="-10">
                <a:latin typeface="Times New Roman"/>
                <a:cs typeface="Times New Roman"/>
              </a:rPr>
              <a:t>which </a:t>
            </a:r>
            <a:r>
              <a:rPr dirty="0" sz="1450" spc="-5">
                <a:latin typeface="Times New Roman"/>
                <a:cs typeface="Times New Roman"/>
              </a:rPr>
              <a:t>no one </a:t>
            </a:r>
            <a:r>
              <a:rPr dirty="0" sz="1450" spc="-10">
                <a:latin typeface="Times New Roman"/>
                <a:cs typeface="Times New Roman"/>
              </a:rPr>
              <a:t>sees: </a:t>
            </a:r>
            <a:r>
              <a:rPr dirty="0" sz="1450" spc="-5">
                <a:latin typeface="Times New Roman"/>
                <a:cs typeface="Times New Roman"/>
              </a:rPr>
              <a:t>a </a:t>
            </a:r>
            <a:r>
              <a:rPr dirty="0" sz="1450" spc="-10">
                <a:latin typeface="Times New Roman"/>
                <a:cs typeface="Times New Roman"/>
              </a:rPr>
              <a:t>false and merely mimetic </a:t>
            </a:r>
            <a:r>
              <a:rPr dirty="0" sz="1450" spc="-20">
                <a:latin typeface="Times New Roman"/>
                <a:cs typeface="Times New Roman"/>
              </a:rPr>
              <a:t>poverty, </a:t>
            </a:r>
            <a:r>
              <a:rPr dirty="0" sz="1450" spc="-10">
                <a:latin typeface="Times New Roman"/>
                <a:cs typeface="Times New Roman"/>
              </a:rPr>
              <a:t>which usurps its place  and dress, and lives and above all drinks, </a:t>
            </a:r>
            <a:r>
              <a:rPr dirty="0" sz="1450" spc="-5">
                <a:latin typeface="Times New Roman"/>
                <a:cs typeface="Times New Roman"/>
              </a:rPr>
              <a:t>on </a:t>
            </a:r>
            <a:r>
              <a:rPr dirty="0" sz="1450" spc="-10">
                <a:latin typeface="Times New Roman"/>
                <a:cs typeface="Times New Roman"/>
              </a:rPr>
              <a:t>the fruits </a:t>
            </a:r>
            <a:r>
              <a:rPr dirty="0" sz="1450" spc="-5">
                <a:latin typeface="Times New Roman"/>
                <a:cs typeface="Times New Roman"/>
              </a:rPr>
              <a:t>of </a:t>
            </a:r>
            <a:r>
              <a:rPr dirty="0" sz="1450" spc="-10">
                <a:latin typeface="Times New Roman"/>
                <a:cs typeface="Times New Roman"/>
              </a:rPr>
              <a:t>the usurpation. The  true poverty does </a:t>
            </a:r>
            <a:r>
              <a:rPr dirty="0" sz="1450" spc="-5">
                <a:latin typeface="Times New Roman"/>
                <a:cs typeface="Times New Roman"/>
              </a:rPr>
              <a:t>not go </a:t>
            </a:r>
            <a:r>
              <a:rPr dirty="0" sz="1450" spc="-10">
                <a:latin typeface="Times New Roman"/>
                <a:cs typeface="Times New Roman"/>
              </a:rPr>
              <a:t>into the streets; the banker may rest assured, </a:t>
            </a:r>
            <a:r>
              <a:rPr dirty="0" sz="1450" spc="-5">
                <a:latin typeface="Times New Roman"/>
                <a:cs typeface="Times New Roman"/>
              </a:rPr>
              <a:t>he </a:t>
            </a:r>
            <a:r>
              <a:rPr dirty="0" sz="1450" spc="-10">
                <a:latin typeface="Times New Roman"/>
                <a:cs typeface="Times New Roman"/>
              </a:rPr>
              <a:t>has  never </a:t>
            </a:r>
            <a:r>
              <a:rPr dirty="0" sz="1450" spc="-5">
                <a:latin typeface="Times New Roman"/>
                <a:cs typeface="Times New Roman"/>
              </a:rPr>
              <a:t>put a </a:t>
            </a:r>
            <a:r>
              <a:rPr dirty="0" sz="1450" spc="-10">
                <a:latin typeface="Times New Roman"/>
                <a:cs typeface="Times New Roman"/>
              </a:rPr>
              <a:t>penny in its hand. The self-respecting </a:t>
            </a:r>
            <a:r>
              <a:rPr dirty="0" sz="1450" spc="-5">
                <a:latin typeface="Times New Roman"/>
                <a:cs typeface="Times New Roman"/>
              </a:rPr>
              <a:t>poor </a:t>
            </a:r>
            <a:r>
              <a:rPr dirty="0" sz="1450" spc="-10">
                <a:latin typeface="Times New Roman"/>
                <a:cs typeface="Times New Roman"/>
              </a:rPr>
              <a:t>beg from each other;  never from the rich. </a:t>
            </a:r>
            <a:r>
              <a:rPr dirty="0" sz="1450" spc="-60">
                <a:latin typeface="Times New Roman"/>
                <a:cs typeface="Times New Roman"/>
              </a:rPr>
              <a:t>To </a:t>
            </a:r>
            <a:r>
              <a:rPr dirty="0" sz="1450" spc="-10">
                <a:latin typeface="Times New Roman"/>
                <a:cs typeface="Times New Roman"/>
              </a:rPr>
              <a:t>live in the frock-coated ranks </a:t>
            </a:r>
            <a:r>
              <a:rPr dirty="0" sz="1450" spc="-5">
                <a:latin typeface="Times New Roman"/>
                <a:cs typeface="Times New Roman"/>
              </a:rPr>
              <a:t>of </a:t>
            </a:r>
            <a:r>
              <a:rPr dirty="0" sz="1450" spc="-10">
                <a:latin typeface="Times New Roman"/>
                <a:cs typeface="Times New Roman"/>
              </a:rPr>
              <a:t>life, to hear canting  scenes </a:t>
            </a:r>
            <a:r>
              <a:rPr dirty="0" sz="1450" spc="-5">
                <a:latin typeface="Times New Roman"/>
                <a:cs typeface="Times New Roman"/>
              </a:rPr>
              <a:t>of </a:t>
            </a:r>
            <a:r>
              <a:rPr dirty="0" sz="1450" spc="-10">
                <a:latin typeface="Times New Roman"/>
                <a:cs typeface="Times New Roman"/>
              </a:rPr>
              <a:t>gratitude rehearsed for twopence, </a:t>
            </a:r>
            <a:r>
              <a:rPr dirty="0" sz="1450" spc="-5">
                <a:latin typeface="Times New Roman"/>
                <a:cs typeface="Times New Roman"/>
              </a:rPr>
              <a:t>a </a:t>
            </a:r>
            <a:r>
              <a:rPr dirty="0" sz="1450" spc="-10">
                <a:latin typeface="Times New Roman"/>
                <a:cs typeface="Times New Roman"/>
              </a:rPr>
              <a:t>man might suppose that giving  was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gone out of </a:t>
            </a:r>
            <a:r>
              <a:rPr dirty="0" sz="1450" spc="-10">
                <a:latin typeface="Times New Roman"/>
                <a:cs typeface="Times New Roman"/>
              </a:rPr>
              <a:t>fashion; yet it goes forward </a:t>
            </a:r>
            <a:r>
              <a:rPr dirty="0" sz="1450" spc="-5">
                <a:latin typeface="Times New Roman"/>
                <a:cs typeface="Times New Roman"/>
              </a:rPr>
              <a:t>on a </a:t>
            </a:r>
            <a:r>
              <a:rPr dirty="0" sz="1450" spc="-10">
                <a:latin typeface="Times New Roman"/>
                <a:cs typeface="Times New Roman"/>
              </a:rPr>
              <a:t>scale so great as to  fill me with surprise. In the houses </a:t>
            </a:r>
            <a:r>
              <a:rPr dirty="0" sz="1450" spc="-5">
                <a:latin typeface="Times New Roman"/>
                <a:cs typeface="Times New Roman"/>
              </a:rPr>
              <a:t>of </a:t>
            </a:r>
            <a:r>
              <a:rPr dirty="0" sz="1450" spc="-10">
                <a:latin typeface="Times New Roman"/>
                <a:cs typeface="Times New Roman"/>
              </a:rPr>
              <a:t>the working class, all day long there will  </a:t>
            </a:r>
            <a:r>
              <a:rPr dirty="0" sz="1450" spc="-5">
                <a:latin typeface="Times New Roman"/>
                <a:cs typeface="Times New Roman"/>
              </a:rPr>
              <a:t>be a foot upon </a:t>
            </a:r>
            <a:r>
              <a:rPr dirty="0" sz="1450" spc="-10">
                <a:latin typeface="Times New Roman"/>
                <a:cs typeface="Times New Roman"/>
              </a:rPr>
              <a:t>the stair; all day long there will </a:t>
            </a:r>
            <a:r>
              <a:rPr dirty="0" sz="1450" spc="-5">
                <a:latin typeface="Times New Roman"/>
                <a:cs typeface="Times New Roman"/>
              </a:rPr>
              <a:t>be a </a:t>
            </a:r>
            <a:r>
              <a:rPr dirty="0" sz="1450" spc="-10">
                <a:latin typeface="Times New Roman"/>
                <a:cs typeface="Times New Roman"/>
              </a:rPr>
              <a:t>knocking at the doors;  beggars come, beggars </a:t>
            </a:r>
            <a:r>
              <a:rPr dirty="0" sz="1450" spc="-5">
                <a:latin typeface="Times New Roman"/>
                <a:cs typeface="Times New Roman"/>
              </a:rPr>
              <a:t>go, </a:t>
            </a:r>
            <a:r>
              <a:rPr dirty="0" sz="1450" spc="-10">
                <a:latin typeface="Times New Roman"/>
                <a:cs typeface="Times New Roman"/>
              </a:rPr>
              <a:t>without stint, hardly with intermission, from  morning till night; and meanwhile, in the same city and </a:t>
            </a:r>
            <a:r>
              <a:rPr dirty="0" sz="1450" spc="-5">
                <a:latin typeface="Times New Roman"/>
                <a:cs typeface="Times New Roman"/>
              </a:rPr>
              <a:t>but a </a:t>
            </a:r>
            <a:r>
              <a:rPr dirty="0" sz="1450" spc="-10">
                <a:latin typeface="Times New Roman"/>
                <a:cs typeface="Times New Roman"/>
              </a:rPr>
              <a:t>few streets </a:t>
            </a:r>
            <a:r>
              <a:rPr dirty="0" sz="1450" spc="-15">
                <a:latin typeface="Times New Roman"/>
                <a:cs typeface="Times New Roman"/>
              </a:rPr>
              <a:t>off,  </a:t>
            </a:r>
            <a:r>
              <a:rPr dirty="0" sz="1450" spc="-10">
                <a:latin typeface="Times New Roman"/>
                <a:cs typeface="Times New Roman"/>
              </a:rPr>
              <a:t>the castles </a:t>
            </a:r>
            <a:r>
              <a:rPr dirty="0" sz="1450" spc="-5">
                <a:latin typeface="Times New Roman"/>
                <a:cs typeface="Times New Roman"/>
              </a:rPr>
              <a:t>of </a:t>
            </a:r>
            <a:r>
              <a:rPr dirty="0" sz="1450" spc="-10">
                <a:latin typeface="Times New Roman"/>
                <a:cs typeface="Times New Roman"/>
              </a:rPr>
              <a:t>the rich stand unsummoned. Get the tale </a:t>
            </a:r>
            <a:r>
              <a:rPr dirty="0" sz="1450" spc="-5">
                <a:latin typeface="Times New Roman"/>
                <a:cs typeface="Times New Roman"/>
              </a:rPr>
              <a:t>of </a:t>
            </a:r>
            <a:r>
              <a:rPr dirty="0" sz="1450" spc="-10">
                <a:latin typeface="Times New Roman"/>
                <a:cs typeface="Times New Roman"/>
              </a:rPr>
              <a:t>any honest tramp,  </a:t>
            </a:r>
            <a:r>
              <a:rPr dirty="0" sz="1450" spc="-5">
                <a:latin typeface="Times New Roman"/>
                <a:cs typeface="Times New Roman"/>
              </a:rPr>
              <a:t>you </a:t>
            </a:r>
            <a:r>
              <a:rPr dirty="0" sz="1450" spc="-10">
                <a:latin typeface="Times New Roman"/>
                <a:cs typeface="Times New Roman"/>
              </a:rPr>
              <a:t>will find it was always the </a:t>
            </a:r>
            <a:r>
              <a:rPr dirty="0" sz="1450" spc="-5">
                <a:latin typeface="Times New Roman"/>
                <a:cs typeface="Times New Roman"/>
              </a:rPr>
              <a:t>poor </a:t>
            </a:r>
            <a:r>
              <a:rPr dirty="0" sz="1450" spc="-10">
                <a:latin typeface="Times New Roman"/>
                <a:cs typeface="Times New Roman"/>
              </a:rPr>
              <a:t>who helped him; get the truth from any  workman who has met misfortunes, it was always next </a:t>
            </a:r>
            <a:r>
              <a:rPr dirty="0" sz="1450" spc="-5">
                <a:latin typeface="Times New Roman"/>
                <a:cs typeface="Times New Roman"/>
              </a:rPr>
              <a:t>door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go  </a:t>
            </a:r>
            <a:r>
              <a:rPr dirty="0" sz="1450" spc="-10">
                <a:latin typeface="Times New Roman"/>
                <a:cs typeface="Times New Roman"/>
              </a:rPr>
              <a:t>for help, </a:t>
            </a:r>
            <a:r>
              <a:rPr dirty="0" sz="1450" spc="-5">
                <a:latin typeface="Times New Roman"/>
                <a:cs typeface="Times New Roman"/>
              </a:rPr>
              <a:t>or </a:t>
            </a:r>
            <a:r>
              <a:rPr dirty="0" sz="1450" spc="-10">
                <a:latin typeface="Times New Roman"/>
                <a:cs typeface="Times New Roman"/>
              </a:rPr>
              <a:t>only with such exceptions as are said to prove </a:t>
            </a:r>
            <a:r>
              <a:rPr dirty="0" sz="1450" spc="-5">
                <a:latin typeface="Times New Roman"/>
                <a:cs typeface="Times New Roman"/>
              </a:rPr>
              <a:t>a </a:t>
            </a:r>
            <a:r>
              <a:rPr dirty="0" sz="1450" spc="-10">
                <a:latin typeface="Times New Roman"/>
                <a:cs typeface="Times New Roman"/>
              </a:rPr>
              <a:t>rule; look at the  course </a:t>
            </a:r>
            <a:r>
              <a:rPr dirty="0" sz="1450" spc="-5">
                <a:latin typeface="Times New Roman"/>
                <a:cs typeface="Times New Roman"/>
              </a:rPr>
              <a:t>of </a:t>
            </a:r>
            <a:r>
              <a:rPr dirty="0" sz="1450" spc="-10">
                <a:latin typeface="Times New Roman"/>
                <a:cs typeface="Times New Roman"/>
              </a:rPr>
              <a:t>the mimetic </a:t>
            </a:r>
            <a:r>
              <a:rPr dirty="0" sz="1450" spc="-15">
                <a:latin typeface="Times New Roman"/>
                <a:cs typeface="Times New Roman"/>
              </a:rPr>
              <a:t>beggar, </a:t>
            </a:r>
            <a:r>
              <a:rPr dirty="0" sz="1450" spc="-10">
                <a:latin typeface="Times New Roman"/>
                <a:cs typeface="Times New Roman"/>
              </a:rPr>
              <a:t>it is through the </a:t>
            </a:r>
            <a:r>
              <a:rPr dirty="0" sz="1450" spc="-5">
                <a:latin typeface="Times New Roman"/>
                <a:cs typeface="Times New Roman"/>
              </a:rPr>
              <a:t>poor </a:t>
            </a:r>
            <a:r>
              <a:rPr dirty="0" sz="1450" spc="-10">
                <a:latin typeface="Times New Roman"/>
                <a:cs typeface="Times New Roman"/>
              </a:rPr>
              <a:t>quarters that </a:t>
            </a:r>
            <a:r>
              <a:rPr dirty="0" sz="1450" spc="-5">
                <a:latin typeface="Times New Roman"/>
                <a:cs typeface="Times New Roman"/>
              </a:rPr>
              <a:t>he </a:t>
            </a:r>
            <a:r>
              <a:rPr dirty="0" sz="1450" spc="-10">
                <a:latin typeface="Times New Roman"/>
                <a:cs typeface="Times New Roman"/>
              </a:rPr>
              <a:t>trails his  passage, showing his bandages to every </a:t>
            </a:r>
            <a:r>
              <a:rPr dirty="0" sz="1450" spc="-20">
                <a:latin typeface="Times New Roman"/>
                <a:cs typeface="Times New Roman"/>
              </a:rPr>
              <a:t>window, </a:t>
            </a:r>
            <a:r>
              <a:rPr dirty="0" sz="1450" spc="-10">
                <a:latin typeface="Times New Roman"/>
                <a:cs typeface="Times New Roman"/>
              </a:rPr>
              <a:t>piercing even to the attics  with his nasal </a:t>
            </a:r>
            <a:r>
              <a:rPr dirty="0" sz="1450" spc="-5">
                <a:latin typeface="Times New Roman"/>
                <a:cs typeface="Times New Roman"/>
              </a:rPr>
              <a:t>song. </a:t>
            </a:r>
            <a:r>
              <a:rPr dirty="0" sz="1450" spc="-10">
                <a:latin typeface="Times New Roman"/>
                <a:cs typeface="Times New Roman"/>
              </a:rPr>
              <a:t>Here is </a:t>
            </a:r>
            <a:r>
              <a:rPr dirty="0" sz="1450" spc="-5">
                <a:latin typeface="Times New Roman"/>
                <a:cs typeface="Times New Roman"/>
              </a:rPr>
              <a:t>a </a:t>
            </a:r>
            <a:r>
              <a:rPr dirty="0" sz="1450" spc="-10">
                <a:latin typeface="Times New Roman"/>
                <a:cs typeface="Times New Roman"/>
              </a:rPr>
              <a:t>remarkable state </a:t>
            </a:r>
            <a:r>
              <a:rPr dirty="0" sz="1450" spc="-5">
                <a:latin typeface="Times New Roman"/>
                <a:cs typeface="Times New Roman"/>
              </a:rPr>
              <a:t>of </a:t>
            </a:r>
            <a:r>
              <a:rPr dirty="0" sz="1450" spc="-10">
                <a:latin typeface="Times New Roman"/>
                <a:cs typeface="Times New Roman"/>
              </a:rPr>
              <a:t>things in </a:t>
            </a:r>
            <a:r>
              <a:rPr dirty="0" sz="1450" spc="-5">
                <a:latin typeface="Times New Roman"/>
                <a:cs typeface="Times New Roman"/>
              </a:rPr>
              <a:t>our </a:t>
            </a:r>
            <a:r>
              <a:rPr dirty="0" sz="1450" spc="-10">
                <a:latin typeface="Times New Roman"/>
                <a:cs typeface="Times New Roman"/>
              </a:rPr>
              <a:t>Christian  commonwealths, that the </a:t>
            </a:r>
            <a:r>
              <a:rPr dirty="0" sz="1450" spc="-5">
                <a:latin typeface="Times New Roman"/>
                <a:cs typeface="Times New Roman"/>
              </a:rPr>
              <a:t>poor </a:t>
            </a:r>
            <a:r>
              <a:rPr dirty="0" sz="1450" spc="-10">
                <a:latin typeface="Times New Roman"/>
                <a:cs typeface="Times New Roman"/>
              </a:rPr>
              <a:t>only should </a:t>
            </a:r>
            <a:r>
              <a:rPr dirty="0" sz="1450" spc="-5">
                <a:latin typeface="Times New Roman"/>
                <a:cs typeface="Times New Roman"/>
              </a:rPr>
              <a:t>be </a:t>
            </a:r>
            <a:r>
              <a:rPr dirty="0" sz="1450" spc="-10">
                <a:latin typeface="Times New Roman"/>
                <a:cs typeface="Times New Roman"/>
              </a:rPr>
              <a:t>asked to</a:t>
            </a:r>
            <a:r>
              <a:rPr dirty="0" sz="1450" spc="35">
                <a:latin typeface="Times New Roman"/>
                <a:cs typeface="Times New Roman"/>
              </a:rPr>
              <a:t> </a:t>
            </a:r>
            <a:r>
              <a:rPr dirty="0" sz="1450" spc="-10">
                <a:latin typeface="Times New Roman"/>
                <a:cs typeface="Times New Roman"/>
              </a:rPr>
              <a:t>give.</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20"/>
              </a:spcBef>
            </a:pPr>
            <a:endParaRPr sz="1800">
              <a:latin typeface="Times New Roman"/>
              <a:cs typeface="Times New Roman"/>
            </a:endParaRPr>
          </a:p>
          <a:p>
            <a:pPr algn="ctr">
              <a:lnSpc>
                <a:spcPct val="100000"/>
              </a:lnSpc>
            </a:pPr>
            <a:r>
              <a:rPr dirty="0" sz="1450" spc="-10" b="1">
                <a:latin typeface="Times New Roman"/>
                <a:cs typeface="Times New Roman"/>
              </a:rPr>
              <a:t>IV</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spcBef>
                <a:spcPts val="5"/>
              </a:spcBef>
            </a:pP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pleasant tale </a:t>
            </a:r>
            <a:r>
              <a:rPr dirty="0" sz="1450" spc="-5">
                <a:latin typeface="Times New Roman"/>
                <a:cs typeface="Times New Roman"/>
              </a:rPr>
              <a:t>of </a:t>
            </a:r>
            <a:r>
              <a:rPr dirty="0" sz="1450" spc="-10">
                <a:latin typeface="Times New Roman"/>
                <a:cs typeface="Times New Roman"/>
              </a:rPr>
              <a:t>some worthless, phrasing Frenchman, who was  taxed with ingratitude: “Il faut savoir garder l’indépendance </a:t>
            </a:r>
            <a:r>
              <a:rPr dirty="0" sz="1450" spc="-5">
                <a:latin typeface="Times New Roman"/>
                <a:cs typeface="Times New Roman"/>
              </a:rPr>
              <a:t>du </a:t>
            </a:r>
            <a:r>
              <a:rPr dirty="0" sz="1450" spc="-20">
                <a:latin typeface="Times New Roman"/>
                <a:cs typeface="Times New Roman"/>
              </a:rPr>
              <a:t>cœur,” </a:t>
            </a:r>
            <a:r>
              <a:rPr dirty="0" sz="1450" spc="-10">
                <a:latin typeface="Times New Roman"/>
                <a:cs typeface="Times New Roman"/>
              </a:rPr>
              <a:t>cried  he. </a:t>
            </a:r>
            <a:r>
              <a:rPr dirty="0" sz="1450" spc="-5">
                <a:latin typeface="Times New Roman"/>
                <a:cs typeface="Times New Roman"/>
              </a:rPr>
              <a:t>I </a:t>
            </a:r>
            <a:r>
              <a:rPr dirty="0" sz="1450" spc="-10">
                <a:latin typeface="Times New Roman"/>
                <a:cs typeface="Times New Roman"/>
              </a:rPr>
              <a:t>own </a:t>
            </a:r>
            <a:r>
              <a:rPr dirty="0" sz="1450" spc="-5">
                <a:latin typeface="Times New Roman"/>
                <a:cs typeface="Times New Roman"/>
              </a:rPr>
              <a:t>I </a:t>
            </a:r>
            <a:r>
              <a:rPr dirty="0" sz="1450" spc="-10">
                <a:latin typeface="Times New Roman"/>
                <a:cs typeface="Times New Roman"/>
              </a:rPr>
              <a:t>feel with him. Gratitude without </a:t>
            </a:r>
            <a:r>
              <a:rPr dirty="0" sz="1450" spc="-20">
                <a:latin typeface="Times New Roman"/>
                <a:cs typeface="Times New Roman"/>
              </a:rPr>
              <a:t>familarity, </a:t>
            </a:r>
            <a:r>
              <a:rPr dirty="0" sz="1450" spc="-10">
                <a:latin typeface="Times New Roman"/>
                <a:cs typeface="Times New Roman"/>
              </a:rPr>
              <a:t>gratitude otherwise  than as </a:t>
            </a:r>
            <a:r>
              <a:rPr dirty="0" sz="1450" spc="-5">
                <a:latin typeface="Times New Roman"/>
                <a:cs typeface="Times New Roman"/>
              </a:rPr>
              <a:t>a </a:t>
            </a:r>
            <a:r>
              <a:rPr dirty="0" sz="1450" spc="-10">
                <a:latin typeface="Times New Roman"/>
                <a:cs typeface="Times New Roman"/>
              </a:rPr>
              <a:t>nameless element in </a:t>
            </a:r>
            <a:r>
              <a:rPr dirty="0" sz="1450" spc="-5">
                <a:latin typeface="Times New Roman"/>
                <a:cs typeface="Times New Roman"/>
              </a:rPr>
              <a:t>a </a:t>
            </a:r>
            <a:r>
              <a:rPr dirty="0" sz="1450" spc="-10">
                <a:latin typeface="Times New Roman"/>
                <a:cs typeface="Times New Roman"/>
              </a:rPr>
              <a:t>friendship, is </a:t>
            </a:r>
            <a:r>
              <a:rPr dirty="0" sz="1450" spc="-5">
                <a:latin typeface="Times New Roman"/>
                <a:cs typeface="Times New Roman"/>
              </a:rPr>
              <a:t>a </a:t>
            </a:r>
            <a:r>
              <a:rPr dirty="0" sz="1450" spc="-10">
                <a:latin typeface="Times New Roman"/>
                <a:cs typeface="Times New Roman"/>
              </a:rPr>
              <a:t>thing so near to hatred that </a:t>
            </a:r>
            <a:r>
              <a:rPr dirty="0" sz="1450" spc="-5">
                <a:latin typeface="Times New Roman"/>
                <a:cs typeface="Times New Roman"/>
              </a:rPr>
              <a:t>I do  not </a:t>
            </a:r>
            <a:r>
              <a:rPr dirty="0" sz="1450" spc="-10">
                <a:latin typeface="Times New Roman"/>
                <a:cs typeface="Times New Roman"/>
              </a:rPr>
              <a:t>care to split the difference. Until </a:t>
            </a:r>
            <a:r>
              <a:rPr dirty="0" sz="1450" spc="-5">
                <a:latin typeface="Times New Roman"/>
                <a:cs typeface="Times New Roman"/>
              </a:rPr>
              <a:t>I </a:t>
            </a:r>
            <a:r>
              <a:rPr dirty="0" sz="1450" spc="-10">
                <a:latin typeface="Times New Roman"/>
                <a:cs typeface="Times New Roman"/>
              </a:rPr>
              <a:t>find </a:t>
            </a:r>
            <a:r>
              <a:rPr dirty="0" sz="1450" spc="-5">
                <a:latin typeface="Times New Roman"/>
                <a:cs typeface="Times New Roman"/>
              </a:rPr>
              <a:t>a </a:t>
            </a:r>
            <a:r>
              <a:rPr dirty="0" sz="1450" spc="-10">
                <a:latin typeface="Times New Roman"/>
                <a:cs typeface="Times New Roman"/>
              </a:rPr>
              <a:t>man who is pleased to receive  obligations, </a:t>
            </a:r>
            <a:r>
              <a:rPr dirty="0" sz="1450" spc="-5">
                <a:latin typeface="Times New Roman"/>
                <a:cs typeface="Times New Roman"/>
              </a:rPr>
              <a:t>I </a:t>
            </a:r>
            <a:r>
              <a:rPr dirty="0" sz="1450" spc="-10">
                <a:latin typeface="Times New Roman"/>
                <a:cs typeface="Times New Roman"/>
              </a:rPr>
              <a:t>shall continue to question the tact </a:t>
            </a:r>
            <a:r>
              <a:rPr dirty="0" sz="1450" spc="-5">
                <a:latin typeface="Times New Roman"/>
                <a:cs typeface="Times New Roman"/>
              </a:rPr>
              <a:t>of </a:t>
            </a:r>
            <a:r>
              <a:rPr dirty="0" sz="1450" spc="-10">
                <a:latin typeface="Times New Roman"/>
                <a:cs typeface="Times New Roman"/>
              </a:rPr>
              <a:t>those who are eager to  confer them. What an art it is, to give, even to </a:t>
            </a:r>
            <a:r>
              <a:rPr dirty="0" sz="1450" spc="-5">
                <a:latin typeface="Times New Roman"/>
                <a:cs typeface="Times New Roman"/>
              </a:rPr>
              <a:t>our </a:t>
            </a:r>
            <a:r>
              <a:rPr dirty="0" sz="1450" spc="-10">
                <a:latin typeface="Times New Roman"/>
                <a:cs typeface="Times New Roman"/>
              </a:rPr>
              <a:t>nearest friends! and what </a:t>
            </a:r>
            <a:r>
              <a:rPr dirty="0" sz="1450" spc="-5">
                <a:latin typeface="Times New Roman"/>
                <a:cs typeface="Times New Roman"/>
              </a:rPr>
              <a:t>a  </a:t>
            </a:r>
            <a:r>
              <a:rPr dirty="0" sz="1450" spc="-10">
                <a:latin typeface="Times New Roman"/>
                <a:cs typeface="Times New Roman"/>
              </a:rPr>
              <a:t>test </a:t>
            </a:r>
            <a:r>
              <a:rPr dirty="0" sz="1450" spc="-5">
                <a:latin typeface="Times New Roman"/>
                <a:cs typeface="Times New Roman"/>
              </a:rPr>
              <a:t>of </a:t>
            </a:r>
            <a:r>
              <a:rPr dirty="0" sz="1450" spc="-10">
                <a:latin typeface="Times New Roman"/>
                <a:cs typeface="Times New Roman"/>
              </a:rPr>
              <a:t>manners, to receive! </a:t>
            </a:r>
            <a:r>
              <a:rPr dirty="0" sz="1450" spc="-35">
                <a:latin typeface="Times New Roman"/>
                <a:cs typeface="Times New Roman"/>
              </a:rPr>
              <a:t>How, </a:t>
            </a:r>
            <a:r>
              <a:rPr dirty="0" sz="1450" spc="-5">
                <a:latin typeface="Times New Roman"/>
                <a:cs typeface="Times New Roman"/>
              </a:rPr>
              <a:t>upon </a:t>
            </a:r>
            <a:r>
              <a:rPr dirty="0" sz="1450" spc="-10">
                <a:latin typeface="Times New Roman"/>
                <a:cs typeface="Times New Roman"/>
              </a:rPr>
              <a:t>either side, we smuggle away the  obligation, blushing for each other; how </a:t>
            </a:r>
            <a:r>
              <a:rPr dirty="0" sz="1450" spc="-15">
                <a:latin typeface="Times New Roman"/>
                <a:cs typeface="Times New Roman"/>
              </a:rPr>
              <a:t>bluff </a:t>
            </a:r>
            <a:r>
              <a:rPr dirty="0" sz="1450" spc="-10">
                <a:latin typeface="Times New Roman"/>
                <a:cs typeface="Times New Roman"/>
              </a:rPr>
              <a:t>and </a:t>
            </a:r>
            <a:r>
              <a:rPr dirty="0" sz="1450" spc="-5">
                <a:latin typeface="Times New Roman"/>
                <a:cs typeface="Times New Roman"/>
              </a:rPr>
              <a:t>dull </a:t>
            </a:r>
            <a:r>
              <a:rPr dirty="0" sz="1450" spc="-10">
                <a:latin typeface="Times New Roman"/>
                <a:cs typeface="Times New Roman"/>
              </a:rPr>
              <a:t>we make the giver; how  </a:t>
            </a:r>
            <a:r>
              <a:rPr dirty="0" sz="1450" spc="-25">
                <a:latin typeface="Times New Roman"/>
                <a:cs typeface="Times New Roman"/>
              </a:rPr>
              <a:t>hasty, </a:t>
            </a:r>
            <a:r>
              <a:rPr dirty="0" sz="1450" spc="-10">
                <a:latin typeface="Times New Roman"/>
                <a:cs typeface="Times New Roman"/>
              </a:rPr>
              <a:t>how falsely cheerful, the receiver! And yet an act </a:t>
            </a:r>
            <a:r>
              <a:rPr dirty="0" sz="1450" spc="-5">
                <a:latin typeface="Times New Roman"/>
                <a:cs typeface="Times New Roman"/>
              </a:rPr>
              <a:t>of </a:t>
            </a:r>
            <a:r>
              <a:rPr dirty="0" sz="1450" spc="-10">
                <a:latin typeface="Times New Roman"/>
                <a:cs typeface="Times New Roman"/>
              </a:rPr>
              <a:t>such difficulty and  distress between near friends, it is supposed we can perform to </a:t>
            </a:r>
            <a:r>
              <a:rPr dirty="0" sz="1450" spc="-5">
                <a:latin typeface="Times New Roman"/>
                <a:cs typeface="Times New Roman"/>
              </a:rPr>
              <a:t>a </a:t>
            </a:r>
            <a:r>
              <a:rPr dirty="0" sz="1450" spc="-10">
                <a:latin typeface="Times New Roman"/>
                <a:cs typeface="Times New Roman"/>
              </a:rPr>
              <a:t>total stranger  and leave the man transfixed with grateful emotions. The last thing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man is to burthen him with an obligation, and it is what we propose to  begin with! But let </a:t>
            </a:r>
            <a:r>
              <a:rPr dirty="0" sz="1450" spc="-5">
                <a:latin typeface="Times New Roman"/>
                <a:cs typeface="Times New Roman"/>
              </a:rPr>
              <a:t>us not be </a:t>
            </a:r>
            <a:r>
              <a:rPr dirty="0" sz="1450" spc="-10">
                <a:latin typeface="Times New Roman"/>
                <a:cs typeface="Times New Roman"/>
              </a:rPr>
              <a:t>deceived: unless </a:t>
            </a:r>
            <a:r>
              <a:rPr dirty="0" sz="1450" spc="-5">
                <a:latin typeface="Times New Roman"/>
                <a:cs typeface="Times New Roman"/>
              </a:rPr>
              <a:t>he </a:t>
            </a:r>
            <a:r>
              <a:rPr dirty="0" sz="1450" spc="-10">
                <a:latin typeface="Times New Roman"/>
                <a:cs typeface="Times New Roman"/>
              </a:rPr>
              <a:t>is totally degraded to his  trade, anger jars in his inside, and </a:t>
            </a:r>
            <a:r>
              <a:rPr dirty="0" sz="1450" spc="-5">
                <a:latin typeface="Times New Roman"/>
                <a:cs typeface="Times New Roman"/>
              </a:rPr>
              <a:t>he </a:t>
            </a:r>
            <a:r>
              <a:rPr dirty="0" sz="1450" spc="-10">
                <a:latin typeface="Times New Roman"/>
                <a:cs typeface="Times New Roman"/>
              </a:rPr>
              <a:t>grates his teeth at </a:t>
            </a:r>
            <a:r>
              <a:rPr dirty="0" sz="1450" spc="-5">
                <a:latin typeface="Times New Roman"/>
                <a:cs typeface="Times New Roman"/>
              </a:rPr>
              <a:t>our</a:t>
            </a:r>
            <a:r>
              <a:rPr dirty="0" sz="1450" spc="85">
                <a:latin typeface="Times New Roman"/>
                <a:cs typeface="Times New Roman"/>
              </a:rPr>
              <a:t> </a:t>
            </a:r>
            <a:r>
              <a:rPr dirty="0" sz="1450" spc="-20">
                <a:latin typeface="Times New Roman"/>
                <a:cs typeface="Times New Roman"/>
              </a:rPr>
              <a:t>gratuity.</a:t>
            </a:r>
            <a:endParaRPr sz="1450">
              <a:latin typeface="Times New Roman"/>
              <a:cs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70">
                <a:latin typeface="Times New Roman"/>
                <a:cs typeface="Times New Roman"/>
              </a:rPr>
              <a:t>We </a:t>
            </a:r>
            <a:r>
              <a:rPr dirty="0" sz="1450" spc="-10">
                <a:latin typeface="Times New Roman"/>
                <a:cs typeface="Times New Roman"/>
              </a:rPr>
              <a:t>should wipe two words from </a:t>
            </a:r>
            <a:r>
              <a:rPr dirty="0" sz="1450" spc="-5">
                <a:latin typeface="Times New Roman"/>
                <a:cs typeface="Times New Roman"/>
              </a:rPr>
              <a:t>our </a:t>
            </a:r>
            <a:r>
              <a:rPr dirty="0" sz="1450" spc="-10">
                <a:latin typeface="Times New Roman"/>
                <a:cs typeface="Times New Roman"/>
              </a:rPr>
              <a:t>vocabulary: gratitude and </a:t>
            </a:r>
            <a:r>
              <a:rPr dirty="0" sz="1450" spc="-20">
                <a:latin typeface="Times New Roman"/>
                <a:cs typeface="Times New Roman"/>
              </a:rPr>
              <a:t>charity. </a:t>
            </a:r>
            <a:r>
              <a:rPr dirty="0" sz="1450" spc="-10">
                <a:latin typeface="Times New Roman"/>
                <a:cs typeface="Times New Roman"/>
              </a:rPr>
              <a:t>In real  life, help is given </a:t>
            </a:r>
            <a:r>
              <a:rPr dirty="0" sz="1450" spc="-5">
                <a:latin typeface="Times New Roman"/>
                <a:cs typeface="Times New Roman"/>
              </a:rPr>
              <a:t>out of </a:t>
            </a:r>
            <a:r>
              <a:rPr dirty="0" sz="1450" spc="-10">
                <a:latin typeface="Times New Roman"/>
                <a:cs typeface="Times New Roman"/>
              </a:rPr>
              <a:t>friendship, </a:t>
            </a:r>
            <a:r>
              <a:rPr dirty="0" sz="1450" spc="-5">
                <a:latin typeface="Times New Roman"/>
                <a:cs typeface="Times New Roman"/>
              </a:rPr>
              <a:t>or </a:t>
            </a: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valued; it is received from the  hand </a:t>
            </a:r>
            <a:r>
              <a:rPr dirty="0" sz="1450" spc="-5">
                <a:latin typeface="Times New Roman"/>
                <a:cs typeface="Times New Roman"/>
              </a:rPr>
              <a:t>of </a:t>
            </a:r>
            <a:r>
              <a:rPr dirty="0" sz="1450" spc="-10">
                <a:latin typeface="Times New Roman"/>
                <a:cs typeface="Times New Roman"/>
              </a:rPr>
              <a:t>friendship, </a:t>
            </a:r>
            <a:r>
              <a:rPr dirty="0" sz="1450" spc="-5">
                <a:latin typeface="Times New Roman"/>
                <a:cs typeface="Times New Roman"/>
              </a:rPr>
              <a:t>or </a:t>
            </a:r>
            <a:r>
              <a:rPr dirty="0" sz="1450" spc="-10">
                <a:latin typeface="Times New Roman"/>
                <a:cs typeface="Times New Roman"/>
              </a:rPr>
              <a:t>it is resented. </a:t>
            </a:r>
            <a:r>
              <a:rPr dirty="0" sz="1450" spc="-70">
                <a:latin typeface="Times New Roman"/>
                <a:cs typeface="Times New Roman"/>
              </a:rPr>
              <a:t>We </a:t>
            </a:r>
            <a:r>
              <a:rPr dirty="0" sz="1450" spc="-10">
                <a:latin typeface="Times New Roman"/>
                <a:cs typeface="Times New Roman"/>
              </a:rPr>
              <a:t>are all too proud to take </a:t>
            </a:r>
            <a:r>
              <a:rPr dirty="0" sz="1450" spc="-5">
                <a:latin typeface="Times New Roman"/>
                <a:cs typeface="Times New Roman"/>
              </a:rPr>
              <a:t>a </a:t>
            </a:r>
            <a:r>
              <a:rPr dirty="0" sz="1450" spc="-10">
                <a:latin typeface="Times New Roman"/>
                <a:cs typeface="Times New Roman"/>
              </a:rPr>
              <a:t>naked gift:  we must seem to pay it, if in nothing else, then with the delights </a:t>
            </a:r>
            <a:r>
              <a:rPr dirty="0" sz="1450" spc="-5">
                <a:latin typeface="Times New Roman"/>
                <a:cs typeface="Times New Roman"/>
              </a:rPr>
              <a:t>of our </a:t>
            </a:r>
            <a:r>
              <a:rPr dirty="0" sz="1450" spc="-20">
                <a:latin typeface="Times New Roman"/>
                <a:cs typeface="Times New Roman"/>
              </a:rPr>
              <a:t>society.  </a:t>
            </a:r>
            <a:r>
              <a:rPr dirty="0" sz="1450" spc="-10">
                <a:latin typeface="Times New Roman"/>
                <a:cs typeface="Times New Roman"/>
              </a:rPr>
              <a:t>Here, then, is the pitiful fix </a:t>
            </a:r>
            <a:r>
              <a:rPr dirty="0" sz="1450" spc="-5">
                <a:latin typeface="Times New Roman"/>
                <a:cs typeface="Times New Roman"/>
              </a:rPr>
              <a:t>of </a:t>
            </a:r>
            <a:r>
              <a:rPr dirty="0" sz="1450" spc="-10">
                <a:latin typeface="Times New Roman"/>
                <a:cs typeface="Times New Roman"/>
              </a:rPr>
              <a:t>the rich man; here is that </a:t>
            </a:r>
            <a:r>
              <a:rPr dirty="0" sz="1450" spc="-20">
                <a:latin typeface="Times New Roman"/>
                <a:cs typeface="Times New Roman"/>
              </a:rPr>
              <a:t>needle’s </a:t>
            </a:r>
            <a:r>
              <a:rPr dirty="0" sz="1450" spc="-10">
                <a:latin typeface="Times New Roman"/>
                <a:cs typeface="Times New Roman"/>
              </a:rPr>
              <a:t>eye in which  </a:t>
            </a:r>
            <a:r>
              <a:rPr dirty="0" sz="1450" spc="-5">
                <a:latin typeface="Times New Roman"/>
                <a:cs typeface="Times New Roman"/>
              </a:rPr>
              <a:t>he </a:t>
            </a:r>
            <a:r>
              <a:rPr dirty="0" sz="1450" spc="-10">
                <a:latin typeface="Times New Roman"/>
                <a:cs typeface="Times New Roman"/>
              </a:rPr>
              <a:t>stuck already in the days </a:t>
            </a:r>
            <a:r>
              <a:rPr dirty="0" sz="1450" spc="-5">
                <a:latin typeface="Times New Roman"/>
                <a:cs typeface="Times New Roman"/>
              </a:rPr>
              <a:t>of </a:t>
            </a:r>
            <a:r>
              <a:rPr dirty="0" sz="1450" spc="-10">
                <a:latin typeface="Times New Roman"/>
                <a:cs typeface="Times New Roman"/>
              </a:rPr>
              <a:t>Christ, and still sticks </a:t>
            </a:r>
            <a:r>
              <a:rPr dirty="0" sz="1450" spc="-20">
                <a:latin typeface="Times New Roman"/>
                <a:cs typeface="Times New Roman"/>
              </a:rPr>
              <a:t>to-day, firmer, </a:t>
            </a:r>
            <a:r>
              <a:rPr dirty="0" sz="1450" spc="-10">
                <a:latin typeface="Times New Roman"/>
                <a:cs typeface="Times New Roman"/>
              </a:rPr>
              <a:t>if  possible, than ever: that </a:t>
            </a:r>
            <a:r>
              <a:rPr dirty="0" sz="1450" spc="-5">
                <a:latin typeface="Times New Roman"/>
                <a:cs typeface="Times New Roman"/>
              </a:rPr>
              <a:t>he </a:t>
            </a:r>
            <a:r>
              <a:rPr dirty="0" sz="1450" spc="-10">
                <a:latin typeface="Times New Roman"/>
                <a:cs typeface="Times New Roman"/>
              </a:rPr>
              <a:t>has the money and lacks the love which should  make his money acceptable. Here and </a:t>
            </a:r>
            <a:r>
              <a:rPr dirty="0" sz="1450" spc="-30">
                <a:latin typeface="Times New Roman"/>
                <a:cs typeface="Times New Roman"/>
              </a:rPr>
              <a:t>now, </a:t>
            </a:r>
            <a:r>
              <a:rPr dirty="0" sz="1450" spc="-10">
                <a:latin typeface="Times New Roman"/>
                <a:cs typeface="Times New Roman"/>
              </a:rPr>
              <a:t>just as </a:t>
            </a:r>
            <a:r>
              <a:rPr dirty="0" sz="1450" spc="-5">
                <a:latin typeface="Times New Roman"/>
                <a:cs typeface="Times New Roman"/>
              </a:rPr>
              <a:t>of </a:t>
            </a:r>
            <a:r>
              <a:rPr dirty="0" sz="1450" spc="-10">
                <a:latin typeface="Times New Roman"/>
                <a:cs typeface="Times New Roman"/>
              </a:rPr>
              <a:t>old in Palestine, </a:t>
            </a:r>
            <a:r>
              <a:rPr dirty="0" sz="1450" spc="-5">
                <a:latin typeface="Times New Roman"/>
                <a:cs typeface="Times New Roman"/>
              </a:rPr>
              <a:t>he </a:t>
            </a:r>
            <a:r>
              <a:rPr dirty="0" sz="1450" spc="-10">
                <a:latin typeface="Times New Roman"/>
                <a:cs typeface="Times New Roman"/>
              </a:rPr>
              <a:t>has  the rich to </a:t>
            </a:r>
            <a:r>
              <a:rPr dirty="0" sz="1450" spc="-15">
                <a:latin typeface="Times New Roman"/>
                <a:cs typeface="Times New Roman"/>
              </a:rPr>
              <a:t>dinner, </a:t>
            </a:r>
            <a:r>
              <a:rPr dirty="0" sz="1450" spc="-10">
                <a:latin typeface="Times New Roman"/>
                <a:cs typeface="Times New Roman"/>
              </a:rPr>
              <a:t>it is with the rich that </a:t>
            </a:r>
            <a:r>
              <a:rPr dirty="0" sz="1450" spc="-5">
                <a:latin typeface="Times New Roman"/>
                <a:cs typeface="Times New Roman"/>
              </a:rPr>
              <a:t>he </a:t>
            </a:r>
            <a:r>
              <a:rPr dirty="0" sz="1450" spc="-10">
                <a:latin typeface="Times New Roman"/>
                <a:cs typeface="Times New Roman"/>
              </a:rPr>
              <a:t>takes his pleasure: and when his  turn comes to </a:t>
            </a:r>
            <a:r>
              <a:rPr dirty="0" sz="1450" spc="-5">
                <a:latin typeface="Times New Roman"/>
                <a:cs typeface="Times New Roman"/>
              </a:rPr>
              <a:t>be </a:t>
            </a:r>
            <a:r>
              <a:rPr dirty="0" sz="1450" spc="-10">
                <a:latin typeface="Times New Roman"/>
                <a:cs typeface="Times New Roman"/>
              </a:rPr>
              <a:t>charitable, </a:t>
            </a:r>
            <a:r>
              <a:rPr dirty="0" sz="1450" spc="-5">
                <a:latin typeface="Times New Roman"/>
                <a:cs typeface="Times New Roman"/>
              </a:rPr>
              <a:t>he looks </a:t>
            </a:r>
            <a:r>
              <a:rPr dirty="0" sz="1450" spc="-10">
                <a:latin typeface="Times New Roman"/>
                <a:cs typeface="Times New Roman"/>
              </a:rPr>
              <a:t>in vain for </a:t>
            </a:r>
            <a:r>
              <a:rPr dirty="0" sz="1450" spc="-5">
                <a:latin typeface="Times New Roman"/>
                <a:cs typeface="Times New Roman"/>
              </a:rPr>
              <a:t>a </a:t>
            </a:r>
            <a:r>
              <a:rPr dirty="0" sz="1450" spc="-10">
                <a:latin typeface="Times New Roman"/>
                <a:cs typeface="Times New Roman"/>
              </a:rPr>
              <a:t>recipient. His friends are </a:t>
            </a:r>
            <a:r>
              <a:rPr dirty="0" sz="1450" spc="-5">
                <a:latin typeface="Times New Roman"/>
                <a:cs typeface="Times New Roman"/>
              </a:rPr>
              <a:t>not  </a:t>
            </a:r>
            <a:r>
              <a:rPr dirty="0" sz="1450" spc="-20">
                <a:latin typeface="Times New Roman"/>
                <a:cs typeface="Times New Roman"/>
              </a:rPr>
              <a:t>poor, </a:t>
            </a:r>
            <a:r>
              <a:rPr dirty="0" sz="1450" spc="-10">
                <a:latin typeface="Times New Roman"/>
                <a:cs typeface="Times New Roman"/>
              </a:rPr>
              <a:t>they </a:t>
            </a:r>
            <a:r>
              <a:rPr dirty="0" sz="1450" spc="-5">
                <a:latin typeface="Times New Roman"/>
                <a:cs typeface="Times New Roman"/>
              </a:rPr>
              <a:t>do not </a:t>
            </a:r>
            <a:r>
              <a:rPr dirty="0" sz="1450" spc="-10">
                <a:latin typeface="Times New Roman"/>
                <a:cs typeface="Times New Roman"/>
              </a:rPr>
              <a:t>want; the </a:t>
            </a:r>
            <a:r>
              <a:rPr dirty="0" sz="1450" spc="-5">
                <a:latin typeface="Times New Roman"/>
                <a:cs typeface="Times New Roman"/>
              </a:rPr>
              <a:t>poor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his friends, they will </a:t>
            </a:r>
            <a:r>
              <a:rPr dirty="0" sz="1450" spc="-5">
                <a:latin typeface="Times New Roman"/>
                <a:cs typeface="Times New Roman"/>
              </a:rPr>
              <a:t>not </a:t>
            </a:r>
            <a:r>
              <a:rPr dirty="0" sz="1450" spc="-10">
                <a:latin typeface="Times New Roman"/>
                <a:cs typeface="Times New Roman"/>
              </a:rPr>
              <a:t>take. </a:t>
            </a:r>
            <a:r>
              <a:rPr dirty="0" sz="1450" spc="-60">
                <a:latin typeface="Times New Roman"/>
                <a:cs typeface="Times New Roman"/>
              </a:rPr>
              <a:t>To  </a:t>
            </a:r>
            <a:r>
              <a:rPr dirty="0" sz="1450" spc="-10">
                <a:latin typeface="Times New Roman"/>
                <a:cs typeface="Times New Roman"/>
              </a:rPr>
              <a:t>whom is </a:t>
            </a:r>
            <a:r>
              <a:rPr dirty="0" sz="1450" spc="-5">
                <a:latin typeface="Times New Roman"/>
                <a:cs typeface="Times New Roman"/>
              </a:rPr>
              <a:t>he </a:t>
            </a:r>
            <a:r>
              <a:rPr dirty="0" sz="1450" spc="-10">
                <a:latin typeface="Times New Roman"/>
                <a:cs typeface="Times New Roman"/>
              </a:rPr>
              <a:t>to give? Where to find—note this phase—the Deserving Poor?  Charity is (what they call) centralised; </a:t>
            </a:r>
            <a:r>
              <a:rPr dirty="0" sz="1450" spc="-15">
                <a:latin typeface="Times New Roman"/>
                <a:cs typeface="Times New Roman"/>
              </a:rPr>
              <a:t>offices </a:t>
            </a:r>
            <a:r>
              <a:rPr dirty="0" sz="1450" spc="-10">
                <a:latin typeface="Times New Roman"/>
                <a:cs typeface="Times New Roman"/>
              </a:rPr>
              <a:t>are hired; societies founded,  with secretaries paid </a:t>
            </a:r>
            <a:r>
              <a:rPr dirty="0" sz="1450" spc="-5">
                <a:latin typeface="Times New Roman"/>
                <a:cs typeface="Times New Roman"/>
              </a:rPr>
              <a:t>or </a:t>
            </a:r>
            <a:r>
              <a:rPr dirty="0" sz="1450" spc="-10">
                <a:latin typeface="Times New Roman"/>
                <a:cs typeface="Times New Roman"/>
              </a:rPr>
              <a:t>unpaid: the </a:t>
            </a:r>
            <a:r>
              <a:rPr dirty="0" sz="1450" spc="-5">
                <a:latin typeface="Times New Roman"/>
                <a:cs typeface="Times New Roman"/>
              </a:rPr>
              <a:t>hunt of </a:t>
            </a:r>
            <a:r>
              <a:rPr dirty="0" sz="1450" spc="-10">
                <a:latin typeface="Times New Roman"/>
                <a:cs typeface="Times New Roman"/>
              </a:rPr>
              <a:t>the Deserving Poor goes merrily  forward. </a:t>
            </a:r>
            <a:r>
              <a:rPr dirty="0" sz="1450" spc="-5">
                <a:latin typeface="Times New Roman"/>
                <a:cs typeface="Times New Roman"/>
              </a:rPr>
              <a:t>I </a:t>
            </a:r>
            <a:r>
              <a:rPr dirty="0" sz="1450" spc="-10">
                <a:latin typeface="Times New Roman"/>
                <a:cs typeface="Times New Roman"/>
              </a:rPr>
              <a:t>think it will take more than </a:t>
            </a:r>
            <a:r>
              <a:rPr dirty="0" sz="1450" spc="-5">
                <a:latin typeface="Times New Roman"/>
                <a:cs typeface="Times New Roman"/>
              </a:rPr>
              <a:t>a </a:t>
            </a:r>
            <a:r>
              <a:rPr dirty="0" sz="1450" spc="-10">
                <a:latin typeface="Times New Roman"/>
                <a:cs typeface="Times New Roman"/>
              </a:rPr>
              <a:t>merely human secretary to disinter  that </a:t>
            </a:r>
            <a:r>
              <a:rPr dirty="0" sz="1450" spc="-20">
                <a:latin typeface="Times New Roman"/>
                <a:cs typeface="Times New Roman"/>
              </a:rPr>
              <a:t>character. </a:t>
            </a: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class that is to </a:t>
            </a:r>
            <a:r>
              <a:rPr dirty="0" sz="1450" spc="-5">
                <a:latin typeface="Times New Roman"/>
                <a:cs typeface="Times New Roman"/>
              </a:rPr>
              <a:t>be </a:t>
            </a:r>
            <a:r>
              <a:rPr dirty="0" sz="1450" spc="-10">
                <a:latin typeface="Times New Roman"/>
                <a:cs typeface="Times New Roman"/>
              </a:rPr>
              <a:t>in want from </a:t>
            </a:r>
            <a:r>
              <a:rPr dirty="0" sz="1450" spc="-5">
                <a:latin typeface="Times New Roman"/>
                <a:cs typeface="Times New Roman"/>
              </a:rPr>
              <a:t>no </a:t>
            </a:r>
            <a:r>
              <a:rPr dirty="0" sz="1450" spc="-10">
                <a:latin typeface="Times New Roman"/>
                <a:cs typeface="Times New Roman"/>
              </a:rPr>
              <a:t>fault </a:t>
            </a:r>
            <a:r>
              <a:rPr dirty="0" sz="1450" spc="-5">
                <a:latin typeface="Times New Roman"/>
                <a:cs typeface="Times New Roman"/>
              </a:rPr>
              <a:t>of </a:t>
            </a:r>
            <a:r>
              <a:rPr dirty="0" sz="1450" spc="-10">
                <a:latin typeface="Times New Roman"/>
                <a:cs typeface="Times New Roman"/>
              </a:rPr>
              <a:t>its own, and  yet greedily eager to receive from strangers; and to </a:t>
            </a:r>
            <a:r>
              <a:rPr dirty="0" sz="1450" spc="-5">
                <a:latin typeface="Times New Roman"/>
                <a:cs typeface="Times New Roman"/>
              </a:rPr>
              <a:t>be </a:t>
            </a:r>
            <a:r>
              <a:rPr dirty="0" sz="1450" spc="-10">
                <a:latin typeface="Times New Roman"/>
                <a:cs typeface="Times New Roman"/>
              </a:rPr>
              <a:t>quite respectable, and at  the same time quite devoid </a:t>
            </a:r>
            <a:r>
              <a:rPr dirty="0" sz="1450" spc="-5">
                <a:latin typeface="Times New Roman"/>
                <a:cs typeface="Times New Roman"/>
              </a:rPr>
              <a:t>of </a:t>
            </a:r>
            <a:r>
              <a:rPr dirty="0" sz="1450" spc="-10">
                <a:latin typeface="Times New Roman"/>
                <a:cs typeface="Times New Roman"/>
              </a:rPr>
              <a:t>self-respect; and play the most delicate part </a:t>
            </a:r>
            <a:r>
              <a:rPr dirty="0" sz="1450" spc="-5">
                <a:latin typeface="Times New Roman"/>
                <a:cs typeface="Times New Roman"/>
              </a:rPr>
              <a:t>of  </a:t>
            </a:r>
            <a:r>
              <a:rPr dirty="0" sz="1450" spc="-10">
                <a:latin typeface="Times New Roman"/>
                <a:cs typeface="Times New Roman"/>
              </a:rPr>
              <a:t>friendship, and yet never </a:t>
            </a:r>
            <a:r>
              <a:rPr dirty="0" sz="1450" spc="-5">
                <a:latin typeface="Times New Roman"/>
                <a:cs typeface="Times New Roman"/>
              </a:rPr>
              <a:t>be </a:t>
            </a:r>
            <a:r>
              <a:rPr dirty="0" sz="1450" spc="-10">
                <a:latin typeface="Times New Roman"/>
                <a:cs typeface="Times New Roman"/>
              </a:rPr>
              <a:t>seen; and wear the form </a:t>
            </a:r>
            <a:r>
              <a:rPr dirty="0" sz="1450" spc="-5">
                <a:latin typeface="Times New Roman"/>
                <a:cs typeface="Times New Roman"/>
              </a:rPr>
              <a:t>of </a:t>
            </a:r>
            <a:r>
              <a:rPr dirty="0" sz="1450" spc="-10">
                <a:latin typeface="Times New Roman"/>
                <a:cs typeface="Times New Roman"/>
              </a:rPr>
              <a:t>man, and yet fly in the  face </a:t>
            </a:r>
            <a:r>
              <a:rPr dirty="0" sz="1450" spc="-5">
                <a:latin typeface="Times New Roman"/>
                <a:cs typeface="Times New Roman"/>
              </a:rPr>
              <a:t>of </a:t>
            </a:r>
            <a:r>
              <a:rPr dirty="0" sz="1450" spc="-10">
                <a:latin typeface="Times New Roman"/>
                <a:cs typeface="Times New Roman"/>
              </a:rPr>
              <a:t>all the laws </a:t>
            </a:r>
            <a:r>
              <a:rPr dirty="0" sz="1450" spc="-5">
                <a:latin typeface="Times New Roman"/>
                <a:cs typeface="Times New Roman"/>
              </a:rPr>
              <a:t>of </a:t>
            </a:r>
            <a:r>
              <a:rPr dirty="0" sz="1450" spc="-10">
                <a:latin typeface="Times New Roman"/>
                <a:cs typeface="Times New Roman"/>
              </a:rPr>
              <a:t>human nature:—and all this, in the </a:t>
            </a:r>
            <a:r>
              <a:rPr dirty="0" sz="1450" spc="-5">
                <a:latin typeface="Times New Roman"/>
                <a:cs typeface="Times New Roman"/>
              </a:rPr>
              <a:t>hope of </a:t>
            </a:r>
            <a:r>
              <a:rPr dirty="0" sz="1450" spc="-10">
                <a:latin typeface="Times New Roman"/>
                <a:cs typeface="Times New Roman"/>
              </a:rPr>
              <a:t>getting </a:t>
            </a:r>
            <a:r>
              <a:rPr dirty="0" sz="1450" spc="-5">
                <a:latin typeface="Times New Roman"/>
                <a:cs typeface="Times New Roman"/>
              </a:rPr>
              <a:t>a  </a:t>
            </a:r>
            <a:r>
              <a:rPr dirty="0" sz="1450" spc="-10">
                <a:latin typeface="Times New Roman"/>
                <a:cs typeface="Times New Roman"/>
              </a:rPr>
              <a:t>belly-god </a:t>
            </a:r>
            <a:r>
              <a:rPr dirty="0" sz="1450" spc="-15">
                <a:latin typeface="Times New Roman"/>
                <a:cs typeface="Times New Roman"/>
              </a:rPr>
              <a:t>Burgess </a:t>
            </a:r>
            <a:r>
              <a:rPr dirty="0" sz="1450" spc="-10">
                <a:latin typeface="Times New Roman"/>
                <a:cs typeface="Times New Roman"/>
              </a:rPr>
              <a:t>through </a:t>
            </a:r>
            <a:r>
              <a:rPr dirty="0" sz="1450" spc="-5">
                <a:latin typeface="Times New Roman"/>
                <a:cs typeface="Times New Roman"/>
              </a:rPr>
              <a:t>a </a:t>
            </a:r>
            <a:r>
              <a:rPr dirty="0" sz="1450" spc="-20">
                <a:latin typeface="Times New Roman"/>
                <a:cs typeface="Times New Roman"/>
              </a:rPr>
              <a:t>needle’s </a:t>
            </a:r>
            <a:r>
              <a:rPr dirty="0" sz="1450" spc="-10">
                <a:latin typeface="Times New Roman"/>
                <a:cs typeface="Times New Roman"/>
              </a:rPr>
              <a:t>eye! O, let him stick, </a:t>
            </a:r>
            <a:r>
              <a:rPr dirty="0" sz="1450" spc="-5">
                <a:latin typeface="Times New Roman"/>
                <a:cs typeface="Times New Roman"/>
              </a:rPr>
              <a:t>by </a:t>
            </a:r>
            <a:r>
              <a:rPr dirty="0" sz="1450" spc="-10">
                <a:latin typeface="Times New Roman"/>
                <a:cs typeface="Times New Roman"/>
              </a:rPr>
              <a:t>all means: and  let his polity tumble in the dust; and let his epitaph and all his literature (of  which my own works begin to form </a:t>
            </a:r>
            <a:r>
              <a:rPr dirty="0" sz="1450" spc="-5">
                <a:latin typeface="Times New Roman"/>
                <a:cs typeface="Times New Roman"/>
              </a:rPr>
              <a:t>no </a:t>
            </a:r>
            <a:r>
              <a:rPr dirty="0" sz="1450" spc="-10">
                <a:latin typeface="Times New Roman"/>
                <a:cs typeface="Times New Roman"/>
              </a:rPr>
              <a:t>inconsiderable part) </a:t>
            </a:r>
            <a:r>
              <a:rPr dirty="0" sz="1450" spc="-5">
                <a:latin typeface="Times New Roman"/>
                <a:cs typeface="Times New Roman"/>
              </a:rPr>
              <a:t>be </a:t>
            </a:r>
            <a:r>
              <a:rPr dirty="0" sz="1450" spc="-10">
                <a:latin typeface="Times New Roman"/>
                <a:cs typeface="Times New Roman"/>
              </a:rPr>
              <a:t>abolished even  from the history </a:t>
            </a:r>
            <a:r>
              <a:rPr dirty="0" sz="1450" spc="-5">
                <a:latin typeface="Times New Roman"/>
                <a:cs typeface="Times New Roman"/>
              </a:rPr>
              <a:t>of </a:t>
            </a:r>
            <a:r>
              <a:rPr dirty="0" sz="1450" spc="-10">
                <a:latin typeface="Times New Roman"/>
                <a:cs typeface="Times New Roman"/>
              </a:rPr>
              <a:t>man! For </a:t>
            </a:r>
            <a:r>
              <a:rPr dirty="0" sz="1450" spc="-5">
                <a:latin typeface="Times New Roman"/>
                <a:cs typeface="Times New Roman"/>
              </a:rPr>
              <a:t>a fool of </a:t>
            </a:r>
            <a:r>
              <a:rPr dirty="0" sz="1450" spc="-10">
                <a:latin typeface="Times New Roman"/>
                <a:cs typeface="Times New Roman"/>
              </a:rPr>
              <a:t>this monstrosity </a:t>
            </a:r>
            <a:r>
              <a:rPr dirty="0" sz="1450" spc="-5">
                <a:latin typeface="Times New Roman"/>
                <a:cs typeface="Times New Roman"/>
              </a:rPr>
              <a:t>of </a:t>
            </a:r>
            <a:r>
              <a:rPr dirty="0" sz="1450" spc="-10">
                <a:latin typeface="Times New Roman"/>
                <a:cs typeface="Times New Roman"/>
              </a:rPr>
              <a:t>dulness, there can </a:t>
            </a:r>
            <a:r>
              <a:rPr dirty="0" sz="1450" spc="-5">
                <a:latin typeface="Times New Roman"/>
                <a:cs typeface="Times New Roman"/>
              </a:rPr>
              <a:t>be  no </a:t>
            </a:r>
            <a:r>
              <a:rPr dirty="0" sz="1450" spc="-10">
                <a:latin typeface="Times New Roman"/>
                <a:cs typeface="Times New Roman"/>
              </a:rPr>
              <a:t>salvation: and the </a:t>
            </a:r>
            <a:r>
              <a:rPr dirty="0" sz="1450" spc="-5">
                <a:latin typeface="Times New Roman"/>
                <a:cs typeface="Times New Roman"/>
              </a:rPr>
              <a:t>fool </a:t>
            </a:r>
            <a:r>
              <a:rPr dirty="0" sz="1450" spc="-10">
                <a:latin typeface="Times New Roman"/>
                <a:cs typeface="Times New Roman"/>
              </a:rPr>
              <a:t>who looked for the elixir </a:t>
            </a:r>
            <a:r>
              <a:rPr dirty="0" sz="1450" spc="-5">
                <a:latin typeface="Times New Roman"/>
                <a:cs typeface="Times New Roman"/>
              </a:rPr>
              <a:t>of </a:t>
            </a:r>
            <a:r>
              <a:rPr dirty="0" sz="1450" spc="-10">
                <a:latin typeface="Times New Roman"/>
                <a:cs typeface="Times New Roman"/>
              </a:rPr>
              <a:t>life was an angel </a:t>
            </a:r>
            <a:r>
              <a:rPr dirty="0" sz="1450" spc="-5">
                <a:latin typeface="Times New Roman"/>
                <a:cs typeface="Times New Roman"/>
              </a:rPr>
              <a:t>of  </a:t>
            </a:r>
            <a:r>
              <a:rPr dirty="0" sz="1450" spc="-10">
                <a:latin typeface="Times New Roman"/>
                <a:cs typeface="Times New Roman"/>
              </a:rPr>
              <a:t>reason to the </a:t>
            </a:r>
            <a:r>
              <a:rPr dirty="0" sz="1450" spc="-5">
                <a:latin typeface="Times New Roman"/>
                <a:cs typeface="Times New Roman"/>
              </a:rPr>
              <a:t>fool </a:t>
            </a:r>
            <a:r>
              <a:rPr dirty="0" sz="1450" spc="-10">
                <a:latin typeface="Times New Roman"/>
                <a:cs typeface="Times New Roman"/>
              </a:rPr>
              <a:t>who </a:t>
            </a:r>
            <a:r>
              <a:rPr dirty="0" sz="1450" spc="-5">
                <a:latin typeface="Times New Roman"/>
                <a:cs typeface="Times New Roman"/>
              </a:rPr>
              <a:t>looks </a:t>
            </a:r>
            <a:r>
              <a:rPr dirty="0" sz="1450" spc="-10">
                <a:latin typeface="Times New Roman"/>
                <a:cs typeface="Times New Roman"/>
              </a:rPr>
              <a:t>for the Deserving</a:t>
            </a:r>
            <a:r>
              <a:rPr dirty="0" sz="1450" spc="25">
                <a:latin typeface="Times New Roman"/>
                <a:cs typeface="Times New Roman"/>
              </a:rPr>
              <a:t> </a:t>
            </a:r>
            <a:r>
              <a:rPr dirty="0" sz="1450" spc="-10">
                <a:latin typeface="Times New Roman"/>
                <a:cs typeface="Times New Roman"/>
              </a:rPr>
              <a:t>Poor!</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15"/>
              </a:spcBef>
            </a:pPr>
            <a:endParaRPr sz="1800">
              <a:latin typeface="Times New Roman"/>
              <a:cs typeface="Times New Roman"/>
            </a:endParaRPr>
          </a:p>
          <a:p>
            <a:pPr algn="ctr">
              <a:lnSpc>
                <a:spcPct val="100000"/>
              </a:lnSpc>
            </a:pPr>
            <a:r>
              <a:rPr dirty="0" sz="1450" spc="-10" b="1">
                <a:latin typeface="Times New Roman"/>
                <a:cs typeface="Times New Roman"/>
              </a:rPr>
              <a:t>V</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spcBef>
                <a:spcPts val="5"/>
              </a:spcBef>
            </a:pPr>
            <a:r>
              <a:rPr dirty="0" sz="1450" spc="-10">
                <a:latin typeface="Times New Roman"/>
                <a:cs typeface="Times New Roman"/>
              </a:rPr>
              <a:t>And yet there is </a:t>
            </a:r>
            <a:r>
              <a:rPr dirty="0" sz="1450" spc="-5">
                <a:latin typeface="Times New Roman"/>
                <a:cs typeface="Times New Roman"/>
              </a:rPr>
              <a:t>one </a:t>
            </a:r>
            <a:r>
              <a:rPr dirty="0" sz="1450" spc="-10">
                <a:latin typeface="Times New Roman"/>
                <a:cs typeface="Times New Roman"/>
              </a:rPr>
              <a:t>course which the unfortunate gentleman may take. He  may subscribe to pay the taxes. There were the true </a:t>
            </a:r>
            <a:r>
              <a:rPr dirty="0" sz="1450" spc="-20">
                <a:latin typeface="Times New Roman"/>
                <a:cs typeface="Times New Roman"/>
              </a:rPr>
              <a:t>charity, </a:t>
            </a:r>
            <a:r>
              <a:rPr dirty="0" sz="1450" spc="-10">
                <a:latin typeface="Times New Roman"/>
                <a:cs typeface="Times New Roman"/>
              </a:rPr>
              <a:t>impartial and  impersonal, cumbering </a:t>
            </a:r>
            <a:r>
              <a:rPr dirty="0" sz="1450" spc="-5">
                <a:latin typeface="Times New Roman"/>
                <a:cs typeface="Times New Roman"/>
              </a:rPr>
              <a:t>none </a:t>
            </a:r>
            <a:r>
              <a:rPr dirty="0" sz="1450" spc="-10">
                <a:latin typeface="Times New Roman"/>
                <a:cs typeface="Times New Roman"/>
              </a:rPr>
              <a:t>with obligation, helping all. There were </a:t>
            </a:r>
            <a:r>
              <a:rPr dirty="0" sz="1450" spc="-5">
                <a:latin typeface="Times New Roman"/>
                <a:cs typeface="Times New Roman"/>
              </a:rPr>
              <a:t>a  </a:t>
            </a:r>
            <a:r>
              <a:rPr dirty="0" sz="1450" spc="-10">
                <a:latin typeface="Times New Roman"/>
                <a:cs typeface="Times New Roman"/>
              </a:rPr>
              <a:t>destination for loveless gifts; there were the way to reach the pocket </a:t>
            </a:r>
            <a:r>
              <a:rPr dirty="0" sz="1450" spc="-5">
                <a:latin typeface="Times New Roman"/>
                <a:cs typeface="Times New Roman"/>
              </a:rPr>
              <a:t>of </a:t>
            </a:r>
            <a:r>
              <a:rPr dirty="0" sz="1450" spc="-10">
                <a:latin typeface="Times New Roman"/>
                <a:cs typeface="Times New Roman"/>
              </a:rPr>
              <a:t>the  deserving </a:t>
            </a:r>
            <a:r>
              <a:rPr dirty="0" sz="1450" spc="-20">
                <a:latin typeface="Times New Roman"/>
                <a:cs typeface="Times New Roman"/>
              </a:rPr>
              <a:t>poor, </a:t>
            </a:r>
            <a:r>
              <a:rPr dirty="0" sz="1450" spc="-10">
                <a:latin typeface="Times New Roman"/>
                <a:cs typeface="Times New Roman"/>
              </a:rPr>
              <a:t>and yet save the time </a:t>
            </a:r>
            <a:r>
              <a:rPr dirty="0" sz="1450" spc="-5">
                <a:latin typeface="Times New Roman"/>
                <a:cs typeface="Times New Roman"/>
              </a:rPr>
              <a:t>of </a:t>
            </a:r>
            <a:r>
              <a:rPr dirty="0" sz="1450" spc="-10">
                <a:latin typeface="Times New Roman"/>
                <a:cs typeface="Times New Roman"/>
              </a:rPr>
              <a:t>secretaries! But, alas! there is </a:t>
            </a:r>
            <a:r>
              <a:rPr dirty="0" sz="1450" spc="-5">
                <a:latin typeface="Times New Roman"/>
                <a:cs typeface="Times New Roman"/>
              </a:rPr>
              <a:t>no  </a:t>
            </a:r>
            <a:r>
              <a:rPr dirty="0" sz="1450" spc="-10">
                <a:latin typeface="Times New Roman"/>
                <a:cs typeface="Times New Roman"/>
              </a:rPr>
              <a:t>colour </a:t>
            </a:r>
            <a:r>
              <a:rPr dirty="0" sz="1450" spc="-5">
                <a:latin typeface="Times New Roman"/>
                <a:cs typeface="Times New Roman"/>
              </a:rPr>
              <a:t>of </a:t>
            </a:r>
            <a:r>
              <a:rPr dirty="0" sz="1450" spc="-10">
                <a:latin typeface="Times New Roman"/>
                <a:cs typeface="Times New Roman"/>
              </a:rPr>
              <a:t>romance in such </a:t>
            </a:r>
            <a:r>
              <a:rPr dirty="0" sz="1450" spc="-5">
                <a:latin typeface="Times New Roman"/>
                <a:cs typeface="Times New Roman"/>
              </a:rPr>
              <a:t>a </a:t>
            </a:r>
            <a:r>
              <a:rPr dirty="0" sz="1450" spc="-10">
                <a:latin typeface="Times New Roman"/>
                <a:cs typeface="Times New Roman"/>
              </a:rPr>
              <a:t>course; and people nowhere demand the  picturesque so much as in their</a:t>
            </a:r>
            <a:r>
              <a:rPr dirty="0" sz="1450" spc="20">
                <a:latin typeface="Times New Roman"/>
                <a:cs typeface="Times New Roman"/>
              </a:rPr>
              <a:t> </a:t>
            </a:r>
            <a:r>
              <a:rPr dirty="0" sz="1450" spc="-10">
                <a:latin typeface="Times New Roman"/>
                <a:cs typeface="Times New Roman"/>
              </a:rPr>
              <a:t>virtues.</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45"/>
              </a:spcBef>
            </a:pPr>
            <a:endParaRPr sz="1800">
              <a:latin typeface="Times New Roman"/>
              <a:cs typeface="Times New Roman"/>
            </a:endParaRPr>
          </a:p>
          <a:p>
            <a:pPr algn="ctr">
              <a:lnSpc>
                <a:spcPct val="100000"/>
              </a:lnSpc>
            </a:pPr>
            <a:r>
              <a:rPr dirty="0" sz="1450" spc="-10" b="1">
                <a:latin typeface="Times New Roman"/>
                <a:cs typeface="Times New Roman"/>
              </a:rPr>
              <a:t>X</a:t>
            </a:r>
            <a:endParaRPr sz="1450">
              <a:latin typeface="Times New Roman"/>
              <a:cs typeface="Times New Roman"/>
            </a:endParaRPr>
          </a:p>
          <a:p>
            <a:pPr algn="ctr" marL="635">
              <a:lnSpc>
                <a:spcPct val="100000"/>
              </a:lnSpc>
              <a:spcBef>
                <a:spcPts val="565"/>
              </a:spcBef>
            </a:pPr>
            <a:r>
              <a:rPr dirty="0" sz="1450" spc="-15" b="1">
                <a:latin typeface="Times New Roman"/>
                <a:cs typeface="Times New Roman"/>
              </a:rPr>
              <a:t>LETTER </a:t>
            </a:r>
            <a:r>
              <a:rPr dirty="0" sz="1450" spc="-25" b="1">
                <a:latin typeface="Times New Roman"/>
                <a:cs typeface="Times New Roman"/>
              </a:rPr>
              <a:t>TO </a:t>
            </a:r>
            <a:r>
              <a:rPr dirty="0" sz="1450" spc="-10" b="1">
                <a:latin typeface="Times New Roman"/>
                <a:cs typeface="Times New Roman"/>
              </a:rPr>
              <a:t>A </a:t>
            </a:r>
            <a:r>
              <a:rPr dirty="0" sz="1450" spc="-15" b="1">
                <a:latin typeface="Times New Roman"/>
                <a:cs typeface="Times New Roman"/>
              </a:rPr>
              <a:t>YOUNG GENTLEMAN </a:t>
            </a:r>
            <a:r>
              <a:rPr dirty="0" sz="1450" spc="-10" b="1">
                <a:latin typeface="Times New Roman"/>
                <a:cs typeface="Times New Roman"/>
              </a:rPr>
              <a:t>WHO </a:t>
            </a:r>
            <a:r>
              <a:rPr dirty="0" sz="1450" spc="-15" b="1">
                <a:latin typeface="Times New Roman"/>
                <a:cs typeface="Times New Roman"/>
              </a:rPr>
              <a:t>PROPOSES</a:t>
            </a:r>
            <a:r>
              <a:rPr dirty="0" sz="1450" spc="-10" b="1">
                <a:latin typeface="Times New Roman"/>
                <a:cs typeface="Times New Roman"/>
              </a:rPr>
              <a:t> </a:t>
            </a:r>
            <a:r>
              <a:rPr dirty="0" sz="1450" spc="-25" b="1">
                <a:latin typeface="Times New Roman"/>
                <a:cs typeface="Times New Roman"/>
              </a:rPr>
              <a:t>TO</a:t>
            </a:r>
            <a:endParaRPr sz="1450">
              <a:latin typeface="Times New Roman"/>
              <a:cs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EMBRACE </a:t>
            </a:r>
            <a:r>
              <a:rPr dirty="0" sz="1450" spc="-10" b="1">
                <a:latin typeface="Times New Roman"/>
                <a:cs typeface="Times New Roman"/>
              </a:rPr>
              <a:t>THE </a:t>
            </a:r>
            <a:r>
              <a:rPr dirty="0" sz="1450" spc="-15" b="1">
                <a:latin typeface="Times New Roman"/>
                <a:cs typeface="Times New Roman"/>
              </a:rPr>
              <a:t>CAREER </a:t>
            </a:r>
            <a:r>
              <a:rPr dirty="0" sz="1450" spc="-10" b="1">
                <a:latin typeface="Times New Roman"/>
                <a:cs typeface="Times New Roman"/>
              </a:rPr>
              <a:t>OF</a:t>
            </a:r>
            <a:r>
              <a:rPr dirty="0" sz="1450" spc="-40" b="1">
                <a:latin typeface="Times New Roman"/>
                <a:cs typeface="Times New Roman"/>
              </a:rPr>
              <a:t> </a:t>
            </a:r>
            <a:r>
              <a:rPr dirty="0" sz="1450" spc="-30" b="1">
                <a:latin typeface="Times New Roman"/>
                <a:cs typeface="Times New Roman"/>
              </a:rPr>
              <a:t>ART</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WITH the agreeable frankness </a:t>
            </a:r>
            <a:r>
              <a:rPr dirty="0" sz="1450" spc="-5">
                <a:latin typeface="Times New Roman"/>
                <a:cs typeface="Times New Roman"/>
              </a:rPr>
              <a:t>of youth, you </a:t>
            </a:r>
            <a:r>
              <a:rPr dirty="0" sz="1450" spc="-10">
                <a:latin typeface="Times New Roman"/>
                <a:cs typeface="Times New Roman"/>
              </a:rPr>
              <a:t>address me </a:t>
            </a:r>
            <a:r>
              <a:rPr dirty="0" sz="1450" spc="-5">
                <a:latin typeface="Times New Roman"/>
                <a:cs typeface="Times New Roman"/>
              </a:rPr>
              <a:t>on a point of </a:t>
            </a:r>
            <a:r>
              <a:rPr dirty="0" sz="1450" spc="-10">
                <a:latin typeface="Times New Roman"/>
                <a:cs typeface="Times New Roman"/>
              </a:rPr>
              <a:t>some  practical importance to yourself and (it is even conceivable) </a:t>
            </a:r>
            <a:r>
              <a:rPr dirty="0" sz="1450" spc="-5">
                <a:latin typeface="Times New Roman"/>
                <a:cs typeface="Times New Roman"/>
              </a:rPr>
              <a:t>of </a:t>
            </a:r>
            <a:r>
              <a:rPr dirty="0" sz="1450" spc="-10">
                <a:latin typeface="Times New Roman"/>
                <a:cs typeface="Times New Roman"/>
              </a:rPr>
              <a:t>some gravity to  the world: Should </a:t>
            </a:r>
            <a:r>
              <a:rPr dirty="0" sz="1450" spc="-5">
                <a:latin typeface="Times New Roman"/>
                <a:cs typeface="Times New Roman"/>
              </a:rPr>
              <a:t>you or </a:t>
            </a:r>
            <a:r>
              <a:rPr dirty="0" sz="1450" spc="-10">
                <a:latin typeface="Times New Roman"/>
                <a:cs typeface="Times New Roman"/>
              </a:rPr>
              <a:t>should </a:t>
            </a:r>
            <a:r>
              <a:rPr dirty="0" sz="1450" spc="-5">
                <a:latin typeface="Times New Roman"/>
                <a:cs typeface="Times New Roman"/>
              </a:rPr>
              <a:t>you not </a:t>
            </a:r>
            <a:r>
              <a:rPr dirty="0" sz="1450" spc="-10">
                <a:latin typeface="Times New Roman"/>
                <a:cs typeface="Times New Roman"/>
              </a:rPr>
              <a:t>become an artist? It is </a:t>
            </a:r>
            <a:r>
              <a:rPr dirty="0" sz="1450" spc="-5">
                <a:latin typeface="Times New Roman"/>
                <a:cs typeface="Times New Roman"/>
              </a:rPr>
              <a:t>one </a:t>
            </a:r>
            <a:r>
              <a:rPr dirty="0" sz="1450" spc="-10">
                <a:latin typeface="Times New Roman"/>
                <a:cs typeface="Times New Roman"/>
              </a:rPr>
              <a:t>which </a:t>
            </a:r>
            <a:r>
              <a:rPr dirty="0" sz="1450" spc="-5">
                <a:latin typeface="Times New Roman"/>
                <a:cs typeface="Times New Roman"/>
              </a:rPr>
              <a:t>you  </a:t>
            </a:r>
            <a:r>
              <a:rPr dirty="0" sz="1450" spc="-10">
                <a:latin typeface="Times New Roman"/>
                <a:cs typeface="Times New Roman"/>
              </a:rPr>
              <a:t>must decide entirely for yourself; all that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is to bring under </a:t>
            </a:r>
            <a:r>
              <a:rPr dirty="0" sz="1450" spc="-5">
                <a:latin typeface="Times New Roman"/>
                <a:cs typeface="Times New Roman"/>
              </a:rPr>
              <a:t>your </a:t>
            </a:r>
            <a:r>
              <a:rPr dirty="0" sz="1450" spc="-10">
                <a:latin typeface="Times New Roman"/>
                <a:cs typeface="Times New Roman"/>
              </a:rPr>
              <a:t>notice  some </a:t>
            </a:r>
            <a:r>
              <a:rPr dirty="0" sz="1450" spc="-5">
                <a:latin typeface="Times New Roman"/>
                <a:cs typeface="Times New Roman"/>
              </a:rPr>
              <a:t>of </a:t>
            </a:r>
            <a:r>
              <a:rPr dirty="0" sz="1450" spc="-10">
                <a:latin typeface="Times New Roman"/>
                <a:cs typeface="Times New Roman"/>
              </a:rPr>
              <a:t>the materials </a:t>
            </a:r>
            <a:r>
              <a:rPr dirty="0" sz="1450" spc="-5">
                <a:latin typeface="Times New Roman"/>
                <a:cs typeface="Times New Roman"/>
              </a:rPr>
              <a:t>of </a:t>
            </a:r>
            <a:r>
              <a:rPr dirty="0" sz="1450" spc="-10">
                <a:latin typeface="Times New Roman"/>
                <a:cs typeface="Times New Roman"/>
              </a:rPr>
              <a:t>that decision; and </a:t>
            </a:r>
            <a:r>
              <a:rPr dirty="0" sz="1450" spc="-5">
                <a:latin typeface="Times New Roman"/>
                <a:cs typeface="Times New Roman"/>
              </a:rPr>
              <a:t>I </a:t>
            </a:r>
            <a:r>
              <a:rPr dirty="0" sz="1450" spc="-10">
                <a:latin typeface="Times New Roman"/>
                <a:cs typeface="Times New Roman"/>
              </a:rPr>
              <a:t>will begin, as </a:t>
            </a:r>
            <a:r>
              <a:rPr dirty="0" sz="1450" spc="-5">
                <a:latin typeface="Times New Roman"/>
                <a:cs typeface="Times New Roman"/>
              </a:rPr>
              <a:t>I </a:t>
            </a:r>
            <a:r>
              <a:rPr dirty="0" sz="1450" spc="-10">
                <a:latin typeface="Times New Roman"/>
                <a:cs typeface="Times New Roman"/>
              </a:rPr>
              <a:t>shall probably  conclude also, </a:t>
            </a:r>
            <a:r>
              <a:rPr dirty="0" sz="1450" spc="-5">
                <a:latin typeface="Times New Roman"/>
                <a:cs typeface="Times New Roman"/>
              </a:rPr>
              <a:t>by </a:t>
            </a:r>
            <a:r>
              <a:rPr dirty="0" sz="1450" spc="-10">
                <a:latin typeface="Times New Roman"/>
                <a:cs typeface="Times New Roman"/>
              </a:rPr>
              <a:t>assuring </a:t>
            </a:r>
            <a:r>
              <a:rPr dirty="0" sz="1450" spc="-5">
                <a:latin typeface="Times New Roman"/>
                <a:cs typeface="Times New Roman"/>
              </a:rPr>
              <a:t>you </a:t>
            </a:r>
            <a:r>
              <a:rPr dirty="0" sz="1450" spc="-10">
                <a:latin typeface="Times New Roman"/>
                <a:cs typeface="Times New Roman"/>
              </a:rPr>
              <a:t>that all depends </a:t>
            </a:r>
            <a:r>
              <a:rPr dirty="0" sz="1450" spc="-5">
                <a:latin typeface="Times New Roman"/>
                <a:cs typeface="Times New Roman"/>
              </a:rPr>
              <a:t>on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vocation.</a:t>
            </a:r>
            <a:endParaRPr sz="1450">
              <a:latin typeface="Times New Roman"/>
              <a:cs typeface="Times New Roman"/>
            </a:endParaRPr>
          </a:p>
          <a:p>
            <a:pPr algn="just" marL="12700" marR="5080">
              <a:lnSpc>
                <a:spcPts val="1730"/>
              </a:lnSpc>
              <a:spcBef>
                <a:spcPts val="565"/>
              </a:spcBef>
            </a:pPr>
            <a:r>
              <a:rPr dirty="0" sz="1450" spc="-60">
                <a:latin typeface="Times New Roman"/>
                <a:cs typeface="Times New Roman"/>
              </a:rPr>
              <a:t>To </a:t>
            </a:r>
            <a:r>
              <a:rPr dirty="0" sz="1450" spc="-10">
                <a:latin typeface="Times New Roman"/>
                <a:cs typeface="Times New Roman"/>
              </a:rPr>
              <a:t>know what </a:t>
            </a:r>
            <a:r>
              <a:rPr dirty="0" sz="1450" spc="-5">
                <a:latin typeface="Times New Roman"/>
                <a:cs typeface="Times New Roman"/>
              </a:rPr>
              <a:t>you </a:t>
            </a:r>
            <a:r>
              <a:rPr dirty="0" sz="1450" spc="-10">
                <a:latin typeface="Times New Roman"/>
                <a:cs typeface="Times New Roman"/>
              </a:rPr>
              <a:t>like is the beginning </a:t>
            </a:r>
            <a:r>
              <a:rPr dirty="0" sz="1450" spc="-5">
                <a:latin typeface="Times New Roman"/>
                <a:cs typeface="Times New Roman"/>
              </a:rPr>
              <a:t>of </a:t>
            </a:r>
            <a:r>
              <a:rPr dirty="0" sz="1450" spc="-10">
                <a:latin typeface="Times New Roman"/>
                <a:cs typeface="Times New Roman"/>
              </a:rPr>
              <a:t>wisdom and </a:t>
            </a:r>
            <a:r>
              <a:rPr dirty="0" sz="1450" spc="-5">
                <a:latin typeface="Times New Roman"/>
                <a:cs typeface="Times New Roman"/>
              </a:rPr>
              <a:t>of </a:t>
            </a:r>
            <a:r>
              <a:rPr dirty="0" sz="1450" spc="-10">
                <a:latin typeface="Times New Roman"/>
                <a:cs typeface="Times New Roman"/>
              </a:rPr>
              <a:t>old age. </a:t>
            </a:r>
            <a:r>
              <a:rPr dirty="0" sz="1450" spc="-40">
                <a:latin typeface="Times New Roman"/>
                <a:cs typeface="Times New Roman"/>
              </a:rPr>
              <a:t>Youth </a:t>
            </a:r>
            <a:r>
              <a:rPr dirty="0" sz="1450" spc="-10">
                <a:latin typeface="Times New Roman"/>
                <a:cs typeface="Times New Roman"/>
              </a:rPr>
              <a:t>is  wholly experimental. The essence and charm </a:t>
            </a:r>
            <a:r>
              <a:rPr dirty="0" sz="1450" spc="-5">
                <a:latin typeface="Times New Roman"/>
                <a:cs typeface="Times New Roman"/>
              </a:rPr>
              <a:t>of </a:t>
            </a:r>
            <a:r>
              <a:rPr dirty="0" sz="1450" spc="-10">
                <a:latin typeface="Times New Roman"/>
                <a:cs typeface="Times New Roman"/>
              </a:rPr>
              <a:t>that unquiet and delightful  epoch is ignorance </a:t>
            </a:r>
            <a:r>
              <a:rPr dirty="0" sz="1450" spc="-5">
                <a:latin typeface="Times New Roman"/>
                <a:cs typeface="Times New Roman"/>
              </a:rPr>
              <a:t>of </a:t>
            </a:r>
            <a:r>
              <a:rPr dirty="0" sz="1450" spc="-10">
                <a:latin typeface="Times New Roman"/>
                <a:cs typeface="Times New Roman"/>
              </a:rPr>
              <a:t>self as well as ignorance </a:t>
            </a:r>
            <a:r>
              <a:rPr dirty="0" sz="1450" spc="-5">
                <a:latin typeface="Times New Roman"/>
                <a:cs typeface="Times New Roman"/>
              </a:rPr>
              <a:t>of </a:t>
            </a:r>
            <a:r>
              <a:rPr dirty="0" sz="1450" spc="-10">
                <a:latin typeface="Times New Roman"/>
                <a:cs typeface="Times New Roman"/>
              </a:rPr>
              <a:t>life. These two unknowns  the </a:t>
            </a:r>
            <a:r>
              <a:rPr dirty="0" sz="1450" spc="-5">
                <a:latin typeface="Times New Roman"/>
                <a:cs typeface="Times New Roman"/>
              </a:rPr>
              <a:t>young </a:t>
            </a:r>
            <a:r>
              <a:rPr dirty="0" sz="1450" spc="-10">
                <a:latin typeface="Times New Roman"/>
                <a:cs typeface="Times New Roman"/>
              </a:rPr>
              <a:t>man brings together again and again, now in the airiest touch, now  with </a:t>
            </a:r>
            <a:r>
              <a:rPr dirty="0" sz="1450" spc="-5">
                <a:latin typeface="Times New Roman"/>
                <a:cs typeface="Times New Roman"/>
              </a:rPr>
              <a:t>a </a:t>
            </a:r>
            <a:r>
              <a:rPr dirty="0" sz="1450" spc="-10">
                <a:latin typeface="Times New Roman"/>
                <a:cs typeface="Times New Roman"/>
              </a:rPr>
              <a:t>bitter </a:t>
            </a:r>
            <a:r>
              <a:rPr dirty="0" sz="1450" spc="-5">
                <a:latin typeface="Times New Roman"/>
                <a:cs typeface="Times New Roman"/>
              </a:rPr>
              <a:t>hug; </a:t>
            </a:r>
            <a:r>
              <a:rPr dirty="0" sz="1450" spc="-10">
                <a:latin typeface="Times New Roman"/>
                <a:cs typeface="Times New Roman"/>
              </a:rPr>
              <a:t>now with exquisite pleasure, now with cutting pain; </a:t>
            </a:r>
            <a:r>
              <a:rPr dirty="0" sz="1450" spc="-5">
                <a:latin typeface="Times New Roman"/>
                <a:cs typeface="Times New Roman"/>
              </a:rPr>
              <a:t>but  </a:t>
            </a:r>
            <a:r>
              <a:rPr dirty="0" sz="1450" spc="-10">
                <a:latin typeface="Times New Roman"/>
                <a:cs typeface="Times New Roman"/>
              </a:rPr>
              <a:t>never with indifference, to which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total </a:t>
            </a:r>
            <a:r>
              <a:rPr dirty="0" sz="1450" spc="-15">
                <a:latin typeface="Times New Roman"/>
                <a:cs typeface="Times New Roman"/>
              </a:rPr>
              <a:t>stranger, </a:t>
            </a:r>
            <a:r>
              <a:rPr dirty="0" sz="1450" spc="-10">
                <a:latin typeface="Times New Roman"/>
                <a:cs typeface="Times New Roman"/>
              </a:rPr>
              <a:t>and never with that  near kinsman </a:t>
            </a:r>
            <a:r>
              <a:rPr dirty="0" sz="1450" spc="-5">
                <a:latin typeface="Times New Roman"/>
                <a:cs typeface="Times New Roman"/>
              </a:rPr>
              <a:t>of </a:t>
            </a:r>
            <a:r>
              <a:rPr dirty="0" sz="1450" spc="-10">
                <a:latin typeface="Times New Roman"/>
                <a:cs typeface="Times New Roman"/>
              </a:rPr>
              <a:t>indifference, contentment. If </a:t>
            </a:r>
            <a:r>
              <a:rPr dirty="0" sz="1450" spc="-5">
                <a:latin typeface="Times New Roman"/>
                <a:cs typeface="Times New Roman"/>
              </a:rPr>
              <a:t>he be a </a:t>
            </a:r>
            <a:r>
              <a:rPr dirty="0" sz="1450" spc="-10">
                <a:latin typeface="Times New Roman"/>
                <a:cs typeface="Times New Roman"/>
              </a:rPr>
              <a:t>youth </a:t>
            </a:r>
            <a:r>
              <a:rPr dirty="0" sz="1450" spc="-5">
                <a:latin typeface="Times New Roman"/>
                <a:cs typeface="Times New Roman"/>
              </a:rPr>
              <a:t>of </a:t>
            </a:r>
            <a:r>
              <a:rPr dirty="0" sz="1450" spc="-10">
                <a:latin typeface="Times New Roman"/>
                <a:cs typeface="Times New Roman"/>
              </a:rPr>
              <a:t>dainty senses </a:t>
            </a:r>
            <a:r>
              <a:rPr dirty="0" sz="1450" spc="-5">
                <a:latin typeface="Times New Roman"/>
                <a:cs typeface="Times New Roman"/>
              </a:rPr>
              <a:t>or  a </a:t>
            </a:r>
            <a:r>
              <a:rPr dirty="0" sz="1450" spc="-10">
                <a:latin typeface="Times New Roman"/>
                <a:cs typeface="Times New Roman"/>
              </a:rPr>
              <a:t>brain easily heated, the interest </a:t>
            </a:r>
            <a:r>
              <a:rPr dirty="0" sz="1450" spc="-5">
                <a:latin typeface="Times New Roman"/>
                <a:cs typeface="Times New Roman"/>
              </a:rPr>
              <a:t>of </a:t>
            </a:r>
            <a:r>
              <a:rPr dirty="0" sz="1450" spc="-10">
                <a:latin typeface="Times New Roman"/>
                <a:cs typeface="Times New Roman"/>
              </a:rPr>
              <a:t>this series </a:t>
            </a:r>
            <a:r>
              <a:rPr dirty="0" sz="1450" spc="-5">
                <a:latin typeface="Times New Roman"/>
                <a:cs typeface="Times New Roman"/>
              </a:rPr>
              <a:t>of </a:t>
            </a:r>
            <a:r>
              <a:rPr dirty="0" sz="1450" spc="-10">
                <a:latin typeface="Times New Roman"/>
                <a:cs typeface="Times New Roman"/>
              </a:rPr>
              <a:t>experiments grows </a:t>
            </a:r>
            <a:r>
              <a:rPr dirty="0" sz="1450" spc="-5">
                <a:latin typeface="Times New Roman"/>
                <a:cs typeface="Times New Roman"/>
              </a:rPr>
              <a:t>upon </a:t>
            </a:r>
            <a:r>
              <a:rPr dirty="0" sz="1450" spc="-10">
                <a:latin typeface="Times New Roman"/>
                <a:cs typeface="Times New Roman"/>
              </a:rPr>
              <a:t>him  </a:t>
            </a:r>
            <a:r>
              <a:rPr dirty="0" sz="1450" spc="-5">
                <a:latin typeface="Times New Roman"/>
                <a:cs typeface="Times New Roman"/>
              </a:rPr>
              <a:t>out of </a:t>
            </a:r>
            <a:r>
              <a:rPr dirty="0" sz="1450" spc="-10">
                <a:latin typeface="Times New Roman"/>
                <a:cs typeface="Times New Roman"/>
              </a:rPr>
              <a:t>all proportion to the pleasure </a:t>
            </a:r>
            <a:r>
              <a:rPr dirty="0" sz="1450" spc="-5">
                <a:latin typeface="Times New Roman"/>
                <a:cs typeface="Times New Roman"/>
              </a:rPr>
              <a:t>he </a:t>
            </a:r>
            <a:r>
              <a:rPr dirty="0" sz="1450" spc="-10">
                <a:latin typeface="Times New Roman"/>
                <a:cs typeface="Times New Roman"/>
              </a:rPr>
              <a:t>receives. It is </a:t>
            </a:r>
            <a:r>
              <a:rPr dirty="0" sz="1450" spc="-5">
                <a:latin typeface="Times New Roman"/>
                <a:cs typeface="Times New Roman"/>
              </a:rPr>
              <a:t>not </a:t>
            </a:r>
            <a:r>
              <a:rPr dirty="0" sz="1450" spc="-10">
                <a:latin typeface="Times New Roman"/>
                <a:cs typeface="Times New Roman"/>
              </a:rPr>
              <a:t>beauty that </a:t>
            </a:r>
            <a:r>
              <a:rPr dirty="0" sz="1450" spc="-5">
                <a:latin typeface="Times New Roman"/>
                <a:cs typeface="Times New Roman"/>
              </a:rPr>
              <a:t>he </a:t>
            </a:r>
            <a:r>
              <a:rPr dirty="0" sz="1450" spc="-10">
                <a:latin typeface="Times New Roman"/>
                <a:cs typeface="Times New Roman"/>
              </a:rPr>
              <a:t>loves,  </a:t>
            </a:r>
            <a:r>
              <a:rPr dirty="0" sz="1450" spc="-5">
                <a:latin typeface="Times New Roman"/>
                <a:cs typeface="Times New Roman"/>
              </a:rPr>
              <a:t>nor </a:t>
            </a:r>
            <a:r>
              <a:rPr dirty="0" sz="1450" spc="-10">
                <a:latin typeface="Times New Roman"/>
                <a:cs typeface="Times New Roman"/>
              </a:rPr>
              <a:t>pleasure that </a:t>
            </a:r>
            <a:r>
              <a:rPr dirty="0" sz="1450" spc="-5">
                <a:latin typeface="Times New Roman"/>
                <a:cs typeface="Times New Roman"/>
              </a:rPr>
              <a:t>he </a:t>
            </a:r>
            <a:r>
              <a:rPr dirty="0" sz="1450" spc="-10">
                <a:latin typeface="Times New Roman"/>
                <a:cs typeface="Times New Roman"/>
              </a:rPr>
              <a:t>seeks, though </a:t>
            </a:r>
            <a:r>
              <a:rPr dirty="0" sz="1450" spc="-5">
                <a:latin typeface="Times New Roman"/>
                <a:cs typeface="Times New Roman"/>
              </a:rPr>
              <a:t>he </a:t>
            </a:r>
            <a:r>
              <a:rPr dirty="0" sz="1450" spc="-10">
                <a:latin typeface="Times New Roman"/>
                <a:cs typeface="Times New Roman"/>
              </a:rPr>
              <a:t>may think so; his design and his  sufficient reward is to verify his own existence and taste the variety </a:t>
            </a:r>
            <a:r>
              <a:rPr dirty="0" sz="1450" spc="-5">
                <a:latin typeface="Times New Roman"/>
                <a:cs typeface="Times New Roman"/>
              </a:rPr>
              <a:t>of </a:t>
            </a:r>
            <a:r>
              <a:rPr dirty="0" sz="1450" spc="-10">
                <a:latin typeface="Times New Roman"/>
                <a:cs typeface="Times New Roman"/>
              </a:rPr>
              <a:t>human  fate. </a:t>
            </a:r>
            <a:r>
              <a:rPr dirty="0" sz="1450" spc="-60">
                <a:latin typeface="Times New Roman"/>
                <a:cs typeface="Times New Roman"/>
              </a:rPr>
              <a:t>To </a:t>
            </a:r>
            <a:r>
              <a:rPr dirty="0" sz="1450" spc="-10">
                <a:latin typeface="Times New Roman"/>
                <a:cs typeface="Times New Roman"/>
              </a:rPr>
              <a:t>him, before the razor-edge </a:t>
            </a:r>
            <a:r>
              <a:rPr dirty="0" sz="1450" spc="-5">
                <a:latin typeface="Times New Roman"/>
                <a:cs typeface="Times New Roman"/>
              </a:rPr>
              <a:t>of </a:t>
            </a:r>
            <a:r>
              <a:rPr dirty="0" sz="1450" spc="-10">
                <a:latin typeface="Times New Roman"/>
                <a:cs typeface="Times New Roman"/>
              </a:rPr>
              <a:t>curiosity is dulled, all that is </a:t>
            </a:r>
            <a:r>
              <a:rPr dirty="0" sz="1450" spc="-5">
                <a:latin typeface="Times New Roman"/>
                <a:cs typeface="Times New Roman"/>
              </a:rPr>
              <a:t>not </a:t>
            </a:r>
            <a:r>
              <a:rPr dirty="0" sz="1450" spc="-10">
                <a:latin typeface="Times New Roman"/>
                <a:cs typeface="Times New Roman"/>
              </a:rPr>
              <a:t>actual  living and the </a:t>
            </a:r>
            <a:r>
              <a:rPr dirty="0" sz="1450" spc="-5">
                <a:latin typeface="Times New Roman"/>
                <a:cs typeface="Times New Roman"/>
              </a:rPr>
              <a:t>hot </a:t>
            </a:r>
            <a:r>
              <a:rPr dirty="0" sz="1450" spc="-10">
                <a:latin typeface="Times New Roman"/>
                <a:cs typeface="Times New Roman"/>
              </a:rPr>
              <a:t>chase </a:t>
            </a:r>
            <a:r>
              <a:rPr dirty="0" sz="1450" spc="-5">
                <a:latin typeface="Times New Roman"/>
                <a:cs typeface="Times New Roman"/>
              </a:rPr>
              <a:t>of </a:t>
            </a:r>
            <a:r>
              <a:rPr dirty="0" sz="1450" spc="-10">
                <a:latin typeface="Times New Roman"/>
                <a:cs typeface="Times New Roman"/>
              </a:rPr>
              <a:t>experience wears </a:t>
            </a:r>
            <a:r>
              <a:rPr dirty="0" sz="1450" spc="-5">
                <a:latin typeface="Times New Roman"/>
                <a:cs typeface="Times New Roman"/>
              </a:rPr>
              <a:t>a </a:t>
            </a:r>
            <a:r>
              <a:rPr dirty="0" sz="1450" spc="-10">
                <a:latin typeface="Times New Roman"/>
                <a:cs typeface="Times New Roman"/>
              </a:rPr>
              <a:t>face </a:t>
            </a:r>
            <a:r>
              <a:rPr dirty="0" sz="1450" spc="-5">
                <a:latin typeface="Times New Roman"/>
                <a:cs typeface="Times New Roman"/>
              </a:rPr>
              <a:t>of a </a:t>
            </a:r>
            <a:r>
              <a:rPr dirty="0" sz="1450" spc="-10">
                <a:latin typeface="Times New Roman"/>
                <a:cs typeface="Times New Roman"/>
              </a:rPr>
              <a:t>disgusting dryness  difficult to recall in later days; </a:t>
            </a:r>
            <a:r>
              <a:rPr dirty="0" sz="1450" spc="-5">
                <a:latin typeface="Times New Roman"/>
                <a:cs typeface="Times New Roman"/>
              </a:rPr>
              <a:t>or </a:t>
            </a:r>
            <a:r>
              <a:rPr dirty="0" sz="1450" spc="-10">
                <a:latin typeface="Times New Roman"/>
                <a:cs typeface="Times New Roman"/>
              </a:rPr>
              <a:t>if there </a:t>
            </a:r>
            <a:r>
              <a:rPr dirty="0" sz="1450" spc="-5">
                <a:latin typeface="Times New Roman"/>
                <a:cs typeface="Times New Roman"/>
              </a:rPr>
              <a:t>be </a:t>
            </a:r>
            <a:r>
              <a:rPr dirty="0" sz="1450" spc="-10">
                <a:latin typeface="Times New Roman"/>
                <a:cs typeface="Times New Roman"/>
              </a:rPr>
              <a:t>any exception—and here destiny  steps in—it is in those moments when, wearied </a:t>
            </a:r>
            <a:r>
              <a:rPr dirty="0" sz="1450" spc="-5">
                <a:latin typeface="Times New Roman"/>
                <a:cs typeface="Times New Roman"/>
              </a:rPr>
              <a:t>or </a:t>
            </a:r>
            <a:r>
              <a:rPr dirty="0" sz="1450" spc="-10">
                <a:latin typeface="Times New Roman"/>
                <a:cs typeface="Times New Roman"/>
              </a:rPr>
              <a:t>surfeited </a:t>
            </a:r>
            <a:r>
              <a:rPr dirty="0" sz="1450" spc="-5">
                <a:latin typeface="Times New Roman"/>
                <a:cs typeface="Times New Roman"/>
              </a:rPr>
              <a:t>of </a:t>
            </a:r>
            <a:r>
              <a:rPr dirty="0" sz="1450" spc="-10">
                <a:latin typeface="Times New Roman"/>
                <a:cs typeface="Times New Roman"/>
              </a:rPr>
              <a:t>the primary  activity </a:t>
            </a:r>
            <a:r>
              <a:rPr dirty="0" sz="1450" spc="-5">
                <a:latin typeface="Times New Roman"/>
                <a:cs typeface="Times New Roman"/>
              </a:rPr>
              <a:t>of </a:t>
            </a:r>
            <a:r>
              <a:rPr dirty="0" sz="1450" spc="-10">
                <a:latin typeface="Times New Roman"/>
                <a:cs typeface="Times New Roman"/>
              </a:rPr>
              <a:t>the senses, </a:t>
            </a:r>
            <a:r>
              <a:rPr dirty="0" sz="1450" spc="-5">
                <a:latin typeface="Times New Roman"/>
                <a:cs typeface="Times New Roman"/>
              </a:rPr>
              <a:t>he </a:t>
            </a:r>
            <a:r>
              <a:rPr dirty="0" sz="1450" spc="-10">
                <a:latin typeface="Times New Roman"/>
                <a:cs typeface="Times New Roman"/>
              </a:rPr>
              <a:t>calls </a:t>
            </a:r>
            <a:r>
              <a:rPr dirty="0" sz="1450" spc="-5">
                <a:latin typeface="Times New Roman"/>
                <a:cs typeface="Times New Roman"/>
              </a:rPr>
              <a:t>up </a:t>
            </a:r>
            <a:r>
              <a:rPr dirty="0" sz="1450" spc="-10">
                <a:latin typeface="Times New Roman"/>
                <a:cs typeface="Times New Roman"/>
              </a:rPr>
              <a:t>before memory the image </a:t>
            </a:r>
            <a:r>
              <a:rPr dirty="0" sz="1450" spc="-5">
                <a:latin typeface="Times New Roman"/>
                <a:cs typeface="Times New Roman"/>
              </a:rPr>
              <a:t>of </a:t>
            </a:r>
            <a:r>
              <a:rPr dirty="0" sz="1450" spc="-10">
                <a:latin typeface="Times New Roman"/>
                <a:cs typeface="Times New Roman"/>
              </a:rPr>
              <a:t>transacted pains  and pleasures. Thus it is that such an </a:t>
            </a:r>
            <a:r>
              <a:rPr dirty="0" sz="1450" spc="-5">
                <a:latin typeface="Times New Roman"/>
                <a:cs typeface="Times New Roman"/>
              </a:rPr>
              <a:t>one </a:t>
            </a:r>
            <a:r>
              <a:rPr dirty="0" sz="1450" spc="-10">
                <a:latin typeface="Times New Roman"/>
                <a:cs typeface="Times New Roman"/>
              </a:rPr>
              <a:t>shies from all cut-and-dry  professions, and inclines insensibly toward that career </a:t>
            </a:r>
            <a:r>
              <a:rPr dirty="0" sz="1450" spc="-5">
                <a:latin typeface="Times New Roman"/>
                <a:cs typeface="Times New Roman"/>
              </a:rPr>
              <a:t>of </a:t>
            </a:r>
            <a:r>
              <a:rPr dirty="0" sz="1450" spc="-10">
                <a:latin typeface="Times New Roman"/>
                <a:cs typeface="Times New Roman"/>
              </a:rPr>
              <a:t>art which consists  only in the tasting and recording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experience.</a:t>
            </a:r>
            <a:endParaRPr sz="1450">
              <a:latin typeface="Times New Roman"/>
              <a:cs typeface="Times New Roman"/>
            </a:endParaRPr>
          </a:p>
          <a:p>
            <a:pPr algn="just" marL="12700" marR="5080">
              <a:lnSpc>
                <a:spcPts val="1730"/>
              </a:lnSpc>
              <a:spcBef>
                <a:spcPts val="550"/>
              </a:spcBef>
            </a:pPr>
            <a:r>
              <a:rPr dirty="0" sz="1450" spc="-10">
                <a:latin typeface="Times New Roman"/>
                <a:cs typeface="Times New Roman"/>
              </a:rPr>
              <a:t>This, which is </a:t>
            </a:r>
            <a:r>
              <a:rPr dirty="0" sz="1450" spc="-5">
                <a:latin typeface="Times New Roman"/>
                <a:cs typeface="Times New Roman"/>
              </a:rPr>
              <a:t>not </a:t>
            </a:r>
            <a:r>
              <a:rPr dirty="0" sz="1450" spc="-10">
                <a:latin typeface="Times New Roman"/>
                <a:cs typeface="Times New Roman"/>
              </a:rPr>
              <a:t>so much </a:t>
            </a:r>
            <a:r>
              <a:rPr dirty="0" sz="1450" spc="-5">
                <a:latin typeface="Times New Roman"/>
                <a:cs typeface="Times New Roman"/>
              </a:rPr>
              <a:t>a </a:t>
            </a:r>
            <a:r>
              <a:rPr dirty="0" sz="1450" spc="-10">
                <a:latin typeface="Times New Roman"/>
                <a:cs typeface="Times New Roman"/>
              </a:rPr>
              <a:t>vocation for art as an impatience </a:t>
            </a:r>
            <a:r>
              <a:rPr dirty="0" sz="1450" spc="-5">
                <a:latin typeface="Times New Roman"/>
                <a:cs typeface="Times New Roman"/>
              </a:rPr>
              <a:t>of </a:t>
            </a:r>
            <a:r>
              <a:rPr dirty="0" sz="1450" spc="-10">
                <a:latin typeface="Times New Roman"/>
                <a:cs typeface="Times New Roman"/>
              </a:rPr>
              <a:t>all other  honest trades, frequently exists alone; and so existing, it will pass gently away  in the course </a:t>
            </a:r>
            <a:r>
              <a:rPr dirty="0" sz="1450" spc="-5">
                <a:latin typeface="Times New Roman"/>
                <a:cs typeface="Times New Roman"/>
              </a:rPr>
              <a:t>of </a:t>
            </a:r>
            <a:r>
              <a:rPr dirty="0" sz="1450" spc="-10">
                <a:latin typeface="Times New Roman"/>
                <a:cs typeface="Times New Roman"/>
              </a:rPr>
              <a:t>years. </a:t>
            </a:r>
            <a:r>
              <a:rPr dirty="0" sz="1450" spc="-15">
                <a:latin typeface="Times New Roman"/>
                <a:cs typeface="Times New Roman"/>
              </a:rPr>
              <a:t>Emphatically, </a:t>
            </a: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regarded; it is </a:t>
            </a:r>
            <a:r>
              <a:rPr dirty="0" sz="1450" spc="-5">
                <a:latin typeface="Times New Roman"/>
                <a:cs typeface="Times New Roman"/>
              </a:rPr>
              <a:t>not a  </a:t>
            </a:r>
            <a:r>
              <a:rPr dirty="0" sz="1450" spc="-10">
                <a:latin typeface="Times New Roman"/>
                <a:cs typeface="Times New Roman"/>
              </a:rPr>
              <a:t>vocation, </a:t>
            </a:r>
            <a:r>
              <a:rPr dirty="0" sz="1450" spc="-5">
                <a:latin typeface="Times New Roman"/>
                <a:cs typeface="Times New Roman"/>
              </a:rPr>
              <a:t>but a </a:t>
            </a:r>
            <a:r>
              <a:rPr dirty="0" sz="1450" spc="-10">
                <a:latin typeface="Times New Roman"/>
                <a:cs typeface="Times New Roman"/>
              </a:rPr>
              <a:t>temptation; and when </a:t>
            </a:r>
            <a:r>
              <a:rPr dirty="0" sz="1450" spc="-5">
                <a:latin typeface="Times New Roman"/>
                <a:cs typeface="Times New Roman"/>
              </a:rPr>
              <a:t>your </a:t>
            </a:r>
            <a:r>
              <a:rPr dirty="0" sz="1450" spc="-10">
                <a:latin typeface="Times New Roman"/>
                <a:cs typeface="Times New Roman"/>
              </a:rPr>
              <a:t>father the other day so fiercely and  (in my view) so properly discouraged </a:t>
            </a:r>
            <a:r>
              <a:rPr dirty="0" sz="1450" spc="-5">
                <a:latin typeface="Times New Roman"/>
                <a:cs typeface="Times New Roman"/>
              </a:rPr>
              <a:t>your </a:t>
            </a:r>
            <a:r>
              <a:rPr dirty="0" sz="1450" spc="-10">
                <a:latin typeface="Times New Roman"/>
                <a:cs typeface="Times New Roman"/>
              </a:rPr>
              <a:t>ambition, </a:t>
            </a:r>
            <a:r>
              <a:rPr dirty="0" sz="1450" spc="-5">
                <a:latin typeface="Times New Roman"/>
                <a:cs typeface="Times New Roman"/>
              </a:rPr>
              <a:t>he </a:t>
            </a:r>
            <a:r>
              <a:rPr dirty="0" sz="1450" spc="-10">
                <a:latin typeface="Times New Roman"/>
                <a:cs typeface="Times New Roman"/>
              </a:rPr>
              <a:t>was recalling </a:t>
            </a:r>
            <a:r>
              <a:rPr dirty="0" sz="1450" spc="-5">
                <a:latin typeface="Times New Roman"/>
                <a:cs typeface="Times New Roman"/>
              </a:rPr>
              <a:t>not  </a:t>
            </a:r>
            <a:r>
              <a:rPr dirty="0" sz="1450" spc="-10">
                <a:latin typeface="Times New Roman"/>
                <a:cs typeface="Times New Roman"/>
              </a:rPr>
              <a:t>improbably some similar passage in his own experience. For the temptation is  perhaps nearly as common as the vocation is rare. But again we have  vocations which are imperfect; we have men whose minds are </a:t>
            </a:r>
            <a:r>
              <a:rPr dirty="0" sz="1450" spc="-5">
                <a:latin typeface="Times New Roman"/>
                <a:cs typeface="Times New Roman"/>
              </a:rPr>
              <a:t>bound up, not  </a:t>
            </a:r>
            <a:r>
              <a:rPr dirty="0" sz="1450" spc="-10">
                <a:latin typeface="Times New Roman"/>
                <a:cs typeface="Times New Roman"/>
              </a:rPr>
              <a:t>so much in any art, as in the general ars artium and common base </a:t>
            </a:r>
            <a:r>
              <a:rPr dirty="0" sz="1450" spc="-5">
                <a:latin typeface="Times New Roman"/>
                <a:cs typeface="Times New Roman"/>
              </a:rPr>
              <a:t>of </a:t>
            </a:r>
            <a:r>
              <a:rPr dirty="0" sz="1450" spc="-10">
                <a:latin typeface="Times New Roman"/>
                <a:cs typeface="Times New Roman"/>
              </a:rPr>
              <a:t>all  creative work; who will now dip into painting, and now study counterpoint,  and anon will </a:t>
            </a:r>
            <a:r>
              <a:rPr dirty="0" sz="1450" spc="-5">
                <a:latin typeface="Times New Roman"/>
                <a:cs typeface="Times New Roman"/>
              </a:rPr>
              <a:t>be </a:t>
            </a:r>
            <a:r>
              <a:rPr dirty="0" sz="1450" spc="-10">
                <a:latin typeface="Times New Roman"/>
                <a:cs typeface="Times New Roman"/>
              </a:rPr>
              <a:t>inditing </a:t>
            </a:r>
            <a:r>
              <a:rPr dirty="0" sz="1450" spc="-5">
                <a:latin typeface="Times New Roman"/>
                <a:cs typeface="Times New Roman"/>
              </a:rPr>
              <a:t>a </a:t>
            </a:r>
            <a:r>
              <a:rPr dirty="0" sz="1450" spc="-10">
                <a:latin typeface="Times New Roman"/>
                <a:cs typeface="Times New Roman"/>
              </a:rPr>
              <a:t>sonnet: all these with equal interest, all often with  genuine knowledge. And </a:t>
            </a:r>
            <a:r>
              <a:rPr dirty="0" sz="1450" spc="-5">
                <a:latin typeface="Times New Roman"/>
                <a:cs typeface="Times New Roman"/>
              </a:rPr>
              <a:t>of </a:t>
            </a:r>
            <a:r>
              <a:rPr dirty="0" sz="1450" spc="-10">
                <a:latin typeface="Times New Roman"/>
                <a:cs typeface="Times New Roman"/>
              </a:rPr>
              <a:t>this </a:t>
            </a:r>
            <a:r>
              <a:rPr dirty="0" sz="1450" spc="-20">
                <a:latin typeface="Times New Roman"/>
                <a:cs typeface="Times New Roman"/>
              </a:rPr>
              <a:t>temper, </a:t>
            </a:r>
            <a:r>
              <a:rPr dirty="0" sz="1450" spc="-10">
                <a:latin typeface="Times New Roman"/>
                <a:cs typeface="Times New Roman"/>
              </a:rPr>
              <a:t>when it stands alone, </a:t>
            </a:r>
            <a:r>
              <a:rPr dirty="0" sz="1450" spc="-5">
                <a:latin typeface="Times New Roman"/>
                <a:cs typeface="Times New Roman"/>
              </a:rPr>
              <a:t>I </a:t>
            </a:r>
            <a:r>
              <a:rPr dirty="0" sz="1450" spc="-10">
                <a:latin typeface="Times New Roman"/>
                <a:cs typeface="Times New Roman"/>
              </a:rPr>
              <a:t>find it difficult  to speak; </a:t>
            </a:r>
            <a:r>
              <a:rPr dirty="0" sz="1450" spc="-5">
                <a:latin typeface="Times New Roman"/>
                <a:cs typeface="Times New Roman"/>
              </a:rPr>
              <a:t>but I </a:t>
            </a:r>
            <a:r>
              <a:rPr dirty="0" sz="1450" spc="-10">
                <a:latin typeface="Times New Roman"/>
                <a:cs typeface="Times New Roman"/>
              </a:rPr>
              <a:t>should counsel such an </a:t>
            </a:r>
            <a:r>
              <a:rPr dirty="0" sz="1450" spc="-5">
                <a:latin typeface="Times New Roman"/>
                <a:cs typeface="Times New Roman"/>
              </a:rPr>
              <a:t>one </a:t>
            </a:r>
            <a:r>
              <a:rPr dirty="0" sz="1450" spc="-10">
                <a:latin typeface="Times New Roman"/>
                <a:cs typeface="Times New Roman"/>
              </a:rPr>
              <a:t>to take to letters, for in literature  (which</a:t>
            </a:r>
            <a:r>
              <a:rPr dirty="0" sz="1450" spc="114">
                <a:latin typeface="Times New Roman"/>
                <a:cs typeface="Times New Roman"/>
              </a:rPr>
              <a:t> </a:t>
            </a:r>
            <a:r>
              <a:rPr dirty="0" sz="1450" spc="-10">
                <a:latin typeface="Times New Roman"/>
                <a:cs typeface="Times New Roman"/>
              </a:rPr>
              <a:t>drags</a:t>
            </a:r>
            <a:r>
              <a:rPr dirty="0" sz="1450" spc="114">
                <a:latin typeface="Times New Roman"/>
                <a:cs typeface="Times New Roman"/>
              </a:rPr>
              <a:t> </a:t>
            </a:r>
            <a:r>
              <a:rPr dirty="0" sz="1450" spc="-10">
                <a:latin typeface="Times New Roman"/>
                <a:cs typeface="Times New Roman"/>
              </a:rPr>
              <a:t>with</a:t>
            </a:r>
            <a:r>
              <a:rPr dirty="0" sz="1450" spc="114">
                <a:latin typeface="Times New Roman"/>
                <a:cs typeface="Times New Roman"/>
              </a:rPr>
              <a:t> </a:t>
            </a:r>
            <a:r>
              <a:rPr dirty="0" sz="1450" spc="-10">
                <a:latin typeface="Times New Roman"/>
                <a:cs typeface="Times New Roman"/>
              </a:rPr>
              <a:t>so</a:t>
            </a:r>
            <a:r>
              <a:rPr dirty="0" sz="1450" spc="114">
                <a:latin typeface="Times New Roman"/>
                <a:cs typeface="Times New Roman"/>
              </a:rPr>
              <a:t> </a:t>
            </a:r>
            <a:r>
              <a:rPr dirty="0" sz="1450" spc="-10">
                <a:latin typeface="Times New Roman"/>
                <a:cs typeface="Times New Roman"/>
              </a:rPr>
              <a:t>wide</a:t>
            </a:r>
            <a:r>
              <a:rPr dirty="0" sz="1450" spc="114">
                <a:latin typeface="Times New Roman"/>
                <a:cs typeface="Times New Roman"/>
              </a:rPr>
              <a:t> </a:t>
            </a:r>
            <a:r>
              <a:rPr dirty="0" sz="1450" spc="-5">
                <a:latin typeface="Times New Roman"/>
                <a:cs typeface="Times New Roman"/>
              </a:rPr>
              <a:t>a</a:t>
            </a:r>
            <a:r>
              <a:rPr dirty="0" sz="1450" spc="120">
                <a:latin typeface="Times New Roman"/>
                <a:cs typeface="Times New Roman"/>
              </a:rPr>
              <a:t> </a:t>
            </a:r>
            <a:r>
              <a:rPr dirty="0" sz="1450" spc="-10">
                <a:latin typeface="Times New Roman"/>
                <a:cs typeface="Times New Roman"/>
              </a:rPr>
              <a:t>net)</a:t>
            </a:r>
            <a:r>
              <a:rPr dirty="0" sz="1450" spc="114">
                <a:latin typeface="Times New Roman"/>
                <a:cs typeface="Times New Roman"/>
              </a:rPr>
              <a:t> </a:t>
            </a:r>
            <a:r>
              <a:rPr dirty="0" sz="1450" spc="-10">
                <a:latin typeface="Times New Roman"/>
                <a:cs typeface="Times New Roman"/>
              </a:rPr>
              <a:t>all</a:t>
            </a:r>
            <a:r>
              <a:rPr dirty="0" sz="1450" spc="114">
                <a:latin typeface="Times New Roman"/>
                <a:cs typeface="Times New Roman"/>
              </a:rPr>
              <a:t> </a:t>
            </a:r>
            <a:r>
              <a:rPr dirty="0" sz="1450" spc="-10">
                <a:latin typeface="Times New Roman"/>
                <a:cs typeface="Times New Roman"/>
              </a:rPr>
              <a:t>his</a:t>
            </a:r>
            <a:r>
              <a:rPr dirty="0" sz="1450" spc="114">
                <a:latin typeface="Times New Roman"/>
                <a:cs typeface="Times New Roman"/>
              </a:rPr>
              <a:t> </a:t>
            </a:r>
            <a:r>
              <a:rPr dirty="0" sz="1450" spc="-10">
                <a:latin typeface="Times New Roman"/>
                <a:cs typeface="Times New Roman"/>
              </a:rPr>
              <a:t>information</a:t>
            </a:r>
            <a:r>
              <a:rPr dirty="0" sz="1450" spc="114">
                <a:latin typeface="Times New Roman"/>
                <a:cs typeface="Times New Roman"/>
              </a:rPr>
              <a:t> </a:t>
            </a:r>
            <a:r>
              <a:rPr dirty="0" sz="1450" spc="-10">
                <a:latin typeface="Times New Roman"/>
                <a:cs typeface="Times New Roman"/>
              </a:rPr>
              <a:t>may</a:t>
            </a:r>
            <a:r>
              <a:rPr dirty="0" sz="1450" spc="120">
                <a:latin typeface="Times New Roman"/>
                <a:cs typeface="Times New Roman"/>
              </a:rPr>
              <a:t> </a:t>
            </a:r>
            <a:r>
              <a:rPr dirty="0" sz="1450" spc="-5">
                <a:latin typeface="Times New Roman"/>
                <a:cs typeface="Times New Roman"/>
              </a:rPr>
              <a:t>be</a:t>
            </a:r>
            <a:r>
              <a:rPr dirty="0" sz="1450" spc="114">
                <a:latin typeface="Times New Roman"/>
                <a:cs typeface="Times New Roman"/>
              </a:rPr>
              <a:t> </a:t>
            </a:r>
            <a:r>
              <a:rPr dirty="0" sz="1450" spc="-10">
                <a:latin typeface="Times New Roman"/>
                <a:cs typeface="Times New Roman"/>
              </a:rPr>
              <a:t>found</a:t>
            </a:r>
            <a:r>
              <a:rPr dirty="0" sz="1450" spc="114">
                <a:latin typeface="Times New Roman"/>
                <a:cs typeface="Times New Roman"/>
              </a:rPr>
              <a:t> </a:t>
            </a:r>
            <a:r>
              <a:rPr dirty="0" sz="1450" spc="-10">
                <a:latin typeface="Times New Roman"/>
                <a:cs typeface="Times New Roman"/>
              </a:rPr>
              <a:t>some</a:t>
            </a:r>
            <a:r>
              <a:rPr dirty="0" sz="1450" spc="114">
                <a:latin typeface="Times New Roman"/>
                <a:cs typeface="Times New Roman"/>
              </a:rPr>
              <a:t> </a:t>
            </a:r>
            <a:r>
              <a:rPr dirty="0" sz="1450" spc="-10">
                <a:latin typeface="Times New Roman"/>
                <a:cs typeface="Times New Roman"/>
              </a:rPr>
              <a:t>day</a:t>
            </a:r>
            <a:endParaRPr sz="145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Robert Louis Stevenson</dc:creator>
  <cp:keywords>Robert, Louis, Stevenson</cp:keywords>
  <dc:title>Across the Plains, with Other Memories and Essays</dc:title>
  <dcterms:created xsi:type="dcterms:W3CDTF">2021-02-04T17:05:18Z</dcterms:created>
  <dcterms:modified xsi:type="dcterms:W3CDTF">2021-02-04T17:05:18Z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2014-10-16T00:00:00Z</vt:filetime>
  </property>
  <property fmtid="{D5CDD505-2E9C-101B-9397-08002B2CF9AE}" pid="3" name="Creator">
    <vt:lpwstr>calibre 2.2.0 [http://calibre-ebook.com]</vt:lpwstr>
  </property>
  <property fmtid="{D5CDD505-2E9C-101B-9397-08002B2CF9AE}" pid="4" name="LastSaved">
    <vt:filetime>2014-10-16T00:00:00Z</vt:filetime>
  </property>
</Properties>
</file>